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wmf" ContentType="image/x-wmf"/>
  <Default Extension="xls" ContentType="application/vnd.ms-excel"/>
  <Override PartName="/ppt/theme/themeOverride3.xml" ContentType="application/vnd.openxmlformats-officedocument.themeOverr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theme/themeOverride1.xml" ContentType="application/vnd.openxmlformats-officedocument.themeOverr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Default Extension="xlsx" ContentType="application/vnd.openxmlformats-officedocument.spreadsheetml.sheet"/>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rawings/drawing1.xml" ContentType="application/vnd.openxmlformats-officedocument.drawingml.chartshapes+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emf" ContentType="image/x-emf"/>
  <Override PartName="/ppt/theme/themeOverride4.xml" ContentType="application/vnd.openxmlformats-officedocument.themeOverr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theme/themeOverride2.xml" ContentType="application/vnd.openxmlformats-officedocument.themeOverr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charts/chart6.xml" ContentType="application/vnd.openxmlformats-officedocument.drawingml.char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7" r:id="rId1"/>
  </p:sldMasterIdLst>
  <p:notesMasterIdLst>
    <p:notesMasterId r:id="rId29"/>
  </p:notesMasterIdLst>
  <p:handoutMasterIdLst>
    <p:handoutMasterId r:id="rId30"/>
  </p:handoutMasterIdLst>
  <p:sldIdLst>
    <p:sldId id="465" r:id="rId2"/>
    <p:sldId id="466" r:id="rId3"/>
    <p:sldId id="491" r:id="rId4"/>
    <p:sldId id="500" r:id="rId5"/>
    <p:sldId id="502" r:id="rId6"/>
    <p:sldId id="601" r:id="rId7"/>
    <p:sldId id="508" r:id="rId8"/>
    <p:sldId id="512" r:id="rId9"/>
    <p:sldId id="598" r:id="rId10"/>
    <p:sldId id="524" r:id="rId11"/>
    <p:sldId id="615" r:id="rId12"/>
    <p:sldId id="531" r:id="rId13"/>
    <p:sldId id="571" r:id="rId14"/>
    <p:sldId id="572" r:id="rId15"/>
    <p:sldId id="602" r:id="rId16"/>
    <p:sldId id="487" r:id="rId17"/>
    <p:sldId id="609" r:id="rId18"/>
    <p:sldId id="490" r:id="rId19"/>
    <p:sldId id="475" r:id="rId20"/>
    <p:sldId id="611" r:id="rId21"/>
    <p:sldId id="610" r:id="rId22"/>
    <p:sldId id="588" r:id="rId23"/>
    <p:sldId id="591" r:id="rId24"/>
    <p:sldId id="471" r:id="rId25"/>
    <p:sldId id="612" r:id="rId26"/>
    <p:sldId id="613" r:id="rId27"/>
    <p:sldId id="489" r:id="rId28"/>
  </p:sldIdLst>
  <p:sldSz cx="9144000" cy="6858000" type="screen4x3"/>
  <p:notesSz cx="6858000" cy="9945688"/>
  <p:defaultTextStyle>
    <a:defPPr>
      <a:defRPr lang="de-DE"/>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800000"/>
    <a:srgbClr val="A20000"/>
    <a:srgbClr val="C00000"/>
    <a:srgbClr val="7F7F7F"/>
    <a:srgbClr val="333333"/>
    <a:srgbClr val="DEA6A6"/>
    <a:srgbClr val="FFD5D5"/>
    <a:srgbClr val="F20000"/>
    <a:srgbClr val="444550"/>
  </p:clrMru>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Gitternetz">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C7853C-536D-4A76-A0AE-DD22124D55A5}" styleName="Designformatvorlage 1 - Akz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940675A-B579-460E-94D1-54222C63F5DA}" styleName="Keine Formatvorlage, Tabellengitternetz">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C2FFA5D-87B4-456A-9821-1D502468CF0F}" styleName="Designformatvorlage 1 - Akz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Designformatvorlage 1 - Akz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073A0DAA-6AF3-43AB-8588-CEC1D06C72B9}" styleName="Mittlere Formatvorlag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E9639D4-E3E2-4D34-9284-5A2195B3D0D7}" styleName="Helle Formatvorlag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22606" autoAdjust="0"/>
    <p:restoredTop sz="96489" autoAdjust="0"/>
  </p:normalViewPr>
  <p:slideViewPr>
    <p:cSldViewPr>
      <p:cViewPr varScale="1">
        <p:scale>
          <a:sx n="95" d="100"/>
          <a:sy n="95" d="100"/>
        </p:scale>
        <p:origin x="-90" y="-192"/>
      </p:cViewPr>
      <p:guideLst>
        <p:guide orient="horz" pos="1480"/>
        <p:guide pos="567"/>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5" d="100"/>
          <a:sy n="75" d="100"/>
        </p:scale>
        <p:origin x="-2142" y="-84"/>
      </p:cViewPr>
      <p:guideLst>
        <p:guide orient="horz" pos="3132"/>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Arbeitsblat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Office_Excel-Arbeitsblatt2.xlsx"/></Relationships>
</file>

<file path=ppt/charts/_rels/chart3.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file:///C:\Datein%20Jakob\Uni\Meinungsforschung%20%5bDonsbach%5d\exit%20polls\Auswertung\04.03\integration%20isolation.xls" TargetMode="External"/><Relationship Id="rId1" Type="http://schemas.openxmlformats.org/officeDocument/2006/relationships/themeOverride" Target="../theme/themeOverride1.xml"/></Relationships>
</file>

<file path=ppt/charts/_rels/chart4.xml.rels><?xml version="1.0" encoding="UTF-8" standalone="yes"?>
<Relationships xmlns="http://schemas.openxmlformats.org/package/2006/relationships"><Relationship Id="rId2" Type="http://schemas.openxmlformats.org/officeDocument/2006/relationships/oleObject" Target="Mappe13" TargetMode="External"/><Relationship Id="rId1" Type="http://schemas.openxmlformats.org/officeDocument/2006/relationships/themeOverride" Target="../theme/themeOverride2.xml"/></Relationships>
</file>

<file path=ppt/charts/_rels/chart5.xml.rels><?xml version="1.0" encoding="UTF-8" standalone="yes"?>
<Relationships xmlns="http://schemas.openxmlformats.org/package/2006/relationships"><Relationship Id="rId2" Type="http://schemas.openxmlformats.org/officeDocument/2006/relationships/oleObject" Target="file:///C:\Dokumente%20und%20Einstellungen\dscheykopp\Eigene%20Dateien\Mappe15.xlsx" TargetMode="External"/><Relationship Id="rId1" Type="http://schemas.openxmlformats.org/officeDocument/2006/relationships/themeOverride" Target="../theme/themeOverride3.xml"/></Relationships>
</file>

<file path=ppt/charts/_rels/chart6.xml.rels><?xml version="1.0" encoding="UTF-8" standalone="yes"?>
<Relationships xmlns="http://schemas.openxmlformats.org/package/2006/relationships"><Relationship Id="rId2" Type="http://schemas.openxmlformats.org/officeDocument/2006/relationships/oleObject" Target="file:///C:\Dokumente%20und%20Einstellungen\dscheykopp\Eigene%20Dateien\Mappe11.xlsx" TargetMode="External"/><Relationship Id="rId1" Type="http://schemas.openxmlformats.org/officeDocument/2006/relationships/themeOverride" Target="../theme/themeOverride4.xm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de-DE"/>
  <c:chart>
    <c:autoTitleDeleted val="1"/>
    <c:plotArea>
      <c:layout/>
      <c:barChart>
        <c:barDir val="bar"/>
        <c:grouping val="clustered"/>
        <c:ser>
          <c:idx val="0"/>
          <c:order val="0"/>
          <c:tx>
            <c:strRef>
              <c:f>Tabelle1!$B$1</c:f>
              <c:strCache>
                <c:ptCount val="1"/>
                <c:pt idx="0">
                  <c:v>Datenreihe 1</c:v>
                </c:pt>
              </c:strCache>
            </c:strRef>
          </c:tx>
          <c:spPr>
            <a:solidFill>
              <a:srgbClr val="A20000"/>
            </a:solidFill>
          </c:spPr>
          <c:dPt>
            <c:idx val="0"/>
            <c:spPr>
              <a:solidFill>
                <a:schemeClr val="tx1">
                  <a:lumMod val="50000"/>
                </a:schemeClr>
              </a:solidFill>
            </c:spPr>
          </c:dPt>
          <c:dLbls>
            <c:txPr>
              <a:bodyPr/>
              <a:lstStyle/>
              <a:p>
                <a:pPr>
                  <a:defRPr b="1">
                    <a:solidFill>
                      <a:schemeClr val="tx1"/>
                    </a:solidFill>
                  </a:defRPr>
                </a:pPr>
                <a:endParaRPr lang="de-DE"/>
              </a:p>
            </c:txPr>
            <c:dLblPos val="ctr"/>
            <c:showVal val="1"/>
          </c:dLbls>
          <c:cat>
            <c:strRef>
              <c:f>Tabelle1!$A$2:$A$3</c:f>
              <c:strCache>
                <c:ptCount val="2"/>
                <c:pt idx="0">
                  <c:v>Tatsächlicher Wert</c:v>
                </c:pt>
                <c:pt idx="1">
                  <c:v>Schätzung des Ausländeranteils durch die Dresdner Bevölkerung </c:v>
                </c:pt>
              </c:strCache>
            </c:strRef>
          </c:cat>
          <c:val>
            <c:numRef>
              <c:f>Tabelle1!$B$2:$B$3</c:f>
              <c:numCache>
                <c:formatCode>0.0</c:formatCode>
                <c:ptCount val="2"/>
                <c:pt idx="0" formatCode="General">
                  <c:v>3.9</c:v>
                </c:pt>
                <c:pt idx="1">
                  <c:v>11.38</c:v>
                </c:pt>
              </c:numCache>
            </c:numRef>
          </c:val>
        </c:ser>
        <c:gapWidth val="49"/>
        <c:axId val="87574400"/>
        <c:axId val="87575936"/>
      </c:barChart>
      <c:catAx>
        <c:axId val="87574400"/>
        <c:scaling>
          <c:orientation val="minMax"/>
        </c:scaling>
        <c:axPos val="l"/>
        <c:numFmt formatCode="General" sourceLinked="1"/>
        <c:tickLblPos val="nextTo"/>
        <c:txPr>
          <a:bodyPr/>
          <a:lstStyle/>
          <a:p>
            <a:pPr>
              <a:defRPr sz="1600" b="1"/>
            </a:pPr>
            <a:endParaRPr lang="de-DE"/>
          </a:p>
        </c:txPr>
        <c:crossAx val="87575936"/>
        <c:crosses val="autoZero"/>
        <c:auto val="1"/>
        <c:lblAlgn val="ctr"/>
        <c:lblOffset val="100"/>
      </c:catAx>
      <c:valAx>
        <c:axId val="87575936"/>
        <c:scaling>
          <c:orientation val="minMax"/>
        </c:scaling>
        <c:axPos val="b"/>
        <c:majorGridlines/>
        <c:numFmt formatCode="General" sourceLinked="1"/>
        <c:tickLblPos val="nextTo"/>
        <c:txPr>
          <a:bodyPr/>
          <a:lstStyle/>
          <a:p>
            <a:pPr>
              <a:defRPr>
                <a:solidFill>
                  <a:schemeClr val="tx1"/>
                </a:solidFill>
              </a:defRPr>
            </a:pPr>
            <a:endParaRPr lang="de-DE"/>
          </a:p>
        </c:txPr>
        <c:crossAx val="87574400"/>
        <c:crosses val="autoZero"/>
        <c:crossBetween val="between"/>
      </c:valAx>
      <c:spPr>
        <a:noFill/>
        <a:ln w="25405">
          <a:noFill/>
        </a:ln>
      </c:spPr>
    </c:plotArea>
    <c:plotVisOnly val="1"/>
    <c:dispBlanksAs val="gap"/>
  </c:chart>
  <c:txPr>
    <a:bodyPr/>
    <a:lstStyle/>
    <a:p>
      <a:pPr>
        <a:defRPr sz="1800">
          <a:solidFill>
            <a:srgbClr val="000000"/>
          </a:solidFill>
        </a:defRPr>
      </a:pPr>
      <a:endParaRPr lang="de-DE"/>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de-DE"/>
  <c:chart>
    <c:autoTitleDeleted val="1"/>
    <c:plotArea>
      <c:layout>
        <c:manualLayout>
          <c:layoutTarget val="inner"/>
          <c:xMode val="edge"/>
          <c:yMode val="edge"/>
          <c:x val="1.5673981191222583E-2"/>
          <c:y val="9.7560975609756267E-2"/>
          <c:w val="0.62068965517243213"/>
          <c:h val="0.80487804878048785"/>
        </c:manualLayout>
      </c:layout>
      <c:pieChart>
        <c:varyColors val="1"/>
        <c:ser>
          <c:idx val="0"/>
          <c:order val="0"/>
          <c:tx>
            <c:strRef>
              <c:f>Tabelle1!$B$1</c:f>
              <c:strCache>
                <c:ptCount val="1"/>
                <c:pt idx="0">
                  <c:v>Verkauf</c:v>
                </c:pt>
              </c:strCache>
            </c:strRef>
          </c:tx>
          <c:spPr>
            <a:solidFill>
              <a:srgbClr val="444550"/>
            </a:solidFill>
            <a:ln w="24840">
              <a:solidFill>
                <a:srgbClr val="000000"/>
              </a:solidFill>
            </a:ln>
          </c:spPr>
          <c:dPt>
            <c:idx val="0"/>
            <c:explosion val="7"/>
            <c:spPr>
              <a:solidFill>
                <a:srgbClr val="7F7F7F"/>
              </a:solidFill>
              <a:ln w="24840">
                <a:solidFill>
                  <a:srgbClr val="000000"/>
                </a:solidFill>
              </a:ln>
            </c:spPr>
          </c:dPt>
          <c:dPt>
            <c:idx val="1"/>
            <c:spPr>
              <a:solidFill>
                <a:srgbClr val="A20000"/>
              </a:solidFill>
              <a:ln w="24840">
                <a:solidFill>
                  <a:srgbClr val="000000"/>
                </a:solidFill>
              </a:ln>
            </c:spPr>
          </c:dPt>
          <c:dLbls>
            <c:dLbl>
              <c:idx val="0"/>
              <c:layout>
                <c:manualLayout>
                  <c:x val="-0.20916862499586689"/>
                  <c:y val="-0.20549244456804586"/>
                </c:manualLayout>
              </c:layout>
              <c:dLblPos val="bestFit"/>
              <c:showVal val="1"/>
            </c:dLbl>
            <c:dLbl>
              <c:idx val="1"/>
              <c:layout>
                <c:manualLayout>
                  <c:x val="0.1198190959964638"/>
                  <c:y val="0.13394128920614126"/>
                </c:manualLayout>
              </c:layout>
              <c:dLblPos val="bestFit"/>
              <c:showVal val="1"/>
            </c:dLbl>
            <c:spPr>
              <a:noFill/>
              <a:ln w="24899">
                <a:noFill/>
              </a:ln>
            </c:spPr>
            <c:txPr>
              <a:bodyPr/>
              <a:lstStyle/>
              <a:p>
                <a:pPr>
                  <a:defRPr sz="1600" b="1">
                    <a:solidFill>
                      <a:schemeClr val="tx1"/>
                    </a:solidFill>
                  </a:defRPr>
                </a:pPr>
                <a:endParaRPr lang="de-DE"/>
              </a:p>
            </c:txPr>
            <c:showVal val="1"/>
            <c:showLeaderLines val="1"/>
          </c:dLbls>
          <c:cat>
            <c:strRef>
              <c:f>Tabelle1!$A$2:$A$3</c:f>
              <c:strCache>
                <c:ptCount val="2"/>
                <c:pt idx="0">
                  <c:v>Multikulturalisten</c:v>
                </c:pt>
                <c:pt idx="1">
                  <c:v>Ethnozentristen</c:v>
                </c:pt>
              </c:strCache>
            </c:strRef>
          </c:cat>
          <c:val>
            <c:numRef>
              <c:f>Tabelle1!$B$2:$B$3</c:f>
              <c:numCache>
                <c:formatCode>0%</c:formatCode>
                <c:ptCount val="2"/>
                <c:pt idx="0">
                  <c:v>0.6800000000000006</c:v>
                </c:pt>
                <c:pt idx="1">
                  <c:v>0.32000000000000034</c:v>
                </c:pt>
              </c:numCache>
            </c:numRef>
          </c:val>
        </c:ser>
        <c:firstSliceAng val="0"/>
      </c:pieChart>
      <c:spPr>
        <a:noFill/>
        <a:ln w="25366">
          <a:noFill/>
        </a:ln>
      </c:spPr>
    </c:plotArea>
    <c:plotVisOnly val="1"/>
    <c:dispBlanksAs val="zero"/>
  </c:chart>
  <c:spPr>
    <a:noFill/>
    <a:ln>
      <a:noFill/>
    </a:ln>
  </c:spPr>
  <c:txPr>
    <a:bodyPr/>
    <a:lstStyle/>
    <a:p>
      <a:pPr>
        <a:defRPr sz="2303"/>
      </a:pPr>
      <a:endParaRPr lang="de-DE"/>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de-DE"/>
  <c:style val="1"/>
  <c:clrMapOvr bg1="dk2" tx1="lt1" bg2="dk1" tx2="lt2" accent1="accent1" accent2="accent2" accent3="accent3" accent4="accent4" accent5="accent5" accent6="accent6" hlink="hlink" folHlink="folHlink"/>
  <c:chart>
    <c:plotArea>
      <c:layout>
        <c:manualLayout>
          <c:layoutTarget val="inner"/>
          <c:xMode val="edge"/>
          <c:yMode val="edge"/>
          <c:x val="0.20764989443115744"/>
          <c:y val="0.34722620897579826"/>
          <c:w val="0.52014554099020816"/>
          <c:h val="0.49766201129457166"/>
        </c:manualLayout>
      </c:layout>
      <c:scatterChart>
        <c:scatterStyle val="lineMarker"/>
        <c:ser>
          <c:idx val="0"/>
          <c:order val="0"/>
          <c:spPr>
            <a:ln w="28575">
              <a:noFill/>
            </a:ln>
            <a:effectLst>
              <a:outerShdw blurRad="50800" dist="38100" dir="2700000" algn="tl" rotWithShape="0">
                <a:prstClr val="black">
                  <a:alpha val="40000"/>
                </a:prstClr>
              </a:outerShdw>
            </a:effectLst>
          </c:spPr>
          <c:marker>
            <c:symbol val="diamond"/>
            <c:size val="15"/>
            <c:spPr>
              <a:solidFill>
                <a:srgbClr val="A20000"/>
              </a:solidFill>
              <a:effectLst>
                <a:outerShdw blurRad="50800" dist="38100" dir="2700000" algn="tl" rotWithShape="0">
                  <a:prstClr val="black">
                    <a:alpha val="40000"/>
                  </a:prstClr>
                </a:outerShdw>
              </a:effectLst>
            </c:spPr>
          </c:marker>
          <c:dLbls>
            <c:txPr>
              <a:bodyPr/>
              <a:lstStyle/>
              <a:p>
                <a:pPr>
                  <a:defRPr sz="1800" b="1">
                    <a:solidFill>
                      <a:srgbClr val="000000"/>
                    </a:solidFill>
                  </a:defRPr>
                </a:pPr>
                <a:endParaRPr lang="de-DE"/>
              </a:p>
            </c:txPr>
            <c:showCatName val="1"/>
          </c:dLbls>
          <c:xVal>
            <c:numRef>
              <c:f>Sheet!$G$97:$K$97</c:f>
              <c:numCache>
                <c:formatCode>0.0</c:formatCode>
                <c:ptCount val="5"/>
                <c:pt idx="0">
                  <c:v>2.7</c:v>
                </c:pt>
                <c:pt idx="1">
                  <c:v>2</c:v>
                </c:pt>
                <c:pt idx="2">
                  <c:v>2.1</c:v>
                </c:pt>
                <c:pt idx="3">
                  <c:v>2</c:v>
                </c:pt>
                <c:pt idx="4">
                  <c:v>2.7</c:v>
                </c:pt>
              </c:numCache>
            </c:numRef>
          </c:xVal>
          <c:yVal>
            <c:numRef>
              <c:f>Sheet!$G$98:$K$98</c:f>
              <c:numCache>
                <c:formatCode>0</c:formatCode>
                <c:ptCount val="5"/>
                <c:pt idx="0">
                  <c:v>5</c:v>
                </c:pt>
                <c:pt idx="1">
                  <c:v>4</c:v>
                </c:pt>
                <c:pt idx="2">
                  <c:v>3</c:v>
                </c:pt>
                <c:pt idx="3">
                  <c:v>2</c:v>
                </c:pt>
                <c:pt idx="4">
                  <c:v>1</c:v>
                </c:pt>
              </c:numCache>
            </c:numRef>
          </c:yVal>
        </c:ser>
        <c:dLbls>
          <c:showVal val="1"/>
        </c:dLbls>
        <c:axId val="70955008"/>
        <c:axId val="70956544"/>
      </c:scatterChart>
      <c:valAx>
        <c:axId val="70955008"/>
        <c:scaling>
          <c:orientation val="minMax"/>
          <c:max val="4"/>
          <c:min val="1"/>
        </c:scaling>
        <c:delete val="1"/>
        <c:axPos val="b"/>
        <c:majorGridlines>
          <c:spPr>
            <a:ln>
              <a:solidFill>
                <a:srgbClr val="000000"/>
              </a:solidFill>
            </a:ln>
          </c:spPr>
        </c:majorGridlines>
        <c:numFmt formatCode="0" sourceLinked="0"/>
        <c:tickLblPos val="none"/>
        <c:crossAx val="70956544"/>
        <c:crosses val="autoZero"/>
        <c:crossBetween val="midCat"/>
        <c:majorUnit val="1"/>
      </c:valAx>
      <c:valAx>
        <c:axId val="70956544"/>
        <c:scaling>
          <c:orientation val="minMax"/>
        </c:scaling>
        <c:delete val="1"/>
        <c:axPos val="l"/>
        <c:majorGridlines>
          <c:spPr>
            <a:ln w="12700">
              <a:solidFill>
                <a:srgbClr val="000000"/>
              </a:solidFill>
            </a:ln>
          </c:spPr>
        </c:majorGridlines>
        <c:numFmt formatCode="0" sourceLinked="1"/>
        <c:tickLblPos val="none"/>
        <c:crossAx val="70955008"/>
        <c:crosses val="autoZero"/>
        <c:crossBetween val="midCat"/>
      </c:valAx>
      <c:spPr>
        <a:ln>
          <a:solidFill>
            <a:srgbClr val="000000"/>
          </a:solidFill>
        </a:ln>
      </c:spPr>
    </c:plotArea>
    <c:plotVisOnly val="1"/>
    <c:dispBlanksAs val="gap"/>
  </c:chart>
  <c:spPr>
    <a:ln cap="sq"/>
  </c:spPr>
  <c:externalData r:id="rId2"/>
  <c:userShapes r:id="rId3"/>
</c:chartSpace>
</file>

<file path=ppt/charts/chart4.xml><?xml version="1.0" encoding="utf-8"?>
<c:chartSpace xmlns:c="http://schemas.openxmlformats.org/drawingml/2006/chart" xmlns:a="http://schemas.openxmlformats.org/drawingml/2006/main" xmlns:r="http://schemas.openxmlformats.org/officeDocument/2006/relationships">
  <c:date1904 val="1"/>
  <c:lang val="de-DE"/>
  <c:clrMapOvr bg1="dk2" tx1="lt1" bg2="dk1" tx2="lt2" accent1="accent1" accent2="accent2" accent3="accent3" accent4="accent4" accent5="accent5" accent6="accent6" hlink="hlink" folHlink="folHlink"/>
  <c:chart>
    <c:plotArea>
      <c:layout/>
      <c:pieChart>
        <c:varyColors val="1"/>
        <c:ser>
          <c:idx val="0"/>
          <c:order val="0"/>
          <c:explosion val="5"/>
          <c:dPt>
            <c:idx val="0"/>
            <c:spPr>
              <a:solidFill>
                <a:srgbClr val="A20000"/>
              </a:solidFill>
              <a:ln>
                <a:solidFill>
                  <a:srgbClr val="000000"/>
                </a:solidFill>
              </a:ln>
            </c:spPr>
          </c:dPt>
          <c:dPt>
            <c:idx val="1"/>
            <c:spPr>
              <a:solidFill>
                <a:schemeClr val="tx1">
                  <a:lumMod val="50000"/>
                </a:schemeClr>
              </a:solidFill>
              <a:ln>
                <a:solidFill>
                  <a:srgbClr val="000000"/>
                </a:solidFill>
              </a:ln>
            </c:spPr>
          </c:dPt>
          <c:dLbls>
            <c:dLbl>
              <c:idx val="0"/>
              <c:layout>
                <c:manualLayout>
                  <c:x val="-0.10073826007179452"/>
                  <c:y val="0.18459680303332163"/>
                </c:manualLayout>
              </c:layout>
              <c:showVal val="1"/>
            </c:dLbl>
            <c:dLbl>
              <c:idx val="1"/>
              <c:layout>
                <c:manualLayout>
                  <c:x val="0.12333295013907718"/>
                  <c:y val="-0.21276240592845524"/>
                </c:manualLayout>
              </c:layout>
              <c:showVal val="1"/>
            </c:dLbl>
            <c:txPr>
              <a:bodyPr/>
              <a:lstStyle/>
              <a:p>
                <a:pPr>
                  <a:defRPr sz="1800" b="0">
                    <a:solidFill>
                      <a:schemeClr val="tx1"/>
                    </a:solidFill>
                  </a:defRPr>
                </a:pPr>
                <a:endParaRPr lang="de-DE"/>
              </a:p>
            </c:txPr>
            <c:showVal val="1"/>
            <c:showLeaderLines val="1"/>
          </c:dLbls>
          <c:cat>
            <c:strRef>
              <c:f>Tabelle1!$A$2:$A$3</c:f>
              <c:strCache>
                <c:ptCount val="2"/>
                <c:pt idx="0">
                  <c:v>Ja, ich habe größere Angst als vorher.</c:v>
                </c:pt>
                <c:pt idx="1">
                  <c:v>Nein, ich habe keine größere Angst als vorher</c:v>
                </c:pt>
              </c:strCache>
            </c:strRef>
          </c:cat>
          <c:val>
            <c:numRef>
              <c:f>Tabelle1!$B$2:$B$3</c:f>
              <c:numCache>
                <c:formatCode>0%</c:formatCode>
                <c:ptCount val="2"/>
                <c:pt idx="0">
                  <c:v>0.26</c:v>
                </c:pt>
                <c:pt idx="1">
                  <c:v>0.74000000000000365</c:v>
                </c:pt>
              </c:numCache>
            </c:numRef>
          </c:val>
        </c:ser>
        <c:firstSliceAng val="0"/>
      </c:pieChart>
    </c:plotArea>
    <c:legend>
      <c:legendPos val="r"/>
      <c:layout>
        <c:manualLayout>
          <c:xMode val="edge"/>
          <c:yMode val="edge"/>
          <c:x val="0.62874113006464361"/>
          <c:y val="0.30243747447978381"/>
          <c:w val="0.3618194079797471"/>
          <c:h val="0.48904472911462843"/>
        </c:manualLayout>
      </c:layout>
      <c:txPr>
        <a:bodyPr/>
        <a:lstStyle/>
        <a:p>
          <a:pPr>
            <a:defRPr sz="1800">
              <a:solidFill>
                <a:srgbClr val="000000"/>
              </a:solidFill>
            </a:defRPr>
          </a:pPr>
          <a:endParaRPr lang="de-DE"/>
        </a:p>
      </c:txPr>
    </c:legend>
    <c:plotVisOnly val="1"/>
  </c:chart>
  <c:externalData r:id="rId2"/>
</c:chartSpace>
</file>

<file path=ppt/charts/chart5.xml><?xml version="1.0" encoding="utf-8"?>
<c:chartSpace xmlns:c="http://schemas.openxmlformats.org/drawingml/2006/chart" xmlns:a="http://schemas.openxmlformats.org/drawingml/2006/main" xmlns:r="http://schemas.openxmlformats.org/officeDocument/2006/relationships">
  <c:date1904 val="1"/>
  <c:lang val="de-DE"/>
  <c:clrMapOvr bg1="dk2" tx1="lt1" bg2="dk1" tx2="lt2" accent1="accent1" accent2="accent2" accent3="accent3" accent4="accent4" accent5="accent5" accent6="accent6" hlink="hlink" folHlink="folHlink"/>
  <c:chart>
    <c:plotArea>
      <c:layout>
        <c:manualLayout>
          <c:layoutTarget val="inner"/>
          <c:xMode val="edge"/>
          <c:yMode val="edge"/>
          <c:x val="0.38777966264205355"/>
          <c:y val="5.3309384213915414E-2"/>
          <c:w val="0.60270642505277794"/>
          <c:h val="0.71157772464733759"/>
        </c:manualLayout>
      </c:layout>
      <c:barChart>
        <c:barDir val="bar"/>
        <c:grouping val="stacked"/>
        <c:ser>
          <c:idx val="0"/>
          <c:order val="0"/>
          <c:tx>
            <c:strRef>
              <c:f>Tabelle1!$A$2</c:f>
              <c:strCache>
                <c:ptCount val="1"/>
                <c:pt idx="0">
                  <c:v>stimme voll und ganz zu</c:v>
                </c:pt>
              </c:strCache>
            </c:strRef>
          </c:tx>
          <c:spPr>
            <a:solidFill>
              <a:srgbClr val="333333"/>
            </a:solidFill>
            <a:ln>
              <a:solidFill>
                <a:srgbClr val="000000"/>
              </a:solidFill>
            </a:ln>
          </c:spPr>
          <c:dLbls>
            <c:dLbl>
              <c:idx val="4"/>
              <c:layout>
                <c:manualLayout>
                  <c:x val="3.0131615847047211E-3"/>
                  <c:y val="3.118886552589122E-3"/>
                </c:manualLayout>
              </c:layout>
              <c:showVal val="1"/>
            </c:dLbl>
            <c:txPr>
              <a:bodyPr/>
              <a:lstStyle/>
              <a:p>
                <a:pPr>
                  <a:defRPr sz="1600" b="0"/>
                </a:pPr>
                <a:endParaRPr lang="de-DE"/>
              </a:p>
            </c:txPr>
            <c:showVal val="1"/>
          </c:dLbls>
          <c:cat>
            <c:strRef>
              <c:f>Tabelle1!$B$1:$F$1</c:f>
              <c:strCache>
                <c:ptCount val="5"/>
                <c:pt idx="0">
                  <c:v>Deutsche leben und lernen gerne unter sich. (N=228)</c:v>
                </c:pt>
                <c:pt idx="1">
                  <c:v>Deutsche wissen zu wenig über mein Land. (N=230)</c:v>
                </c:pt>
                <c:pt idx="2">
                  <c:v>Die Sprache erschwert mir den Kontakt. (N=228)</c:v>
                </c:pt>
                <c:pt idx="3">
                  <c:v>Mein fremdes Aussehen erschwert mir den Kontakt. (N=230)</c:v>
                </c:pt>
                <c:pt idx="4">
                  <c:v>Zu wenig organisierte Kontaktmöglichkeiten an der Uni (N=230)</c:v>
                </c:pt>
              </c:strCache>
            </c:strRef>
          </c:cat>
          <c:val>
            <c:numRef>
              <c:f>Tabelle1!$B$2:$F$2</c:f>
              <c:numCache>
                <c:formatCode>0</c:formatCode>
                <c:ptCount val="5"/>
                <c:pt idx="0">
                  <c:v>17</c:v>
                </c:pt>
                <c:pt idx="1">
                  <c:v>17</c:v>
                </c:pt>
                <c:pt idx="2">
                  <c:v>16</c:v>
                </c:pt>
                <c:pt idx="3">
                  <c:v>5</c:v>
                </c:pt>
                <c:pt idx="4">
                  <c:v>3</c:v>
                </c:pt>
              </c:numCache>
            </c:numRef>
          </c:val>
        </c:ser>
        <c:ser>
          <c:idx val="1"/>
          <c:order val="1"/>
          <c:tx>
            <c:strRef>
              <c:f>Tabelle1!$A$3</c:f>
              <c:strCache>
                <c:ptCount val="1"/>
                <c:pt idx="0">
                  <c:v>stimme eher zu</c:v>
                </c:pt>
              </c:strCache>
            </c:strRef>
          </c:tx>
          <c:spPr>
            <a:solidFill>
              <a:srgbClr val="7F7F7F"/>
            </a:solidFill>
            <a:ln>
              <a:solidFill>
                <a:srgbClr val="000000"/>
              </a:solidFill>
            </a:ln>
          </c:spPr>
          <c:dLbls>
            <c:txPr>
              <a:bodyPr/>
              <a:lstStyle/>
              <a:p>
                <a:pPr algn="ctr">
                  <a:defRPr lang="de-DE" sz="1600" b="0" i="0" u="none" strike="noStrike" kern="1200" baseline="0">
                    <a:solidFill>
                      <a:srgbClr val="000000"/>
                    </a:solidFill>
                    <a:latin typeface="+mn-lt"/>
                    <a:ea typeface="+mn-ea"/>
                    <a:cs typeface="+mn-cs"/>
                  </a:defRPr>
                </a:pPr>
                <a:endParaRPr lang="de-DE"/>
              </a:p>
            </c:txPr>
            <c:showVal val="1"/>
          </c:dLbls>
          <c:cat>
            <c:strRef>
              <c:f>Tabelle1!$B$1:$F$1</c:f>
              <c:strCache>
                <c:ptCount val="5"/>
                <c:pt idx="0">
                  <c:v>Deutsche leben und lernen gerne unter sich. (N=228)</c:v>
                </c:pt>
                <c:pt idx="1">
                  <c:v>Deutsche wissen zu wenig über mein Land. (N=230)</c:v>
                </c:pt>
                <c:pt idx="2">
                  <c:v>Die Sprache erschwert mir den Kontakt. (N=228)</c:v>
                </c:pt>
                <c:pt idx="3">
                  <c:v>Mein fremdes Aussehen erschwert mir den Kontakt. (N=230)</c:v>
                </c:pt>
                <c:pt idx="4">
                  <c:v>Zu wenig organisierte Kontaktmöglichkeiten an der Uni (N=230)</c:v>
                </c:pt>
              </c:strCache>
            </c:strRef>
          </c:cat>
          <c:val>
            <c:numRef>
              <c:f>Tabelle1!$B$3:$F$3</c:f>
              <c:numCache>
                <c:formatCode>0</c:formatCode>
                <c:ptCount val="5"/>
                <c:pt idx="0">
                  <c:v>31</c:v>
                </c:pt>
                <c:pt idx="1">
                  <c:v>26</c:v>
                </c:pt>
                <c:pt idx="2">
                  <c:v>25</c:v>
                </c:pt>
                <c:pt idx="3">
                  <c:v>12</c:v>
                </c:pt>
                <c:pt idx="4">
                  <c:v>23</c:v>
                </c:pt>
              </c:numCache>
            </c:numRef>
          </c:val>
        </c:ser>
        <c:ser>
          <c:idx val="2"/>
          <c:order val="2"/>
          <c:tx>
            <c:strRef>
              <c:f>Tabelle1!$A$4</c:f>
              <c:strCache>
                <c:ptCount val="1"/>
                <c:pt idx="0">
                  <c:v>teils/teils</c:v>
                </c:pt>
              </c:strCache>
            </c:strRef>
          </c:tx>
          <c:spPr>
            <a:solidFill>
              <a:srgbClr val="DEA6A6"/>
            </a:solidFill>
            <a:ln>
              <a:solidFill>
                <a:srgbClr val="000000"/>
              </a:solidFill>
            </a:ln>
          </c:spPr>
          <c:dLbls>
            <c:txPr>
              <a:bodyPr/>
              <a:lstStyle/>
              <a:p>
                <a:pPr algn="ctr">
                  <a:defRPr lang="de-DE" sz="1600" b="0" i="0" u="none" strike="noStrike" kern="1200" baseline="0">
                    <a:solidFill>
                      <a:srgbClr val="000000"/>
                    </a:solidFill>
                    <a:latin typeface="+mn-lt"/>
                    <a:ea typeface="+mn-ea"/>
                    <a:cs typeface="+mn-cs"/>
                  </a:defRPr>
                </a:pPr>
                <a:endParaRPr lang="de-DE"/>
              </a:p>
            </c:txPr>
            <c:showVal val="1"/>
          </c:dLbls>
          <c:cat>
            <c:strRef>
              <c:f>Tabelle1!$B$1:$F$1</c:f>
              <c:strCache>
                <c:ptCount val="5"/>
                <c:pt idx="0">
                  <c:v>Deutsche leben und lernen gerne unter sich. (N=228)</c:v>
                </c:pt>
                <c:pt idx="1">
                  <c:v>Deutsche wissen zu wenig über mein Land. (N=230)</c:v>
                </c:pt>
                <c:pt idx="2">
                  <c:v>Die Sprache erschwert mir den Kontakt. (N=228)</c:v>
                </c:pt>
                <c:pt idx="3">
                  <c:v>Mein fremdes Aussehen erschwert mir den Kontakt. (N=230)</c:v>
                </c:pt>
                <c:pt idx="4">
                  <c:v>Zu wenig organisierte Kontaktmöglichkeiten an der Uni (N=230)</c:v>
                </c:pt>
              </c:strCache>
            </c:strRef>
          </c:cat>
          <c:val>
            <c:numRef>
              <c:f>Tabelle1!$B$4:$F$4</c:f>
              <c:numCache>
                <c:formatCode>0</c:formatCode>
                <c:ptCount val="5"/>
                <c:pt idx="0">
                  <c:v>29</c:v>
                </c:pt>
                <c:pt idx="1">
                  <c:v>26</c:v>
                </c:pt>
                <c:pt idx="2">
                  <c:v>17</c:v>
                </c:pt>
                <c:pt idx="3">
                  <c:v>21</c:v>
                </c:pt>
                <c:pt idx="4">
                  <c:v>28</c:v>
                </c:pt>
              </c:numCache>
            </c:numRef>
          </c:val>
        </c:ser>
        <c:ser>
          <c:idx val="3"/>
          <c:order val="3"/>
          <c:tx>
            <c:strRef>
              <c:f>Tabelle1!$A$5</c:f>
              <c:strCache>
                <c:ptCount val="1"/>
                <c:pt idx="0">
                  <c:v>stimme eher nicht zu</c:v>
                </c:pt>
              </c:strCache>
            </c:strRef>
          </c:tx>
          <c:spPr>
            <a:solidFill>
              <a:srgbClr val="C00000"/>
            </a:solidFill>
            <a:ln>
              <a:solidFill>
                <a:srgbClr val="000000"/>
              </a:solidFill>
            </a:ln>
          </c:spPr>
          <c:dLbls>
            <c:txPr>
              <a:bodyPr/>
              <a:lstStyle/>
              <a:p>
                <a:pPr algn="ctr">
                  <a:defRPr lang="de-DE" sz="1600" b="0" i="0" u="none" strike="noStrike" kern="1200" baseline="0">
                    <a:solidFill>
                      <a:schemeClr val="tx1"/>
                    </a:solidFill>
                    <a:latin typeface="+mn-lt"/>
                    <a:ea typeface="+mn-ea"/>
                    <a:cs typeface="+mn-cs"/>
                  </a:defRPr>
                </a:pPr>
                <a:endParaRPr lang="de-DE"/>
              </a:p>
            </c:txPr>
            <c:showVal val="1"/>
          </c:dLbls>
          <c:cat>
            <c:strRef>
              <c:f>Tabelle1!$B$1:$F$1</c:f>
              <c:strCache>
                <c:ptCount val="5"/>
                <c:pt idx="0">
                  <c:v>Deutsche leben und lernen gerne unter sich. (N=228)</c:v>
                </c:pt>
                <c:pt idx="1">
                  <c:v>Deutsche wissen zu wenig über mein Land. (N=230)</c:v>
                </c:pt>
                <c:pt idx="2">
                  <c:v>Die Sprache erschwert mir den Kontakt. (N=228)</c:v>
                </c:pt>
                <c:pt idx="3">
                  <c:v>Mein fremdes Aussehen erschwert mir den Kontakt. (N=230)</c:v>
                </c:pt>
                <c:pt idx="4">
                  <c:v>Zu wenig organisierte Kontaktmöglichkeiten an der Uni (N=230)</c:v>
                </c:pt>
              </c:strCache>
            </c:strRef>
          </c:cat>
          <c:val>
            <c:numRef>
              <c:f>Tabelle1!$B$5:$F$5</c:f>
              <c:numCache>
                <c:formatCode>0</c:formatCode>
                <c:ptCount val="5"/>
                <c:pt idx="0">
                  <c:v>13</c:v>
                </c:pt>
                <c:pt idx="1">
                  <c:v>20</c:v>
                </c:pt>
                <c:pt idx="2">
                  <c:v>18</c:v>
                </c:pt>
                <c:pt idx="3">
                  <c:v>23</c:v>
                </c:pt>
                <c:pt idx="4">
                  <c:v>27</c:v>
                </c:pt>
              </c:numCache>
            </c:numRef>
          </c:val>
        </c:ser>
        <c:ser>
          <c:idx val="4"/>
          <c:order val="4"/>
          <c:tx>
            <c:strRef>
              <c:f>Tabelle1!$A$6</c:f>
              <c:strCache>
                <c:ptCount val="1"/>
                <c:pt idx="0">
                  <c:v>stimme überhaupt nicht zu</c:v>
                </c:pt>
              </c:strCache>
            </c:strRef>
          </c:tx>
          <c:spPr>
            <a:solidFill>
              <a:srgbClr val="A20000"/>
            </a:solidFill>
            <a:ln>
              <a:solidFill>
                <a:srgbClr val="000000"/>
              </a:solidFill>
            </a:ln>
          </c:spPr>
          <c:dLbls>
            <c:txPr>
              <a:bodyPr/>
              <a:lstStyle/>
              <a:p>
                <a:pPr algn="ctr">
                  <a:defRPr lang="de-DE" sz="1600" b="0" i="0" u="none" strike="noStrike" kern="1200" baseline="0">
                    <a:solidFill>
                      <a:schemeClr val="tx1"/>
                    </a:solidFill>
                    <a:latin typeface="+mn-lt"/>
                    <a:ea typeface="+mn-ea"/>
                    <a:cs typeface="+mn-cs"/>
                  </a:defRPr>
                </a:pPr>
                <a:endParaRPr lang="de-DE"/>
              </a:p>
            </c:txPr>
            <c:showVal val="1"/>
          </c:dLbls>
          <c:cat>
            <c:strRef>
              <c:f>Tabelle1!$B$1:$F$1</c:f>
              <c:strCache>
                <c:ptCount val="5"/>
                <c:pt idx="0">
                  <c:v>Deutsche leben und lernen gerne unter sich. (N=228)</c:v>
                </c:pt>
                <c:pt idx="1">
                  <c:v>Deutsche wissen zu wenig über mein Land. (N=230)</c:v>
                </c:pt>
                <c:pt idx="2">
                  <c:v>Die Sprache erschwert mir den Kontakt. (N=228)</c:v>
                </c:pt>
                <c:pt idx="3">
                  <c:v>Mein fremdes Aussehen erschwert mir den Kontakt. (N=230)</c:v>
                </c:pt>
                <c:pt idx="4">
                  <c:v>Zu wenig organisierte Kontaktmöglichkeiten an der Uni (N=230)</c:v>
                </c:pt>
              </c:strCache>
            </c:strRef>
          </c:cat>
          <c:val>
            <c:numRef>
              <c:f>Tabelle1!$B$6:$F$6</c:f>
              <c:numCache>
                <c:formatCode>0</c:formatCode>
                <c:ptCount val="5"/>
                <c:pt idx="0">
                  <c:v>10</c:v>
                </c:pt>
                <c:pt idx="1">
                  <c:v>12</c:v>
                </c:pt>
                <c:pt idx="2">
                  <c:v>26</c:v>
                </c:pt>
                <c:pt idx="3">
                  <c:v>39</c:v>
                </c:pt>
                <c:pt idx="4">
                  <c:v>19</c:v>
                </c:pt>
              </c:numCache>
            </c:numRef>
          </c:val>
        </c:ser>
        <c:gapWidth val="48"/>
        <c:overlap val="100"/>
        <c:axId val="71786880"/>
        <c:axId val="71788416"/>
      </c:barChart>
      <c:catAx>
        <c:axId val="71786880"/>
        <c:scaling>
          <c:orientation val="minMax"/>
        </c:scaling>
        <c:axPos val="l"/>
        <c:tickLblPos val="nextTo"/>
        <c:spPr>
          <a:ln>
            <a:solidFill>
              <a:srgbClr val="5A5C6C"/>
            </a:solidFill>
          </a:ln>
        </c:spPr>
        <c:txPr>
          <a:bodyPr/>
          <a:lstStyle/>
          <a:p>
            <a:pPr>
              <a:defRPr sz="1200" b="0">
                <a:solidFill>
                  <a:srgbClr val="000000"/>
                </a:solidFill>
              </a:defRPr>
            </a:pPr>
            <a:endParaRPr lang="de-DE"/>
          </a:p>
        </c:txPr>
        <c:crossAx val="71788416"/>
        <c:crosses val="autoZero"/>
        <c:auto val="1"/>
        <c:lblAlgn val="ctr"/>
        <c:lblOffset val="100"/>
      </c:catAx>
      <c:valAx>
        <c:axId val="71788416"/>
        <c:scaling>
          <c:orientation val="minMax"/>
          <c:max val="100"/>
        </c:scaling>
        <c:axPos val="b"/>
        <c:majorGridlines/>
        <c:numFmt formatCode="0" sourceLinked="1"/>
        <c:tickLblPos val="none"/>
        <c:spPr>
          <a:ln>
            <a:solidFill>
              <a:srgbClr val="5A5C6C"/>
            </a:solidFill>
          </a:ln>
        </c:spPr>
        <c:txPr>
          <a:bodyPr/>
          <a:lstStyle/>
          <a:p>
            <a:pPr>
              <a:defRPr sz="1200">
                <a:solidFill>
                  <a:srgbClr val="000000"/>
                </a:solidFill>
              </a:defRPr>
            </a:pPr>
            <a:endParaRPr lang="de-DE"/>
          </a:p>
        </c:txPr>
        <c:crossAx val="71786880"/>
        <c:crosses val="autoZero"/>
        <c:crossBetween val="between"/>
        <c:majorUnit val="20"/>
      </c:valAx>
    </c:plotArea>
    <c:legend>
      <c:legendPos val="r"/>
      <c:layout>
        <c:manualLayout>
          <c:xMode val="edge"/>
          <c:yMode val="edge"/>
          <c:x val="0"/>
          <c:y val="0.86325831807903541"/>
          <c:w val="0.99957637795200827"/>
          <c:h val="0.12132689713028059"/>
        </c:manualLayout>
      </c:layout>
      <c:txPr>
        <a:bodyPr/>
        <a:lstStyle/>
        <a:p>
          <a:pPr>
            <a:defRPr sz="1600">
              <a:solidFill>
                <a:srgbClr val="000000"/>
              </a:solidFill>
            </a:defRPr>
          </a:pPr>
          <a:endParaRPr lang="de-DE"/>
        </a:p>
      </c:txPr>
    </c:legend>
    <c:plotVisOnly val="1"/>
  </c:chart>
  <c:externalData r:id="rId2"/>
</c:chartSpace>
</file>

<file path=ppt/charts/chart6.xml><?xml version="1.0" encoding="utf-8"?>
<c:chartSpace xmlns:c="http://schemas.openxmlformats.org/drawingml/2006/chart" xmlns:a="http://schemas.openxmlformats.org/drawingml/2006/main" xmlns:r="http://schemas.openxmlformats.org/officeDocument/2006/relationships">
  <c:date1904 val="1"/>
  <c:lang val="de-DE"/>
  <c:clrMapOvr bg1="dk2" tx1="lt1" bg2="dk1" tx2="lt2" accent1="accent1" accent2="accent2" accent3="accent3" accent4="accent4" accent5="accent5" accent6="accent6" hlink="hlink" folHlink="folHlink"/>
  <c:chart>
    <c:plotArea>
      <c:layout>
        <c:manualLayout>
          <c:layoutTarget val="inner"/>
          <c:xMode val="edge"/>
          <c:yMode val="edge"/>
          <c:x val="0.37225820090053197"/>
          <c:y val="5.3309384213915414E-2"/>
          <c:w val="0.56838832867281852"/>
          <c:h val="0.64888201424078706"/>
        </c:manualLayout>
      </c:layout>
      <c:barChart>
        <c:barDir val="bar"/>
        <c:grouping val="percentStacked"/>
        <c:ser>
          <c:idx val="0"/>
          <c:order val="0"/>
          <c:tx>
            <c:strRef>
              <c:f>Tabelle1!$A$2:$B$2</c:f>
              <c:strCache>
                <c:ptCount val="1"/>
                <c:pt idx="0">
                  <c:v>stimme voll und ganz zu</c:v>
                </c:pt>
              </c:strCache>
            </c:strRef>
          </c:tx>
          <c:spPr>
            <a:solidFill>
              <a:srgbClr val="333333"/>
            </a:solidFill>
            <a:ln>
              <a:solidFill>
                <a:srgbClr val="000000"/>
              </a:solidFill>
            </a:ln>
          </c:spPr>
          <c:dLbls>
            <c:dLbl>
              <c:idx val="4"/>
              <c:layout/>
              <c:dLblPos val="ctr"/>
              <c:showVal val="1"/>
            </c:dLbl>
            <c:txPr>
              <a:bodyPr/>
              <a:lstStyle/>
              <a:p>
                <a:pPr>
                  <a:defRPr sz="1600" b="0"/>
                </a:pPr>
                <a:endParaRPr lang="de-DE"/>
              </a:p>
            </c:txPr>
            <c:showVal val="1"/>
          </c:dLbls>
          <c:cat>
            <c:strRef>
              <c:f>Tabelle1!$C$1:$G$1</c:f>
              <c:strCache>
                <c:ptCount val="5"/>
                <c:pt idx="0">
                  <c:v>Ausländer leben und lernen gerne unter sich. (N=4614)</c:v>
                </c:pt>
                <c:pt idx="1">
                  <c:v>Die Sprache erschwert mir den Kontakt. (N=4657)</c:v>
                </c:pt>
                <c:pt idx="2">
                  <c:v>Kontakt zu Ausländern ist mir nicht so wichtig (N= 4633)</c:v>
                </c:pt>
                <c:pt idx="3">
                  <c:v>Ich weiß zu wenig über Herkunftsländer. (N=4629)</c:v>
                </c:pt>
                <c:pt idx="4">
                  <c:v>Es exisiteren zu große religiöse Unterschiede. (N=4635)</c:v>
                </c:pt>
              </c:strCache>
            </c:strRef>
          </c:cat>
          <c:val>
            <c:numRef>
              <c:f>Tabelle1!$C$2:$G$2</c:f>
              <c:numCache>
                <c:formatCode>0</c:formatCode>
                <c:ptCount val="5"/>
                <c:pt idx="0">
                  <c:v>8</c:v>
                </c:pt>
                <c:pt idx="1">
                  <c:v>8</c:v>
                </c:pt>
                <c:pt idx="2">
                  <c:v>4</c:v>
                </c:pt>
                <c:pt idx="3">
                  <c:v>3</c:v>
                </c:pt>
                <c:pt idx="4">
                  <c:v>2</c:v>
                </c:pt>
              </c:numCache>
            </c:numRef>
          </c:val>
        </c:ser>
        <c:ser>
          <c:idx val="1"/>
          <c:order val="1"/>
          <c:tx>
            <c:strRef>
              <c:f>Tabelle1!$A$3:$B$3</c:f>
              <c:strCache>
                <c:ptCount val="1"/>
                <c:pt idx="0">
                  <c:v>stimme eher nicht zu</c:v>
                </c:pt>
              </c:strCache>
            </c:strRef>
          </c:tx>
          <c:spPr>
            <a:solidFill>
              <a:srgbClr val="7F7F7F"/>
            </a:solidFill>
            <a:ln>
              <a:solidFill>
                <a:srgbClr val="000000"/>
              </a:solidFill>
            </a:ln>
          </c:spPr>
          <c:dLbls>
            <c:txPr>
              <a:bodyPr/>
              <a:lstStyle/>
              <a:p>
                <a:pPr algn="ctr">
                  <a:defRPr lang="de-DE" sz="1600" b="0" i="0" u="none" strike="noStrike" kern="1200" baseline="0">
                    <a:solidFill>
                      <a:srgbClr val="000000"/>
                    </a:solidFill>
                    <a:latin typeface="+mn-lt"/>
                    <a:ea typeface="+mn-ea"/>
                    <a:cs typeface="+mn-cs"/>
                  </a:defRPr>
                </a:pPr>
                <a:endParaRPr lang="de-DE"/>
              </a:p>
            </c:txPr>
            <c:showVal val="1"/>
          </c:dLbls>
          <c:cat>
            <c:strRef>
              <c:f>Tabelle1!$C$1:$G$1</c:f>
              <c:strCache>
                <c:ptCount val="5"/>
                <c:pt idx="0">
                  <c:v>Ausländer leben und lernen gerne unter sich. (N=4614)</c:v>
                </c:pt>
                <c:pt idx="1">
                  <c:v>Die Sprache erschwert mir den Kontakt. (N=4657)</c:v>
                </c:pt>
                <c:pt idx="2">
                  <c:v>Kontakt zu Ausländern ist mir nicht so wichtig (N= 4633)</c:v>
                </c:pt>
                <c:pt idx="3">
                  <c:v>Ich weiß zu wenig über Herkunftsländer. (N=4629)</c:v>
                </c:pt>
                <c:pt idx="4">
                  <c:v>Es exisiteren zu große religiöse Unterschiede. (N=4635)</c:v>
                </c:pt>
              </c:strCache>
            </c:strRef>
          </c:cat>
          <c:val>
            <c:numRef>
              <c:f>Tabelle1!$C$3:$G$3</c:f>
              <c:numCache>
                <c:formatCode>0</c:formatCode>
                <c:ptCount val="5"/>
                <c:pt idx="0">
                  <c:v>32</c:v>
                </c:pt>
                <c:pt idx="1">
                  <c:v>26</c:v>
                </c:pt>
                <c:pt idx="2">
                  <c:v>18</c:v>
                </c:pt>
                <c:pt idx="3">
                  <c:v>19</c:v>
                </c:pt>
                <c:pt idx="4">
                  <c:v>8</c:v>
                </c:pt>
              </c:numCache>
            </c:numRef>
          </c:val>
        </c:ser>
        <c:ser>
          <c:idx val="2"/>
          <c:order val="2"/>
          <c:tx>
            <c:strRef>
              <c:f>Tabelle1!$A$4:$B$4</c:f>
              <c:strCache>
                <c:ptCount val="1"/>
                <c:pt idx="0">
                  <c:v>teils/teils</c:v>
                </c:pt>
              </c:strCache>
            </c:strRef>
          </c:tx>
          <c:spPr>
            <a:solidFill>
              <a:srgbClr val="DEA6A6"/>
            </a:solidFill>
            <a:ln>
              <a:solidFill>
                <a:srgbClr val="000000"/>
              </a:solidFill>
            </a:ln>
          </c:spPr>
          <c:dLbls>
            <c:txPr>
              <a:bodyPr/>
              <a:lstStyle/>
              <a:p>
                <a:pPr algn="ctr">
                  <a:defRPr lang="de-DE" sz="1600" b="0" i="0" u="none" strike="noStrike" kern="1200" baseline="0">
                    <a:solidFill>
                      <a:srgbClr val="000000"/>
                    </a:solidFill>
                    <a:latin typeface="+mn-lt"/>
                    <a:ea typeface="+mn-ea"/>
                    <a:cs typeface="+mn-cs"/>
                  </a:defRPr>
                </a:pPr>
                <a:endParaRPr lang="de-DE"/>
              </a:p>
            </c:txPr>
            <c:showVal val="1"/>
          </c:dLbls>
          <c:cat>
            <c:strRef>
              <c:f>Tabelle1!$C$1:$G$1</c:f>
              <c:strCache>
                <c:ptCount val="5"/>
                <c:pt idx="0">
                  <c:v>Ausländer leben und lernen gerne unter sich. (N=4614)</c:v>
                </c:pt>
                <c:pt idx="1">
                  <c:v>Die Sprache erschwert mir den Kontakt. (N=4657)</c:v>
                </c:pt>
                <c:pt idx="2">
                  <c:v>Kontakt zu Ausländern ist mir nicht so wichtig (N= 4633)</c:v>
                </c:pt>
                <c:pt idx="3">
                  <c:v>Ich weiß zu wenig über Herkunftsländer. (N=4629)</c:v>
                </c:pt>
                <c:pt idx="4">
                  <c:v>Es exisiteren zu große religiöse Unterschiede. (N=4635)</c:v>
                </c:pt>
              </c:strCache>
            </c:strRef>
          </c:cat>
          <c:val>
            <c:numRef>
              <c:f>Tabelle1!$C$4:$G$4</c:f>
              <c:numCache>
                <c:formatCode>0</c:formatCode>
                <c:ptCount val="5"/>
                <c:pt idx="0">
                  <c:v>36</c:v>
                </c:pt>
                <c:pt idx="1">
                  <c:v>30</c:v>
                </c:pt>
                <c:pt idx="2">
                  <c:v>29</c:v>
                </c:pt>
                <c:pt idx="3">
                  <c:v>26</c:v>
                </c:pt>
                <c:pt idx="4">
                  <c:v>22</c:v>
                </c:pt>
              </c:numCache>
            </c:numRef>
          </c:val>
        </c:ser>
        <c:ser>
          <c:idx val="3"/>
          <c:order val="3"/>
          <c:tx>
            <c:strRef>
              <c:f>Tabelle1!$A$5:$B$5</c:f>
              <c:strCache>
                <c:ptCount val="1"/>
                <c:pt idx="0">
                  <c:v>stimme eher nicht zu</c:v>
                </c:pt>
              </c:strCache>
            </c:strRef>
          </c:tx>
          <c:spPr>
            <a:solidFill>
              <a:srgbClr val="C00000"/>
            </a:solidFill>
            <a:ln>
              <a:solidFill>
                <a:srgbClr val="000000"/>
              </a:solidFill>
            </a:ln>
          </c:spPr>
          <c:dLbls>
            <c:txPr>
              <a:bodyPr/>
              <a:lstStyle/>
              <a:p>
                <a:pPr algn="ctr">
                  <a:defRPr lang="de-DE" sz="1600" b="0" i="0" u="none" strike="noStrike" kern="1200" baseline="0">
                    <a:solidFill>
                      <a:schemeClr val="tx1"/>
                    </a:solidFill>
                    <a:latin typeface="+mn-lt"/>
                    <a:ea typeface="+mn-ea"/>
                    <a:cs typeface="+mn-cs"/>
                  </a:defRPr>
                </a:pPr>
                <a:endParaRPr lang="de-DE"/>
              </a:p>
            </c:txPr>
            <c:showVal val="1"/>
          </c:dLbls>
          <c:cat>
            <c:strRef>
              <c:f>Tabelle1!$C$1:$G$1</c:f>
              <c:strCache>
                <c:ptCount val="5"/>
                <c:pt idx="0">
                  <c:v>Ausländer leben und lernen gerne unter sich. (N=4614)</c:v>
                </c:pt>
                <c:pt idx="1">
                  <c:v>Die Sprache erschwert mir den Kontakt. (N=4657)</c:v>
                </c:pt>
                <c:pt idx="2">
                  <c:v>Kontakt zu Ausländern ist mir nicht so wichtig (N= 4633)</c:v>
                </c:pt>
                <c:pt idx="3">
                  <c:v>Ich weiß zu wenig über Herkunftsländer. (N=4629)</c:v>
                </c:pt>
                <c:pt idx="4">
                  <c:v>Es exisiteren zu große religiöse Unterschiede. (N=4635)</c:v>
                </c:pt>
              </c:strCache>
            </c:strRef>
          </c:cat>
          <c:val>
            <c:numRef>
              <c:f>Tabelle1!$C$5:$G$5</c:f>
              <c:numCache>
                <c:formatCode>0</c:formatCode>
                <c:ptCount val="5"/>
                <c:pt idx="0">
                  <c:v>18</c:v>
                </c:pt>
                <c:pt idx="1">
                  <c:v>25</c:v>
                </c:pt>
                <c:pt idx="2">
                  <c:v>29</c:v>
                </c:pt>
                <c:pt idx="3">
                  <c:v>31</c:v>
                </c:pt>
                <c:pt idx="4">
                  <c:v>37</c:v>
                </c:pt>
              </c:numCache>
            </c:numRef>
          </c:val>
        </c:ser>
        <c:ser>
          <c:idx val="4"/>
          <c:order val="4"/>
          <c:tx>
            <c:strRef>
              <c:f>Tabelle1!$A$6:$B$6</c:f>
              <c:strCache>
                <c:ptCount val="1"/>
                <c:pt idx="0">
                  <c:v>stimme überhaupt nicht zu</c:v>
                </c:pt>
              </c:strCache>
            </c:strRef>
          </c:tx>
          <c:spPr>
            <a:solidFill>
              <a:srgbClr val="A20000"/>
            </a:solidFill>
            <a:ln>
              <a:solidFill>
                <a:srgbClr val="000000"/>
              </a:solidFill>
            </a:ln>
          </c:spPr>
          <c:dLbls>
            <c:txPr>
              <a:bodyPr/>
              <a:lstStyle/>
              <a:p>
                <a:pPr algn="ctr">
                  <a:defRPr lang="de-DE" sz="1600" b="0" i="0" u="none" strike="noStrike" kern="1200" baseline="0">
                    <a:solidFill>
                      <a:schemeClr val="tx1"/>
                    </a:solidFill>
                    <a:latin typeface="+mn-lt"/>
                    <a:ea typeface="+mn-ea"/>
                    <a:cs typeface="+mn-cs"/>
                  </a:defRPr>
                </a:pPr>
                <a:endParaRPr lang="de-DE"/>
              </a:p>
            </c:txPr>
            <c:showVal val="1"/>
          </c:dLbls>
          <c:cat>
            <c:strRef>
              <c:f>Tabelle1!$C$1:$G$1</c:f>
              <c:strCache>
                <c:ptCount val="5"/>
                <c:pt idx="0">
                  <c:v>Ausländer leben und lernen gerne unter sich. (N=4614)</c:v>
                </c:pt>
                <c:pt idx="1">
                  <c:v>Die Sprache erschwert mir den Kontakt. (N=4657)</c:v>
                </c:pt>
                <c:pt idx="2">
                  <c:v>Kontakt zu Ausländern ist mir nicht so wichtig (N= 4633)</c:v>
                </c:pt>
                <c:pt idx="3">
                  <c:v>Ich weiß zu wenig über Herkunftsländer. (N=4629)</c:v>
                </c:pt>
                <c:pt idx="4">
                  <c:v>Es exisiteren zu große religiöse Unterschiede. (N=4635)</c:v>
                </c:pt>
              </c:strCache>
            </c:strRef>
          </c:cat>
          <c:val>
            <c:numRef>
              <c:f>Tabelle1!$C$6:$G$6</c:f>
              <c:numCache>
                <c:formatCode>0</c:formatCode>
                <c:ptCount val="5"/>
                <c:pt idx="0">
                  <c:v>6</c:v>
                </c:pt>
                <c:pt idx="1">
                  <c:v>11</c:v>
                </c:pt>
                <c:pt idx="2">
                  <c:v>19</c:v>
                </c:pt>
                <c:pt idx="3">
                  <c:v>22</c:v>
                </c:pt>
                <c:pt idx="4">
                  <c:v>32</c:v>
                </c:pt>
              </c:numCache>
            </c:numRef>
          </c:val>
        </c:ser>
        <c:gapWidth val="48"/>
        <c:overlap val="100"/>
        <c:axId val="71919488"/>
        <c:axId val="71921024"/>
      </c:barChart>
      <c:catAx>
        <c:axId val="71919488"/>
        <c:scaling>
          <c:orientation val="minMax"/>
        </c:scaling>
        <c:axPos val="l"/>
        <c:tickLblPos val="nextTo"/>
        <c:spPr>
          <a:ln>
            <a:solidFill>
              <a:srgbClr val="5A5C6C"/>
            </a:solidFill>
          </a:ln>
        </c:spPr>
        <c:txPr>
          <a:bodyPr/>
          <a:lstStyle/>
          <a:p>
            <a:pPr>
              <a:defRPr sz="1200" b="0">
                <a:solidFill>
                  <a:srgbClr val="000000"/>
                </a:solidFill>
              </a:defRPr>
            </a:pPr>
            <a:endParaRPr lang="de-DE"/>
          </a:p>
        </c:txPr>
        <c:crossAx val="71921024"/>
        <c:crosses val="autoZero"/>
        <c:auto val="1"/>
        <c:lblAlgn val="ctr"/>
        <c:lblOffset val="100"/>
      </c:catAx>
      <c:valAx>
        <c:axId val="71921024"/>
        <c:scaling>
          <c:orientation val="minMax"/>
        </c:scaling>
        <c:axPos val="b"/>
        <c:majorGridlines/>
        <c:numFmt formatCode="0%" sourceLinked="1"/>
        <c:tickLblPos val="none"/>
        <c:spPr>
          <a:ln>
            <a:solidFill>
              <a:srgbClr val="5A5C6C"/>
            </a:solidFill>
          </a:ln>
        </c:spPr>
        <c:crossAx val="71919488"/>
        <c:crosses val="autoZero"/>
        <c:crossBetween val="between"/>
        <c:majorUnit val="0.2"/>
      </c:valAx>
    </c:plotArea>
    <c:legend>
      <c:legendPos val="r"/>
      <c:layout>
        <c:manualLayout>
          <c:xMode val="edge"/>
          <c:yMode val="edge"/>
          <c:x val="0"/>
          <c:y val="0.79844838259127571"/>
          <c:w val="1"/>
          <c:h val="0.12050567219863823"/>
        </c:manualLayout>
      </c:layout>
      <c:txPr>
        <a:bodyPr/>
        <a:lstStyle/>
        <a:p>
          <a:pPr>
            <a:defRPr sz="1600">
              <a:solidFill>
                <a:srgbClr val="000000"/>
              </a:solidFill>
            </a:defRPr>
          </a:pPr>
          <a:endParaRPr lang="de-DE"/>
        </a:p>
      </c:txPr>
    </c:legend>
    <c:plotVisOnly val="1"/>
  </c:chart>
  <c:externalData r:id="rId2"/>
</c:chartSpace>
</file>

<file path=ppt/drawings/_rels/vmlDrawing1.v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image" Target="../media/image5.png"/><Relationship Id="rId4" Type="http://schemas.openxmlformats.org/officeDocument/2006/relationships/image" Target="../media/image8.png"/></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8.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9.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1.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3.e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image" Target="../media/image14.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6.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7.emf"/></Relationships>
</file>

<file path=ppt/drawings/drawing1.xml><?xml version="1.0" encoding="utf-8"?>
<c:userShapes xmlns:c="http://schemas.openxmlformats.org/drawingml/2006/chart">
  <cdr:relSizeAnchor xmlns:cdr="http://schemas.openxmlformats.org/drawingml/2006/chartDrawing">
    <cdr:from>
      <cdr:x>0.05659</cdr:x>
      <cdr:y>0.47272</cdr:y>
    </cdr:from>
    <cdr:to>
      <cdr:x>0.10414</cdr:x>
      <cdr:y>0.49375</cdr:y>
    </cdr:to>
    <cdr:sp macro="" textlink="">
      <cdr:nvSpPr>
        <cdr:cNvPr id="2" name="Textfeld 1"/>
        <cdr:cNvSpPr txBox="1"/>
      </cdr:nvSpPr>
      <cdr:spPr>
        <a:xfrm xmlns:a="http://schemas.openxmlformats.org/drawingml/2006/main">
          <a:off x="148166" y="2328334"/>
          <a:ext cx="582084" cy="41275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de-DE"/>
        </a:p>
      </cdr:txBody>
    </cdr:sp>
  </cdr:relSizeAnchor>
  <cdr:relSizeAnchor xmlns:cdr="http://schemas.openxmlformats.org/drawingml/2006/chartDrawing">
    <cdr:from>
      <cdr:x>0.21474</cdr:x>
      <cdr:y>0.36642</cdr:y>
    </cdr:from>
    <cdr:to>
      <cdr:x>0.3749</cdr:x>
      <cdr:y>0.45262</cdr:y>
    </cdr:to>
    <cdr:sp macro="" textlink="">
      <cdr:nvSpPr>
        <cdr:cNvPr id="3" name="Textfeld 2"/>
        <cdr:cNvSpPr txBox="1"/>
      </cdr:nvSpPr>
      <cdr:spPr>
        <a:xfrm xmlns:a="http://schemas.openxmlformats.org/drawingml/2006/main">
          <a:off x="571500" y="1386417"/>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de-DE"/>
        </a:p>
      </cdr:txBody>
    </cdr:sp>
  </cdr:relSizeAnchor>
  <cdr:relSizeAnchor xmlns:cdr="http://schemas.openxmlformats.org/drawingml/2006/chartDrawing">
    <cdr:from>
      <cdr:x>0.05659</cdr:x>
      <cdr:y>0.47272</cdr:y>
    </cdr:from>
    <cdr:to>
      <cdr:x>0.10414</cdr:x>
      <cdr:y>0.49375</cdr:y>
    </cdr:to>
    <cdr:sp macro="" textlink="">
      <cdr:nvSpPr>
        <cdr:cNvPr id="14" name="Textfeld 1"/>
        <cdr:cNvSpPr txBox="1"/>
      </cdr:nvSpPr>
      <cdr:spPr>
        <a:xfrm xmlns:a="http://schemas.openxmlformats.org/drawingml/2006/main">
          <a:off x="148166" y="2328334"/>
          <a:ext cx="582084" cy="41275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de-DE"/>
        </a:p>
      </cdr:txBody>
    </cdr:sp>
  </cdr:relSizeAnchor>
  <cdr:relSizeAnchor xmlns:cdr="http://schemas.openxmlformats.org/drawingml/2006/chartDrawing">
    <cdr:from>
      <cdr:x>0.21474</cdr:x>
      <cdr:y>0.36642</cdr:y>
    </cdr:from>
    <cdr:to>
      <cdr:x>0.3749</cdr:x>
      <cdr:y>0.45262</cdr:y>
    </cdr:to>
    <cdr:sp macro="" textlink="">
      <cdr:nvSpPr>
        <cdr:cNvPr id="15" name="Textfeld 2"/>
        <cdr:cNvSpPr txBox="1"/>
      </cdr:nvSpPr>
      <cdr:spPr>
        <a:xfrm xmlns:a="http://schemas.openxmlformats.org/drawingml/2006/main">
          <a:off x="571500" y="1386417"/>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de-DE"/>
        </a:p>
      </cdr:txBody>
    </cdr:sp>
  </cdr:relSizeAnchor>
  <cdr:relSizeAnchor xmlns:cdr="http://schemas.openxmlformats.org/drawingml/2006/chartDrawing">
    <cdr:from>
      <cdr:x>0.05659</cdr:x>
      <cdr:y>0.47272</cdr:y>
    </cdr:from>
    <cdr:to>
      <cdr:x>0.10414</cdr:x>
      <cdr:y>0.49375</cdr:y>
    </cdr:to>
    <cdr:sp macro="" textlink="">
      <cdr:nvSpPr>
        <cdr:cNvPr id="26" name="Textfeld 1"/>
        <cdr:cNvSpPr txBox="1"/>
      </cdr:nvSpPr>
      <cdr:spPr>
        <a:xfrm xmlns:a="http://schemas.openxmlformats.org/drawingml/2006/main">
          <a:off x="148166" y="2328334"/>
          <a:ext cx="582084" cy="41275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de-DE"/>
        </a:p>
      </cdr:txBody>
    </cdr:sp>
  </cdr:relSizeAnchor>
  <cdr:relSizeAnchor xmlns:cdr="http://schemas.openxmlformats.org/drawingml/2006/chartDrawing">
    <cdr:from>
      <cdr:x>0.21474</cdr:x>
      <cdr:y>0.36642</cdr:y>
    </cdr:from>
    <cdr:to>
      <cdr:x>0.3749</cdr:x>
      <cdr:y>0.45262</cdr:y>
    </cdr:to>
    <cdr:sp macro="" textlink="">
      <cdr:nvSpPr>
        <cdr:cNvPr id="27" name="Textfeld 2"/>
        <cdr:cNvSpPr txBox="1"/>
      </cdr:nvSpPr>
      <cdr:spPr>
        <a:xfrm xmlns:a="http://schemas.openxmlformats.org/drawingml/2006/main">
          <a:off x="571500" y="1386417"/>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de-DE"/>
        </a:p>
      </cdr:txBody>
    </cdr:sp>
  </cdr:relSizeAnchor>
  <cdr:relSizeAnchor xmlns:cdr="http://schemas.openxmlformats.org/drawingml/2006/chartDrawing">
    <cdr:from>
      <cdr:x>0.73694</cdr:x>
      <cdr:y>0.53942</cdr:y>
    </cdr:from>
    <cdr:to>
      <cdr:x>0.80387</cdr:x>
      <cdr:y>0.59515</cdr:y>
    </cdr:to>
    <cdr:sp macro="" textlink="">
      <cdr:nvSpPr>
        <cdr:cNvPr id="31" name="Textfeld 1"/>
        <cdr:cNvSpPr txBox="1"/>
      </cdr:nvSpPr>
      <cdr:spPr>
        <a:xfrm xmlns:a="http://schemas.openxmlformats.org/drawingml/2006/main">
          <a:off x="5180517" y="2719037"/>
          <a:ext cx="396000" cy="203862"/>
        </a:xfrm>
        <a:prstGeom xmlns:a="http://schemas.openxmlformats.org/drawingml/2006/main" prst="rect">
          <a:avLst/>
        </a:prstGeom>
      </cdr:spPr>
      <cdr:txBody>
        <a:bodyPr xmlns:a="http://schemas.openxmlformats.org/drawingml/2006/main" wrap="none" rtlCol="0"/>
        <a:lstStyle xmlns:a="http://schemas.openxmlformats.org/drawingml/2006/main"/>
        <a:p xmlns:a="http://schemas.openxmlformats.org/drawingml/2006/main">
          <a:endParaRPr lang="de-DE"/>
        </a:p>
      </cdr:txBody>
    </cdr:sp>
  </cdr:relSizeAnchor>
  <cdr:relSizeAnchor xmlns:cdr="http://schemas.openxmlformats.org/drawingml/2006/chartDrawing">
    <cdr:from>
      <cdr:x>0.05659</cdr:x>
      <cdr:y>0.47272</cdr:y>
    </cdr:from>
    <cdr:to>
      <cdr:x>0.10414</cdr:x>
      <cdr:y>0.49375</cdr:y>
    </cdr:to>
    <cdr:sp macro="" textlink="">
      <cdr:nvSpPr>
        <cdr:cNvPr id="38" name="Textfeld 1"/>
        <cdr:cNvSpPr txBox="1"/>
      </cdr:nvSpPr>
      <cdr:spPr>
        <a:xfrm xmlns:a="http://schemas.openxmlformats.org/drawingml/2006/main">
          <a:off x="148166" y="2328334"/>
          <a:ext cx="582084" cy="41275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de-DE"/>
        </a:p>
      </cdr:txBody>
    </cdr:sp>
  </cdr:relSizeAnchor>
  <cdr:relSizeAnchor xmlns:cdr="http://schemas.openxmlformats.org/drawingml/2006/chartDrawing">
    <cdr:from>
      <cdr:x>0.21474</cdr:x>
      <cdr:y>0.36642</cdr:y>
    </cdr:from>
    <cdr:to>
      <cdr:x>0.3749</cdr:x>
      <cdr:y>0.45262</cdr:y>
    </cdr:to>
    <cdr:sp macro="" textlink="">
      <cdr:nvSpPr>
        <cdr:cNvPr id="39" name="Textfeld 2"/>
        <cdr:cNvSpPr txBox="1"/>
      </cdr:nvSpPr>
      <cdr:spPr>
        <a:xfrm xmlns:a="http://schemas.openxmlformats.org/drawingml/2006/main">
          <a:off x="571500" y="1386417"/>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de-DE"/>
        </a:p>
      </cdr:txBody>
    </cdr:sp>
  </cdr:relSizeAnchor>
  <cdr:relSizeAnchor xmlns:cdr="http://schemas.openxmlformats.org/drawingml/2006/chartDrawing">
    <cdr:from>
      <cdr:x>0.05659</cdr:x>
      <cdr:y>0.47272</cdr:y>
    </cdr:from>
    <cdr:to>
      <cdr:x>0.10414</cdr:x>
      <cdr:y>0.49375</cdr:y>
    </cdr:to>
    <cdr:sp macro="" textlink="">
      <cdr:nvSpPr>
        <cdr:cNvPr id="50" name="Textfeld 1"/>
        <cdr:cNvSpPr txBox="1"/>
      </cdr:nvSpPr>
      <cdr:spPr>
        <a:xfrm xmlns:a="http://schemas.openxmlformats.org/drawingml/2006/main">
          <a:off x="148166" y="2328334"/>
          <a:ext cx="582084" cy="41275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de-DE"/>
        </a:p>
      </cdr:txBody>
    </cdr:sp>
  </cdr:relSizeAnchor>
  <cdr:relSizeAnchor xmlns:cdr="http://schemas.openxmlformats.org/drawingml/2006/chartDrawing">
    <cdr:from>
      <cdr:x>0.21474</cdr:x>
      <cdr:y>0.36642</cdr:y>
    </cdr:from>
    <cdr:to>
      <cdr:x>0.3749</cdr:x>
      <cdr:y>0.45262</cdr:y>
    </cdr:to>
    <cdr:sp macro="" textlink="">
      <cdr:nvSpPr>
        <cdr:cNvPr id="51" name="Textfeld 2"/>
        <cdr:cNvSpPr txBox="1"/>
      </cdr:nvSpPr>
      <cdr:spPr>
        <a:xfrm xmlns:a="http://schemas.openxmlformats.org/drawingml/2006/main">
          <a:off x="571500" y="1386417"/>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de-DE"/>
        </a:p>
      </cdr:txBody>
    </cdr:sp>
  </cdr:relSizeAnchor>
  <cdr:relSizeAnchor xmlns:cdr="http://schemas.openxmlformats.org/drawingml/2006/chartDrawing">
    <cdr:from>
      <cdr:x>0.05659</cdr:x>
      <cdr:y>0.47272</cdr:y>
    </cdr:from>
    <cdr:to>
      <cdr:x>0.10414</cdr:x>
      <cdr:y>0.49375</cdr:y>
    </cdr:to>
    <cdr:sp macro="" textlink="">
      <cdr:nvSpPr>
        <cdr:cNvPr id="62" name="Textfeld 1"/>
        <cdr:cNvSpPr txBox="1"/>
      </cdr:nvSpPr>
      <cdr:spPr>
        <a:xfrm xmlns:a="http://schemas.openxmlformats.org/drawingml/2006/main">
          <a:off x="148166" y="2328334"/>
          <a:ext cx="582084" cy="41275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de-DE"/>
        </a:p>
      </cdr:txBody>
    </cdr:sp>
  </cdr:relSizeAnchor>
  <cdr:relSizeAnchor xmlns:cdr="http://schemas.openxmlformats.org/drawingml/2006/chartDrawing">
    <cdr:from>
      <cdr:x>0.21474</cdr:x>
      <cdr:y>0.36642</cdr:y>
    </cdr:from>
    <cdr:to>
      <cdr:x>0.3749</cdr:x>
      <cdr:y>0.45262</cdr:y>
    </cdr:to>
    <cdr:sp macro="" textlink="">
      <cdr:nvSpPr>
        <cdr:cNvPr id="63" name="Textfeld 2"/>
        <cdr:cNvSpPr txBox="1"/>
      </cdr:nvSpPr>
      <cdr:spPr>
        <a:xfrm xmlns:a="http://schemas.openxmlformats.org/drawingml/2006/main">
          <a:off x="571500" y="1386417"/>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de-DE"/>
        </a:p>
      </cdr:txBody>
    </cdr:sp>
  </cdr:relSizeAnchor>
  <cdr:relSizeAnchor xmlns:cdr="http://schemas.openxmlformats.org/drawingml/2006/chartDrawing">
    <cdr:from>
      <cdr:x>0.05659</cdr:x>
      <cdr:y>0.47272</cdr:y>
    </cdr:from>
    <cdr:to>
      <cdr:x>0.10414</cdr:x>
      <cdr:y>0.49375</cdr:y>
    </cdr:to>
    <cdr:sp macro="" textlink="">
      <cdr:nvSpPr>
        <cdr:cNvPr id="74" name="Textfeld 1"/>
        <cdr:cNvSpPr txBox="1"/>
      </cdr:nvSpPr>
      <cdr:spPr>
        <a:xfrm xmlns:a="http://schemas.openxmlformats.org/drawingml/2006/main">
          <a:off x="148166" y="2328334"/>
          <a:ext cx="582084" cy="41275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de-DE"/>
        </a:p>
      </cdr:txBody>
    </cdr:sp>
  </cdr:relSizeAnchor>
  <cdr:relSizeAnchor xmlns:cdr="http://schemas.openxmlformats.org/drawingml/2006/chartDrawing">
    <cdr:from>
      <cdr:x>0.21474</cdr:x>
      <cdr:y>0.36642</cdr:y>
    </cdr:from>
    <cdr:to>
      <cdr:x>0.3749</cdr:x>
      <cdr:y>0.45262</cdr:y>
    </cdr:to>
    <cdr:sp macro="" textlink="">
      <cdr:nvSpPr>
        <cdr:cNvPr id="75" name="Textfeld 2"/>
        <cdr:cNvSpPr txBox="1"/>
      </cdr:nvSpPr>
      <cdr:spPr>
        <a:xfrm xmlns:a="http://schemas.openxmlformats.org/drawingml/2006/main">
          <a:off x="571500" y="1386417"/>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de-DE"/>
        </a:p>
      </cdr:txBody>
    </cdr:sp>
  </cdr:relSizeAnchor>
  <cdr:relSizeAnchor xmlns:cdr="http://schemas.openxmlformats.org/drawingml/2006/chartDrawing">
    <cdr:from>
      <cdr:x>0.05659</cdr:x>
      <cdr:y>0.47272</cdr:y>
    </cdr:from>
    <cdr:to>
      <cdr:x>0.10414</cdr:x>
      <cdr:y>0.49375</cdr:y>
    </cdr:to>
    <cdr:sp macro="" textlink="">
      <cdr:nvSpPr>
        <cdr:cNvPr id="85" name="Textfeld 1"/>
        <cdr:cNvSpPr txBox="1"/>
      </cdr:nvSpPr>
      <cdr:spPr>
        <a:xfrm xmlns:a="http://schemas.openxmlformats.org/drawingml/2006/main">
          <a:off x="148166" y="2328334"/>
          <a:ext cx="582084" cy="41275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de-DE"/>
        </a:p>
      </cdr:txBody>
    </cdr:sp>
  </cdr:relSizeAnchor>
  <cdr:relSizeAnchor xmlns:cdr="http://schemas.openxmlformats.org/drawingml/2006/chartDrawing">
    <cdr:from>
      <cdr:x>0.21474</cdr:x>
      <cdr:y>0.36642</cdr:y>
    </cdr:from>
    <cdr:to>
      <cdr:x>0.3749</cdr:x>
      <cdr:y>0.45262</cdr:y>
    </cdr:to>
    <cdr:sp macro="" textlink="">
      <cdr:nvSpPr>
        <cdr:cNvPr id="86" name="Textfeld 2"/>
        <cdr:cNvSpPr txBox="1"/>
      </cdr:nvSpPr>
      <cdr:spPr>
        <a:xfrm xmlns:a="http://schemas.openxmlformats.org/drawingml/2006/main">
          <a:off x="571500" y="1386417"/>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de-DE"/>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106" name="Rectangle 2"/>
          <p:cNvSpPr>
            <a:spLocks noGrp="1" noChangeArrowheads="1"/>
          </p:cNvSpPr>
          <p:nvPr>
            <p:ph type="hdr" sz="quarter"/>
          </p:nvPr>
        </p:nvSpPr>
        <p:spPr bwMode="auto">
          <a:xfrm>
            <a:off x="0" y="0"/>
            <a:ext cx="2971909" cy="496884"/>
          </a:xfrm>
          <a:prstGeom prst="rect">
            <a:avLst/>
          </a:prstGeom>
          <a:noFill/>
          <a:ln w="9525">
            <a:noFill/>
            <a:miter lim="800000"/>
            <a:headEnd/>
            <a:tailEnd/>
          </a:ln>
          <a:effectLst/>
        </p:spPr>
        <p:txBody>
          <a:bodyPr vert="horz" wrap="square" lIns="92700" tIns="46350" rIns="92700" bIns="46350" numCol="1" anchor="t" anchorCtr="0" compatLnSpc="1">
            <a:prstTxWarp prst="textNoShape">
              <a:avLst/>
            </a:prstTxWarp>
          </a:bodyPr>
          <a:lstStyle>
            <a:lvl1pPr defTabSz="925531" eaLnBrk="1" hangingPunct="1">
              <a:defRPr sz="1200">
                <a:latin typeface="Arial" charset="0"/>
              </a:defRPr>
            </a:lvl1pPr>
          </a:lstStyle>
          <a:p>
            <a:pPr>
              <a:defRPr/>
            </a:pPr>
            <a:endParaRPr lang="de-DE"/>
          </a:p>
        </p:txBody>
      </p:sp>
      <p:sp>
        <p:nvSpPr>
          <p:cNvPr id="47107" name="Rectangle 3"/>
          <p:cNvSpPr>
            <a:spLocks noGrp="1" noChangeArrowheads="1"/>
          </p:cNvSpPr>
          <p:nvPr>
            <p:ph type="dt" sz="quarter" idx="1"/>
          </p:nvPr>
        </p:nvSpPr>
        <p:spPr bwMode="auto">
          <a:xfrm>
            <a:off x="3884465" y="0"/>
            <a:ext cx="2971909" cy="496884"/>
          </a:xfrm>
          <a:prstGeom prst="rect">
            <a:avLst/>
          </a:prstGeom>
          <a:noFill/>
          <a:ln w="9525">
            <a:noFill/>
            <a:miter lim="800000"/>
            <a:headEnd/>
            <a:tailEnd/>
          </a:ln>
          <a:effectLst/>
        </p:spPr>
        <p:txBody>
          <a:bodyPr vert="horz" wrap="square" lIns="92700" tIns="46350" rIns="92700" bIns="46350" numCol="1" anchor="t" anchorCtr="0" compatLnSpc="1">
            <a:prstTxWarp prst="textNoShape">
              <a:avLst/>
            </a:prstTxWarp>
          </a:bodyPr>
          <a:lstStyle>
            <a:lvl1pPr algn="r" defTabSz="925531" eaLnBrk="1" hangingPunct="1">
              <a:defRPr sz="1200">
                <a:latin typeface="Arial" charset="0"/>
              </a:defRPr>
            </a:lvl1pPr>
          </a:lstStyle>
          <a:p>
            <a:pPr>
              <a:defRPr/>
            </a:pPr>
            <a:endParaRPr lang="de-DE"/>
          </a:p>
        </p:txBody>
      </p:sp>
      <p:sp>
        <p:nvSpPr>
          <p:cNvPr id="47108" name="Rectangle 4"/>
          <p:cNvSpPr>
            <a:spLocks noGrp="1" noChangeArrowheads="1"/>
          </p:cNvSpPr>
          <p:nvPr>
            <p:ph type="ftr" sz="quarter" idx="2"/>
          </p:nvPr>
        </p:nvSpPr>
        <p:spPr bwMode="auto">
          <a:xfrm>
            <a:off x="0" y="9447201"/>
            <a:ext cx="2971909" cy="496884"/>
          </a:xfrm>
          <a:prstGeom prst="rect">
            <a:avLst/>
          </a:prstGeom>
          <a:noFill/>
          <a:ln w="9525">
            <a:noFill/>
            <a:miter lim="800000"/>
            <a:headEnd/>
            <a:tailEnd/>
          </a:ln>
          <a:effectLst/>
        </p:spPr>
        <p:txBody>
          <a:bodyPr vert="horz" wrap="square" lIns="92700" tIns="46350" rIns="92700" bIns="46350" numCol="1" anchor="b" anchorCtr="0" compatLnSpc="1">
            <a:prstTxWarp prst="textNoShape">
              <a:avLst/>
            </a:prstTxWarp>
          </a:bodyPr>
          <a:lstStyle>
            <a:lvl1pPr defTabSz="925531" eaLnBrk="1" hangingPunct="1">
              <a:defRPr sz="1200">
                <a:latin typeface="Arial" charset="0"/>
              </a:defRPr>
            </a:lvl1pPr>
          </a:lstStyle>
          <a:p>
            <a:pPr>
              <a:defRPr/>
            </a:pPr>
            <a:endParaRPr lang="de-DE"/>
          </a:p>
        </p:txBody>
      </p:sp>
      <p:sp>
        <p:nvSpPr>
          <p:cNvPr id="47109" name="Rectangle 5"/>
          <p:cNvSpPr>
            <a:spLocks noGrp="1" noChangeArrowheads="1"/>
          </p:cNvSpPr>
          <p:nvPr>
            <p:ph type="sldNum" sz="quarter" idx="3"/>
          </p:nvPr>
        </p:nvSpPr>
        <p:spPr bwMode="auto">
          <a:xfrm>
            <a:off x="3884465" y="9447201"/>
            <a:ext cx="2971909" cy="496884"/>
          </a:xfrm>
          <a:prstGeom prst="rect">
            <a:avLst/>
          </a:prstGeom>
          <a:noFill/>
          <a:ln w="9525">
            <a:noFill/>
            <a:miter lim="800000"/>
            <a:headEnd/>
            <a:tailEnd/>
          </a:ln>
          <a:effectLst/>
        </p:spPr>
        <p:txBody>
          <a:bodyPr vert="horz" wrap="square" lIns="92700" tIns="46350" rIns="92700" bIns="46350" numCol="1" anchor="b" anchorCtr="0" compatLnSpc="1">
            <a:prstTxWarp prst="textNoShape">
              <a:avLst/>
            </a:prstTxWarp>
          </a:bodyPr>
          <a:lstStyle>
            <a:lvl1pPr algn="r" defTabSz="925531" eaLnBrk="1" hangingPunct="1">
              <a:defRPr sz="1200">
                <a:latin typeface="Arial" charset="0"/>
              </a:defRPr>
            </a:lvl1pPr>
          </a:lstStyle>
          <a:p>
            <a:pPr>
              <a:defRPr/>
            </a:pPr>
            <a:fld id="{A21CFDD3-B47E-4690-85DE-88F9F098191B}" type="slidenum">
              <a:rPr lang="de-DE"/>
              <a:pPr>
                <a:defRPr/>
              </a:pPr>
              <a:t>‹Nr.›</a:t>
            </a:fld>
            <a:endParaRPr lang="de-DE"/>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1909" cy="496884"/>
          </a:xfrm>
          <a:prstGeom prst="rect">
            <a:avLst/>
          </a:prstGeom>
          <a:noFill/>
          <a:ln w="9525">
            <a:noFill/>
            <a:miter lim="800000"/>
            <a:headEnd/>
            <a:tailEnd/>
          </a:ln>
          <a:effectLst/>
        </p:spPr>
        <p:txBody>
          <a:bodyPr vert="horz" wrap="square" lIns="92700" tIns="46350" rIns="92700" bIns="46350" numCol="1" anchor="t" anchorCtr="0" compatLnSpc="1">
            <a:prstTxWarp prst="textNoShape">
              <a:avLst/>
            </a:prstTxWarp>
          </a:bodyPr>
          <a:lstStyle>
            <a:lvl1pPr defTabSz="925531" eaLnBrk="1" hangingPunct="1">
              <a:defRPr sz="1200">
                <a:latin typeface="Arial" charset="0"/>
              </a:defRPr>
            </a:lvl1pPr>
          </a:lstStyle>
          <a:p>
            <a:pPr>
              <a:defRPr/>
            </a:pPr>
            <a:endParaRPr lang="de-DE"/>
          </a:p>
        </p:txBody>
      </p:sp>
      <p:sp>
        <p:nvSpPr>
          <p:cNvPr id="11267" name="Rectangle 3"/>
          <p:cNvSpPr>
            <a:spLocks noGrp="1" noChangeArrowheads="1"/>
          </p:cNvSpPr>
          <p:nvPr>
            <p:ph type="dt" idx="1"/>
          </p:nvPr>
        </p:nvSpPr>
        <p:spPr bwMode="auto">
          <a:xfrm>
            <a:off x="3884465" y="0"/>
            <a:ext cx="2971909" cy="496884"/>
          </a:xfrm>
          <a:prstGeom prst="rect">
            <a:avLst/>
          </a:prstGeom>
          <a:noFill/>
          <a:ln w="9525">
            <a:noFill/>
            <a:miter lim="800000"/>
            <a:headEnd/>
            <a:tailEnd/>
          </a:ln>
          <a:effectLst/>
        </p:spPr>
        <p:txBody>
          <a:bodyPr vert="horz" wrap="square" lIns="92700" tIns="46350" rIns="92700" bIns="46350" numCol="1" anchor="t" anchorCtr="0" compatLnSpc="1">
            <a:prstTxWarp prst="textNoShape">
              <a:avLst/>
            </a:prstTxWarp>
          </a:bodyPr>
          <a:lstStyle>
            <a:lvl1pPr algn="r" defTabSz="925531" eaLnBrk="1" hangingPunct="1">
              <a:defRPr sz="1200">
                <a:latin typeface="Arial" charset="0"/>
              </a:defRPr>
            </a:lvl1pPr>
          </a:lstStyle>
          <a:p>
            <a:pPr>
              <a:defRPr/>
            </a:pPr>
            <a:endParaRPr lang="de-DE"/>
          </a:p>
        </p:txBody>
      </p:sp>
      <p:sp>
        <p:nvSpPr>
          <p:cNvPr id="31748" name="Rectangle 4"/>
          <p:cNvSpPr>
            <a:spLocks noGrp="1" noRot="1" noChangeAspect="1" noChangeArrowheads="1" noTextEdit="1"/>
          </p:cNvSpPr>
          <p:nvPr>
            <p:ph type="sldImg" idx="2"/>
          </p:nvPr>
        </p:nvSpPr>
        <p:spPr bwMode="auto">
          <a:xfrm>
            <a:off x="942975" y="747713"/>
            <a:ext cx="4973638" cy="3729037"/>
          </a:xfrm>
          <a:prstGeom prst="rect">
            <a:avLst/>
          </a:prstGeom>
          <a:noFill/>
          <a:ln w="9525">
            <a:solidFill>
              <a:srgbClr val="000000"/>
            </a:solidFill>
            <a:miter lim="800000"/>
            <a:headEnd/>
            <a:tailEnd/>
          </a:ln>
        </p:spPr>
      </p:sp>
      <p:sp>
        <p:nvSpPr>
          <p:cNvPr id="11269" name="Rectangle 5"/>
          <p:cNvSpPr>
            <a:spLocks noGrp="1" noChangeArrowheads="1"/>
          </p:cNvSpPr>
          <p:nvPr>
            <p:ph type="body" sz="quarter" idx="3"/>
          </p:nvPr>
        </p:nvSpPr>
        <p:spPr bwMode="auto">
          <a:xfrm>
            <a:off x="684825" y="4725204"/>
            <a:ext cx="5488352" cy="4473556"/>
          </a:xfrm>
          <a:prstGeom prst="rect">
            <a:avLst/>
          </a:prstGeom>
          <a:noFill/>
          <a:ln w="9525">
            <a:noFill/>
            <a:miter lim="800000"/>
            <a:headEnd/>
            <a:tailEnd/>
          </a:ln>
          <a:effectLst/>
        </p:spPr>
        <p:txBody>
          <a:bodyPr vert="horz" wrap="square" lIns="92700" tIns="46350" rIns="92700" bIns="46350" numCol="1" anchor="t" anchorCtr="0" compatLnSpc="1">
            <a:prstTxWarp prst="textNoShape">
              <a:avLst/>
            </a:prstTxWarp>
          </a:body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p>
        </p:txBody>
      </p:sp>
      <p:sp>
        <p:nvSpPr>
          <p:cNvPr id="11270" name="Rectangle 6"/>
          <p:cNvSpPr>
            <a:spLocks noGrp="1" noChangeArrowheads="1"/>
          </p:cNvSpPr>
          <p:nvPr>
            <p:ph type="ftr" sz="quarter" idx="4"/>
          </p:nvPr>
        </p:nvSpPr>
        <p:spPr bwMode="auto">
          <a:xfrm>
            <a:off x="0" y="9447201"/>
            <a:ext cx="2971909" cy="496884"/>
          </a:xfrm>
          <a:prstGeom prst="rect">
            <a:avLst/>
          </a:prstGeom>
          <a:noFill/>
          <a:ln w="9525">
            <a:noFill/>
            <a:miter lim="800000"/>
            <a:headEnd/>
            <a:tailEnd/>
          </a:ln>
          <a:effectLst/>
        </p:spPr>
        <p:txBody>
          <a:bodyPr vert="horz" wrap="square" lIns="92700" tIns="46350" rIns="92700" bIns="46350" numCol="1" anchor="b" anchorCtr="0" compatLnSpc="1">
            <a:prstTxWarp prst="textNoShape">
              <a:avLst/>
            </a:prstTxWarp>
          </a:bodyPr>
          <a:lstStyle>
            <a:lvl1pPr defTabSz="925531" eaLnBrk="1" hangingPunct="1">
              <a:defRPr sz="1200">
                <a:latin typeface="Arial" charset="0"/>
              </a:defRPr>
            </a:lvl1pPr>
          </a:lstStyle>
          <a:p>
            <a:pPr>
              <a:defRPr/>
            </a:pPr>
            <a:endParaRPr lang="de-DE"/>
          </a:p>
        </p:txBody>
      </p:sp>
      <p:sp>
        <p:nvSpPr>
          <p:cNvPr id="11271" name="Rectangle 7"/>
          <p:cNvSpPr>
            <a:spLocks noGrp="1" noChangeArrowheads="1"/>
          </p:cNvSpPr>
          <p:nvPr>
            <p:ph type="sldNum" sz="quarter" idx="5"/>
          </p:nvPr>
        </p:nvSpPr>
        <p:spPr bwMode="auto">
          <a:xfrm>
            <a:off x="3884465" y="9447201"/>
            <a:ext cx="2971909" cy="496884"/>
          </a:xfrm>
          <a:prstGeom prst="rect">
            <a:avLst/>
          </a:prstGeom>
          <a:noFill/>
          <a:ln w="9525">
            <a:noFill/>
            <a:miter lim="800000"/>
            <a:headEnd/>
            <a:tailEnd/>
          </a:ln>
          <a:effectLst/>
        </p:spPr>
        <p:txBody>
          <a:bodyPr vert="horz" wrap="square" lIns="92700" tIns="46350" rIns="92700" bIns="46350" numCol="1" anchor="b" anchorCtr="0" compatLnSpc="1">
            <a:prstTxWarp prst="textNoShape">
              <a:avLst/>
            </a:prstTxWarp>
          </a:bodyPr>
          <a:lstStyle>
            <a:lvl1pPr algn="r" defTabSz="925531" eaLnBrk="1" hangingPunct="1">
              <a:defRPr sz="1200">
                <a:latin typeface="Arial" charset="0"/>
              </a:defRPr>
            </a:lvl1pPr>
          </a:lstStyle>
          <a:p>
            <a:pPr>
              <a:defRPr/>
            </a:pPr>
            <a:fld id="{D25C7150-12F6-4201-B445-77EA08CC30E3}" type="slidenum">
              <a:rPr lang="de-DE"/>
              <a:pPr>
                <a:defRPr/>
              </a:pPr>
              <a:t>‹Nr.›</a:t>
            </a:fld>
            <a:endParaRPr 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Folienbildplatzhalter 1"/>
          <p:cNvSpPr>
            <a:spLocks noGrp="1" noRot="1" noChangeAspect="1" noTextEdit="1"/>
          </p:cNvSpPr>
          <p:nvPr>
            <p:ph type="sldImg"/>
          </p:nvPr>
        </p:nvSpPr>
        <p:spPr>
          <a:ln/>
        </p:spPr>
      </p:sp>
      <p:sp>
        <p:nvSpPr>
          <p:cNvPr id="32771" name="Notizenplatzhalter 2"/>
          <p:cNvSpPr>
            <a:spLocks noGrp="1"/>
          </p:cNvSpPr>
          <p:nvPr>
            <p:ph type="body" idx="1"/>
          </p:nvPr>
        </p:nvSpPr>
        <p:spPr>
          <a:noFill/>
          <a:ln/>
        </p:spPr>
        <p:txBody>
          <a:bodyPr/>
          <a:lstStyle/>
          <a:p>
            <a:r>
              <a:rPr lang="de-DE" dirty="0" smtClean="0">
                <a:solidFill>
                  <a:srgbClr val="0D0D0D"/>
                </a:solidFill>
                <a:latin typeface="Arial" pitchFamily="34" charset="0"/>
              </a:rPr>
              <a:t>Als „Fremde“ werden vor allem Ausländer verstanden</a:t>
            </a:r>
            <a:endParaRPr lang="de-DE" sz="300" dirty="0" smtClean="0">
              <a:solidFill>
                <a:srgbClr val="0D0D0D"/>
              </a:solidFill>
              <a:latin typeface="Arial" pitchFamily="34" charset="0"/>
            </a:endParaRPr>
          </a:p>
          <a:p>
            <a:r>
              <a:rPr lang="de-DE" dirty="0" smtClean="0">
                <a:solidFill>
                  <a:srgbClr val="0D0D0D"/>
                </a:solidFill>
                <a:latin typeface="Arial" pitchFamily="34" charset="0"/>
              </a:rPr>
              <a:t>Am zweithäufigsten Deutsche Nicht- Dresdner genannt</a:t>
            </a:r>
            <a:endParaRPr lang="de-DE" sz="300" dirty="0" smtClean="0">
              <a:latin typeface="Arial" pitchFamily="34" charset="0"/>
              <a:sym typeface="Wingdings" pitchFamily="2" charset="2"/>
            </a:endParaRPr>
          </a:p>
          <a:p>
            <a:r>
              <a:rPr lang="de-DE" sz="1100" dirty="0" smtClean="0">
                <a:latin typeface="Arial" pitchFamily="34" charset="0"/>
                <a:sym typeface="Wingdings" pitchFamily="2" charset="2"/>
              </a:rPr>
              <a:t>Türken: die am häufigsten genannte Gruppen von Ausländern</a:t>
            </a:r>
            <a:endParaRPr lang="de-DE" sz="1100" dirty="0" smtClean="0">
              <a:latin typeface="Arial" pitchFamily="34" charset="0"/>
            </a:endParaRPr>
          </a:p>
          <a:p>
            <a:endParaRPr lang="de-DE" dirty="0" smtClean="0">
              <a:latin typeface="Arial" pitchFamily="34" charset="0"/>
            </a:endParaRPr>
          </a:p>
        </p:txBody>
      </p:sp>
      <p:sp>
        <p:nvSpPr>
          <p:cNvPr id="32772" name="Foliennummernplatzhalter 3"/>
          <p:cNvSpPr>
            <a:spLocks noGrp="1"/>
          </p:cNvSpPr>
          <p:nvPr>
            <p:ph type="sldNum" sz="quarter" idx="5"/>
          </p:nvPr>
        </p:nvSpPr>
        <p:spPr>
          <a:noFill/>
        </p:spPr>
        <p:txBody>
          <a:bodyPr/>
          <a:lstStyle/>
          <a:p>
            <a:fld id="{067A116D-04AE-46E4-A10B-A83DC8E5D001}" type="slidenum">
              <a:rPr lang="de-DE" smtClean="0">
                <a:latin typeface="Arial" pitchFamily="34" charset="0"/>
              </a:rPr>
              <a:pPr/>
              <a:t>12</a:t>
            </a:fld>
            <a:endParaRPr lang="de-DE" smtClean="0">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Folienbildplatzhalter 1"/>
          <p:cNvSpPr>
            <a:spLocks noGrp="1" noRot="1" noChangeAspect="1" noTextEdit="1"/>
          </p:cNvSpPr>
          <p:nvPr>
            <p:ph type="sldImg"/>
          </p:nvPr>
        </p:nvSpPr>
        <p:spPr>
          <a:ln/>
        </p:spPr>
      </p:sp>
      <p:sp>
        <p:nvSpPr>
          <p:cNvPr id="33795" name="Notizenplatzhalter 2"/>
          <p:cNvSpPr>
            <a:spLocks noGrp="1"/>
          </p:cNvSpPr>
          <p:nvPr>
            <p:ph type="body" idx="1"/>
          </p:nvPr>
        </p:nvSpPr>
        <p:spPr>
          <a:noFill/>
          <a:ln/>
        </p:spPr>
        <p:txBody>
          <a:bodyPr/>
          <a:lstStyle/>
          <a:p>
            <a:r>
              <a:rPr lang="de-DE" smtClean="0">
                <a:latin typeface="Arial" pitchFamily="34" charset="0"/>
              </a:rPr>
              <a:t>erschreckend: 17 Prozent der Befragten in der ALB haben schon </a:t>
            </a:r>
            <a:r>
              <a:rPr lang="de-DE" smtClean="0">
                <a:solidFill>
                  <a:srgbClr val="0B2A51"/>
                </a:solidFill>
                <a:latin typeface="Arial" pitchFamily="34" charset="0"/>
              </a:rPr>
              <a:t>Ablehnung aufgrund Ihrer Herkunft, Ihres Aussehens oder Ihrer Sprache erlebt</a:t>
            </a:r>
            <a:endParaRPr lang="de-DE" smtClean="0">
              <a:latin typeface="Arial" pitchFamily="34" charset="0"/>
            </a:endParaRPr>
          </a:p>
          <a:p>
            <a:endParaRPr lang="de-DE" smtClean="0">
              <a:latin typeface="Arial" pitchFamily="34" charset="0"/>
            </a:endParaRPr>
          </a:p>
          <a:p>
            <a:pPr>
              <a:buFont typeface="Wingdings" pitchFamily="2" charset="2"/>
              <a:buChar char="à"/>
            </a:pPr>
            <a:r>
              <a:rPr lang="de-DE" smtClean="0">
                <a:latin typeface="Arial" pitchFamily="34" charset="0"/>
                <a:sym typeface="Wingdings" pitchFamily="2" charset="2"/>
              </a:rPr>
              <a:t>weiteren 38 Prozent ist das zumindest „selten“ schon passiert</a:t>
            </a:r>
          </a:p>
          <a:p>
            <a:pPr>
              <a:buFont typeface="Wingdings" pitchFamily="2" charset="2"/>
              <a:buChar char="à"/>
            </a:pPr>
            <a:endParaRPr lang="de-DE" smtClean="0">
              <a:latin typeface="Arial" pitchFamily="34" charset="0"/>
            </a:endParaRPr>
          </a:p>
          <a:p>
            <a:pPr>
              <a:buFont typeface="Wingdings" pitchFamily="2" charset="2"/>
              <a:buChar char="à"/>
            </a:pPr>
            <a:r>
              <a:rPr lang="de-DE" smtClean="0">
                <a:latin typeface="Arial" pitchFamily="34" charset="0"/>
              </a:rPr>
              <a:t>über die Hälfte der Befragten waren schon mindestens einmal Opfer von Ablehnung</a:t>
            </a:r>
          </a:p>
          <a:p>
            <a:endParaRPr lang="de-DE" smtClean="0">
              <a:latin typeface="Arial" pitchFamily="34" charset="0"/>
            </a:endParaRPr>
          </a:p>
        </p:txBody>
      </p:sp>
      <p:sp>
        <p:nvSpPr>
          <p:cNvPr id="33796" name="Foliennummernplatzhalter 3"/>
          <p:cNvSpPr>
            <a:spLocks noGrp="1"/>
          </p:cNvSpPr>
          <p:nvPr>
            <p:ph type="sldNum" sz="quarter" idx="5"/>
          </p:nvPr>
        </p:nvSpPr>
        <p:spPr>
          <a:noFill/>
        </p:spPr>
        <p:txBody>
          <a:bodyPr/>
          <a:lstStyle/>
          <a:p>
            <a:fld id="{51EFCEFA-999A-4610-93A5-1D0BDB7965CE}" type="slidenum">
              <a:rPr lang="de-DE" smtClean="0">
                <a:latin typeface="Arial" pitchFamily="34" charset="0"/>
              </a:rPr>
              <a:pPr/>
              <a:t>16</a:t>
            </a:fld>
            <a:endParaRPr lang="de-DE" smtClean="0">
              <a:latin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Folienbildplatzhalter 1"/>
          <p:cNvSpPr>
            <a:spLocks noGrp="1" noRot="1" noChangeAspect="1" noTextEdit="1"/>
          </p:cNvSpPr>
          <p:nvPr>
            <p:ph type="sldImg"/>
          </p:nvPr>
        </p:nvSpPr>
        <p:spPr>
          <a:ln/>
        </p:spPr>
      </p:sp>
      <p:sp>
        <p:nvSpPr>
          <p:cNvPr id="3" name="Notizenplatzhalter 2"/>
          <p:cNvSpPr>
            <a:spLocks noGrp="1"/>
          </p:cNvSpPr>
          <p:nvPr>
            <p:ph type="body" idx="1"/>
          </p:nvPr>
        </p:nvSpPr>
        <p:spPr/>
        <p:txBody>
          <a:bodyPr>
            <a:normAutofit fontScale="85000" lnSpcReduction="10000"/>
          </a:bodyPr>
          <a:lstStyle/>
          <a:p>
            <a:pPr marL="0" lvl="1">
              <a:spcBef>
                <a:spcPts val="0"/>
              </a:spcBef>
              <a:spcAft>
                <a:spcPts val="609"/>
              </a:spcAft>
              <a:tabLst>
                <a:tab pos="730428" algn="l"/>
                <a:tab pos="2454109" algn="l"/>
              </a:tabLst>
              <a:defRPr/>
            </a:pPr>
            <a:r>
              <a:rPr lang="de-DE" sz="2000" dirty="0" smtClean="0">
                <a:solidFill>
                  <a:srgbClr val="0B2A51"/>
                </a:solidFill>
                <a:latin typeface="Verdana" pitchFamily="34" charset="0"/>
                <a:cs typeface="Arial" charset="0"/>
              </a:rPr>
              <a:t>Spiegeln sich die Erfahrungen der deutschen Studierenden als Zeugen fremdenfeindlicher Erlebnisse in den Erfahrungen der Ausländer?</a:t>
            </a:r>
          </a:p>
          <a:p>
            <a:pPr marL="183816" lvl="1" indent="-183816">
              <a:spcBef>
                <a:spcPts val="0"/>
              </a:spcBef>
              <a:spcAft>
                <a:spcPts val="609"/>
              </a:spcAft>
              <a:buFont typeface="Arial" pitchFamily="34" charset="0"/>
              <a:buChar char="•"/>
              <a:tabLst>
                <a:tab pos="730428" algn="l"/>
                <a:tab pos="2454109" algn="l"/>
              </a:tabLst>
              <a:defRPr/>
            </a:pPr>
            <a:r>
              <a:rPr lang="de-DE" sz="1800" dirty="0" smtClean="0">
                <a:solidFill>
                  <a:srgbClr val="0B2A51"/>
                </a:solidFill>
                <a:latin typeface="Verdana" pitchFamily="34" charset="0"/>
                <a:cs typeface="Arial" charset="0"/>
              </a:rPr>
              <a:t>jeder Siebte ausländische Student ist selbst schon einmal Opfer von Beschimpfungen geworden</a:t>
            </a:r>
          </a:p>
          <a:p>
            <a:pPr marL="183816" lvl="1" indent="-183816">
              <a:spcBef>
                <a:spcPts val="0"/>
              </a:spcBef>
              <a:spcAft>
                <a:spcPts val="609"/>
              </a:spcAft>
              <a:buFont typeface="Arial" pitchFamily="34" charset="0"/>
              <a:buChar char="•"/>
              <a:tabLst>
                <a:tab pos="730428" algn="l"/>
                <a:tab pos="2454109" algn="l"/>
              </a:tabLst>
              <a:defRPr/>
            </a:pPr>
            <a:r>
              <a:rPr lang="de-DE" sz="1800" dirty="0" smtClean="0">
                <a:solidFill>
                  <a:srgbClr val="0B2A51"/>
                </a:solidFill>
                <a:latin typeface="Verdana" pitchFamily="34" charset="0"/>
                <a:cs typeface="Arial" charset="0"/>
              </a:rPr>
              <a:t>ein Drittel der ausländischen Studierenden hat Freunde, die bereits Opfer von Beschimpfungen geworden sind</a:t>
            </a:r>
          </a:p>
          <a:p>
            <a:pPr marL="183816" lvl="1" indent="-183816">
              <a:spcBef>
                <a:spcPts val="0"/>
              </a:spcBef>
              <a:spcAft>
                <a:spcPts val="609"/>
              </a:spcAft>
              <a:buFont typeface="Arial" pitchFamily="34" charset="0"/>
              <a:buChar char="•"/>
              <a:tabLst>
                <a:tab pos="730428" algn="l"/>
                <a:tab pos="2454109" algn="l"/>
              </a:tabLst>
              <a:defRPr/>
            </a:pPr>
            <a:r>
              <a:rPr lang="de-DE" sz="1800" dirty="0" smtClean="0">
                <a:solidFill>
                  <a:srgbClr val="0B2A51"/>
                </a:solidFill>
                <a:latin typeface="Verdana" pitchFamily="34" charset="0"/>
                <a:cs typeface="Arial" charset="0"/>
              </a:rPr>
              <a:t>jeder Vierte ausländische Student direkt oder indirekt mit körperlicher Gewalt konfrontiert gewesen </a:t>
            </a:r>
            <a:r>
              <a:rPr lang="de-DE" sz="1800" dirty="0" smtClean="0">
                <a:solidFill>
                  <a:srgbClr val="002060"/>
                </a:solidFill>
                <a:latin typeface="Verdana" pitchFamily="34" charset="0"/>
                <a:cs typeface="Arial" charset="0"/>
              </a:rPr>
              <a:t>(Folie 177)</a:t>
            </a:r>
          </a:p>
          <a:p>
            <a:pPr marL="183816" lvl="1" indent="-183816">
              <a:spcBef>
                <a:spcPts val="0"/>
              </a:spcBef>
              <a:spcAft>
                <a:spcPts val="609"/>
              </a:spcAft>
              <a:buFont typeface="Arial" pitchFamily="34" charset="0"/>
              <a:buChar char="•"/>
              <a:tabLst>
                <a:tab pos="730428" algn="l"/>
                <a:tab pos="2454109" algn="l"/>
              </a:tabLst>
              <a:defRPr/>
            </a:pPr>
            <a:r>
              <a:rPr lang="de-DE" sz="1800" dirty="0" smtClean="0">
                <a:solidFill>
                  <a:srgbClr val="0B2A51"/>
                </a:solidFill>
                <a:latin typeface="Verdana" pitchFamily="34" charset="0"/>
                <a:cs typeface="Arial" charset="0"/>
              </a:rPr>
              <a:t>knapp ein Fünftel der ausländischen Mitbürger in Dresden hat schon häufig Ablehnung auf Grund seines Aussehens oder Sprache erfahren</a:t>
            </a:r>
          </a:p>
          <a:p>
            <a:pPr marL="183816" lvl="1" indent="-183816">
              <a:spcBef>
                <a:spcPts val="0"/>
              </a:spcBef>
              <a:spcAft>
                <a:spcPts val="609"/>
              </a:spcAft>
              <a:buFont typeface="Arial" pitchFamily="34" charset="0"/>
              <a:buChar char="•"/>
              <a:tabLst>
                <a:tab pos="730428" algn="l"/>
                <a:tab pos="2454109" algn="l"/>
              </a:tabLst>
              <a:defRPr/>
            </a:pPr>
            <a:r>
              <a:rPr lang="de-DE" sz="1800" dirty="0" smtClean="0">
                <a:solidFill>
                  <a:srgbClr val="0B2A51"/>
                </a:solidFill>
                <a:latin typeface="Verdana" pitchFamily="34" charset="0"/>
                <a:cs typeface="Arial" charset="0"/>
              </a:rPr>
              <a:t>nur weniger als die Hälfte der ausländischen Mitbürger haben noch keine Ablehnung erfahren </a:t>
            </a:r>
            <a:r>
              <a:rPr lang="de-DE" sz="1800" dirty="0" smtClean="0">
                <a:solidFill>
                  <a:srgbClr val="002060"/>
                </a:solidFill>
                <a:latin typeface="Verdana" pitchFamily="34" charset="0"/>
                <a:cs typeface="Arial" charset="0"/>
              </a:rPr>
              <a:t>(Folie 178)</a:t>
            </a:r>
          </a:p>
          <a:p>
            <a:pPr>
              <a:defRPr/>
            </a:pPr>
            <a:endParaRPr lang="de-DE" dirty="0"/>
          </a:p>
        </p:txBody>
      </p:sp>
      <p:sp>
        <p:nvSpPr>
          <p:cNvPr id="34820" name="Foliennummernplatzhalter 3"/>
          <p:cNvSpPr>
            <a:spLocks noGrp="1"/>
          </p:cNvSpPr>
          <p:nvPr>
            <p:ph type="sldNum" sz="quarter" idx="5"/>
          </p:nvPr>
        </p:nvSpPr>
        <p:spPr>
          <a:noFill/>
        </p:spPr>
        <p:txBody>
          <a:bodyPr/>
          <a:lstStyle/>
          <a:p>
            <a:fld id="{B6D79292-C914-4421-B27E-5A1E64128E4D}" type="slidenum">
              <a:rPr lang="de-DE" smtClean="0">
                <a:latin typeface="Arial" pitchFamily="34" charset="0"/>
              </a:rPr>
              <a:pPr/>
              <a:t>17</a:t>
            </a:fld>
            <a:endParaRPr lang="de-DE" smtClean="0">
              <a:latin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Folienbildplatzhalter 1"/>
          <p:cNvSpPr>
            <a:spLocks noGrp="1" noRot="1" noChangeAspect="1" noTextEdit="1"/>
          </p:cNvSpPr>
          <p:nvPr>
            <p:ph type="sldImg"/>
          </p:nvPr>
        </p:nvSpPr>
        <p:spPr>
          <a:ln/>
        </p:spPr>
      </p:sp>
      <p:sp>
        <p:nvSpPr>
          <p:cNvPr id="3" name="Notizenplatzhalter 2"/>
          <p:cNvSpPr>
            <a:spLocks noGrp="1"/>
          </p:cNvSpPr>
          <p:nvPr>
            <p:ph type="body" idx="1"/>
          </p:nvPr>
        </p:nvSpPr>
        <p:spPr/>
        <p:txBody>
          <a:bodyPr>
            <a:normAutofit fontScale="92500" lnSpcReduction="20000"/>
          </a:bodyPr>
          <a:lstStyle/>
          <a:p>
            <a:pPr>
              <a:spcBef>
                <a:spcPct val="20000"/>
              </a:spcBef>
              <a:spcAft>
                <a:spcPct val="40000"/>
              </a:spcAft>
              <a:defRPr/>
            </a:pPr>
            <a:r>
              <a:rPr lang="de-DE" sz="2000" dirty="0" smtClean="0">
                <a:solidFill>
                  <a:srgbClr val="0B2A51"/>
                </a:solidFill>
                <a:latin typeface="Verdana" pitchFamily="34" charset="0"/>
                <a:cs typeface="Arial" charset="0"/>
              </a:rPr>
              <a:t>Inwiefern sind deutsche Studierende und ihr soziales Umfeld bereits mit fremdenfeindlichen Übergriffen konfrontiert gewesen?</a:t>
            </a:r>
          </a:p>
          <a:p>
            <a:pPr marL="183816" lvl="1" indent="-183816">
              <a:spcBef>
                <a:spcPts val="609"/>
              </a:spcBef>
              <a:spcAft>
                <a:spcPts val="609"/>
              </a:spcAft>
              <a:buFont typeface="Arial" pitchFamily="34" charset="0"/>
              <a:buChar char="•"/>
              <a:tabLst>
                <a:tab pos="730428" algn="l"/>
                <a:tab pos="2454109" algn="l"/>
              </a:tabLst>
              <a:defRPr/>
            </a:pPr>
            <a:r>
              <a:rPr lang="de-DE" sz="1800" dirty="0" smtClean="0">
                <a:solidFill>
                  <a:srgbClr val="0B2A51"/>
                </a:solidFill>
                <a:latin typeface="Verdana" pitchFamily="34" charset="0"/>
                <a:cs typeface="Arial" charset="0"/>
              </a:rPr>
              <a:t>knapp die Hälfte der Befragten gab an, Zeugen von fremdenfeindlich motivierten Übergriffen im Freundeskreis zu haben </a:t>
            </a:r>
            <a:r>
              <a:rPr lang="de-DE" sz="1800" dirty="0" smtClean="0">
                <a:solidFill>
                  <a:srgbClr val="002060"/>
                </a:solidFill>
                <a:latin typeface="Verdana" pitchFamily="34" charset="0"/>
                <a:cs typeface="Arial" charset="0"/>
              </a:rPr>
              <a:t>(Folie 173)</a:t>
            </a:r>
          </a:p>
          <a:p>
            <a:pPr marL="183816" lvl="1" indent="-183816">
              <a:spcBef>
                <a:spcPts val="609"/>
              </a:spcBef>
              <a:spcAft>
                <a:spcPts val="609"/>
              </a:spcAft>
              <a:buFont typeface="Arial" pitchFamily="34" charset="0"/>
              <a:buChar char="•"/>
              <a:tabLst>
                <a:tab pos="730428" algn="l"/>
                <a:tab pos="2454109" algn="l"/>
              </a:tabLst>
              <a:defRPr/>
            </a:pPr>
            <a:r>
              <a:rPr lang="de-DE" sz="1800" dirty="0" smtClean="0">
                <a:solidFill>
                  <a:srgbClr val="0B2A51"/>
                </a:solidFill>
                <a:latin typeface="Verdana" pitchFamily="34" charset="0"/>
                <a:cs typeface="Arial" charset="0"/>
              </a:rPr>
              <a:t>knapp ein Drittel gab sogar an, schon ein mal selbst Zeuge geworden zu sein, wie jemand auf Grund seiner Aussehens oder Sprache angegriffen worden ist </a:t>
            </a:r>
            <a:r>
              <a:rPr lang="de-DE" sz="1800" dirty="0" smtClean="0">
                <a:solidFill>
                  <a:srgbClr val="002060"/>
                </a:solidFill>
                <a:latin typeface="Verdana" pitchFamily="34" charset="0"/>
                <a:cs typeface="Arial" charset="0"/>
              </a:rPr>
              <a:t>(Folie 173)</a:t>
            </a:r>
          </a:p>
          <a:p>
            <a:pPr marL="183816" lvl="1" indent="-183816">
              <a:spcBef>
                <a:spcPts val="609"/>
              </a:spcBef>
              <a:spcAft>
                <a:spcPts val="609"/>
              </a:spcAft>
              <a:buFont typeface="Arial" pitchFamily="34" charset="0"/>
              <a:buChar char="•"/>
              <a:tabLst>
                <a:tab pos="730428" algn="l"/>
                <a:tab pos="2454109" algn="l"/>
              </a:tabLst>
              <a:defRPr/>
            </a:pPr>
            <a:r>
              <a:rPr lang="de-DE" sz="1800" dirty="0" smtClean="0">
                <a:solidFill>
                  <a:srgbClr val="0B2A51"/>
                </a:solidFill>
                <a:latin typeface="Verdana" pitchFamily="34" charset="0"/>
                <a:cs typeface="Arial" charset="0"/>
              </a:rPr>
              <a:t>Fusion beider Fragestellungen ergab, dass in 51 Prozent der Fälle die Befragten sowohl selbst Zeuge von Angriffen waren, als auch Zeugen im Freundeskreis haben </a:t>
            </a:r>
            <a:r>
              <a:rPr lang="de-DE" sz="1800" dirty="0" smtClean="0">
                <a:solidFill>
                  <a:srgbClr val="002060"/>
                </a:solidFill>
                <a:latin typeface="Verdana" pitchFamily="34" charset="0"/>
                <a:cs typeface="Arial" charset="0"/>
              </a:rPr>
              <a:t>(Folie 174)</a:t>
            </a:r>
          </a:p>
          <a:p>
            <a:pPr>
              <a:defRPr/>
            </a:pPr>
            <a:endParaRPr lang="de-DE" dirty="0"/>
          </a:p>
        </p:txBody>
      </p:sp>
      <p:sp>
        <p:nvSpPr>
          <p:cNvPr id="35844" name="Foliennummernplatzhalter 3"/>
          <p:cNvSpPr>
            <a:spLocks noGrp="1"/>
          </p:cNvSpPr>
          <p:nvPr>
            <p:ph type="sldNum" sz="quarter" idx="5"/>
          </p:nvPr>
        </p:nvSpPr>
        <p:spPr>
          <a:noFill/>
        </p:spPr>
        <p:txBody>
          <a:bodyPr/>
          <a:lstStyle/>
          <a:p>
            <a:fld id="{AF71C0BB-10A4-4E6D-B7A9-49CA54F7BCDD}" type="slidenum">
              <a:rPr lang="de-DE" smtClean="0">
                <a:latin typeface="Arial" pitchFamily="34" charset="0"/>
              </a:rPr>
              <a:pPr/>
              <a:t>20</a:t>
            </a:fld>
            <a:endParaRPr lang="de-DE" smtClean="0">
              <a:latin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Folienbildplatzhalter 1"/>
          <p:cNvSpPr>
            <a:spLocks noGrp="1" noRot="1" noChangeAspect="1" noTextEdit="1"/>
          </p:cNvSpPr>
          <p:nvPr>
            <p:ph type="sldImg"/>
          </p:nvPr>
        </p:nvSpPr>
        <p:spPr>
          <a:ln/>
        </p:spPr>
      </p:sp>
      <p:sp>
        <p:nvSpPr>
          <p:cNvPr id="3" name="Notizenplatzhalter 2"/>
          <p:cNvSpPr>
            <a:spLocks noGrp="1"/>
          </p:cNvSpPr>
          <p:nvPr>
            <p:ph type="body" idx="1"/>
          </p:nvPr>
        </p:nvSpPr>
        <p:spPr/>
        <p:txBody>
          <a:bodyPr>
            <a:normAutofit fontScale="92500" lnSpcReduction="20000"/>
          </a:bodyPr>
          <a:lstStyle/>
          <a:p>
            <a:pPr>
              <a:spcBef>
                <a:spcPts val="609"/>
              </a:spcBef>
              <a:spcAft>
                <a:spcPts val="609"/>
              </a:spcAft>
              <a:tabLst>
                <a:tab pos="730428" algn="l"/>
                <a:tab pos="2454109" algn="l"/>
              </a:tabLst>
              <a:defRPr/>
            </a:pPr>
            <a:r>
              <a:rPr lang="de-DE" sz="2000" dirty="0" smtClean="0">
                <a:solidFill>
                  <a:srgbClr val="0B2A51"/>
                </a:solidFill>
                <a:latin typeface="Verdana" pitchFamily="34" charset="0"/>
                <a:cs typeface="Arial" charset="0"/>
              </a:rPr>
              <a:t>Nicht nur ausländische Studierende haben Angst vor negativem Verhalten!</a:t>
            </a:r>
          </a:p>
          <a:p>
            <a:pPr marL="183816" lvl="1" indent="-183816">
              <a:spcBef>
                <a:spcPts val="609"/>
              </a:spcBef>
              <a:spcAft>
                <a:spcPts val="609"/>
              </a:spcAft>
              <a:buFont typeface="Arial" pitchFamily="34" charset="0"/>
              <a:buChar char="•"/>
              <a:tabLst>
                <a:tab pos="730428" algn="l"/>
                <a:tab pos="2454109" algn="l"/>
              </a:tabLst>
              <a:defRPr/>
            </a:pPr>
            <a:r>
              <a:rPr lang="de-DE" sz="1800" dirty="0" smtClean="0">
                <a:solidFill>
                  <a:srgbClr val="0B2A51"/>
                </a:solidFill>
                <a:latin typeface="Verdana" pitchFamily="34" charset="0"/>
                <a:cs typeface="Arial" charset="0"/>
              </a:rPr>
              <a:t>Neben Angst vor kriminellen Delikten (Diebstahl, Raub, </a:t>
            </a:r>
            <a:br>
              <a:rPr lang="de-DE" sz="1800" dirty="0" smtClean="0">
                <a:solidFill>
                  <a:srgbClr val="0B2A51"/>
                </a:solidFill>
                <a:latin typeface="Verdana" pitchFamily="34" charset="0"/>
                <a:cs typeface="Arial" charset="0"/>
              </a:rPr>
            </a:br>
            <a:r>
              <a:rPr lang="de-DE" sz="1800" dirty="0" smtClean="0">
                <a:solidFill>
                  <a:srgbClr val="0B2A51"/>
                </a:solidFill>
                <a:latin typeface="Verdana" pitchFamily="34" charset="0"/>
                <a:cs typeface="Arial" charset="0"/>
              </a:rPr>
              <a:t>Körperverletzung) auch Angst vor negativem Verhalten abgefragt</a:t>
            </a:r>
          </a:p>
          <a:p>
            <a:pPr marL="183816" lvl="1" indent="-183816">
              <a:spcBef>
                <a:spcPts val="609"/>
              </a:spcBef>
              <a:spcAft>
                <a:spcPts val="609"/>
              </a:spcAft>
              <a:buFont typeface="Arial" pitchFamily="34" charset="0"/>
              <a:buChar char="•"/>
              <a:tabLst>
                <a:tab pos="730428" algn="l"/>
                <a:tab pos="2454109" algn="l"/>
              </a:tabLst>
              <a:defRPr/>
            </a:pPr>
            <a:r>
              <a:rPr lang="de-DE" sz="1800" dirty="0" smtClean="0">
                <a:solidFill>
                  <a:srgbClr val="0B2A51"/>
                </a:solidFill>
                <a:latin typeface="Verdana" pitchFamily="34" charset="0"/>
                <a:cs typeface="Arial" charset="0"/>
              </a:rPr>
              <a:t>Wichtige Ergebnisse:</a:t>
            </a:r>
          </a:p>
          <a:p>
            <a:pPr marL="648194" lvl="2" indent="-183816">
              <a:spcBef>
                <a:spcPts val="609"/>
              </a:spcBef>
              <a:spcAft>
                <a:spcPts val="609"/>
              </a:spcAft>
              <a:buFont typeface="Arial" pitchFamily="34" charset="0"/>
              <a:buChar char="•"/>
              <a:tabLst>
                <a:tab pos="730428" algn="l"/>
                <a:tab pos="2454109" algn="l"/>
              </a:tabLst>
              <a:defRPr/>
            </a:pPr>
            <a:r>
              <a:rPr lang="de-DE" sz="1800" dirty="0" smtClean="0">
                <a:solidFill>
                  <a:srgbClr val="0B2A51"/>
                </a:solidFill>
                <a:latin typeface="Verdana" pitchFamily="34" charset="0"/>
                <a:cs typeface="Arial" charset="0"/>
              </a:rPr>
              <a:t>Überraschenderweise liegen Werte der deutschen Studierenden bei Angst vor Beschimpfung deutlich über Werten der ausländischen Studierenden </a:t>
            </a:r>
            <a:r>
              <a:rPr lang="de-DE" sz="1800" dirty="0" smtClean="0">
                <a:solidFill>
                  <a:srgbClr val="002060"/>
                </a:solidFill>
                <a:latin typeface="Verdana" pitchFamily="34" charset="0"/>
                <a:cs typeface="Arial" charset="0"/>
              </a:rPr>
              <a:t>(Folie 70)</a:t>
            </a:r>
          </a:p>
          <a:p>
            <a:pPr marL="648194" lvl="2" indent="-183816">
              <a:spcBef>
                <a:spcPts val="609"/>
              </a:spcBef>
              <a:spcAft>
                <a:spcPts val="609"/>
              </a:spcAft>
              <a:buFont typeface="Arial" pitchFamily="34" charset="0"/>
              <a:buChar char="•"/>
              <a:tabLst>
                <a:tab pos="730428" algn="l"/>
                <a:tab pos="2454109" algn="l"/>
              </a:tabLst>
              <a:defRPr/>
            </a:pPr>
            <a:r>
              <a:rPr lang="de-DE" sz="1800" dirty="0" smtClean="0">
                <a:solidFill>
                  <a:srgbClr val="0B2A51"/>
                </a:solidFill>
                <a:latin typeface="Verdana" pitchFamily="34" charset="0"/>
                <a:cs typeface="Arial" charset="0"/>
              </a:rPr>
              <a:t>Bei Frage nach Angst vor Ablehnung liegen Zustimmungswerte beider Gruppen gleich auf, deutsche Studierende auch hier wieder höhere Ängstlichkeit: nur 23 Prozent halten Ablehnung für sehr unwahrscheinlich </a:t>
            </a:r>
            <a:r>
              <a:rPr lang="de-DE" sz="1800" dirty="0" smtClean="0">
                <a:solidFill>
                  <a:srgbClr val="002060"/>
                </a:solidFill>
                <a:latin typeface="Verdana" pitchFamily="34" charset="0"/>
                <a:cs typeface="Arial" charset="0"/>
              </a:rPr>
              <a:t>(Folie 71)</a:t>
            </a:r>
          </a:p>
          <a:p>
            <a:pPr>
              <a:defRPr/>
            </a:pPr>
            <a:endParaRPr lang="de-DE" dirty="0"/>
          </a:p>
        </p:txBody>
      </p:sp>
      <p:sp>
        <p:nvSpPr>
          <p:cNvPr id="36868" name="Foliennummernplatzhalter 3"/>
          <p:cNvSpPr>
            <a:spLocks noGrp="1"/>
          </p:cNvSpPr>
          <p:nvPr>
            <p:ph type="sldNum" sz="quarter" idx="5"/>
          </p:nvPr>
        </p:nvSpPr>
        <p:spPr>
          <a:noFill/>
        </p:spPr>
        <p:txBody>
          <a:bodyPr/>
          <a:lstStyle/>
          <a:p>
            <a:fld id="{41895445-53BE-4CA5-83D7-E03527A3B901}" type="slidenum">
              <a:rPr lang="de-DE" smtClean="0">
                <a:latin typeface="Arial" pitchFamily="34" charset="0"/>
              </a:rPr>
              <a:pPr/>
              <a:t>22</a:t>
            </a:fld>
            <a:endParaRPr lang="de-DE" smtClean="0">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Folienbildplatzhalter 1"/>
          <p:cNvSpPr>
            <a:spLocks noGrp="1" noRot="1" noChangeAspect="1" noTextEdit="1"/>
          </p:cNvSpPr>
          <p:nvPr>
            <p:ph type="sldImg"/>
          </p:nvPr>
        </p:nvSpPr>
        <p:spPr>
          <a:ln/>
        </p:spPr>
      </p:sp>
      <p:sp>
        <p:nvSpPr>
          <p:cNvPr id="23555" name="Notizenplatzhalter 2"/>
          <p:cNvSpPr>
            <a:spLocks noGrp="1"/>
          </p:cNvSpPr>
          <p:nvPr>
            <p:ph type="body" idx="1"/>
          </p:nvPr>
        </p:nvSpPr>
        <p:spPr>
          <a:ln/>
        </p:spPr>
        <p:txBody>
          <a:bodyPr/>
          <a:lstStyle/>
          <a:p>
            <a:pPr eaLnBrk="1" hangingPunct="1">
              <a:spcBef>
                <a:spcPts val="609"/>
              </a:spcBef>
              <a:spcAft>
                <a:spcPts val="609"/>
              </a:spcAft>
              <a:defRPr/>
            </a:pPr>
            <a:r>
              <a:rPr lang="de-DE" sz="2000" b="1" dirty="0" smtClean="0">
                <a:solidFill>
                  <a:srgbClr val="002060"/>
                </a:solidFill>
              </a:rPr>
              <a:t>Welche Gründe sprechen gegen einen Kontakt zwischen deutschen und ausländischen Studierenden?</a:t>
            </a:r>
          </a:p>
          <a:p>
            <a:pPr marL="183816" indent="-183816" eaLnBrk="1" hangingPunct="1">
              <a:spcBef>
                <a:spcPts val="609"/>
              </a:spcBef>
              <a:spcAft>
                <a:spcPts val="609"/>
              </a:spcAft>
              <a:buFont typeface="Arial" pitchFamily="34" charset="0"/>
              <a:buChar char="•"/>
              <a:defRPr/>
            </a:pPr>
            <a:r>
              <a:rPr lang="de-DE" sz="1800" dirty="0" smtClean="0">
                <a:solidFill>
                  <a:srgbClr val="002060"/>
                </a:solidFill>
              </a:rPr>
              <a:t>Wichtigste Ergebnisse:</a:t>
            </a:r>
          </a:p>
          <a:p>
            <a:pPr marL="590147" lvl="1" indent="-183816" eaLnBrk="1" hangingPunct="1">
              <a:spcBef>
                <a:spcPts val="609"/>
              </a:spcBef>
              <a:spcAft>
                <a:spcPts val="609"/>
              </a:spcAft>
              <a:buFont typeface="Arial" pitchFamily="34" charset="0"/>
              <a:buChar char="•"/>
              <a:defRPr/>
            </a:pPr>
            <a:r>
              <a:rPr lang="de-DE" sz="1800" dirty="0" smtClean="0">
                <a:solidFill>
                  <a:srgbClr val="002060"/>
                </a:solidFill>
              </a:rPr>
              <a:t>deutsche Studierende haben Gefühl, dass in Deutschland lebende Ausländer lieber unter sich bleiben </a:t>
            </a:r>
            <a:r>
              <a:rPr lang="de-DE" sz="1800" dirty="0" smtClean="0">
                <a:solidFill>
                  <a:srgbClr val="002060"/>
                </a:solidFill>
                <a:cs typeface="Arial" pitchFamily="34" charset="0"/>
              </a:rPr>
              <a:t>(Folie 159)   </a:t>
            </a:r>
            <a:br>
              <a:rPr lang="de-DE" sz="1800" dirty="0" smtClean="0">
                <a:solidFill>
                  <a:srgbClr val="002060"/>
                </a:solidFill>
                <a:cs typeface="Arial" pitchFamily="34" charset="0"/>
              </a:rPr>
            </a:br>
            <a:r>
              <a:rPr lang="de-DE" sz="1800" dirty="0" smtClean="0">
                <a:solidFill>
                  <a:srgbClr val="002060"/>
                </a:solidFill>
                <a:cs typeface="Arial" pitchFamily="34" charset="0"/>
                <a:sym typeface="Wingdings" pitchFamily="2" charset="2"/>
              </a:rPr>
              <a:t> fehlende Weltoffenheit?</a:t>
            </a:r>
            <a:endParaRPr lang="de-DE" sz="1800" dirty="0" smtClean="0">
              <a:solidFill>
                <a:srgbClr val="002060"/>
              </a:solidFill>
              <a:cs typeface="Arial" pitchFamily="34" charset="0"/>
            </a:endParaRPr>
          </a:p>
          <a:p>
            <a:pPr marL="590147" lvl="1" indent="-183816" eaLnBrk="1" hangingPunct="1">
              <a:spcBef>
                <a:spcPts val="609"/>
              </a:spcBef>
              <a:spcAft>
                <a:spcPts val="609"/>
              </a:spcAft>
              <a:buFont typeface="Arial" pitchFamily="34" charset="0"/>
              <a:buChar char="•"/>
              <a:defRPr/>
            </a:pPr>
            <a:r>
              <a:rPr lang="de-DE" sz="1800" dirty="0" smtClean="0">
                <a:solidFill>
                  <a:srgbClr val="002060"/>
                </a:solidFill>
              </a:rPr>
              <a:t>zweithäufigste Grund: Sprachbarriere </a:t>
            </a:r>
            <a:r>
              <a:rPr lang="de-DE" sz="1800" dirty="0" smtClean="0">
                <a:solidFill>
                  <a:srgbClr val="002060"/>
                </a:solidFill>
                <a:cs typeface="Arial" pitchFamily="34" charset="0"/>
              </a:rPr>
              <a:t>(Folie 159) </a:t>
            </a:r>
          </a:p>
          <a:p>
            <a:pPr marL="590147" lvl="1" indent="-183816" eaLnBrk="1" hangingPunct="1">
              <a:spcBef>
                <a:spcPts val="609"/>
              </a:spcBef>
              <a:spcAft>
                <a:spcPts val="609"/>
              </a:spcAft>
              <a:buFont typeface="Arial" pitchFamily="34" charset="0"/>
              <a:buChar char="•"/>
              <a:defRPr/>
            </a:pPr>
            <a:r>
              <a:rPr lang="de-DE" sz="1800" dirty="0" smtClean="0">
                <a:solidFill>
                  <a:srgbClr val="002060"/>
                </a:solidFill>
              </a:rPr>
              <a:t>Für knapp ¼ der deutschen Studierenden ist Kontakt zu Ausländern nicht so wichtig </a:t>
            </a:r>
            <a:r>
              <a:rPr lang="de-DE" sz="1800" dirty="0" smtClean="0">
                <a:solidFill>
                  <a:srgbClr val="002060"/>
                </a:solidFill>
                <a:cs typeface="Arial" pitchFamily="34" charset="0"/>
              </a:rPr>
              <a:t>(Folie 159) </a:t>
            </a:r>
          </a:p>
          <a:p>
            <a:pPr marL="590147" lvl="1" indent="-183816" eaLnBrk="1" hangingPunct="1">
              <a:spcBef>
                <a:spcPct val="0"/>
              </a:spcBef>
              <a:spcAft>
                <a:spcPts val="609"/>
              </a:spcAft>
              <a:defRPr/>
            </a:pPr>
            <a:r>
              <a:rPr lang="de-DE" sz="1800" dirty="0" smtClean="0">
                <a:solidFill>
                  <a:srgbClr val="002060"/>
                </a:solidFill>
              </a:rPr>
              <a:t>Fehlendes Wissen über Herkunftsländer und Zeitfaktor geringere aber mit 18 bzw. 22 Prozent Zustimmung doch noch zentrale Bedeutung</a:t>
            </a:r>
          </a:p>
          <a:p>
            <a:pPr marL="590147" lvl="1" indent="-183816" eaLnBrk="1" hangingPunct="1">
              <a:spcBef>
                <a:spcPct val="0"/>
              </a:spcBef>
              <a:spcAft>
                <a:spcPts val="609"/>
              </a:spcAft>
              <a:defRPr/>
            </a:pPr>
            <a:r>
              <a:rPr lang="de-DE" sz="1800" dirty="0" smtClean="0">
                <a:solidFill>
                  <a:srgbClr val="002060"/>
                </a:solidFill>
              </a:rPr>
              <a:t>religiöse Unterschiede und zu große Unterschiede im Denken und Verhalten Gründe mit der wenigsten Zustimmung </a:t>
            </a:r>
            <a:r>
              <a:rPr lang="de-DE" sz="1800" dirty="0" smtClean="0">
                <a:solidFill>
                  <a:srgbClr val="002060"/>
                </a:solidFill>
                <a:cs typeface="Arial" pitchFamily="34" charset="0"/>
              </a:rPr>
              <a:t>(Folie 161)</a:t>
            </a:r>
            <a:endParaRPr lang="de-DE" sz="1800" dirty="0" smtClean="0">
              <a:solidFill>
                <a:srgbClr val="002060"/>
              </a:solidFill>
            </a:endParaRPr>
          </a:p>
          <a:p>
            <a:pPr marL="183816" indent="-183816" eaLnBrk="1" hangingPunct="1">
              <a:spcBef>
                <a:spcPct val="0"/>
              </a:spcBef>
              <a:spcAft>
                <a:spcPts val="609"/>
              </a:spcAft>
              <a:defRPr/>
            </a:pPr>
            <a:r>
              <a:rPr lang="de-DE" sz="1800" dirty="0" smtClean="0">
                <a:solidFill>
                  <a:srgbClr val="002060"/>
                </a:solidFill>
              </a:rPr>
              <a:t>Vergleich zu ausländischen Studierenden </a:t>
            </a:r>
          </a:p>
          <a:p>
            <a:pPr marL="590147" lvl="1" indent="-183816" eaLnBrk="1" hangingPunct="1">
              <a:spcBef>
                <a:spcPct val="0"/>
              </a:spcBef>
              <a:spcAft>
                <a:spcPts val="609"/>
              </a:spcAft>
              <a:defRPr/>
            </a:pPr>
            <a:r>
              <a:rPr lang="de-DE" sz="1800" dirty="0" smtClean="0">
                <a:solidFill>
                  <a:srgbClr val="002060"/>
                </a:solidFill>
              </a:rPr>
              <a:t>ausländische Studierende unterstellen deutschen Studierenden   ebenfalls zu gerne unter sich zu bleiben (Folie 162)</a:t>
            </a:r>
          </a:p>
          <a:p>
            <a:pPr marL="590147" lvl="1" indent="-183816" eaLnBrk="1" hangingPunct="1">
              <a:spcBef>
                <a:spcPct val="0"/>
              </a:spcBef>
              <a:spcAft>
                <a:spcPts val="609"/>
              </a:spcAft>
              <a:defRPr/>
            </a:pPr>
            <a:r>
              <a:rPr lang="de-DE" sz="1800" dirty="0" smtClean="0">
                <a:solidFill>
                  <a:srgbClr val="002060"/>
                </a:solidFill>
              </a:rPr>
              <a:t>auch fehlendes Wissen und Sprachschwierigkeiten gehört zu zentralen Gründen </a:t>
            </a:r>
            <a:r>
              <a:rPr lang="de-DE" sz="1800" dirty="0" smtClean="0">
                <a:solidFill>
                  <a:srgbClr val="002060"/>
                </a:solidFill>
                <a:cs typeface="Arial" pitchFamily="34" charset="0"/>
              </a:rPr>
              <a:t>(Folie 162)</a:t>
            </a:r>
          </a:p>
          <a:p>
            <a:pPr marL="590147" lvl="1" indent="-183816" eaLnBrk="1" hangingPunct="1">
              <a:spcBef>
                <a:spcPct val="0"/>
              </a:spcBef>
              <a:spcAft>
                <a:spcPts val="609"/>
              </a:spcAft>
              <a:defRPr/>
            </a:pPr>
            <a:r>
              <a:rPr lang="de-DE" sz="1800" dirty="0" smtClean="0">
                <a:solidFill>
                  <a:srgbClr val="002060"/>
                </a:solidFill>
                <a:cs typeface="Arial" pitchFamily="34" charset="0"/>
              </a:rPr>
              <a:t>Erschreckend: 22 Prozent der deutschen Studierenden ist Kontakt zu Ausländern nicht so wichtig, bei ausländischen Studierenden nur sechs Prozent der Kontakt zu Deutschen nicht so wichtig! (Folie 163)</a:t>
            </a:r>
            <a:endParaRPr lang="de-DE" sz="1800" dirty="0" smtClean="0">
              <a:solidFill>
                <a:srgbClr val="002060"/>
              </a:solidFill>
            </a:endParaRPr>
          </a:p>
          <a:p>
            <a:pPr marL="590147" lvl="1" indent="-183816" eaLnBrk="1" hangingPunct="1">
              <a:spcBef>
                <a:spcPts val="609"/>
              </a:spcBef>
              <a:spcAft>
                <a:spcPts val="609"/>
              </a:spcAft>
              <a:buFont typeface="Arial" pitchFamily="34" charset="0"/>
              <a:buChar char="•"/>
              <a:defRPr/>
            </a:pPr>
            <a:endParaRPr lang="de-DE" sz="1800" dirty="0" smtClean="0">
              <a:solidFill>
                <a:srgbClr val="002060"/>
              </a:solidFill>
              <a:cs typeface="Arial" pitchFamily="34" charset="0"/>
            </a:endParaRPr>
          </a:p>
        </p:txBody>
      </p:sp>
      <p:sp>
        <p:nvSpPr>
          <p:cNvPr id="37892" name="Foliennummernplatzhalter 3"/>
          <p:cNvSpPr>
            <a:spLocks noGrp="1"/>
          </p:cNvSpPr>
          <p:nvPr>
            <p:ph type="sldNum" sz="quarter" idx="5"/>
          </p:nvPr>
        </p:nvSpPr>
        <p:spPr>
          <a:noFill/>
        </p:spPr>
        <p:txBody>
          <a:bodyPr/>
          <a:lstStyle/>
          <a:p>
            <a:fld id="{1DECE18E-BDF6-4258-9987-243554A45B5B}" type="slidenum">
              <a:rPr lang="de-DE" smtClean="0">
                <a:latin typeface="Arial" pitchFamily="34" charset="0"/>
              </a:rPr>
              <a:pPr/>
              <a:t>26</a:t>
            </a:fld>
            <a:endParaRPr lang="de-DE" smtClean="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w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bg>
      <p:bgPr>
        <a:solidFill>
          <a:srgbClr val="0B2A51"/>
        </a:solidFill>
        <a:effectLst/>
      </p:bgPr>
    </p:bg>
    <p:spTree>
      <p:nvGrpSpPr>
        <p:cNvPr id="1" name=""/>
        <p:cNvGrpSpPr/>
        <p:nvPr/>
      </p:nvGrpSpPr>
      <p:grpSpPr>
        <a:xfrm>
          <a:off x="0" y="0"/>
          <a:ext cx="0" cy="0"/>
          <a:chOff x="0" y="0"/>
          <a:chExt cx="0" cy="0"/>
        </a:xfrm>
      </p:grpSpPr>
      <p:sp>
        <p:nvSpPr>
          <p:cNvPr id="4" name="Line 2"/>
          <p:cNvSpPr>
            <a:spLocks noChangeShapeType="1"/>
          </p:cNvSpPr>
          <p:nvPr/>
        </p:nvSpPr>
        <p:spPr bwMode="auto">
          <a:xfrm>
            <a:off x="-12700" y="1168400"/>
            <a:ext cx="9144000" cy="0"/>
          </a:xfrm>
          <a:prstGeom prst="line">
            <a:avLst/>
          </a:prstGeom>
          <a:noFill/>
          <a:ln w="6350">
            <a:solidFill>
              <a:srgbClr val="FFFFFF"/>
            </a:solidFill>
            <a:round/>
            <a:headEnd/>
            <a:tailEnd/>
          </a:ln>
          <a:effectLst/>
        </p:spPr>
        <p:txBody>
          <a:bodyPr/>
          <a:lstStyle/>
          <a:p>
            <a:pPr eaLnBrk="0" hangingPunct="0">
              <a:defRPr/>
            </a:pPr>
            <a:endParaRPr lang="de-DE">
              <a:latin typeface="Arial" charset="0"/>
            </a:endParaRPr>
          </a:p>
        </p:txBody>
      </p:sp>
      <p:sp>
        <p:nvSpPr>
          <p:cNvPr id="5" name="Line 3"/>
          <p:cNvSpPr>
            <a:spLocks noChangeShapeType="1"/>
          </p:cNvSpPr>
          <p:nvPr/>
        </p:nvSpPr>
        <p:spPr bwMode="auto">
          <a:xfrm>
            <a:off x="0" y="1346200"/>
            <a:ext cx="9144000" cy="0"/>
          </a:xfrm>
          <a:prstGeom prst="line">
            <a:avLst/>
          </a:prstGeom>
          <a:noFill/>
          <a:ln w="6350">
            <a:solidFill>
              <a:srgbClr val="FFFFFF"/>
            </a:solidFill>
            <a:round/>
            <a:headEnd/>
            <a:tailEnd/>
          </a:ln>
          <a:effectLst/>
        </p:spPr>
        <p:txBody>
          <a:bodyPr/>
          <a:lstStyle/>
          <a:p>
            <a:pPr eaLnBrk="0" hangingPunct="0">
              <a:defRPr/>
            </a:pPr>
            <a:endParaRPr lang="de-DE">
              <a:latin typeface="Arial" charset="0"/>
            </a:endParaRPr>
          </a:p>
        </p:txBody>
      </p:sp>
      <p:sp>
        <p:nvSpPr>
          <p:cNvPr id="6" name="Rectangle 4"/>
          <p:cNvSpPr>
            <a:spLocks noChangeArrowheads="1"/>
          </p:cNvSpPr>
          <p:nvPr/>
        </p:nvSpPr>
        <p:spPr bwMode="auto">
          <a:xfrm>
            <a:off x="990600" y="1200150"/>
            <a:ext cx="7467600" cy="152400"/>
          </a:xfrm>
          <a:prstGeom prst="rect">
            <a:avLst/>
          </a:prstGeom>
          <a:noFill/>
          <a:ln w="9525">
            <a:noFill/>
            <a:miter lim="800000"/>
            <a:headEnd/>
            <a:tailEnd/>
          </a:ln>
          <a:effectLst/>
        </p:spPr>
        <p:txBody>
          <a:bodyPr lIns="0" tIns="0" anchor="ctr"/>
          <a:lstStyle/>
          <a:p>
            <a:pPr>
              <a:spcBef>
                <a:spcPct val="50000"/>
              </a:spcBef>
              <a:defRPr/>
            </a:pPr>
            <a:r>
              <a:rPr lang="de-DE" sz="1000" b="1">
                <a:solidFill>
                  <a:srgbClr val="FFFFFF"/>
                </a:solidFill>
                <a:latin typeface="Verdana" pitchFamily="34" charset="0"/>
              </a:rPr>
              <a:t>Philosophische Fakultät – Institut für Kommunikationswissenschaft</a:t>
            </a:r>
            <a:endParaRPr lang="de-DE" sz="2400">
              <a:solidFill>
                <a:schemeClr val="bg1"/>
              </a:solidFill>
              <a:latin typeface="Verdana" pitchFamily="34" charset="0"/>
            </a:endParaRPr>
          </a:p>
        </p:txBody>
      </p:sp>
      <p:pic>
        <p:nvPicPr>
          <p:cNvPr id="7" name="Picture 5" descr="TU_Logo_WS_266"/>
          <p:cNvPicPr>
            <a:picLocks noChangeAspect="1" noChangeArrowheads="1"/>
          </p:cNvPicPr>
          <p:nvPr/>
        </p:nvPicPr>
        <p:blipFill>
          <a:blip r:embed="rId2" cstate="print"/>
          <a:srcRect/>
          <a:stretch>
            <a:fillRect/>
          </a:stretch>
        </p:blipFill>
        <p:spPr bwMode="auto">
          <a:xfrm>
            <a:off x="304800" y="381000"/>
            <a:ext cx="2054225" cy="593725"/>
          </a:xfrm>
          <a:prstGeom prst="rect">
            <a:avLst/>
          </a:prstGeom>
          <a:noFill/>
          <a:ln w="9525">
            <a:noFill/>
            <a:miter lim="800000"/>
            <a:headEnd/>
            <a:tailEnd/>
          </a:ln>
        </p:spPr>
      </p:pic>
      <p:grpSp>
        <p:nvGrpSpPr>
          <p:cNvPr id="8" name="Gruppieren 9"/>
          <p:cNvGrpSpPr>
            <a:grpSpLocks/>
          </p:cNvGrpSpPr>
          <p:nvPr userDrawn="1"/>
        </p:nvGrpSpPr>
        <p:grpSpPr bwMode="auto">
          <a:xfrm>
            <a:off x="6086475" y="6342063"/>
            <a:ext cx="3070225" cy="515937"/>
            <a:chOff x="5643570" y="5990720"/>
            <a:chExt cx="3071802" cy="516332"/>
          </a:xfrm>
        </p:grpSpPr>
        <p:pic>
          <p:nvPicPr>
            <p:cNvPr id="9" name="Picture 13"/>
            <p:cNvPicPr>
              <a:picLocks noChangeAspect="1" noChangeArrowheads="1"/>
            </p:cNvPicPr>
            <p:nvPr userDrawn="1"/>
          </p:nvPicPr>
          <p:blipFill>
            <a:blip r:embed="rId3" cstate="print"/>
            <a:srcRect/>
            <a:stretch>
              <a:fillRect/>
            </a:stretch>
          </p:blipFill>
          <p:spPr bwMode="auto">
            <a:xfrm>
              <a:off x="5643570" y="6000768"/>
              <a:ext cx="3071802" cy="496501"/>
            </a:xfrm>
            <a:prstGeom prst="rect">
              <a:avLst/>
            </a:prstGeom>
            <a:noFill/>
            <a:ln w="9525">
              <a:noFill/>
              <a:miter lim="800000"/>
              <a:headEnd/>
              <a:tailEnd/>
            </a:ln>
          </p:spPr>
        </p:pic>
        <p:pic>
          <p:nvPicPr>
            <p:cNvPr id="10" name="Picture 6" descr="_ifk_logo02_rot"/>
            <p:cNvPicPr>
              <a:picLocks noChangeAspect="1" noChangeArrowheads="1"/>
            </p:cNvPicPr>
            <p:nvPr/>
          </p:nvPicPr>
          <p:blipFill>
            <a:blip r:embed="rId4" cstate="print"/>
            <a:srcRect/>
            <a:stretch>
              <a:fillRect/>
            </a:stretch>
          </p:blipFill>
          <p:spPr bwMode="auto">
            <a:xfrm>
              <a:off x="7858148" y="5990720"/>
              <a:ext cx="850875" cy="516332"/>
            </a:xfrm>
            <a:prstGeom prst="rect">
              <a:avLst/>
            </a:prstGeom>
            <a:noFill/>
            <a:ln w="9525">
              <a:noFill/>
              <a:miter lim="800000"/>
              <a:headEnd/>
              <a:tailEnd/>
            </a:ln>
          </p:spPr>
        </p:pic>
      </p:grpSp>
      <p:sp>
        <p:nvSpPr>
          <p:cNvPr id="507911" name="Rectangle 7"/>
          <p:cNvSpPr>
            <a:spLocks noGrp="1" noChangeArrowheads="1"/>
          </p:cNvSpPr>
          <p:nvPr>
            <p:ph type="ctrTitle" sz="quarter"/>
          </p:nvPr>
        </p:nvSpPr>
        <p:spPr>
          <a:xfrm>
            <a:off x="685800" y="2130425"/>
            <a:ext cx="7772400" cy="1470025"/>
          </a:xfrm>
        </p:spPr>
        <p:txBody>
          <a:bodyPr/>
          <a:lstStyle>
            <a:lvl1pPr algn="ctr">
              <a:defRPr sz="3600">
                <a:solidFill>
                  <a:schemeClr val="tx1"/>
                </a:solidFill>
              </a:defRPr>
            </a:lvl1pPr>
          </a:lstStyle>
          <a:p>
            <a:r>
              <a:rPr lang="de-DE"/>
              <a:t>Titelmasterformat durch Klicken bearbeiten</a:t>
            </a:r>
          </a:p>
        </p:txBody>
      </p:sp>
      <p:sp>
        <p:nvSpPr>
          <p:cNvPr id="507912" name="Rectangle 8"/>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sz="2400">
                <a:solidFill>
                  <a:schemeClr val="tx1"/>
                </a:solidFill>
              </a:defRPr>
            </a:lvl1pPr>
          </a:lstStyle>
          <a:p>
            <a:r>
              <a:rPr lang="de-DE"/>
              <a:t>Formatvorlage des Untertitelmasters durch Klicken bearbeiten</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935788" y="1417638"/>
            <a:ext cx="2187575" cy="4171950"/>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369888" y="1417638"/>
            <a:ext cx="6413500" cy="4171950"/>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el und Tabelle">
    <p:spTree>
      <p:nvGrpSpPr>
        <p:cNvPr id="1" name=""/>
        <p:cNvGrpSpPr/>
        <p:nvPr/>
      </p:nvGrpSpPr>
      <p:grpSpPr>
        <a:xfrm>
          <a:off x="0" y="0"/>
          <a:ext cx="0" cy="0"/>
          <a:chOff x="0" y="0"/>
          <a:chExt cx="0" cy="0"/>
        </a:xfrm>
      </p:grpSpPr>
      <p:sp>
        <p:nvSpPr>
          <p:cNvPr id="2" name="Titel 1"/>
          <p:cNvSpPr>
            <a:spLocks noGrp="1"/>
          </p:cNvSpPr>
          <p:nvPr>
            <p:ph type="title"/>
          </p:nvPr>
        </p:nvSpPr>
        <p:spPr>
          <a:xfrm>
            <a:off x="893763" y="1417638"/>
            <a:ext cx="8229600" cy="725487"/>
          </a:xfrm>
        </p:spPr>
        <p:txBody>
          <a:bodyPr/>
          <a:lstStyle/>
          <a:p>
            <a:r>
              <a:rPr lang="de-DE" smtClean="0"/>
              <a:t>Titelmasterformat durch Klicken bearbeiten</a:t>
            </a:r>
            <a:endParaRPr lang="de-DE"/>
          </a:p>
        </p:txBody>
      </p:sp>
      <p:sp>
        <p:nvSpPr>
          <p:cNvPr id="3" name="Tabellenplatzhalter 2"/>
          <p:cNvSpPr>
            <a:spLocks noGrp="1"/>
          </p:cNvSpPr>
          <p:nvPr>
            <p:ph type="tbl" idx="1"/>
          </p:nvPr>
        </p:nvSpPr>
        <p:spPr>
          <a:xfrm>
            <a:off x="369888" y="2359025"/>
            <a:ext cx="8229600" cy="3230563"/>
          </a:xfrm>
        </p:spPr>
        <p:txBody>
          <a:bodyPr/>
          <a:lstStyle/>
          <a:p>
            <a:pPr lvl="0"/>
            <a:endParaRPr lang="de-DE" noProof="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el und Inhalt">
    <p:spTree>
      <p:nvGrpSpPr>
        <p:cNvPr id="1" name=""/>
        <p:cNvGrpSpPr/>
        <p:nvPr/>
      </p:nvGrpSpPr>
      <p:grpSpPr>
        <a:xfrm>
          <a:off x="0" y="0"/>
          <a:ext cx="0" cy="0"/>
          <a:chOff x="0" y="0"/>
          <a:chExt cx="0" cy="0"/>
        </a:xfrm>
      </p:grpSpPr>
      <p:sp>
        <p:nvSpPr>
          <p:cNvPr id="3" name="Inhaltsplatzhalter 2"/>
          <p:cNvSpPr>
            <a:spLocks noGrp="1"/>
          </p:cNvSpPr>
          <p:nvPr>
            <p:ph idx="1"/>
          </p:nvPr>
        </p:nvSpPr>
        <p:spPr>
          <a:xfrm>
            <a:off x="630000" y="1285860"/>
            <a:ext cx="8215370" cy="500066"/>
          </a:xfrm>
        </p:spPr>
        <p:txBody>
          <a:bodyPr/>
          <a:lstStyle>
            <a:lvl1pPr>
              <a:defRPr sz="2400">
                <a:solidFill>
                  <a:srgbClr val="000000"/>
                </a:solidFill>
              </a:defRPr>
            </a:lvl1pPr>
            <a:lvl2pPr>
              <a:defRPr sz="2000"/>
            </a:lvl2pPr>
            <a:lvl4pPr>
              <a:defRPr sz="1600"/>
            </a:lvl4pPr>
          </a:lstStyle>
          <a:p>
            <a:pPr lvl="0"/>
            <a:r>
              <a:rPr lang="de-DE" dirty="0" smtClean="0"/>
              <a:t>Textmasterformate durch Klicken bearbeiten</a:t>
            </a:r>
          </a:p>
        </p:txBody>
      </p:sp>
      <p:sp>
        <p:nvSpPr>
          <p:cNvPr id="9" name="Inhaltsplatzhalter 2"/>
          <p:cNvSpPr>
            <a:spLocks noGrp="1"/>
          </p:cNvSpPr>
          <p:nvPr>
            <p:ph idx="10"/>
          </p:nvPr>
        </p:nvSpPr>
        <p:spPr>
          <a:xfrm>
            <a:off x="630000" y="1976422"/>
            <a:ext cx="8215370" cy="4310098"/>
          </a:xfrm>
        </p:spPr>
        <p:txBody>
          <a:bodyPr/>
          <a:lstStyle>
            <a:lvl1pPr>
              <a:defRPr sz="2000">
                <a:solidFill>
                  <a:srgbClr val="000000"/>
                </a:solidFill>
              </a:defRPr>
            </a:lvl1pPr>
            <a:lvl2pPr>
              <a:defRPr sz="2000"/>
            </a:lvl2pPr>
            <a:lvl4pPr>
              <a:defRPr sz="1600"/>
            </a:lvl4pPr>
          </a:lstStyle>
          <a:p>
            <a:pPr lvl="0"/>
            <a:r>
              <a:rPr lang="de-DE" dirty="0" smtClean="0"/>
              <a:t>Textmasterformate durch Klicken bearbeiten</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7_Titel und Inhalt">
    <p:spTree>
      <p:nvGrpSpPr>
        <p:cNvPr id="1" name=""/>
        <p:cNvGrpSpPr/>
        <p:nvPr/>
      </p:nvGrpSpPr>
      <p:grpSpPr>
        <a:xfrm>
          <a:off x="0" y="0"/>
          <a:ext cx="0" cy="0"/>
          <a:chOff x="0" y="0"/>
          <a:chExt cx="0" cy="0"/>
        </a:xfrm>
      </p:grpSpPr>
      <p:sp>
        <p:nvSpPr>
          <p:cNvPr id="3" name="Inhaltsplatzhalter 2"/>
          <p:cNvSpPr>
            <a:spLocks noGrp="1"/>
          </p:cNvSpPr>
          <p:nvPr>
            <p:ph idx="1"/>
          </p:nvPr>
        </p:nvSpPr>
        <p:spPr>
          <a:xfrm>
            <a:off x="630000" y="1285860"/>
            <a:ext cx="8215370" cy="500066"/>
          </a:xfrm>
        </p:spPr>
        <p:txBody>
          <a:bodyPr/>
          <a:lstStyle>
            <a:lvl1pPr>
              <a:defRPr sz="2400">
                <a:solidFill>
                  <a:srgbClr val="000000"/>
                </a:solidFill>
              </a:defRPr>
            </a:lvl1pPr>
            <a:lvl2pPr>
              <a:defRPr sz="2000"/>
            </a:lvl2pPr>
            <a:lvl4pPr>
              <a:defRPr sz="1600"/>
            </a:lvl4pPr>
          </a:lstStyle>
          <a:p>
            <a:pPr lvl="0"/>
            <a:r>
              <a:rPr lang="de-DE" dirty="0" smtClean="0"/>
              <a:t>Textmasterformate durch Klicken bearbeiten</a:t>
            </a:r>
          </a:p>
        </p:txBody>
      </p:sp>
      <p:sp>
        <p:nvSpPr>
          <p:cNvPr id="9" name="Inhaltsplatzhalter 2"/>
          <p:cNvSpPr>
            <a:spLocks noGrp="1"/>
          </p:cNvSpPr>
          <p:nvPr>
            <p:ph idx="10"/>
          </p:nvPr>
        </p:nvSpPr>
        <p:spPr>
          <a:xfrm>
            <a:off x="630000" y="1976422"/>
            <a:ext cx="8215370" cy="4310098"/>
          </a:xfrm>
        </p:spPr>
        <p:txBody>
          <a:bodyPr/>
          <a:lstStyle>
            <a:lvl1pPr>
              <a:defRPr sz="2000">
                <a:solidFill>
                  <a:srgbClr val="000000"/>
                </a:solidFill>
              </a:defRPr>
            </a:lvl1pPr>
            <a:lvl2pPr>
              <a:defRPr sz="2000"/>
            </a:lvl2pPr>
            <a:lvl4pPr>
              <a:defRPr sz="1600"/>
            </a:lvl4pPr>
          </a:lstStyle>
          <a:p>
            <a:pPr lvl="0"/>
            <a:r>
              <a:rPr lang="de-DE" dirty="0" smtClean="0"/>
              <a:t>Textmasterformate durch Klicken bearbeiten</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4_Titel und Inhalt">
    <p:spTree>
      <p:nvGrpSpPr>
        <p:cNvPr id="1" name=""/>
        <p:cNvGrpSpPr/>
        <p:nvPr/>
      </p:nvGrpSpPr>
      <p:grpSpPr>
        <a:xfrm>
          <a:off x="0" y="0"/>
          <a:ext cx="0" cy="0"/>
          <a:chOff x="0" y="0"/>
          <a:chExt cx="0" cy="0"/>
        </a:xfrm>
      </p:grpSpPr>
      <p:sp>
        <p:nvSpPr>
          <p:cNvPr id="3" name="Inhaltsplatzhalter 2"/>
          <p:cNvSpPr>
            <a:spLocks noGrp="1"/>
          </p:cNvSpPr>
          <p:nvPr>
            <p:ph idx="1"/>
          </p:nvPr>
        </p:nvSpPr>
        <p:spPr>
          <a:xfrm>
            <a:off x="630000" y="1285860"/>
            <a:ext cx="8215370" cy="500066"/>
          </a:xfrm>
        </p:spPr>
        <p:txBody>
          <a:bodyPr/>
          <a:lstStyle>
            <a:lvl1pPr>
              <a:defRPr sz="2400">
                <a:solidFill>
                  <a:srgbClr val="000000"/>
                </a:solidFill>
              </a:defRPr>
            </a:lvl1pPr>
            <a:lvl2pPr>
              <a:defRPr sz="2000"/>
            </a:lvl2pPr>
            <a:lvl4pPr>
              <a:defRPr sz="1600"/>
            </a:lvl4pPr>
          </a:lstStyle>
          <a:p>
            <a:pPr lvl="0"/>
            <a:r>
              <a:rPr lang="de-DE" dirty="0" smtClean="0"/>
              <a:t>Textmasterformate durch Klicken bearbeiten</a:t>
            </a:r>
          </a:p>
        </p:txBody>
      </p:sp>
      <p:sp>
        <p:nvSpPr>
          <p:cNvPr id="9" name="Inhaltsplatzhalter 2"/>
          <p:cNvSpPr>
            <a:spLocks noGrp="1"/>
          </p:cNvSpPr>
          <p:nvPr>
            <p:ph idx="10"/>
          </p:nvPr>
        </p:nvSpPr>
        <p:spPr>
          <a:xfrm>
            <a:off x="630000" y="1976422"/>
            <a:ext cx="8215370" cy="4310098"/>
          </a:xfrm>
        </p:spPr>
        <p:txBody>
          <a:bodyPr/>
          <a:lstStyle>
            <a:lvl1pPr>
              <a:defRPr sz="2000">
                <a:solidFill>
                  <a:srgbClr val="000000"/>
                </a:solidFill>
              </a:defRPr>
            </a:lvl1pPr>
            <a:lvl2pPr>
              <a:defRPr sz="2000"/>
            </a:lvl2pPr>
            <a:lvl4pPr>
              <a:defRPr sz="1600"/>
            </a:lvl4pPr>
          </a:lstStyle>
          <a:p>
            <a:pPr lvl="0"/>
            <a:r>
              <a:rPr lang="de-DE" dirty="0" smtClean="0"/>
              <a:t>Textmasterformate durch Klicken bearbeiten</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8_Titel und Inhalt">
    <p:spTree>
      <p:nvGrpSpPr>
        <p:cNvPr id="1" name=""/>
        <p:cNvGrpSpPr/>
        <p:nvPr/>
      </p:nvGrpSpPr>
      <p:grpSpPr>
        <a:xfrm>
          <a:off x="0" y="0"/>
          <a:ext cx="0" cy="0"/>
          <a:chOff x="0" y="0"/>
          <a:chExt cx="0" cy="0"/>
        </a:xfrm>
      </p:grpSpPr>
      <p:sp>
        <p:nvSpPr>
          <p:cNvPr id="3" name="Inhaltsplatzhalter 2"/>
          <p:cNvSpPr>
            <a:spLocks noGrp="1"/>
          </p:cNvSpPr>
          <p:nvPr>
            <p:ph idx="1"/>
          </p:nvPr>
        </p:nvSpPr>
        <p:spPr>
          <a:xfrm>
            <a:off x="630000" y="1285860"/>
            <a:ext cx="8215370" cy="500066"/>
          </a:xfrm>
        </p:spPr>
        <p:txBody>
          <a:bodyPr/>
          <a:lstStyle>
            <a:lvl1pPr>
              <a:defRPr sz="2400">
                <a:solidFill>
                  <a:srgbClr val="000000"/>
                </a:solidFill>
              </a:defRPr>
            </a:lvl1pPr>
            <a:lvl2pPr>
              <a:defRPr sz="2000"/>
            </a:lvl2pPr>
            <a:lvl4pPr>
              <a:defRPr sz="1600"/>
            </a:lvl4pPr>
          </a:lstStyle>
          <a:p>
            <a:pPr lvl="0"/>
            <a:r>
              <a:rPr lang="de-DE" dirty="0" smtClean="0"/>
              <a:t>Textmasterformate durch Klicken bearbeiten</a:t>
            </a:r>
          </a:p>
        </p:txBody>
      </p:sp>
      <p:sp>
        <p:nvSpPr>
          <p:cNvPr id="9" name="Inhaltsplatzhalter 2"/>
          <p:cNvSpPr>
            <a:spLocks noGrp="1"/>
          </p:cNvSpPr>
          <p:nvPr>
            <p:ph idx="10"/>
          </p:nvPr>
        </p:nvSpPr>
        <p:spPr>
          <a:xfrm>
            <a:off x="630000" y="1976422"/>
            <a:ext cx="8215370" cy="4310098"/>
          </a:xfrm>
        </p:spPr>
        <p:txBody>
          <a:bodyPr/>
          <a:lstStyle>
            <a:lvl1pPr>
              <a:defRPr sz="2000">
                <a:solidFill>
                  <a:srgbClr val="000000"/>
                </a:solidFill>
              </a:defRPr>
            </a:lvl1pPr>
            <a:lvl2pPr>
              <a:defRPr sz="2000"/>
            </a:lvl2pPr>
            <a:lvl4pPr>
              <a:defRPr sz="1600"/>
            </a:lvl4pPr>
          </a:lstStyle>
          <a:p>
            <a:pPr lvl="0"/>
            <a:r>
              <a:rPr lang="de-DE" dirty="0" smtClean="0"/>
              <a:t>Textmasterformate durch Klicken bearbeiten</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Textmasterformate durch Klicken bearbeiten</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369888" y="2359025"/>
            <a:ext cx="4038600" cy="3230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560888" y="2359025"/>
            <a:ext cx="4038600" cy="3230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eer">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w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06882" name="Line 2"/>
          <p:cNvSpPr>
            <a:spLocks noChangeShapeType="1"/>
          </p:cNvSpPr>
          <p:nvPr/>
        </p:nvSpPr>
        <p:spPr bwMode="auto">
          <a:xfrm>
            <a:off x="-107950" y="1054100"/>
            <a:ext cx="9356725" cy="1588"/>
          </a:xfrm>
          <a:prstGeom prst="line">
            <a:avLst/>
          </a:prstGeom>
          <a:noFill/>
          <a:ln w="6350">
            <a:solidFill>
              <a:srgbClr val="969696"/>
            </a:solidFill>
            <a:round/>
            <a:headEnd/>
            <a:tailEnd/>
          </a:ln>
          <a:effectLst/>
        </p:spPr>
        <p:txBody>
          <a:bodyPr/>
          <a:lstStyle/>
          <a:p>
            <a:pPr eaLnBrk="0" hangingPunct="0">
              <a:defRPr/>
            </a:pPr>
            <a:endParaRPr lang="de-DE">
              <a:latin typeface="Arial" charset="0"/>
            </a:endParaRPr>
          </a:p>
        </p:txBody>
      </p:sp>
      <p:sp>
        <p:nvSpPr>
          <p:cNvPr id="506883" name="Line 3"/>
          <p:cNvSpPr>
            <a:spLocks noChangeShapeType="1"/>
          </p:cNvSpPr>
          <p:nvPr/>
        </p:nvSpPr>
        <p:spPr bwMode="auto">
          <a:xfrm>
            <a:off x="-107950" y="928688"/>
            <a:ext cx="9356725" cy="1587"/>
          </a:xfrm>
          <a:prstGeom prst="line">
            <a:avLst/>
          </a:prstGeom>
          <a:noFill/>
          <a:ln w="6350">
            <a:solidFill>
              <a:srgbClr val="969696"/>
            </a:solidFill>
            <a:round/>
            <a:headEnd/>
            <a:tailEnd/>
          </a:ln>
          <a:effectLst/>
        </p:spPr>
        <p:txBody>
          <a:bodyPr/>
          <a:lstStyle/>
          <a:p>
            <a:pPr eaLnBrk="0" hangingPunct="0">
              <a:defRPr/>
            </a:pPr>
            <a:endParaRPr lang="de-DE">
              <a:latin typeface="Arial" charset="0"/>
            </a:endParaRPr>
          </a:p>
        </p:txBody>
      </p:sp>
      <p:pic>
        <p:nvPicPr>
          <p:cNvPr id="14340" name="Picture 4" descr="TU_Logo_90_HKS41"/>
          <p:cNvPicPr>
            <a:picLocks noChangeAspect="1" noChangeArrowheads="1"/>
          </p:cNvPicPr>
          <p:nvPr/>
        </p:nvPicPr>
        <p:blipFill>
          <a:blip r:embed="rId18" cstate="print"/>
          <a:srcRect/>
          <a:stretch>
            <a:fillRect/>
          </a:stretch>
        </p:blipFill>
        <p:spPr bwMode="auto">
          <a:xfrm>
            <a:off x="347663" y="214313"/>
            <a:ext cx="1920875" cy="563562"/>
          </a:xfrm>
          <a:prstGeom prst="rect">
            <a:avLst/>
          </a:prstGeom>
          <a:noFill/>
          <a:ln w="9525">
            <a:noFill/>
            <a:miter lim="800000"/>
            <a:headEnd/>
            <a:tailEnd/>
          </a:ln>
        </p:spPr>
      </p:pic>
      <p:sp>
        <p:nvSpPr>
          <p:cNvPr id="14341" name="Rectangle 5"/>
          <p:cNvSpPr>
            <a:spLocks noGrp="1" noChangeArrowheads="1"/>
          </p:cNvSpPr>
          <p:nvPr>
            <p:ph type="title"/>
          </p:nvPr>
        </p:nvSpPr>
        <p:spPr bwMode="auto">
          <a:xfrm>
            <a:off x="893763" y="1417638"/>
            <a:ext cx="8229600" cy="72548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de-DE" smtClean="0"/>
              <a:t>Titelmasterformat durch Klicken bearbeiten</a:t>
            </a:r>
          </a:p>
        </p:txBody>
      </p:sp>
      <p:sp>
        <p:nvSpPr>
          <p:cNvPr id="14342" name="Rectangle 6"/>
          <p:cNvSpPr>
            <a:spLocks noGrp="1" noChangeArrowheads="1"/>
          </p:cNvSpPr>
          <p:nvPr>
            <p:ph type="body" idx="1"/>
          </p:nvPr>
        </p:nvSpPr>
        <p:spPr bwMode="auto">
          <a:xfrm>
            <a:off x="369888" y="2359025"/>
            <a:ext cx="8229600" cy="3230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de-DE" smtClean="0"/>
              <a:t>Textmasterformate durch Klicken bearbeiten</a:t>
            </a:r>
          </a:p>
          <a:p>
            <a:pPr lvl="1"/>
            <a:r>
              <a:rPr lang="de-DE" smtClean="0"/>
              <a:t>Zweite Ebene</a:t>
            </a:r>
          </a:p>
          <a:p>
            <a:pPr lvl="2"/>
            <a:r>
              <a:rPr lang="de-DE" smtClean="0"/>
              <a:t>Dritte Ebene</a:t>
            </a:r>
          </a:p>
        </p:txBody>
      </p:sp>
      <p:grpSp>
        <p:nvGrpSpPr>
          <p:cNvPr id="14343" name="Gruppieren 7"/>
          <p:cNvGrpSpPr>
            <a:grpSpLocks/>
          </p:cNvGrpSpPr>
          <p:nvPr/>
        </p:nvGrpSpPr>
        <p:grpSpPr bwMode="auto">
          <a:xfrm>
            <a:off x="6086475" y="6342063"/>
            <a:ext cx="3070225" cy="515937"/>
            <a:chOff x="5643570" y="5990720"/>
            <a:chExt cx="3071802" cy="516332"/>
          </a:xfrm>
        </p:grpSpPr>
        <p:pic>
          <p:nvPicPr>
            <p:cNvPr id="14344" name="Picture 13"/>
            <p:cNvPicPr>
              <a:picLocks noChangeAspect="1" noChangeArrowheads="1"/>
            </p:cNvPicPr>
            <p:nvPr userDrawn="1"/>
          </p:nvPicPr>
          <p:blipFill>
            <a:blip r:embed="rId19" cstate="print"/>
            <a:srcRect/>
            <a:stretch>
              <a:fillRect/>
            </a:stretch>
          </p:blipFill>
          <p:spPr bwMode="auto">
            <a:xfrm>
              <a:off x="5643570" y="6000768"/>
              <a:ext cx="3071802" cy="496501"/>
            </a:xfrm>
            <a:prstGeom prst="rect">
              <a:avLst/>
            </a:prstGeom>
            <a:noFill/>
            <a:ln w="9525">
              <a:noFill/>
              <a:miter lim="800000"/>
              <a:headEnd/>
              <a:tailEnd/>
            </a:ln>
          </p:spPr>
        </p:pic>
        <p:pic>
          <p:nvPicPr>
            <p:cNvPr id="14345" name="Picture 6" descr="_ifk_logo02_rot"/>
            <p:cNvPicPr>
              <a:picLocks noChangeAspect="1" noChangeArrowheads="1"/>
            </p:cNvPicPr>
            <p:nvPr/>
          </p:nvPicPr>
          <p:blipFill>
            <a:blip r:embed="rId20" cstate="print"/>
            <a:srcRect/>
            <a:stretch>
              <a:fillRect/>
            </a:stretch>
          </p:blipFill>
          <p:spPr bwMode="auto">
            <a:xfrm>
              <a:off x="7858148" y="5990720"/>
              <a:ext cx="850875" cy="516332"/>
            </a:xfrm>
            <a:prstGeom prst="rect">
              <a:avLst/>
            </a:prstGeom>
            <a:noFill/>
            <a:ln w="9525">
              <a:noFill/>
              <a:miter lim="800000"/>
              <a:headEnd/>
              <a:tailEnd/>
            </a:ln>
          </p:spPr>
        </p:pic>
      </p:grpSp>
    </p:spTree>
  </p:cSld>
  <p:clrMap bg1="dk2" tx1="lt1" bg2="dk1" tx2="lt2" accent1="accent1" accent2="accent2" accent3="accent3" accent4="accent4" accent5="accent5" accent6="accent6" hlink="hlink" folHlink="folHlink"/>
  <p:sldLayoutIdLst>
    <p:sldLayoutId id="2147483794" r:id="rId1"/>
    <p:sldLayoutId id="2147483779" r:id="rId2"/>
    <p:sldLayoutId id="2147483780" r:id="rId3"/>
    <p:sldLayoutId id="2147483781" r:id="rId4"/>
    <p:sldLayoutId id="2147483782" r:id="rId5"/>
    <p:sldLayoutId id="2147483783" r:id="rId6"/>
    <p:sldLayoutId id="2147483784" r:id="rId7"/>
    <p:sldLayoutId id="2147483785" r:id="rId8"/>
    <p:sldLayoutId id="2147483786" r:id="rId9"/>
    <p:sldLayoutId id="2147483787" r:id="rId10"/>
    <p:sldLayoutId id="2147483788" r:id="rId11"/>
    <p:sldLayoutId id="2147483789" r:id="rId12"/>
    <p:sldLayoutId id="2147483790" r:id="rId13"/>
    <p:sldLayoutId id="2147483791" r:id="rId14"/>
    <p:sldLayoutId id="2147483792" r:id="rId15"/>
    <p:sldLayoutId id="2147483793" r:id="rId16"/>
  </p:sldLayoutIdLst>
  <p:timing>
    <p:tnLst>
      <p:par>
        <p:cTn id="1" dur="indefinite" restart="never" nodeType="tmRoot"/>
      </p:par>
    </p:tnLst>
  </p:timing>
  <p:txStyles>
    <p:titleStyle>
      <a:lvl1pPr algn="l" rtl="0" eaLnBrk="0" fontAlgn="base" hangingPunct="0">
        <a:spcBef>
          <a:spcPct val="0"/>
        </a:spcBef>
        <a:spcAft>
          <a:spcPct val="0"/>
        </a:spcAft>
        <a:defRPr sz="2400">
          <a:solidFill>
            <a:srgbClr val="808080"/>
          </a:solidFill>
          <a:latin typeface="+mj-lt"/>
          <a:ea typeface="+mj-ea"/>
          <a:cs typeface="+mj-cs"/>
        </a:defRPr>
      </a:lvl1pPr>
      <a:lvl2pPr algn="l" rtl="0" eaLnBrk="0" fontAlgn="base" hangingPunct="0">
        <a:spcBef>
          <a:spcPct val="0"/>
        </a:spcBef>
        <a:spcAft>
          <a:spcPct val="0"/>
        </a:spcAft>
        <a:defRPr sz="2400">
          <a:solidFill>
            <a:srgbClr val="808080"/>
          </a:solidFill>
          <a:latin typeface="Tahoma" pitchFamily="34" charset="0"/>
        </a:defRPr>
      </a:lvl2pPr>
      <a:lvl3pPr algn="l" rtl="0" eaLnBrk="0" fontAlgn="base" hangingPunct="0">
        <a:spcBef>
          <a:spcPct val="0"/>
        </a:spcBef>
        <a:spcAft>
          <a:spcPct val="0"/>
        </a:spcAft>
        <a:defRPr sz="2400">
          <a:solidFill>
            <a:srgbClr val="808080"/>
          </a:solidFill>
          <a:latin typeface="Tahoma" pitchFamily="34" charset="0"/>
        </a:defRPr>
      </a:lvl3pPr>
      <a:lvl4pPr algn="l" rtl="0" eaLnBrk="0" fontAlgn="base" hangingPunct="0">
        <a:spcBef>
          <a:spcPct val="0"/>
        </a:spcBef>
        <a:spcAft>
          <a:spcPct val="0"/>
        </a:spcAft>
        <a:defRPr sz="2400">
          <a:solidFill>
            <a:srgbClr val="808080"/>
          </a:solidFill>
          <a:latin typeface="Tahoma" pitchFamily="34" charset="0"/>
        </a:defRPr>
      </a:lvl4pPr>
      <a:lvl5pPr algn="l" rtl="0" eaLnBrk="0" fontAlgn="base" hangingPunct="0">
        <a:spcBef>
          <a:spcPct val="0"/>
        </a:spcBef>
        <a:spcAft>
          <a:spcPct val="0"/>
        </a:spcAft>
        <a:defRPr sz="2400">
          <a:solidFill>
            <a:srgbClr val="808080"/>
          </a:solidFill>
          <a:latin typeface="Tahoma" pitchFamily="34" charset="0"/>
        </a:defRPr>
      </a:lvl5pPr>
      <a:lvl6pPr marL="457200" algn="l" rtl="0" fontAlgn="base">
        <a:spcBef>
          <a:spcPct val="0"/>
        </a:spcBef>
        <a:spcAft>
          <a:spcPct val="0"/>
        </a:spcAft>
        <a:defRPr sz="2400">
          <a:solidFill>
            <a:srgbClr val="808080"/>
          </a:solidFill>
          <a:latin typeface="Tahoma" pitchFamily="34" charset="0"/>
        </a:defRPr>
      </a:lvl6pPr>
      <a:lvl7pPr marL="914400" algn="l" rtl="0" fontAlgn="base">
        <a:spcBef>
          <a:spcPct val="0"/>
        </a:spcBef>
        <a:spcAft>
          <a:spcPct val="0"/>
        </a:spcAft>
        <a:defRPr sz="2400">
          <a:solidFill>
            <a:srgbClr val="808080"/>
          </a:solidFill>
          <a:latin typeface="Tahoma" pitchFamily="34" charset="0"/>
        </a:defRPr>
      </a:lvl7pPr>
      <a:lvl8pPr marL="1371600" algn="l" rtl="0" fontAlgn="base">
        <a:spcBef>
          <a:spcPct val="0"/>
        </a:spcBef>
        <a:spcAft>
          <a:spcPct val="0"/>
        </a:spcAft>
        <a:defRPr sz="2400">
          <a:solidFill>
            <a:srgbClr val="808080"/>
          </a:solidFill>
          <a:latin typeface="Tahoma" pitchFamily="34" charset="0"/>
        </a:defRPr>
      </a:lvl8pPr>
      <a:lvl9pPr marL="1828800" algn="l" rtl="0" fontAlgn="base">
        <a:spcBef>
          <a:spcPct val="0"/>
        </a:spcBef>
        <a:spcAft>
          <a:spcPct val="0"/>
        </a:spcAft>
        <a:defRPr sz="2400">
          <a:solidFill>
            <a:srgbClr val="808080"/>
          </a:solidFill>
          <a:latin typeface="Tahoma" pitchFamily="34" charset="0"/>
        </a:defRPr>
      </a:lvl9pPr>
    </p:titleStyle>
    <p:bodyStyle>
      <a:lvl1pPr marL="533400" indent="-533400" algn="l" rtl="0" eaLnBrk="0" fontAlgn="base" hangingPunct="0">
        <a:lnSpc>
          <a:spcPct val="110000"/>
        </a:lnSpc>
        <a:spcBef>
          <a:spcPct val="30000"/>
        </a:spcBef>
        <a:spcAft>
          <a:spcPct val="0"/>
        </a:spcAft>
        <a:buClr>
          <a:srgbClr val="000000"/>
        </a:buClr>
        <a:buSzPct val="80000"/>
        <a:buFont typeface="Wingdings" pitchFamily="2" charset="2"/>
        <a:buChar char="§"/>
        <a:defRPr sz="3200">
          <a:solidFill>
            <a:srgbClr val="000000"/>
          </a:solidFill>
          <a:latin typeface="+mn-lt"/>
          <a:ea typeface="+mn-ea"/>
          <a:cs typeface="+mn-cs"/>
        </a:defRPr>
      </a:lvl1pPr>
      <a:lvl2pPr marL="998538" indent="-285750" algn="l" rtl="0" eaLnBrk="0" fontAlgn="base" hangingPunct="0">
        <a:lnSpc>
          <a:spcPct val="110000"/>
        </a:lnSpc>
        <a:spcBef>
          <a:spcPct val="30000"/>
        </a:spcBef>
        <a:spcAft>
          <a:spcPct val="0"/>
        </a:spcAft>
        <a:buClr>
          <a:srgbClr val="000000"/>
        </a:buClr>
        <a:buChar char="-"/>
        <a:defRPr sz="1600">
          <a:solidFill>
            <a:srgbClr val="000000"/>
          </a:solidFill>
          <a:latin typeface="+mn-lt"/>
        </a:defRPr>
      </a:lvl2pPr>
      <a:lvl3pPr marL="1406525" indent="-228600" algn="l" rtl="0" eaLnBrk="0" fontAlgn="base" hangingPunct="0">
        <a:lnSpc>
          <a:spcPct val="110000"/>
        </a:lnSpc>
        <a:spcBef>
          <a:spcPct val="30000"/>
        </a:spcBef>
        <a:spcAft>
          <a:spcPct val="0"/>
        </a:spcAft>
        <a:buClr>
          <a:srgbClr val="000000"/>
        </a:buClr>
        <a:buSzPct val="80000"/>
        <a:buChar char="•"/>
        <a:defRPr sz="1400">
          <a:solidFill>
            <a:srgbClr val="000000"/>
          </a:solidFill>
          <a:latin typeface="+mn-lt"/>
        </a:defRPr>
      </a:lvl3pPr>
      <a:lvl4pPr marL="1814513" indent="-228600" algn="l" rtl="0" eaLnBrk="0" fontAlgn="base" hangingPunct="0">
        <a:spcBef>
          <a:spcPct val="20000"/>
        </a:spcBef>
        <a:spcAft>
          <a:spcPct val="0"/>
        </a:spcAft>
        <a:buClr>
          <a:schemeClr val="folHlink"/>
        </a:buClr>
        <a:buFont typeface="Wingdings" pitchFamily="2" charset="2"/>
        <a:buChar char="§"/>
        <a:defRPr sz="1200">
          <a:solidFill>
            <a:srgbClr val="000000"/>
          </a:solidFill>
          <a:latin typeface="+mn-lt"/>
        </a:defRPr>
      </a:lvl4pPr>
      <a:lvl5pPr marL="2222500" indent="-228600" algn="l" rtl="0" eaLnBrk="0" fontAlgn="base" hangingPunct="0">
        <a:spcBef>
          <a:spcPct val="20000"/>
        </a:spcBef>
        <a:spcAft>
          <a:spcPct val="0"/>
        </a:spcAft>
        <a:buClr>
          <a:schemeClr val="hlink"/>
        </a:buClr>
        <a:buSzPct val="80000"/>
        <a:buFont typeface="Arial" pitchFamily="34" charset="0"/>
        <a:buChar char="►"/>
        <a:defRPr sz="1200">
          <a:solidFill>
            <a:srgbClr val="000000"/>
          </a:solidFill>
          <a:latin typeface="+mn-lt"/>
        </a:defRPr>
      </a:lvl5pPr>
      <a:lvl6pPr marL="2679700" indent="-228600" algn="l" rtl="0" fontAlgn="base">
        <a:spcBef>
          <a:spcPct val="20000"/>
        </a:spcBef>
        <a:spcAft>
          <a:spcPct val="0"/>
        </a:spcAft>
        <a:buClr>
          <a:schemeClr val="hlink"/>
        </a:buClr>
        <a:buSzPct val="80000"/>
        <a:buFont typeface="Arial" charset="0"/>
        <a:buChar char="►"/>
        <a:defRPr sz="1200">
          <a:solidFill>
            <a:srgbClr val="000000"/>
          </a:solidFill>
          <a:latin typeface="+mn-lt"/>
        </a:defRPr>
      </a:lvl6pPr>
      <a:lvl7pPr marL="3136900" indent="-228600" algn="l" rtl="0" fontAlgn="base">
        <a:spcBef>
          <a:spcPct val="20000"/>
        </a:spcBef>
        <a:spcAft>
          <a:spcPct val="0"/>
        </a:spcAft>
        <a:buClr>
          <a:schemeClr val="hlink"/>
        </a:buClr>
        <a:buSzPct val="80000"/>
        <a:buFont typeface="Arial" charset="0"/>
        <a:buChar char="►"/>
        <a:defRPr sz="1200">
          <a:solidFill>
            <a:srgbClr val="000000"/>
          </a:solidFill>
          <a:latin typeface="+mn-lt"/>
        </a:defRPr>
      </a:lvl7pPr>
      <a:lvl8pPr marL="3594100" indent="-228600" algn="l" rtl="0" fontAlgn="base">
        <a:spcBef>
          <a:spcPct val="20000"/>
        </a:spcBef>
        <a:spcAft>
          <a:spcPct val="0"/>
        </a:spcAft>
        <a:buClr>
          <a:schemeClr val="hlink"/>
        </a:buClr>
        <a:buSzPct val="80000"/>
        <a:buFont typeface="Arial" charset="0"/>
        <a:buChar char="►"/>
        <a:defRPr sz="1200">
          <a:solidFill>
            <a:srgbClr val="000000"/>
          </a:solidFill>
          <a:latin typeface="+mn-lt"/>
        </a:defRPr>
      </a:lvl8pPr>
      <a:lvl9pPr marL="4051300" indent="-228600" algn="l" rtl="0" fontAlgn="base">
        <a:spcBef>
          <a:spcPct val="20000"/>
        </a:spcBef>
        <a:spcAft>
          <a:spcPct val="0"/>
        </a:spcAft>
        <a:buClr>
          <a:schemeClr val="hlink"/>
        </a:buClr>
        <a:buSzPct val="80000"/>
        <a:buFont typeface="Arial" charset="0"/>
        <a:buChar char="►"/>
        <a:defRPr sz="1200">
          <a:solidFill>
            <a:srgbClr val="000000"/>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Microsoft_Office_Excel_97-2003-Arbeitsblatt1.xls"/><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oleObject" Target="../embeddings/Microsoft_Office_Excel_97-2003-Arbeitsblatt4.xls"/><Relationship Id="rId5" Type="http://schemas.openxmlformats.org/officeDocument/2006/relationships/oleObject" Target="../embeddings/Microsoft_Office_Excel_97-2003-Arbeitsblatt3.xls"/><Relationship Id="rId4" Type="http://schemas.openxmlformats.org/officeDocument/2006/relationships/oleObject" Target="../embeddings/Microsoft_Office_Excel_97-2003-Arbeitsblatt2.xls"/></Relationships>
</file>

<file path=ppt/slides/_rels/slide1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5.xml"/><Relationship Id="rId1" Type="http://schemas.openxmlformats.org/officeDocument/2006/relationships/vmlDrawing" Target="../drawings/vmlDrawing2.vml"/><Relationship Id="rId4" Type="http://schemas.openxmlformats.org/officeDocument/2006/relationships/oleObject" Target="../embeddings/Microsoft_Office_Excel_97-2003-Arbeitsblatt5.xls"/></Relationships>
</file>

<file path=ppt/slides/_rels/slide13.xml.rels><?xml version="1.0" encoding="UTF-8" standalone="yes"?>
<Relationships xmlns="http://schemas.openxmlformats.org/package/2006/relationships"><Relationship Id="rId3" Type="http://schemas.openxmlformats.org/officeDocument/2006/relationships/oleObject" Target="../embeddings/Microsoft_Office_Excel_97-2003-Arbeitsblatt6.xls"/><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_rels/slide14.xml.rels><?xml version="1.0" encoding="UTF-8" standalone="yes"?>
<Relationships xmlns="http://schemas.openxmlformats.org/package/2006/relationships"><Relationship Id="rId3" Type="http://schemas.openxmlformats.org/officeDocument/2006/relationships/oleObject" Target="../embeddings/Microsoft_Office_Excel_97-2003-Arbeitsblatt7.xls"/><Relationship Id="rId2" Type="http://schemas.openxmlformats.org/officeDocument/2006/relationships/slideLayout" Target="../slideLayouts/slideLayout7.xml"/><Relationship Id="rId1" Type="http://schemas.openxmlformats.org/officeDocument/2006/relationships/vmlDrawing" Target="../drawings/vmlDrawing4.vml"/><Relationship Id="rId4" Type="http://schemas.openxmlformats.org/officeDocument/2006/relationships/chart" Target="../charts/chart2.xml"/></Relationships>
</file>

<file path=ppt/slides/_rels/slide1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vmlDrawing" Target="../drawings/vmlDrawing5.vml"/><Relationship Id="rId4" Type="http://schemas.openxmlformats.org/officeDocument/2006/relationships/oleObject" Target="../embeddings/Microsoft_Office_Excel_97-2003-Arbeitsblatt8.xls"/></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4.xml"/><Relationship Id="rId1" Type="http://schemas.openxmlformats.org/officeDocument/2006/relationships/vmlDrawing" Target="../drawings/vmlDrawing6.vml"/><Relationship Id="rId4" Type="http://schemas.openxmlformats.org/officeDocument/2006/relationships/oleObject" Target="../embeddings/Microsoft_Office_Excel_97-2003-Arbeitsblatt9.xls"/></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vmlDrawing" Target="../drawings/vmlDrawing7.vml"/><Relationship Id="rId5" Type="http://schemas.openxmlformats.org/officeDocument/2006/relationships/oleObject" Target="../embeddings/Microsoft_Office_Excel_97-2003-Arbeitsblatt11.xls"/><Relationship Id="rId4" Type="http://schemas.openxmlformats.org/officeDocument/2006/relationships/oleObject" Target="../embeddings/Microsoft_Office_Excel_97-2003-Arbeitsblatt10.xls"/></Relationships>
</file>

<file path=ppt/slides/_rels/slide21.xml.rels><?xml version="1.0" encoding="UTF-8" standalone="yes"?>
<Relationships xmlns="http://schemas.openxmlformats.org/package/2006/relationships"><Relationship Id="rId3" Type="http://schemas.openxmlformats.org/officeDocument/2006/relationships/oleObject" Target="../embeddings/Microsoft_Office_Excel_97-2003-Arbeitsblatt12.xls"/><Relationship Id="rId2" Type="http://schemas.openxmlformats.org/officeDocument/2006/relationships/slideLayout" Target="../slideLayouts/slideLayout7.xml"/><Relationship Id="rId1" Type="http://schemas.openxmlformats.org/officeDocument/2006/relationships/vmlDrawing" Target="../drawings/vmlDrawing8.v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7.xml"/><Relationship Id="rId1" Type="http://schemas.openxmlformats.org/officeDocument/2006/relationships/vmlDrawing" Target="../drawings/vmlDrawing9.vml"/><Relationship Id="rId4" Type="http://schemas.openxmlformats.org/officeDocument/2006/relationships/oleObject" Target="../embeddings/Microsoft_Office_Excel_97-2003-Arbeitsblatt13.xls"/></Relationships>
</file>

<file path=ppt/slides/_rels/slide23.xml.rels><?xml version="1.0" encoding="UTF-8" standalone="yes"?>
<Relationships xmlns="http://schemas.openxmlformats.org/package/2006/relationships"><Relationship Id="rId3" Type="http://schemas.openxmlformats.org/officeDocument/2006/relationships/oleObject" Target="../embeddings/Microsoft_Office_Excel_97-2003-Arbeitsblatt14.xls"/><Relationship Id="rId2" Type="http://schemas.openxmlformats.org/officeDocument/2006/relationships/slideLayout" Target="../slideLayouts/slideLayout7.xml"/><Relationship Id="rId1" Type="http://schemas.openxmlformats.org/officeDocument/2006/relationships/vmlDrawing" Target="../drawings/vmlDrawing10.vml"/></Relationships>
</file>

<file path=ppt/slides/_rels/slide24.xml.rels><?xml version="1.0" encoding="UTF-8" standalone="yes"?>
<Relationships xmlns="http://schemas.openxmlformats.org/package/2006/relationships"><Relationship Id="rId3" Type="http://schemas.openxmlformats.org/officeDocument/2006/relationships/oleObject" Target="../embeddings/Microsoft_Office_Excel_97-2003-Arbeitsblatt15.xls"/><Relationship Id="rId2" Type="http://schemas.openxmlformats.org/officeDocument/2006/relationships/slideLayout" Target="../slideLayouts/slideLayout7.xml"/><Relationship Id="rId1" Type="http://schemas.openxmlformats.org/officeDocument/2006/relationships/vmlDrawing" Target="../drawings/vmlDrawing11.vml"/></Relationships>
</file>

<file path=ppt/slides/_rels/slide25.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214313" y="1268413"/>
            <a:ext cx="8786812" cy="4860925"/>
          </a:xfrm>
          <a:prstGeom prst="rect">
            <a:avLst/>
          </a:prstGeom>
          <a:gradFill rotWithShape="0">
            <a:gsLst>
              <a:gs pos="0">
                <a:srgbClr val="800000"/>
              </a:gs>
              <a:gs pos="100000">
                <a:srgbClr val="9B3636"/>
              </a:gs>
            </a:gsLst>
            <a:lin ang="5400000" scaled="1"/>
          </a:gradFill>
          <a:ln w="9525">
            <a:noFill/>
            <a:miter lim="800000"/>
            <a:headEnd/>
            <a:tailEnd/>
          </a:ln>
        </p:spPr>
        <p:txBody>
          <a:bodyPr lIns="180000" tIns="180000" rIns="180000" bIns="180000">
            <a:spAutoFit/>
          </a:bodyPr>
          <a:lstStyle/>
          <a:p>
            <a:pPr algn="ctr" eaLnBrk="0" hangingPunct="0">
              <a:lnSpc>
                <a:spcPct val="110000"/>
              </a:lnSpc>
              <a:spcBef>
                <a:spcPct val="30000"/>
              </a:spcBef>
              <a:defRPr/>
            </a:pPr>
            <a:endParaRPr lang="de-DE" b="1" dirty="0">
              <a:latin typeface="DIN-Medium" pitchFamily="34" charset="0"/>
            </a:endParaRPr>
          </a:p>
          <a:p>
            <a:pPr algn="ctr" eaLnBrk="0" hangingPunct="0">
              <a:lnSpc>
                <a:spcPct val="110000"/>
              </a:lnSpc>
              <a:spcBef>
                <a:spcPct val="30000"/>
              </a:spcBef>
              <a:defRPr/>
            </a:pPr>
            <a:endParaRPr lang="de-DE" b="1" dirty="0">
              <a:latin typeface="DIN-Medium" pitchFamily="34" charset="0"/>
            </a:endParaRPr>
          </a:p>
          <a:p>
            <a:pPr algn="ctr" eaLnBrk="0" hangingPunct="0">
              <a:lnSpc>
                <a:spcPct val="110000"/>
              </a:lnSpc>
              <a:spcBef>
                <a:spcPct val="30000"/>
              </a:spcBef>
              <a:defRPr/>
            </a:pPr>
            <a:endParaRPr lang="de-DE" b="1" dirty="0">
              <a:latin typeface="DIN-Medium" pitchFamily="34" charset="0"/>
            </a:endParaRPr>
          </a:p>
          <a:p>
            <a:pPr algn="ctr" eaLnBrk="0" hangingPunct="0">
              <a:lnSpc>
                <a:spcPct val="110000"/>
              </a:lnSpc>
              <a:spcBef>
                <a:spcPct val="30000"/>
              </a:spcBef>
              <a:defRPr/>
            </a:pPr>
            <a:r>
              <a:rPr lang="de-DE" sz="3600" b="1" dirty="0">
                <a:latin typeface="DIN-Medium" pitchFamily="34" charset="0"/>
              </a:rPr>
              <a:t>Willkommen in Dresden?!</a:t>
            </a:r>
          </a:p>
          <a:p>
            <a:pPr algn="ctr" eaLnBrk="0" hangingPunct="0">
              <a:spcBef>
                <a:spcPct val="30000"/>
              </a:spcBef>
              <a:defRPr/>
            </a:pPr>
            <a:r>
              <a:rPr lang="de-DE" sz="2600" b="1" dirty="0">
                <a:latin typeface="DIN-Medium" pitchFamily="34" charset="0"/>
              </a:rPr>
              <a:t>Zum Stand der Integration von ausländischen Mitbürgern und der Toleranz Dresdner Bürger</a:t>
            </a:r>
          </a:p>
          <a:p>
            <a:pPr algn="ctr" eaLnBrk="0" hangingPunct="0">
              <a:spcBef>
                <a:spcPct val="30000"/>
              </a:spcBef>
              <a:defRPr/>
            </a:pPr>
            <a:endParaRPr lang="de-DE" sz="2600" b="1" dirty="0">
              <a:latin typeface="DIN-Medium" pitchFamily="34" charset="0"/>
            </a:endParaRPr>
          </a:p>
          <a:p>
            <a:pPr algn="ctr" eaLnBrk="0" hangingPunct="0">
              <a:spcBef>
                <a:spcPct val="30000"/>
              </a:spcBef>
              <a:defRPr/>
            </a:pPr>
            <a:endParaRPr lang="de-DE" sz="2400" dirty="0">
              <a:latin typeface="DIN-Medium" pitchFamily="34" charset="0"/>
              <a:ea typeface="Times New Roman" charset="0"/>
              <a:cs typeface="Times New Roman" charset="0"/>
            </a:endParaRPr>
          </a:p>
          <a:p>
            <a:pPr marL="533400">
              <a:spcBef>
                <a:spcPct val="30000"/>
              </a:spcBef>
              <a:defRPr/>
            </a:pPr>
            <a:r>
              <a:rPr lang="de-DE" dirty="0">
                <a:solidFill>
                  <a:srgbClr val="808080"/>
                </a:solidFill>
                <a:latin typeface="DIN-Medium" pitchFamily="34" charset="0"/>
                <a:ea typeface="Times New Roman" charset="0"/>
                <a:cs typeface="Times New Roman" charset="0"/>
              </a:rPr>
              <a:t>	</a:t>
            </a:r>
          </a:p>
          <a:p>
            <a:pPr marL="533400">
              <a:spcBef>
                <a:spcPct val="30000"/>
              </a:spcBef>
              <a:defRPr/>
            </a:pPr>
            <a:endParaRPr lang="de-DE" dirty="0">
              <a:solidFill>
                <a:srgbClr val="808080"/>
              </a:solidFill>
              <a:latin typeface="DIN-Medium" pitchFamily="34" charset="0"/>
              <a:ea typeface="Times New Roman" charset="0"/>
              <a:cs typeface="Times New Roman"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6" name="Inhaltsplatzhalter 11"/>
          <p:cNvGraphicFramePr>
            <a:graphicFrameLocks/>
          </p:cNvGraphicFramePr>
          <p:nvPr/>
        </p:nvGraphicFramePr>
        <p:xfrm>
          <a:off x="357188" y="1714500"/>
          <a:ext cx="3714750" cy="2071688"/>
        </p:xfrm>
        <a:graphic>
          <a:graphicData uri="http://schemas.openxmlformats.org/presentationml/2006/ole">
            <p:oleObj spid="_x0000_s1026" r:id="rId3" imgW="3712786" imgH="2072820" progId="Excel.Sheet.8">
              <p:embed/>
            </p:oleObj>
          </a:graphicData>
        </a:graphic>
      </p:graphicFrame>
      <p:graphicFrame>
        <p:nvGraphicFramePr>
          <p:cNvPr id="1027" name="Object 3"/>
          <p:cNvGraphicFramePr>
            <a:graphicFrameLocks/>
          </p:cNvGraphicFramePr>
          <p:nvPr/>
        </p:nvGraphicFramePr>
        <p:xfrm>
          <a:off x="4429125" y="1714500"/>
          <a:ext cx="3714750" cy="2071688"/>
        </p:xfrm>
        <a:graphic>
          <a:graphicData uri="http://schemas.openxmlformats.org/presentationml/2006/ole">
            <p:oleObj spid="_x0000_s1027" r:id="rId4" imgW="3712786" imgH="2072820" progId="Excel.Sheet.8">
              <p:embed/>
            </p:oleObj>
          </a:graphicData>
        </a:graphic>
      </p:graphicFrame>
      <p:graphicFrame>
        <p:nvGraphicFramePr>
          <p:cNvPr id="1028" name="Object 4"/>
          <p:cNvGraphicFramePr>
            <a:graphicFrameLocks/>
          </p:cNvGraphicFramePr>
          <p:nvPr/>
        </p:nvGraphicFramePr>
        <p:xfrm>
          <a:off x="357188" y="3857625"/>
          <a:ext cx="3714750" cy="2071688"/>
        </p:xfrm>
        <a:graphic>
          <a:graphicData uri="http://schemas.openxmlformats.org/presentationml/2006/ole">
            <p:oleObj spid="_x0000_s1028" r:id="rId5" imgW="3712786" imgH="2072820" progId="Excel.Sheet.8">
              <p:embed/>
            </p:oleObj>
          </a:graphicData>
        </a:graphic>
      </p:graphicFrame>
      <p:graphicFrame>
        <p:nvGraphicFramePr>
          <p:cNvPr id="1029" name="Object 5"/>
          <p:cNvGraphicFramePr>
            <a:graphicFrameLocks/>
          </p:cNvGraphicFramePr>
          <p:nvPr/>
        </p:nvGraphicFramePr>
        <p:xfrm>
          <a:off x="4429125" y="3857625"/>
          <a:ext cx="3714750" cy="2071688"/>
        </p:xfrm>
        <a:graphic>
          <a:graphicData uri="http://schemas.openxmlformats.org/presentationml/2006/ole">
            <p:oleObj spid="_x0000_s1029" r:id="rId6" imgW="3712786" imgH="2072820" progId="Excel.Sheet.8">
              <p:embed/>
            </p:oleObj>
          </a:graphicData>
        </a:graphic>
      </p:graphicFrame>
      <p:sp>
        <p:nvSpPr>
          <p:cNvPr id="9" name="Textfeld 8"/>
          <p:cNvSpPr txBox="1"/>
          <p:nvPr/>
        </p:nvSpPr>
        <p:spPr>
          <a:xfrm>
            <a:off x="0" y="6049963"/>
            <a:ext cx="6643688" cy="831850"/>
          </a:xfrm>
          <a:prstGeom prst="rect">
            <a:avLst/>
          </a:prstGeom>
          <a:noFill/>
        </p:spPr>
        <p:txBody>
          <a:bodyPr>
            <a:spAutoFit/>
          </a:bodyPr>
          <a:lstStyle/>
          <a:p>
            <a:pPr eaLnBrk="0" hangingPunct="0">
              <a:defRPr/>
            </a:pPr>
            <a:r>
              <a:rPr lang="de-DE" sz="1200" dirty="0">
                <a:solidFill>
                  <a:schemeClr val="tx1">
                    <a:lumMod val="50000"/>
                  </a:schemeClr>
                </a:solidFill>
                <a:latin typeface="+mn-lt"/>
              </a:rPr>
              <a:t>Deutschland: Basis </a:t>
            </a:r>
            <a:r>
              <a:rPr lang="de-DE" sz="1200" dirty="0">
                <a:solidFill>
                  <a:schemeClr val="tx1">
                    <a:lumMod val="50000"/>
                  </a:schemeClr>
                </a:solidFill>
                <a:latin typeface="Arial" charset="0"/>
              </a:rPr>
              <a:t>82.002.400 Einwohner (Stand 31.12.2008) Quelle: Stat. Bundesamt 2009</a:t>
            </a:r>
          </a:p>
          <a:p>
            <a:pPr eaLnBrk="0" hangingPunct="0">
              <a:defRPr/>
            </a:pPr>
            <a:r>
              <a:rPr lang="de-DE" sz="1200" dirty="0">
                <a:solidFill>
                  <a:schemeClr val="tx1">
                    <a:lumMod val="50000"/>
                  </a:schemeClr>
                </a:solidFill>
                <a:latin typeface="+mn-lt"/>
              </a:rPr>
              <a:t>Sachsen: Basis 4.193.000 Einwohner (Stand 31.12.2008)</a:t>
            </a:r>
            <a:r>
              <a:rPr lang="de-DE" sz="1200" dirty="0">
                <a:solidFill>
                  <a:schemeClr val="tx1">
                    <a:lumMod val="50000"/>
                  </a:schemeClr>
                </a:solidFill>
                <a:latin typeface="Arial" charset="0"/>
              </a:rPr>
              <a:t> Quelle: Stat. Bundesamt 2009</a:t>
            </a:r>
            <a:endParaRPr lang="de-DE" sz="1200" dirty="0">
              <a:solidFill>
                <a:schemeClr val="tx1">
                  <a:lumMod val="50000"/>
                </a:schemeClr>
              </a:solidFill>
              <a:latin typeface="+mn-lt"/>
            </a:endParaRPr>
          </a:p>
          <a:p>
            <a:pPr eaLnBrk="0" hangingPunct="0">
              <a:defRPr/>
            </a:pPr>
            <a:r>
              <a:rPr lang="de-DE" sz="1200" dirty="0">
                <a:solidFill>
                  <a:schemeClr val="tx1">
                    <a:lumMod val="50000"/>
                  </a:schemeClr>
                </a:solidFill>
                <a:latin typeface="+mn-lt"/>
              </a:rPr>
              <a:t>Dresden: Basis 511.138 Einwohner (Stand 31.12.2009) Quelle: Stadt Dresden 2010</a:t>
            </a:r>
          </a:p>
          <a:p>
            <a:pPr eaLnBrk="0" hangingPunct="0">
              <a:defRPr/>
            </a:pPr>
            <a:r>
              <a:rPr lang="de-DE" sz="1200" dirty="0">
                <a:solidFill>
                  <a:schemeClr val="tx1">
                    <a:lumMod val="50000"/>
                  </a:schemeClr>
                </a:solidFill>
                <a:latin typeface="+mn-lt"/>
              </a:rPr>
              <a:t>TU Dresden: Basis </a:t>
            </a:r>
            <a:r>
              <a:rPr lang="de-DE" sz="1200" dirty="0">
                <a:solidFill>
                  <a:schemeClr val="tx1">
                    <a:lumMod val="50000"/>
                  </a:schemeClr>
                </a:solidFill>
                <a:latin typeface="Arial" charset="0"/>
              </a:rPr>
              <a:t>35.952 Studenten (Stand 14.01.2010) Quelle: TU Dresden 2010</a:t>
            </a:r>
            <a:endParaRPr lang="de-DE" sz="1200" dirty="0">
              <a:solidFill>
                <a:schemeClr val="tx1">
                  <a:lumMod val="50000"/>
                </a:schemeClr>
              </a:solidFill>
              <a:latin typeface="+mn-lt"/>
            </a:endParaRPr>
          </a:p>
        </p:txBody>
      </p:sp>
      <p:sp>
        <p:nvSpPr>
          <p:cNvPr id="11" name="Rectangle 3"/>
          <p:cNvSpPr txBox="1">
            <a:spLocks noChangeArrowheads="1"/>
          </p:cNvSpPr>
          <p:nvPr/>
        </p:nvSpPr>
        <p:spPr>
          <a:xfrm>
            <a:off x="785813" y="1357313"/>
            <a:ext cx="8229600" cy="400050"/>
          </a:xfrm>
          <a:prstGeom prst="rect">
            <a:avLst/>
          </a:prstGeom>
        </p:spPr>
        <p:txBody>
          <a:bodyPr>
            <a:spAutoFit/>
          </a:bodyPr>
          <a:lstStyle/>
          <a:p>
            <a:pPr>
              <a:defRPr/>
            </a:pPr>
            <a:r>
              <a:rPr lang="de-DE" sz="2000" b="1" dirty="0" smtClean="0">
                <a:solidFill>
                  <a:srgbClr val="C00000"/>
                </a:solidFill>
                <a:latin typeface="+mn-lt"/>
              </a:rPr>
              <a:t>Wie viele sind eigentlich „fremd“?</a:t>
            </a:r>
            <a:endParaRPr lang="de-DE" sz="2000" b="1" kern="0" dirty="0">
              <a:solidFill>
                <a:srgbClr val="C00000"/>
              </a:solidFill>
              <a:latin typeface="+mn-lt"/>
              <a:ea typeface="+mj-ea"/>
              <a:cs typeface="+mj-cs"/>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0" y="6550247"/>
            <a:ext cx="8215313" cy="307777"/>
          </a:xfrm>
          <a:prstGeom prst="rect">
            <a:avLst/>
          </a:prstGeom>
        </p:spPr>
        <p:txBody>
          <a:bodyPr wrap="square">
            <a:spAutoFit/>
          </a:bodyPr>
          <a:lstStyle/>
          <a:p>
            <a:pPr eaLnBrk="0" hangingPunct="0">
              <a:defRPr/>
            </a:pPr>
            <a:r>
              <a:rPr lang="de-DE" sz="1200" dirty="0">
                <a:solidFill>
                  <a:schemeClr val="tx1">
                    <a:lumMod val="50000"/>
                  </a:schemeClr>
                </a:solidFill>
                <a:latin typeface="+mn-lt"/>
              </a:rPr>
              <a:t>Basis: </a:t>
            </a:r>
            <a:r>
              <a:rPr lang="de-DE" sz="1200" dirty="0" err="1" smtClean="0">
                <a:solidFill>
                  <a:schemeClr val="tx1">
                    <a:lumMod val="50000"/>
                  </a:schemeClr>
                </a:solidFill>
                <a:latin typeface="+mn-lt"/>
              </a:rPr>
              <a:t>IfK</a:t>
            </a:r>
            <a:r>
              <a:rPr lang="de-DE" sz="1200" dirty="0" smtClean="0">
                <a:solidFill>
                  <a:schemeClr val="tx1">
                    <a:lumMod val="50000"/>
                  </a:schemeClr>
                </a:solidFill>
                <a:latin typeface="+mn-lt"/>
              </a:rPr>
              <a:t>-Barometer Dez 2009 (N=506)</a:t>
            </a:r>
            <a:r>
              <a:rPr lang="de-DE" sz="1400" dirty="0">
                <a:solidFill>
                  <a:srgbClr val="000000"/>
                </a:solidFill>
                <a:latin typeface="+mj-lt"/>
              </a:rPr>
              <a:t>	</a:t>
            </a:r>
            <a:endParaRPr lang="en-US" sz="1400" dirty="0">
              <a:solidFill>
                <a:srgbClr val="000000"/>
              </a:solidFill>
              <a:latin typeface="+mj-lt"/>
            </a:endParaRPr>
          </a:p>
        </p:txBody>
      </p:sp>
      <p:sp>
        <p:nvSpPr>
          <p:cNvPr id="9" name="Inhaltsplatzhalter 1"/>
          <p:cNvSpPr txBox="1">
            <a:spLocks/>
          </p:cNvSpPr>
          <p:nvPr/>
        </p:nvSpPr>
        <p:spPr>
          <a:xfrm>
            <a:off x="428625" y="1928813"/>
            <a:ext cx="8215313" cy="608436"/>
          </a:xfrm>
          <a:prstGeom prst="rect">
            <a:avLst/>
          </a:prstGeom>
        </p:spPr>
        <p:txBody>
          <a:bodyPr>
            <a:spAutoFit/>
          </a:bodyPr>
          <a:lstStyle/>
          <a:p>
            <a:pPr defTabSz="912813" eaLnBrk="0" hangingPunct="0">
              <a:lnSpc>
                <a:spcPct val="110000"/>
              </a:lnSpc>
              <a:defRPr/>
            </a:pPr>
            <a:r>
              <a:rPr lang="de-DE" sz="1600" kern="0" dirty="0">
                <a:solidFill>
                  <a:srgbClr val="000000"/>
                </a:solidFill>
                <a:latin typeface="+mn-lt"/>
              </a:rPr>
              <a:t>Frage: </a:t>
            </a:r>
            <a:r>
              <a:rPr lang="de-DE" sz="1600" dirty="0">
                <a:solidFill>
                  <a:srgbClr val="000000"/>
                </a:solidFill>
                <a:latin typeface="+mn-lt"/>
              </a:rPr>
              <a:t>„Wenn Sie einmal schätzen müssten: Was glauben Sie, wie groß der Ausländeranteil in der Dresdner Bevölkerung ist? Bitte geben Sie eine Prozentzahl an</a:t>
            </a:r>
            <a:r>
              <a:rPr lang="de-DE" sz="1600" dirty="0" smtClean="0">
                <a:solidFill>
                  <a:srgbClr val="000000"/>
                </a:solidFill>
                <a:latin typeface="+mn-lt"/>
              </a:rPr>
              <a:t>.“</a:t>
            </a:r>
            <a:endParaRPr lang="de-DE" sz="1600" kern="0" dirty="0">
              <a:solidFill>
                <a:srgbClr val="000000"/>
              </a:solidFill>
              <a:latin typeface="+mn-lt"/>
            </a:endParaRPr>
          </a:p>
        </p:txBody>
      </p:sp>
      <p:graphicFrame>
        <p:nvGraphicFramePr>
          <p:cNvPr id="12" name="Diagramm 9"/>
          <p:cNvGraphicFramePr>
            <a:graphicFrameLocks/>
          </p:cNvGraphicFramePr>
          <p:nvPr/>
        </p:nvGraphicFramePr>
        <p:xfrm>
          <a:off x="571500" y="2928956"/>
          <a:ext cx="8286750" cy="3143250"/>
        </p:xfrm>
        <a:graphic>
          <a:graphicData uri="http://schemas.openxmlformats.org/drawingml/2006/chart">
            <c:chart xmlns:c="http://schemas.openxmlformats.org/drawingml/2006/chart" xmlns:r="http://schemas.openxmlformats.org/officeDocument/2006/relationships" r:id="rId2"/>
          </a:graphicData>
        </a:graphic>
      </p:graphicFrame>
      <p:sp>
        <p:nvSpPr>
          <p:cNvPr id="11" name="Rechteck 11"/>
          <p:cNvSpPr>
            <a:spLocks noChangeArrowheads="1"/>
          </p:cNvSpPr>
          <p:nvPr/>
        </p:nvSpPr>
        <p:spPr bwMode="auto">
          <a:xfrm>
            <a:off x="5357818" y="2857512"/>
            <a:ext cx="3027363" cy="323850"/>
          </a:xfrm>
          <a:prstGeom prst="rect">
            <a:avLst/>
          </a:prstGeom>
          <a:noFill/>
          <a:ln w="9525">
            <a:noFill/>
            <a:miter lim="800000"/>
            <a:headEnd/>
            <a:tailEnd/>
          </a:ln>
        </p:spPr>
        <p:txBody>
          <a:bodyPr>
            <a:spAutoFit/>
          </a:bodyPr>
          <a:lstStyle/>
          <a:p>
            <a:pPr algn="r" eaLnBrk="0" hangingPunct="0">
              <a:defRPr/>
            </a:pPr>
            <a:r>
              <a:rPr lang="de-DE" sz="1500" dirty="0">
                <a:solidFill>
                  <a:srgbClr val="000000"/>
                </a:solidFill>
                <a:latin typeface="+mj-lt"/>
              </a:rPr>
              <a:t>Prozent</a:t>
            </a:r>
          </a:p>
        </p:txBody>
      </p:sp>
      <p:sp>
        <p:nvSpPr>
          <p:cNvPr id="10" name="Rectangle 3"/>
          <p:cNvSpPr txBox="1">
            <a:spLocks noChangeArrowheads="1"/>
          </p:cNvSpPr>
          <p:nvPr/>
        </p:nvSpPr>
        <p:spPr>
          <a:xfrm>
            <a:off x="785813" y="1357313"/>
            <a:ext cx="8229600" cy="400050"/>
          </a:xfrm>
          <a:prstGeom prst="rect">
            <a:avLst/>
          </a:prstGeom>
        </p:spPr>
        <p:txBody>
          <a:bodyPr>
            <a:spAutoFit/>
          </a:bodyPr>
          <a:lstStyle/>
          <a:p>
            <a:pPr>
              <a:defRPr/>
            </a:pPr>
            <a:r>
              <a:rPr lang="de-DE" sz="2000" b="1" dirty="0" smtClean="0">
                <a:solidFill>
                  <a:srgbClr val="C00000"/>
                </a:solidFill>
                <a:latin typeface="+mn-lt"/>
              </a:rPr>
              <a:t>Ausländeranteil überschätzt</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Inhaltsplatzhalter 1"/>
          <p:cNvSpPr>
            <a:spLocks noGrp="1"/>
          </p:cNvSpPr>
          <p:nvPr>
            <p:ph idx="1"/>
          </p:nvPr>
        </p:nvSpPr>
        <p:spPr>
          <a:xfrm>
            <a:off x="395288" y="2000244"/>
            <a:ext cx="8391554" cy="500062"/>
          </a:xfrm>
        </p:spPr>
        <p:txBody>
          <a:bodyPr/>
          <a:lstStyle/>
          <a:p>
            <a:pPr marL="0" indent="0" eaLnBrk="1" hangingPunct="1">
              <a:buFontTx/>
              <a:buNone/>
            </a:pPr>
            <a:r>
              <a:rPr lang="de-DE" sz="1600" dirty="0" smtClean="0"/>
              <a:t>Frage: „Wenn von Fremden hier in Dresden die Rede ist, an wen denken sie da spontan?“</a:t>
            </a:r>
          </a:p>
        </p:txBody>
      </p:sp>
      <p:sp>
        <p:nvSpPr>
          <p:cNvPr id="2052" name="Foliennummernplatzhalter 3"/>
          <p:cNvSpPr>
            <a:spLocks noGrp="1"/>
          </p:cNvSpPr>
          <p:nvPr>
            <p:ph type="sldNum" sz="quarter" idx="4294967295"/>
          </p:nvPr>
        </p:nvSpPr>
        <p:spPr bwMode="auto">
          <a:xfrm>
            <a:off x="3500438" y="6492875"/>
            <a:ext cx="2133600" cy="365125"/>
          </a:xfrm>
          <a:prstGeom prst="rect">
            <a:avLst/>
          </a:prstGeom>
          <a:noFill/>
          <a:ln>
            <a:miter lim="800000"/>
            <a:headEnd/>
            <a:tailEnd/>
          </a:ln>
        </p:spPr>
        <p:txBody>
          <a:bodyPr/>
          <a:lstStyle/>
          <a:p>
            <a:fld id="{F665D020-E836-447A-BD5E-281DF63377E5}" type="slidenum">
              <a:rPr lang="de-DE"/>
              <a:pPr/>
              <a:t>12</a:t>
            </a:fld>
            <a:endParaRPr lang="de-DE"/>
          </a:p>
        </p:txBody>
      </p:sp>
      <p:graphicFrame>
        <p:nvGraphicFramePr>
          <p:cNvPr id="2050" name="Inhaltsplatzhalter 5"/>
          <p:cNvGraphicFramePr>
            <a:graphicFrameLocks noGrp="1"/>
          </p:cNvGraphicFramePr>
          <p:nvPr>
            <p:ph idx="10"/>
          </p:nvPr>
        </p:nvGraphicFramePr>
        <p:xfrm>
          <a:off x="130175" y="2428868"/>
          <a:ext cx="8664575" cy="3746509"/>
        </p:xfrm>
        <a:graphic>
          <a:graphicData uri="http://schemas.openxmlformats.org/presentationml/2006/ole">
            <p:oleObj spid="_x0000_s2050" name="Worksheet" r:id="rId4" imgW="8867775" imgH="3676650" progId="Excel.Sheet.8">
              <p:embed/>
            </p:oleObj>
          </a:graphicData>
        </a:graphic>
      </p:graphicFrame>
      <p:sp>
        <p:nvSpPr>
          <p:cNvPr id="2053" name="Textfeld 6"/>
          <p:cNvSpPr txBox="1">
            <a:spLocks noChangeArrowheads="1"/>
          </p:cNvSpPr>
          <p:nvPr/>
        </p:nvSpPr>
        <p:spPr bwMode="auto">
          <a:xfrm>
            <a:off x="0" y="6396359"/>
            <a:ext cx="8286750" cy="461665"/>
          </a:xfrm>
          <a:prstGeom prst="rect">
            <a:avLst/>
          </a:prstGeom>
          <a:noFill/>
          <a:ln w="9525">
            <a:noFill/>
            <a:miter lim="800000"/>
            <a:headEnd/>
            <a:tailEnd/>
          </a:ln>
        </p:spPr>
        <p:txBody>
          <a:bodyPr>
            <a:spAutoFit/>
          </a:bodyPr>
          <a:lstStyle/>
          <a:p>
            <a:r>
              <a:rPr lang="en-US" sz="1200" dirty="0" smtClean="0">
                <a:solidFill>
                  <a:schemeClr val="tx1">
                    <a:lumMod val="50000"/>
                  </a:schemeClr>
                </a:solidFill>
              </a:rPr>
              <a:t>*Deutsche </a:t>
            </a:r>
            <a:r>
              <a:rPr lang="en-US" sz="1200" dirty="0" err="1" smtClean="0">
                <a:solidFill>
                  <a:schemeClr val="tx1">
                    <a:lumMod val="50000"/>
                  </a:schemeClr>
                </a:solidFill>
              </a:rPr>
              <a:t>Nicht</a:t>
            </a:r>
            <a:r>
              <a:rPr lang="en-US" sz="1200" dirty="0" smtClean="0">
                <a:solidFill>
                  <a:schemeClr val="tx1">
                    <a:lumMod val="50000"/>
                  </a:schemeClr>
                </a:solidFill>
              </a:rPr>
              <a:t>-Dresdner = </a:t>
            </a:r>
            <a:r>
              <a:rPr lang="en-US" sz="1200" dirty="0" err="1" smtClean="0">
                <a:solidFill>
                  <a:schemeClr val="tx1">
                    <a:lumMod val="50000"/>
                  </a:schemeClr>
                </a:solidFill>
              </a:rPr>
              <a:t>Personen</a:t>
            </a:r>
            <a:r>
              <a:rPr lang="en-US" sz="1200" dirty="0" smtClean="0">
                <a:solidFill>
                  <a:schemeClr val="tx1">
                    <a:lumMod val="50000"/>
                  </a:schemeClr>
                </a:solidFill>
              </a:rPr>
              <a:t> </a:t>
            </a:r>
            <a:r>
              <a:rPr lang="en-US" sz="1200" dirty="0" err="1" smtClean="0">
                <a:solidFill>
                  <a:schemeClr val="tx1">
                    <a:lumMod val="50000"/>
                  </a:schemeClr>
                </a:solidFill>
              </a:rPr>
              <a:t>aus</a:t>
            </a:r>
            <a:r>
              <a:rPr lang="en-US" sz="1200" dirty="0" smtClean="0">
                <a:solidFill>
                  <a:schemeClr val="tx1">
                    <a:lumMod val="50000"/>
                  </a:schemeClr>
                </a:solidFill>
              </a:rPr>
              <a:t> </a:t>
            </a:r>
            <a:r>
              <a:rPr lang="en-US" sz="1200" dirty="0" err="1" smtClean="0">
                <a:solidFill>
                  <a:schemeClr val="tx1">
                    <a:lumMod val="50000"/>
                  </a:schemeClr>
                </a:solidFill>
              </a:rPr>
              <a:t>anderen</a:t>
            </a:r>
            <a:r>
              <a:rPr lang="en-US" sz="1200" dirty="0" smtClean="0">
                <a:solidFill>
                  <a:schemeClr val="tx1">
                    <a:lumMod val="50000"/>
                  </a:schemeClr>
                </a:solidFill>
              </a:rPr>
              <a:t> </a:t>
            </a:r>
            <a:r>
              <a:rPr lang="en-US" sz="1200" dirty="0" err="1" smtClean="0">
                <a:solidFill>
                  <a:schemeClr val="tx1">
                    <a:lumMod val="50000"/>
                  </a:schemeClr>
                </a:solidFill>
              </a:rPr>
              <a:t>Städten</a:t>
            </a:r>
            <a:r>
              <a:rPr lang="en-US" sz="1200" dirty="0" smtClean="0">
                <a:solidFill>
                  <a:schemeClr val="tx1">
                    <a:lumMod val="50000"/>
                  </a:schemeClr>
                </a:solidFill>
              </a:rPr>
              <a:t>/ </a:t>
            </a:r>
            <a:r>
              <a:rPr lang="en-US" sz="1200" dirty="0" err="1" smtClean="0">
                <a:solidFill>
                  <a:schemeClr val="tx1">
                    <a:lumMod val="50000"/>
                  </a:schemeClr>
                </a:solidFill>
              </a:rPr>
              <a:t>Bundesländern</a:t>
            </a:r>
            <a:r>
              <a:rPr lang="en-US" sz="1200" dirty="0" smtClean="0">
                <a:solidFill>
                  <a:schemeClr val="tx1">
                    <a:lumMod val="50000"/>
                  </a:schemeClr>
                </a:solidFill>
              </a:rPr>
              <a:t>, </a:t>
            </a:r>
            <a:r>
              <a:rPr lang="en-US" sz="1200" dirty="0" err="1" smtClean="0">
                <a:solidFill>
                  <a:schemeClr val="tx1">
                    <a:lumMod val="50000"/>
                  </a:schemeClr>
                </a:solidFill>
              </a:rPr>
              <a:t>Touristen</a:t>
            </a:r>
            <a:endParaRPr lang="en-US" sz="1200" dirty="0" smtClean="0">
              <a:solidFill>
                <a:schemeClr val="tx1">
                  <a:lumMod val="50000"/>
                </a:schemeClr>
              </a:solidFill>
              <a:latin typeface="+mn-lt"/>
            </a:endParaRPr>
          </a:p>
          <a:p>
            <a:r>
              <a:rPr lang="en-US" sz="1200" dirty="0" smtClean="0">
                <a:solidFill>
                  <a:schemeClr val="tx1">
                    <a:lumMod val="50000"/>
                  </a:schemeClr>
                </a:solidFill>
                <a:latin typeface="+mn-lt"/>
              </a:rPr>
              <a:t>Basis: </a:t>
            </a:r>
            <a:r>
              <a:rPr lang="en-US" sz="1200" dirty="0" err="1" smtClean="0">
                <a:solidFill>
                  <a:schemeClr val="tx1">
                    <a:lumMod val="50000"/>
                  </a:schemeClr>
                </a:solidFill>
                <a:latin typeface="+mn-lt"/>
              </a:rPr>
              <a:t>IfK</a:t>
            </a:r>
            <a:r>
              <a:rPr lang="en-US" sz="1200" dirty="0" smtClean="0">
                <a:solidFill>
                  <a:schemeClr val="tx1">
                    <a:lumMod val="50000"/>
                  </a:schemeClr>
                </a:solidFill>
                <a:latin typeface="+mn-lt"/>
              </a:rPr>
              <a:t>-Barometer </a:t>
            </a:r>
            <a:r>
              <a:rPr lang="en-US" sz="1200" dirty="0" err="1" smtClean="0">
                <a:solidFill>
                  <a:schemeClr val="tx1">
                    <a:lumMod val="50000"/>
                  </a:schemeClr>
                </a:solidFill>
                <a:latin typeface="+mn-lt"/>
              </a:rPr>
              <a:t>Dez</a:t>
            </a:r>
            <a:r>
              <a:rPr lang="en-US" sz="1200" dirty="0" smtClean="0">
                <a:solidFill>
                  <a:schemeClr val="tx1">
                    <a:lumMod val="50000"/>
                  </a:schemeClr>
                </a:solidFill>
                <a:latin typeface="+mn-lt"/>
              </a:rPr>
              <a:t> 2009 (n=465); </a:t>
            </a:r>
            <a:r>
              <a:rPr lang="en-US" sz="1200" dirty="0" err="1">
                <a:solidFill>
                  <a:schemeClr val="tx1">
                    <a:lumMod val="50000"/>
                  </a:schemeClr>
                </a:solidFill>
                <a:latin typeface="+mn-lt"/>
              </a:rPr>
              <a:t>offen</a:t>
            </a:r>
            <a:r>
              <a:rPr lang="en-US" sz="1200" dirty="0">
                <a:solidFill>
                  <a:schemeClr val="tx1">
                    <a:lumMod val="50000"/>
                  </a:schemeClr>
                </a:solidFill>
                <a:latin typeface="+mn-lt"/>
              </a:rPr>
              <a:t> </a:t>
            </a:r>
            <a:r>
              <a:rPr lang="en-US" sz="1200" dirty="0" err="1">
                <a:solidFill>
                  <a:schemeClr val="tx1">
                    <a:lumMod val="50000"/>
                  </a:schemeClr>
                </a:solidFill>
                <a:latin typeface="+mn-lt"/>
              </a:rPr>
              <a:t>abgefragt</a:t>
            </a:r>
            <a:r>
              <a:rPr lang="en-US" sz="1200" dirty="0">
                <a:solidFill>
                  <a:schemeClr val="tx1">
                    <a:lumMod val="50000"/>
                  </a:schemeClr>
                </a:solidFill>
                <a:latin typeface="+mn-lt"/>
              </a:rPr>
              <a:t>; </a:t>
            </a:r>
            <a:r>
              <a:rPr lang="en-US" sz="1200" dirty="0" err="1">
                <a:solidFill>
                  <a:schemeClr val="tx1">
                    <a:lumMod val="50000"/>
                  </a:schemeClr>
                </a:solidFill>
                <a:latin typeface="+mn-lt"/>
              </a:rPr>
              <a:t>Mehrfachnennungen</a:t>
            </a:r>
            <a:r>
              <a:rPr lang="en-US" sz="1200" dirty="0">
                <a:solidFill>
                  <a:schemeClr val="tx1">
                    <a:lumMod val="50000"/>
                  </a:schemeClr>
                </a:solidFill>
                <a:latin typeface="+mn-lt"/>
              </a:rPr>
              <a:t> </a:t>
            </a:r>
            <a:r>
              <a:rPr lang="en-US" sz="1200" dirty="0" err="1" smtClean="0">
                <a:solidFill>
                  <a:schemeClr val="tx1">
                    <a:lumMod val="50000"/>
                  </a:schemeClr>
                </a:solidFill>
                <a:latin typeface="+mn-lt"/>
              </a:rPr>
              <a:t>möglich</a:t>
            </a:r>
            <a:r>
              <a:rPr lang="en-US" sz="1200" dirty="0" smtClean="0">
                <a:solidFill>
                  <a:schemeClr val="tx1">
                    <a:lumMod val="50000"/>
                  </a:schemeClr>
                </a:solidFill>
                <a:latin typeface="+mn-lt"/>
              </a:rPr>
              <a:t> </a:t>
            </a:r>
            <a:endParaRPr lang="en-US" sz="1200" dirty="0">
              <a:solidFill>
                <a:schemeClr val="tx1">
                  <a:lumMod val="50000"/>
                </a:schemeClr>
              </a:solidFill>
              <a:latin typeface="+mn-lt"/>
            </a:endParaRPr>
          </a:p>
        </p:txBody>
      </p:sp>
      <p:sp>
        <p:nvSpPr>
          <p:cNvPr id="17" name="Rectangle 3"/>
          <p:cNvSpPr txBox="1">
            <a:spLocks noChangeArrowheads="1"/>
          </p:cNvSpPr>
          <p:nvPr/>
        </p:nvSpPr>
        <p:spPr>
          <a:xfrm>
            <a:off x="785813" y="1357313"/>
            <a:ext cx="8229600" cy="400050"/>
          </a:xfrm>
          <a:prstGeom prst="rect">
            <a:avLst/>
          </a:prstGeom>
        </p:spPr>
        <p:txBody>
          <a:bodyPr>
            <a:spAutoFit/>
          </a:bodyPr>
          <a:lstStyle/>
          <a:p>
            <a:pPr>
              <a:defRPr/>
            </a:pPr>
            <a:r>
              <a:rPr lang="de-DE" sz="2000" b="1" kern="0" dirty="0" smtClean="0">
                <a:solidFill>
                  <a:srgbClr val="C00000"/>
                </a:solidFill>
                <a:latin typeface="+mn-lt"/>
              </a:rPr>
              <a:t>Und wer wird als „fremd“ wahrgenommen?</a:t>
            </a:r>
            <a:endParaRPr lang="de-DE" sz="2000" b="1" kern="0" dirty="0">
              <a:solidFill>
                <a:srgbClr val="C00000"/>
              </a:solidFill>
              <a:latin typeface="+mn-lt"/>
            </a:endParaRPr>
          </a:p>
        </p:txBody>
      </p:sp>
      <p:sp>
        <p:nvSpPr>
          <p:cNvPr id="19" name="Rechteck 11"/>
          <p:cNvSpPr>
            <a:spLocks noChangeArrowheads="1"/>
          </p:cNvSpPr>
          <p:nvPr/>
        </p:nvSpPr>
        <p:spPr bwMode="auto">
          <a:xfrm>
            <a:off x="5715008" y="5962670"/>
            <a:ext cx="3027363" cy="323850"/>
          </a:xfrm>
          <a:prstGeom prst="rect">
            <a:avLst/>
          </a:prstGeom>
          <a:noFill/>
          <a:ln w="9525">
            <a:noFill/>
            <a:miter lim="800000"/>
            <a:headEnd/>
            <a:tailEnd/>
          </a:ln>
        </p:spPr>
        <p:txBody>
          <a:bodyPr>
            <a:spAutoFit/>
          </a:bodyPr>
          <a:lstStyle/>
          <a:p>
            <a:pPr algn="r" eaLnBrk="0" hangingPunct="0">
              <a:defRPr/>
            </a:pPr>
            <a:r>
              <a:rPr lang="de-DE" sz="1500" dirty="0">
                <a:solidFill>
                  <a:srgbClr val="000000"/>
                </a:solidFill>
                <a:latin typeface="+mj-lt"/>
              </a:rPr>
              <a:t>Prozent</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74" name="Inhaltsplatzhalter 3"/>
          <p:cNvGraphicFramePr>
            <a:graphicFrameLocks noGrp="1"/>
          </p:cNvGraphicFramePr>
          <p:nvPr>
            <p:ph idx="1"/>
          </p:nvPr>
        </p:nvGraphicFramePr>
        <p:xfrm>
          <a:off x="428625" y="2928938"/>
          <a:ext cx="8229600" cy="3143250"/>
        </p:xfrm>
        <a:graphic>
          <a:graphicData uri="http://schemas.openxmlformats.org/presentationml/2006/ole">
            <p:oleObj spid="_x0000_s3074" name="Worksheet" r:id="rId3" imgW="8229600" imgH="3143250" progId="Excel.Sheet.8">
              <p:embed/>
            </p:oleObj>
          </a:graphicData>
        </a:graphic>
      </p:graphicFrame>
      <p:sp>
        <p:nvSpPr>
          <p:cNvPr id="3075" name="Rectangle 3"/>
          <p:cNvSpPr txBox="1">
            <a:spLocks noChangeArrowheads="1"/>
          </p:cNvSpPr>
          <p:nvPr/>
        </p:nvSpPr>
        <p:spPr bwMode="auto">
          <a:xfrm>
            <a:off x="467544" y="1928802"/>
            <a:ext cx="8676456" cy="857256"/>
          </a:xfrm>
          <a:prstGeom prst="rect">
            <a:avLst/>
          </a:prstGeom>
          <a:noFill/>
          <a:ln w="9525">
            <a:noFill/>
            <a:miter lim="800000"/>
            <a:headEnd/>
            <a:tailEnd/>
          </a:ln>
        </p:spPr>
        <p:txBody>
          <a:bodyPr lIns="0"/>
          <a:lstStyle/>
          <a:p>
            <a:pPr>
              <a:spcBef>
                <a:spcPct val="20000"/>
              </a:spcBef>
              <a:spcAft>
                <a:spcPct val="40000"/>
              </a:spcAft>
              <a:tabLst>
                <a:tab pos="2416175" algn="l"/>
              </a:tabLst>
            </a:pPr>
            <a:r>
              <a:rPr lang="de-DE" sz="1600" dirty="0" smtClean="0">
                <a:solidFill>
                  <a:srgbClr val="000000"/>
                </a:solidFill>
                <a:latin typeface="+mn-lt"/>
              </a:rPr>
              <a:t>Frage</a:t>
            </a:r>
            <a:r>
              <a:rPr lang="de-DE" sz="1600" dirty="0">
                <a:solidFill>
                  <a:srgbClr val="000000"/>
                </a:solidFill>
                <a:latin typeface="+mn-lt"/>
              </a:rPr>
              <a:t>: „Wie angenehm bzw. unangenehm wäre Ihnen ein Angehöriger folgender Gruppen als Nachbar? Bitte geben Sie einen Wert zwischen 1 und 7 an, wobei 1 sehr angenehm und 7 sehr unangenehm bedeutet</a:t>
            </a:r>
            <a:r>
              <a:rPr lang="de-DE" sz="1600" dirty="0" smtClean="0">
                <a:solidFill>
                  <a:srgbClr val="000000"/>
                </a:solidFill>
                <a:latin typeface="+mn-lt"/>
              </a:rPr>
              <a:t>“</a:t>
            </a:r>
            <a:endParaRPr lang="de-DE" sz="1600" dirty="0">
              <a:solidFill>
                <a:srgbClr val="000000"/>
              </a:solidFill>
              <a:latin typeface="+mn-lt"/>
            </a:endParaRPr>
          </a:p>
        </p:txBody>
      </p:sp>
      <p:sp>
        <p:nvSpPr>
          <p:cNvPr id="3076" name="Textfeld 7"/>
          <p:cNvSpPr txBox="1">
            <a:spLocks noChangeArrowheads="1"/>
          </p:cNvSpPr>
          <p:nvPr/>
        </p:nvSpPr>
        <p:spPr bwMode="auto">
          <a:xfrm>
            <a:off x="0" y="6550247"/>
            <a:ext cx="8501062" cy="307777"/>
          </a:xfrm>
          <a:prstGeom prst="rect">
            <a:avLst/>
          </a:prstGeom>
          <a:noFill/>
          <a:ln w="9525">
            <a:noFill/>
            <a:miter lim="800000"/>
            <a:headEnd/>
            <a:tailEnd/>
          </a:ln>
        </p:spPr>
        <p:txBody>
          <a:bodyPr>
            <a:spAutoFit/>
          </a:bodyPr>
          <a:lstStyle/>
          <a:p>
            <a:r>
              <a:rPr lang="de-DE" sz="1200" dirty="0" smtClean="0">
                <a:solidFill>
                  <a:schemeClr val="tx1">
                    <a:lumMod val="50000"/>
                  </a:schemeClr>
                </a:solidFill>
              </a:rPr>
              <a:t>Basis: </a:t>
            </a:r>
            <a:r>
              <a:rPr lang="de-DE" sz="1200" dirty="0" err="1" smtClean="0">
                <a:solidFill>
                  <a:schemeClr val="tx1">
                    <a:lumMod val="50000"/>
                  </a:schemeClr>
                </a:solidFill>
              </a:rPr>
              <a:t>IfK</a:t>
            </a:r>
            <a:r>
              <a:rPr lang="de-DE" sz="1200" dirty="0" smtClean="0">
                <a:solidFill>
                  <a:schemeClr val="tx1">
                    <a:lumMod val="50000"/>
                  </a:schemeClr>
                </a:solidFill>
              </a:rPr>
              <a:t>-Barometer März 2009 (n=506)</a:t>
            </a:r>
            <a:r>
              <a:rPr lang="de-DE" sz="1400" dirty="0" smtClean="0">
                <a:solidFill>
                  <a:srgbClr val="002060"/>
                </a:solidFill>
                <a:latin typeface="Verdana" pitchFamily="34" charset="0"/>
              </a:rPr>
              <a:t> </a:t>
            </a:r>
            <a:endParaRPr lang="de-DE" sz="1200" dirty="0" smtClean="0">
              <a:solidFill>
                <a:schemeClr val="tx1">
                  <a:lumMod val="50000"/>
                </a:schemeClr>
              </a:solidFill>
              <a:latin typeface="+mn-lt"/>
            </a:endParaRPr>
          </a:p>
        </p:txBody>
      </p:sp>
      <p:sp>
        <p:nvSpPr>
          <p:cNvPr id="3079" name="Rectangle 2"/>
          <p:cNvSpPr>
            <a:spLocks noChangeArrowheads="1"/>
          </p:cNvSpPr>
          <p:nvPr/>
        </p:nvSpPr>
        <p:spPr bwMode="auto">
          <a:xfrm>
            <a:off x="2411413" y="188913"/>
            <a:ext cx="6481762" cy="741362"/>
          </a:xfrm>
          <a:prstGeom prst="rect">
            <a:avLst/>
          </a:prstGeom>
          <a:noFill/>
          <a:ln w="9525">
            <a:noFill/>
            <a:miter lim="800000"/>
            <a:headEnd/>
            <a:tailEnd/>
          </a:ln>
        </p:spPr>
        <p:txBody>
          <a:bodyPr lIns="0" anchor="ctr"/>
          <a:lstStyle/>
          <a:p>
            <a:pPr>
              <a:tabLst>
                <a:tab pos="352425" algn="l"/>
              </a:tabLst>
            </a:pPr>
            <a:r>
              <a:rPr lang="de-DE" sz="2400" dirty="0">
                <a:latin typeface="Verdana" pitchFamily="34" charset="0"/>
              </a:rPr>
              <a:t>4.3	Fremdenfeindlichkeit</a:t>
            </a:r>
          </a:p>
        </p:txBody>
      </p:sp>
      <p:sp>
        <p:nvSpPr>
          <p:cNvPr id="9" name="Rectangle 3"/>
          <p:cNvSpPr txBox="1">
            <a:spLocks noChangeArrowheads="1"/>
          </p:cNvSpPr>
          <p:nvPr/>
        </p:nvSpPr>
        <p:spPr>
          <a:xfrm>
            <a:off x="785813" y="1357313"/>
            <a:ext cx="8229600" cy="400050"/>
          </a:xfrm>
          <a:prstGeom prst="rect">
            <a:avLst/>
          </a:prstGeom>
        </p:spPr>
        <p:txBody>
          <a:bodyPr>
            <a:spAutoFit/>
          </a:bodyPr>
          <a:lstStyle/>
          <a:p>
            <a:pPr>
              <a:defRPr/>
            </a:pPr>
            <a:r>
              <a:rPr lang="de-DE" sz="2000" b="1" kern="0" dirty="0" smtClean="0">
                <a:solidFill>
                  <a:srgbClr val="C00000"/>
                </a:solidFill>
                <a:latin typeface="+mn-lt"/>
              </a:rPr>
              <a:t>Ausländer in der Nachbarschaft – Vorbehalte vorhanden</a:t>
            </a:r>
            <a:endParaRPr lang="de-DE" sz="2000" b="1" kern="0" dirty="0">
              <a:solidFill>
                <a:srgbClr val="C00000"/>
              </a:solidFill>
              <a:latin typeface="+mn-lt"/>
            </a:endParaRPr>
          </a:p>
        </p:txBody>
      </p:sp>
      <p:sp>
        <p:nvSpPr>
          <p:cNvPr id="11" name="Rechteck 11"/>
          <p:cNvSpPr>
            <a:spLocks noChangeArrowheads="1"/>
          </p:cNvSpPr>
          <p:nvPr/>
        </p:nvSpPr>
        <p:spPr bwMode="auto">
          <a:xfrm>
            <a:off x="5286380" y="2676522"/>
            <a:ext cx="3027363" cy="323850"/>
          </a:xfrm>
          <a:prstGeom prst="rect">
            <a:avLst/>
          </a:prstGeom>
          <a:noFill/>
          <a:ln w="9525">
            <a:noFill/>
            <a:miter lim="800000"/>
            <a:headEnd/>
            <a:tailEnd/>
          </a:ln>
        </p:spPr>
        <p:txBody>
          <a:bodyPr>
            <a:spAutoFit/>
          </a:bodyPr>
          <a:lstStyle/>
          <a:p>
            <a:pPr algn="r" eaLnBrk="0" hangingPunct="0">
              <a:defRPr/>
            </a:pPr>
            <a:r>
              <a:rPr lang="de-DE" sz="1500" dirty="0">
                <a:solidFill>
                  <a:srgbClr val="000000"/>
                </a:solidFill>
                <a:latin typeface="+mj-lt"/>
              </a:rPr>
              <a:t>Prozent</a:t>
            </a:r>
          </a:p>
        </p:txBody>
      </p:sp>
      <p:sp>
        <p:nvSpPr>
          <p:cNvPr id="13" name="Textfeld 7"/>
          <p:cNvSpPr txBox="1">
            <a:spLocks noChangeArrowheads="1"/>
          </p:cNvSpPr>
          <p:nvPr/>
        </p:nvSpPr>
        <p:spPr bwMode="auto">
          <a:xfrm>
            <a:off x="0" y="6000769"/>
            <a:ext cx="9144000" cy="285751"/>
          </a:xfrm>
          <a:prstGeom prst="rect">
            <a:avLst/>
          </a:prstGeom>
          <a:noFill/>
          <a:ln w="9525">
            <a:noFill/>
            <a:miter lim="800000"/>
            <a:headEnd/>
            <a:tailEnd/>
          </a:ln>
        </p:spPr>
        <p:txBody>
          <a:bodyPr wrap="square">
            <a:spAutoFit/>
          </a:bodyPr>
          <a:lstStyle/>
          <a:p>
            <a:pPr algn="ctr"/>
            <a:r>
              <a:rPr lang="de-DE" sz="1200" dirty="0" smtClean="0">
                <a:solidFill>
                  <a:srgbClr val="000000"/>
                </a:solidFill>
                <a:latin typeface="+mn-lt"/>
              </a:rPr>
              <a:t>(Antworten </a:t>
            </a:r>
            <a:r>
              <a:rPr lang="de-DE" sz="1200" dirty="0" err="1">
                <a:solidFill>
                  <a:srgbClr val="000000"/>
                </a:solidFill>
                <a:latin typeface="+mn-lt"/>
              </a:rPr>
              <a:t>recodiert</a:t>
            </a:r>
            <a:r>
              <a:rPr lang="de-DE" sz="1200" dirty="0">
                <a:solidFill>
                  <a:srgbClr val="000000"/>
                </a:solidFill>
                <a:latin typeface="+mn-lt"/>
              </a:rPr>
              <a:t>: 1 = sehr gern; 2+3 = gern; 4 = teils/ teils; 5+6 = weniger gern</a:t>
            </a:r>
            <a:r>
              <a:rPr lang="de-DE" sz="1200" dirty="0" smtClean="0">
                <a:solidFill>
                  <a:srgbClr val="000000"/>
                </a:solidFill>
                <a:latin typeface="+mn-lt"/>
              </a:rPr>
              <a:t>; 7 </a:t>
            </a:r>
            <a:r>
              <a:rPr lang="de-DE" sz="1200" dirty="0">
                <a:solidFill>
                  <a:srgbClr val="000000"/>
                </a:solidFill>
                <a:latin typeface="+mn-lt"/>
              </a:rPr>
              <a:t>= überhaupt nicht </a:t>
            </a:r>
            <a:r>
              <a:rPr lang="de-DE" sz="1200" dirty="0" smtClean="0">
                <a:solidFill>
                  <a:srgbClr val="000000"/>
                </a:solidFill>
                <a:latin typeface="+mn-lt"/>
              </a:rPr>
              <a:t>gern)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098" name="Inhaltsplatzhalter 11"/>
          <p:cNvGraphicFramePr>
            <a:graphicFrameLocks/>
          </p:cNvGraphicFramePr>
          <p:nvPr/>
        </p:nvGraphicFramePr>
        <p:xfrm>
          <a:off x="0" y="3076575"/>
          <a:ext cx="6719888" cy="3005138"/>
        </p:xfrm>
        <a:graphic>
          <a:graphicData uri="http://schemas.openxmlformats.org/presentationml/2006/ole">
            <p:oleObj spid="_x0000_s4098" name="Worksheet" r:id="rId3" imgW="6210300" imgH="2771775" progId="Excel.Sheet.8">
              <p:embed/>
            </p:oleObj>
          </a:graphicData>
        </a:graphic>
      </p:graphicFrame>
      <p:graphicFrame>
        <p:nvGraphicFramePr>
          <p:cNvPr id="5" name="Inhaltsplatzhalter 11"/>
          <p:cNvGraphicFramePr>
            <a:graphicFrameLocks/>
          </p:cNvGraphicFramePr>
          <p:nvPr/>
        </p:nvGraphicFramePr>
        <p:xfrm>
          <a:off x="5857884" y="3143248"/>
          <a:ext cx="4143375" cy="3214688"/>
        </p:xfrm>
        <a:graphic>
          <a:graphicData uri="http://schemas.openxmlformats.org/drawingml/2006/chart">
            <c:chart xmlns:c="http://schemas.openxmlformats.org/drawingml/2006/chart" xmlns:r="http://schemas.openxmlformats.org/officeDocument/2006/relationships" r:id="rId4"/>
          </a:graphicData>
        </a:graphic>
      </p:graphicFrame>
      <p:sp>
        <p:nvSpPr>
          <p:cNvPr id="6" name="Textfeld 5"/>
          <p:cNvSpPr txBox="1">
            <a:spLocks noChangeArrowheads="1"/>
          </p:cNvSpPr>
          <p:nvPr/>
        </p:nvSpPr>
        <p:spPr bwMode="auto">
          <a:xfrm>
            <a:off x="5214942" y="2900559"/>
            <a:ext cx="3784596" cy="307777"/>
          </a:xfrm>
          <a:prstGeom prst="rect">
            <a:avLst/>
          </a:prstGeom>
          <a:noFill/>
          <a:ln w="9525">
            <a:noFill/>
            <a:miter lim="800000"/>
            <a:headEnd/>
            <a:tailEnd/>
          </a:ln>
        </p:spPr>
        <p:txBody>
          <a:bodyPr wrap="square">
            <a:spAutoFit/>
          </a:bodyPr>
          <a:lstStyle/>
          <a:p>
            <a:pPr algn="ctr" eaLnBrk="0" hangingPunct="0"/>
            <a:r>
              <a:rPr lang="de-DE" sz="1400" b="1" dirty="0">
                <a:solidFill>
                  <a:srgbClr val="000000"/>
                </a:solidFill>
                <a:latin typeface="+mn-lt"/>
              </a:rPr>
              <a:t>deutsche Studierende </a:t>
            </a:r>
            <a:r>
              <a:rPr lang="de-DE" sz="1400" b="1" dirty="0" smtClean="0">
                <a:solidFill>
                  <a:srgbClr val="000000"/>
                </a:solidFill>
                <a:latin typeface="+mn-lt"/>
              </a:rPr>
              <a:t>(n=4.665</a:t>
            </a:r>
            <a:r>
              <a:rPr lang="de-DE" sz="1400" b="1" dirty="0">
                <a:solidFill>
                  <a:srgbClr val="000000"/>
                </a:solidFill>
                <a:latin typeface="+mn-lt"/>
              </a:rPr>
              <a:t>*)</a:t>
            </a:r>
          </a:p>
        </p:txBody>
      </p:sp>
      <p:sp>
        <p:nvSpPr>
          <p:cNvPr id="11" name="Rechteck 10"/>
          <p:cNvSpPr/>
          <p:nvPr/>
        </p:nvSpPr>
        <p:spPr>
          <a:xfrm>
            <a:off x="3286125" y="5143512"/>
            <a:ext cx="2643188" cy="830997"/>
          </a:xfrm>
          <a:prstGeom prst="rect">
            <a:avLst/>
          </a:prstGeom>
        </p:spPr>
        <p:txBody>
          <a:bodyPr>
            <a:spAutoFit/>
          </a:bodyPr>
          <a:lstStyle/>
          <a:p>
            <a:pPr eaLnBrk="0" hangingPunct="0">
              <a:defRPr/>
            </a:pPr>
            <a:r>
              <a:rPr lang="de-DE" sz="1200" i="1" dirty="0">
                <a:solidFill>
                  <a:srgbClr val="000000"/>
                </a:solidFill>
                <a:latin typeface="+mj-lt"/>
              </a:rPr>
              <a:t>Antwortmöglichkeit: “In einer Gesellschaft, in der Menschen der gleichen kulturellen Herkunft leben, die sich sehr ähnlich sind?” </a:t>
            </a:r>
            <a:endParaRPr lang="de-DE" sz="1200" dirty="0">
              <a:solidFill>
                <a:srgbClr val="000000"/>
              </a:solidFill>
              <a:latin typeface="+mj-lt"/>
            </a:endParaRPr>
          </a:p>
        </p:txBody>
      </p:sp>
      <p:sp>
        <p:nvSpPr>
          <p:cNvPr id="12" name="Rechteck 11"/>
          <p:cNvSpPr/>
          <p:nvPr/>
        </p:nvSpPr>
        <p:spPr>
          <a:xfrm>
            <a:off x="3286125" y="4033838"/>
            <a:ext cx="2643188" cy="830262"/>
          </a:xfrm>
          <a:prstGeom prst="rect">
            <a:avLst/>
          </a:prstGeom>
        </p:spPr>
        <p:txBody>
          <a:bodyPr>
            <a:spAutoFit/>
          </a:bodyPr>
          <a:lstStyle/>
          <a:p>
            <a:pPr eaLnBrk="0" hangingPunct="0">
              <a:defRPr/>
            </a:pPr>
            <a:r>
              <a:rPr lang="de-DE" sz="1200" i="1" dirty="0">
                <a:solidFill>
                  <a:srgbClr val="000000"/>
                </a:solidFill>
                <a:latin typeface="+mj-lt"/>
              </a:rPr>
              <a:t>Antwortmöglichkeit: „In einer Gesellschaft, in der Menschen aus vielen verschiedenen Kulturkreisen leben?”</a:t>
            </a:r>
          </a:p>
        </p:txBody>
      </p:sp>
      <p:sp>
        <p:nvSpPr>
          <p:cNvPr id="4104" name="Textfeld 12"/>
          <p:cNvSpPr txBox="1">
            <a:spLocks noChangeArrowheads="1"/>
          </p:cNvSpPr>
          <p:nvPr/>
        </p:nvSpPr>
        <p:spPr bwMode="auto">
          <a:xfrm>
            <a:off x="-92075" y="2906909"/>
            <a:ext cx="3806825" cy="307777"/>
          </a:xfrm>
          <a:prstGeom prst="rect">
            <a:avLst/>
          </a:prstGeom>
          <a:noFill/>
          <a:ln w="9525">
            <a:noFill/>
            <a:miter lim="800000"/>
            <a:headEnd/>
            <a:tailEnd/>
          </a:ln>
        </p:spPr>
        <p:txBody>
          <a:bodyPr>
            <a:spAutoFit/>
          </a:bodyPr>
          <a:lstStyle/>
          <a:p>
            <a:pPr algn="ctr" eaLnBrk="0" hangingPunct="0"/>
            <a:r>
              <a:rPr lang="de-DE" sz="1400" b="1" dirty="0" err="1">
                <a:solidFill>
                  <a:srgbClr val="000000"/>
                </a:solidFill>
                <a:latin typeface="+mn-lt"/>
              </a:rPr>
              <a:t>IfK</a:t>
            </a:r>
            <a:r>
              <a:rPr lang="de-DE" sz="1400" b="1" dirty="0">
                <a:solidFill>
                  <a:srgbClr val="000000"/>
                </a:solidFill>
                <a:latin typeface="+mn-lt"/>
              </a:rPr>
              <a:t>-Barometer </a:t>
            </a:r>
            <a:r>
              <a:rPr lang="de-DE" sz="1400" b="1" dirty="0" smtClean="0">
                <a:solidFill>
                  <a:srgbClr val="000000"/>
                </a:solidFill>
                <a:latin typeface="+mn-lt"/>
              </a:rPr>
              <a:t>(n=426</a:t>
            </a:r>
            <a:r>
              <a:rPr lang="de-DE" sz="1400" b="1" dirty="0">
                <a:solidFill>
                  <a:srgbClr val="000000"/>
                </a:solidFill>
                <a:latin typeface="+mn-lt"/>
              </a:rPr>
              <a:t>*)</a:t>
            </a:r>
          </a:p>
        </p:txBody>
      </p:sp>
      <p:sp>
        <p:nvSpPr>
          <p:cNvPr id="4105" name="Rectangle 3"/>
          <p:cNvSpPr txBox="1">
            <a:spLocks noChangeArrowheads="1"/>
          </p:cNvSpPr>
          <p:nvPr/>
        </p:nvSpPr>
        <p:spPr bwMode="auto">
          <a:xfrm>
            <a:off x="466175" y="1928802"/>
            <a:ext cx="8143874" cy="800638"/>
          </a:xfrm>
          <a:prstGeom prst="rect">
            <a:avLst/>
          </a:prstGeom>
          <a:noFill/>
          <a:ln w="9525">
            <a:noFill/>
            <a:miter lim="800000"/>
            <a:headEnd/>
            <a:tailEnd/>
          </a:ln>
        </p:spPr>
        <p:txBody>
          <a:bodyPr lIns="0"/>
          <a:lstStyle/>
          <a:p>
            <a:pPr marL="4763" indent="-4763">
              <a:spcBef>
                <a:spcPct val="20000"/>
              </a:spcBef>
              <a:spcAft>
                <a:spcPct val="50000"/>
              </a:spcAft>
            </a:pPr>
            <a:r>
              <a:rPr lang="de-DE" sz="1600" dirty="0">
                <a:solidFill>
                  <a:srgbClr val="000000"/>
                </a:solidFill>
                <a:latin typeface="+mn-lt"/>
              </a:rPr>
              <a:t>Frage: </a:t>
            </a:r>
            <a:r>
              <a:rPr lang="de-DE" sz="1600" dirty="0" smtClean="0">
                <a:solidFill>
                  <a:srgbClr val="000000"/>
                </a:solidFill>
                <a:latin typeface="+mn-lt"/>
              </a:rPr>
              <a:t>„Wenn Sie die Wahl hätten: In was für einer Gesellschaft würden Sie lieber leben?“ Fragewortlaut deutsche Studierende leicht abgewandelt: „</a:t>
            </a:r>
            <a:r>
              <a:rPr lang="ru-RU" sz="1600" dirty="0">
                <a:solidFill>
                  <a:srgbClr val="000000"/>
                </a:solidFill>
                <a:latin typeface="+mn-lt"/>
              </a:rPr>
              <a:t>Wenn du die Wahl hättest: In was für einer Gesellschaft würdest du lieber leben?</a:t>
            </a:r>
            <a:r>
              <a:rPr lang="de-DE" sz="1600" dirty="0">
                <a:solidFill>
                  <a:srgbClr val="000000"/>
                </a:solidFill>
                <a:latin typeface="+mn-lt"/>
              </a:rPr>
              <a:t>“ </a:t>
            </a:r>
          </a:p>
        </p:txBody>
      </p:sp>
      <p:sp>
        <p:nvSpPr>
          <p:cNvPr id="4106" name="Textfeld 9"/>
          <p:cNvSpPr txBox="1">
            <a:spLocks noChangeArrowheads="1"/>
          </p:cNvSpPr>
          <p:nvPr/>
        </p:nvSpPr>
        <p:spPr bwMode="auto">
          <a:xfrm>
            <a:off x="0" y="6396359"/>
            <a:ext cx="9144000" cy="461665"/>
          </a:xfrm>
          <a:prstGeom prst="rect">
            <a:avLst/>
          </a:prstGeom>
          <a:noFill/>
          <a:ln w="9525">
            <a:noFill/>
            <a:miter lim="800000"/>
            <a:headEnd/>
            <a:tailEnd/>
          </a:ln>
        </p:spPr>
        <p:txBody>
          <a:bodyPr wrap="square">
            <a:spAutoFit/>
          </a:bodyPr>
          <a:lstStyle/>
          <a:p>
            <a:pPr>
              <a:spcAft>
                <a:spcPts val="0"/>
              </a:spcAft>
            </a:pPr>
            <a:r>
              <a:rPr lang="de-DE" sz="1200" dirty="0" smtClean="0">
                <a:solidFill>
                  <a:schemeClr val="tx1">
                    <a:lumMod val="50000"/>
                  </a:schemeClr>
                </a:solidFill>
              </a:rPr>
              <a:t>*nur Personen, bei denen beide Elternteile aus Deutschland kommen</a:t>
            </a:r>
          </a:p>
          <a:p>
            <a:r>
              <a:rPr lang="de-DE" sz="1200" dirty="0" smtClean="0">
                <a:solidFill>
                  <a:schemeClr val="tx1">
                    <a:lumMod val="50000"/>
                  </a:schemeClr>
                </a:solidFill>
              </a:rPr>
              <a:t>Basis</a:t>
            </a:r>
            <a:r>
              <a:rPr lang="de-DE" sz="1200" dirty="0">
                <a:solidFill>
                  <a:schemeClr val="tx1">
                    <a:lumMod val="50000"/>
                  </a:schemeClr>
                </a:solidFill>
              </a:rPr>
              <a:t>: </a:t>
            </a:r>
            <a:r>
              <a:rPr lang="de-DE" sz="1200" dirty="0" err="1" smtClean="0">
                <a:solidFill>
                  <a:schemeClr val="tx1">
                    <a:lumMod val="50000"/>
                  </a:schemeClr>
                </a:solidFill>
              </a:rPr>
              <a:t>IfK</a:t>
            </a:r>
            <a:r>
              <a:rPr lang="de-DE" sz="1200" dirty="0" smtClean="0">
                <a:solidFill>
                  <a:schemeClr val="tx1">
                    <a:lumMod val="50000"/>
                  </a:schemeClr>
                </a:solidFill>
              </a:rPr>
              <a:t>-Barometer Dez 2009; deutsche </a:t>
            </a:r>
            <a:r>
              <a:rPr lang="de-DE" sz="1200" dirty="0">
                <a:solidFill>
                  <a:schemeClr val="tx1">
                    <a:lumMod val="50000"/>
                  </a:schemeClr>
                </a:solidFill>
              </a:rPr>
              <a:t>Studierende </a:t>
            </a:r>
            <a:endParaRPr lang="de-DE" sz="1200" dirty="0" smtClean="0">
              <a:solidFill>
                <a:schemeClr val="tx1">
                  <a:lumMod val="50000"/>
                </a:schemeClr>
              </a:solidFill>
            </a:endParaRPr>
          </a:p>
        </p:txBody>
      </p:sp>
      <p:sp>
        <p:nvSpPr>
          <p:cNvPr id="4107" name="Rectangle 2"/>
          <p:cNvSpPr>
            <a:spLocks noChangeArrowheads="1"/>
          </p:cNvSpPr>
          <p:nvPr/>
        </p:nvSpPr>
        <p:spPr bwMode="auto">
          <a:xfrm>
            <a:off x="2411413" y="188913"/>
            <a:ext cx="6481762" cy="741362"/>
          </a:xfrm>
          <a:prstGeom prst="rect">
            <a:avLst/>
          </a:prstGeom>
          <a:noFill/>
          <a:ln w="9525">
            <a:noFill/>
            <a:miter lim="800000"/>
            <a:headEnd/>
            <a:tailEnd/>
          </a:ln>
        </p:spPr>
        <p:txBody>
          <a:bodyPr lIns="0" anchor="ctr"/>
          <a:lstStyle/>
          <a:p>
            <a:pPr>
              <a:tabLst>
                <a:tab pos="352425" algn="l"/>
              </a:tabLst>
            </a:pPr>
            <a:r>
              <a:rPr lang="de-DE" sz="2400" dirty="0">
                <a:latin typeface="Verdana" pitchFamily="34" charset="0"/>
              </a:rPr>
              <a:t>4.3	Fremdenfeindlichkeit</a:t>
            </a:r>
          </a:p>
        </p:txBody>
      </p:sp>
      <p:sp>
        <p:nvSpPr>
          <p:cNvPr id="17" name="Rectangle 3"/>
          <p:cNvSpPr txBox="1">
            <a:spLocks noChangeArrowheads="1"/>
          </p:cNvSpPr>
          <p:nvPr/>
        </p:nvSpPr>
        <p:spPr>
          <a:xfrm>
            <a:off x="785813" y="1357313"/>
            <a:ext cx="8229600" cy="400050"/>
          </a:xfrm>
          <a:prstGeom prst="rect">
            <a:avLst/>
          </a:prstGeom>
        </p:spPr>
        <p:txBody>
          <a:bodyPr>
            <a:spAutoFit/>
          </a:bodyPr>
          <a:lstStyle/>
          <a:p>
            <a:pPr>
              <a:defRPr/>
            </a:pPr>
            <a:r>
              <a:rPr lang="de-DE" sz="2000" b="1" kern="0" dirty="0" smtClean="0">
                <a:solidFill>
                  <a:srgbClr val="C00000"/>
                </a:solidFill>
                <a:latin typeface="+mn-lt"/>
              </a:rPr>
              <a:t>Stadt geteilt hinsichtlich Multikulti oder Homogenität</a:t>
            </a:r>
            <a:endParaRPr lang="de-DE" sz="2000" b="1" kern="0" dirty="0">
              <a:solidFill>
                <a:srgbClr val="C00000"/>
              </a:solidFill>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 name="Diagramm 18"/>
          <p:cNvGraphicFramePr>
            <a:graphicFrameLocks/>
          </p:cNvGraphicFramePr>
          <p:nvPr/>
        </p:nvGraphicFramePr>
        <p:xfrm>
          <a:off x="214282" y="1643050"/>
          <a:ext cx="8929718" cy="4786346"/>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feld 4"/>
          <p:cNvSpPr txBox="1"/>
          <p:nvPr/>
        </p:nvSpPr>
        <p:spPr>
          <a:xfrm>
            <a:off x="0" y="6581001"/>
            <a:ext cx="3036409" cy="276999"/>
          </a:xfrm>
          <a:prstGeom prst="rect">
            <a:avLst/>
          </a:prstGeom>
          <a:noFill/>
        </p:spPr>
        <p:txBody>
          <a:bodyPr wrap="none">
            <a:spAutoFit/>
          </a:bodyPr>
          <a:lstStyle/>
          <a:p>
            <a:pPr eaLnBrk="0" fontAlgn="auto" hangingPunct="0">
              <a:spcBef>
                <a:spcPts val="0"/>
              </a:spcBef>
              <a:spcAft>
                <a:spcPts val="0"/>
              </a:spcAft>
              <a:defRPr/>
            </a:pPr>
            <a:r>
              <a:rPr lang="de-DE" sz="1200" dirty="0">
                <a:solidFill>
                  <a:schemeClr val="tx1">
                    <a:lumMod val="50000"/>
                  </a:schemeClr>
                </a:solidFill>
              </a:rPr>
              <a:t>Basis: </a:t>
            </a:r>
            <a:r>
              <a:rPr lang="de-DE" sz="1200" dirty="0" smtClean="0">
                <a:solidFill>
                  <a:schemeClr val="tx1">
                    <a:lumMod val="50000"/>
                  </a:schemeClr>
                </a:solidFill>
              </a:rPr>
              <a:t>ausländische Studierende (n=238)</a:t>
            </a:r>
            <a:endParaRPr lang="de-DE" sz="1200" dirty="0">
              <a:solidFill>
                <a:schemeClr val="tx1">
                  <a:lumMod val="50000"/>
                </a:schemeClr>
              </a:solidFill>
            </a:endParaRPr>
          </a:p>
        </p:txBody>
      </p:sp>
      <p:sp>
        <p:nvSpPr>
          <p:cNvPr id="8" name="Textfeld 7"/>
          <p:cNvSpPr txBox="1"/>
          <p:nvPr/>
        </p:nvSpPr>
        <p:spPr>
          <a:xfrm>
            <a:off x="1928813" y="3000375"/>
            <a:ext cx="4929187" cy="307975"/>
          </a:xfrm>
          <a:prstGeom prst="rect">
            <a:avLst/>
          </a:prstGeom>
          <a:noFill/>
        </p:spPr>
        <p:txBody>
          <a:bodyPr>
            <a:spAutoFit/>
          </a:bodyPr>
          <a:lstStyle/>
          <a:p>
            <a:pPr eaLnBrk="0" fontAlgn="auto" hangingPunct="0">
              <a:spcBef>
                <a:spcPts val="0"/>
              </a:spcBef>
              <a:spcAft>
                <a:spcPts val="0"/>
              </a:spcAft>
              <a:defRPr/>
            </a:pPr>
            <a:r>
              <a:rPr lang="de-DE" sz="1400" b="1" dirty="0">
                <a:solidFill>
                  <a:srgbClr val="000000"/>
                </a:solidFill>
                <a:latin typeface="+mj-lt"/>
              </a:rPr>
              <a:t>1	            2	                        3                           4</a:t>
            </a:r>
          </a:p>
        </p:txBody>
      </p:sp>
      <p:sp>
        <p:nvSpPr>
          <p:cNvPr id="9" name="Textfeld 8"/>
          <p:cNvSpPr txBox="1"/>
          <p:nvPr/>
        </p:nvSpPr>
        <p:spPr>
          <a:xfrm>
            <a:off x="785813" y="3484563"/>
            <a:ext cx="1290637" cy="323850"/>
          </a:xfrm>
          <a:prstGeom prst="rect">
            <a:avLst/>
          </a:prstGeom>
          <a:noFill/>
        </p:spPr>
        <p:txBody>
          <a:bodyPr wrap="none">
            <a:spAutoFit/>
          </a:bodyPr>
          <a:lstStyle/>
          <a:p>
            <a:pPr algn="r" eaLnBrk="0" fontAlgn="auto" hangingPunct="0">
              <a:spcBef>
                <a:spcPts val="0"/>
              </a:spcBef>
              <a:spcAft>
                <a:spcPts val="0"/>
              </a:spcAft>
              <a:defRPr/>
            </a:pPr>
            <a:r>
              <a:rPr lang="de-DE" sz="1500" b="1" dirty="0">
                <a:solidFill>
                  <a:srgbClr val="000000"/>
                </a:solidFill>
                <a:latin typeface="+mj-lt"/>
              </a:rPr>
              <a:t>interessiert</a:t>
            </a:r>
          </a:p>
        </p:txBody>
      </p:sp>
      <p:sp>
        <p:nvSpPr>
          <p:cNvPr id="10" name="Textfeld 9"/>
          <p:cNvSpPr txBox="1"/>
          <p:nvPr/>
        </p:nvSpPr>
        <p:spPr>
          <a:xfrm>
            <a:off x="6715125" y="3478213"/>
            <a:ext cx="1857375" cy="323850"/>
          </a:xfrm>
          <a:prstGeom prst="rect">
            <a:avLst/>
          </a:prstGeom>
          <a:noFill/>
        </p:spPr>
        <p:txBody>
          <a:bodyPr wrap="none">
            <a:spAutoFit/>
          </a:bodyPr>
          <a:lstStyle/>
          <a:p>
            <a:pPr eaLnBrk="0" fontAlgn="auto" hangingPunct="0">
              <a:spcBef>
                <a:spcPts val="0"/>
              </a:spcBef>
              <a:spcAft>
                <a:spcPts val="0"/>
              </a:spcAft>
              <a:defRPr/>
            </a:pPr>
            <a:r>
              <a:rPr lang="de-DE" sz="1500" b="1" dirty="0">
                <a:solidFill>
                  <a:srgbClr val="000000"/>
                </a:solidFill>
                <a:latin typeface="+mj-lt"/>
              </a:rPr>
              <a:t>nicht interessiert</a:t>
            </a:r>
          </a:p>
        </p:txBody>
      </p:sp>
      <p:sp>
        <p:nvSpPr>
          <p:cNvPr id="11" name="Textfeld 10"/>
          <p:cNvSpPr txBox="1"/>
          <p:nvPr/>
        </p:nvSpPr>
        <p:spPr>
          <a:xfrm>
            <a:off x="928688" y="3913188"/>
            <a:ext cx="1166812" cy="323850"/>
          </a:xfrm>
          <a:prstGeom prst="rect">
            <a:avLst/>
          </a:prstGeom>
          <a:noFill/>
        </p:spPr>
        <p:txBody>
          <a:bodyPr wrap="none">
            <a:spAutoFit/>
          </a:bodyPr>
          <a:lstStyle/>
          <a:p>
            <a:pPr algn="r" eaLnBrk="0" fontAlgn="auto" hangingPunct="0">
              <a:spcBef>
                <a:spcPts val="0"/>
              </a:spcBef>
              <a:spcAft>
                <a:spcPts val="0"/>
              </a:spcAft>
              <a:defRPr/>
            </a:pPr>
            <a:r>
              <a:rPr lang="de-DE" sz="1500" b="1" dirty="0">
                <a:solidFill>
                  <a:srgbClr val="000000"/>
                </a:solidFill>
                <a:latin typeface="+mj-lt"/>
              </a:rPr>
              <a:t>hilfsbereit</a:t>
            </a:r>
          </a:p>
        </p:txBody>
      </p:sp>
      <p:sp>
        <p:nvSpPr>
          <p:cNvPr id="12" name="Textfeld 11"/>
          <p:cNvSpPr txBox="1"/>
          <p:nvPr/>
        </p:nvSpPr>
        <p:spPr>
          <a:xfrm>
            <a:off x="6715125" y="3857625"/>
            <a:ext cx="1765300" cy="323850"/>
          </a:xfrm>
          <a:prstGeom prst="rect">
            <a:avLst/>
          </a:prstGeom>
          <a:noFill/>
        </p:spPr>
        <p:txBody>
          <a:bodyPr wrap="none">
            <a:spAutoFit/>
          </a:bodyPr>
          <a:lstStyle/>
          <a:p>
            <a:pPr eaLnBrk="0" fontAlgn="auto" hangingPunct="0">
              <a:spcBef>
                <a:spcPts val="0"/>
              </a:spcBef>
              <a:spcAft>
                <a:spcPts val="0"/>
              </a:spcAft>
              <a:defRPr/>
            </a:pPr>
            <a:r>
              <a:rPr lang="de-DE" sz="1500" b="1" dirty="0">
                <a:solidFill>
                  <a:srgbClr val="000000"/>
                </a:solidFill>
                <a:latin typeface="+mj-lt"/>
              </a:rPr>
              <a:t>nicht hilfsbereit</a:t>
            </a:r>
          </a:p>
        </p:txBody>
      </p:sp>
      <p:sp>
        <p:nvSpPr>
          <p:cNvPr id="13" name="Textfeld 12"/>
          <p:cNvSpPr txBox="1"/>
          <p:nvPr/>
        </p:nvSpPr>
        <p:spPr>
          <a:xfrm>
            <a:off x="908050" y="4319588"/>
            <a:ext cx="1163638" cy="323850"/>
          </a:xfrm>
          <a:prstGeom prst="rect">
            <a:avLst/>
          </a:prstGeom>
          <a:noFill/>
        </p:spPr>
        <p:txBody>
          <a:bodyPr wrap="none">
            <a:spAutoFit/>
          </a:bodyPr>
          <a:lstStyle/>
          <a:p>
            <a:pPr algn="r" eaLnBrk="0" fontAlgn="auto" hangingPunct="0">
              <a:spcBef>
                <a:spcPts val="0"/>
              </a:spcBef>
              <a:spcAft>
                <a:spcPts val="0"/>
              </a:spcAft>
              <a:defRPr/>
            </a:pPr>
            <a:r>
              <a:rPr lang="de-DE" sz="1500" b="1" dirty="0">
                <a:solidFill>
                  <a:srgbClr val="000000"/>
                </a:solidFill>
                <a:latin typeface="+mj-lt"/>
              </a:rPr>
              <a:t>freundlich</a:t>
            </a:r>
          </a:p>
        </p:txBody>
      </p:sp>
      <p:sp>
        <p:nvSpPr>
          <p:cNvPr id="14" name="Textfeld 13"/>
          <p:cNvSpPr txBox="1"/>
          <p:nvPr/>
        </p:nvSpPr>
        <p:spPr>
          <a:xfrm>
            <a:off x="6715125" y="4286250"/>
            <a:ext cx="1466850" cy="323850"/>
          </a:xfrm>
          <a:prstGeom prst="rect">
            <a:avLst/>
          </a:prstGeom>
          <a:noFill/>
        </p:spPr>
        <p:txBody>
          <a:bodyPr wrap="none">
            <a:spAutoFit/>
          </a:bodyPr>
          <a:lstStyle/>
          <a:p>
            <a:pPr eaLnBrk="0" fontAlgn="auto" hangingPunct="0">
              <a:spcBef>
                <a:spcPts val="0"/>
              </a:spcBef>
              <a:spcAft>
                <a:spcPts val="0"/>
              </a:spcAft>
              <a:defRPr/>
            </a:pPr>
            <a:r>
              <a:rPr lang="de-DE" sz="1500" b="1" dirty="0">
                <a:solidFill>
                  <a:srgbClr val="000000"/>
                </a:solidFill>
                <a:latin typeface="+mj-lt"/>
              </a:rPr>
              <a:t>unfreundlich</a:t>
            </a:r>
          </a:p>
        </p:txBody>
      </p:sp>
      <p:sp>
        <p:nvSpPr>
          <p:cNvPr id="15" name="Textfeld 14"/>
          <p:cNvSpPr txBox="1"/>
          <p:nvPr/>
        </p:nvSpPr>
        <p:spPr>
          <a:xfrm>
            <a:off x="1096963" y="4699000"/>
            <a:ext cx="974725" cy="323850"/>
          </a:xfrm>
          <a:prstGeom prst="rect">
            <a:avLst/>
          </a:prstGeom>
          <a:noFill/>
        </p:spPr>
        <p:txBody>
          <a:bodyPr wrap="none">
            <a:spAutoFit/>
          </a:bodyPr>
          <a:lstStyle/>
          <a:p>
            <a:pPr algn="r" eaLnBrk="0" fontAlgn="auto" hangingPunct="0">
              <a:spcBef>
                <a:spcPts val="0"/>
              </a:spcBef>
              <a:spcAft>
                <a:spcPts val="0"/>
              </a:spcAft>
              <a:defRPr/>
            </a:pPr>
            <a:r>
              <a:rPr lang="de-DE" sz="1500" b="1" dirty="0">
                <a:solidFill>
                  <a:srgbClr val="000000"/>
                </a:solidFill>
                <a:latin typeface="+mj-lt"/>
              </a:rPr>
              <a:t>friedlich</a:t>
            </a:r>
          </a:p>
        </p:txBody>
      </p:sp>
      <p:sp>
        <p:nvSpPr>
          <p:cNvPr id="16" name="Textfeld 15"/>
          <p:cNvSpPr txBox="1"/>
          <p:nvPr/>
        </p:nvSpPr>
        <p:spPr>
          <a:xfrm>
            <a:off x="6715125" y="4643438"/>
            <a:ext cx="1108075" cy="323850"/>
          </a:xfrm>
          <a:prstGeom prst="rect">
            <a:avLst/>
          </a:prstGeom>
          <a:noFill/>
        </p:spPr>
        <p:txBody>
          <a:bodyPr wrap="none">
            <a:spAutoFit/>
          </a:bodyPr>
          <a:lstStyle/>
          <a:p>
            <a:pPr eaLnBrk="0" fontAlgn="auto" hangingPunct="0">
              <a:spcBef>
                <a:spcPts val="0"/>
              </a:spcBef>
              <a:spcAft>
                <a:spcPts val="0"/>
              </a:spcAft>
              <a:defRPr/>
            </a:pPr>
            <a:r>
              <a:rPr lang="de-DE" sz="1500" b="1" dirty="0">
                <a:solidFill>
                  <a:srgbClr val="000000"/>
                </a:solidFill>
                <a:latin typeface="+mj-lt"/>
              </a:rPr>
              <a:t>aggressiv</a:t>
            </a:r>
          </a:p>
        </p:txBody>
      </p:sp>
      <p:sp>
        <p:nvSpPr>
          <p:cNvPr id="17" name="Textfeld 16"/>
          <p:cNvSpPr txBox="1"/>
          <p:nvPr/>
        </p:nvSpPr>
        <p:spPr>
          <a:xfrm>
            <a:off x="403225" y="5105400"/>
            <a:ext cx="1668463" cy="323850"/>
          </a:xfrm>
          <a:prstGeom prst="rect">
            <a:avLst/>
          </a:prstGeom>
          <a:noFill/>
        </p:spPr>
        <p:txBody>
          <a:bodyPr wrap="none">
            <a:spAutoFit/>
          </a:bodyPr>
          <a:lstStyle/>
          <a:p>
            <a:pPr algn="r" eaLnBrk="0" fontAlgn="auto" hangingPunct="0">
              <a:spcBef>
                <a:spcPts val="0"/>
              </a:spcBef>
              <a:spcAft>
                <a:spcPts val="0"/>
              </a:spcAft>
              <a:defRPr/>
            </a:pPr>
            <a:r>
              <a:rPr lang="de-DE" sz="1500" b="1" dirty="0">
                <a:solidFill>
                  <a:srgbClr val="000000"/>
                </a:solidFill>
                <a:latin typeface="+mj-lt"/>
              </a:rPr>
              <a:t>aufgeschlossen</a:t>
            </a:r>
          </a:p>
        </p:txBody>
      </p:sp>
      <p:sp>
        <p:nvSpPr>
          <p:cNvPr id="18" name="Textfeld 17"/>
          <p:cNvSpPr txBox="1"/>
          <p:nvPr/>
        </p:nvSpPr>
        <p:spPr>
          <a:xfrm>
            <a:off x="6715125" y="5049838"/>
            <a:ext cx="1568450" cy="323850"/>
          </a:xfrm>
          <a:prstGeom prst="rect">
            <a:avLst/>
          </a:prstGeom>
          <a:noFill/>
        </p:spPr>
        <p:txBody>
          <a:bodyPr wrap="none">
            <a:spAutoFit/>
          </a:bodyPr>
          <a:lstStyle/>
          <a:p>
            <a:pPr eaLnBrk="0" fontAlgn="auto" hangingPunct="0">
              <a:spcBef>
                <a:spcPts val="0"/>
              </a:spcBef>
              <a:spcAft>
                <a:spcPts val="0"/>
              </a:spcAft>
              <a:defRPr/>
            </a:pPr>
            <a:r>
              <a:rPr lang="de-DE" sz="1500" b="1" dirty="0">
                <a:solidFill>
                  <a:srgbClr val="000000"/>
                </a:solidFill>
                <a:latin typeface="+mj-lt"/>
              </a:rPr>
              <a:t>zurückhaltend</a:t>
            </a:r>
          </a:p>
        </p:txBody>
      </p:sp>
      <p:sp>
        <p:nvSpPr>
          <p:cNvPr id="23" name="Rechteck 22"/>
          <p:cNvSpPr/>
          <p:nvPr/>
        </p:nvSpPr>
        <p:spPr>
          <a:xfrm>
            <a:off x="5681663" y="5702300"/>
            <a:ext cx="1123950" cy="323850"/>
          </a:xfrm>
          <a:prstGeom prst="rect">
            <a:avLst/>
          </a:prstGeom>
        </p:spPr>
        <p:txBody>
          <a:bodyPr wrap="none">
            <a:spAutoFit/>
          </a:bodyPr>
          <a:lstStyle/>
          <a:p>
            <a:pPr algn="r" eaLnBrk="0" fontAlgn="auto" hangingPunct="0">
              <a:spcBef>
                <a:spcPts val="0"/>
              </a:spcBef>
              <a:spcAft>
                <a:spcPts val="0"/>
              </a:spcAft>
              <a:defRPr/>
            </a:pPr>
            <a:r>
              <a:rPr lang="de-DE" sz="1500" dirty="0">
                <a:solidFill>
                  <a:srgbClr val="000000"/>
                </a:solidFill>
                <a:latin typeface="+mj-lt"/>
              </a:rPr>
              <a:t>Mittelwerte</a:t>
            </a:r>
          </a:p>
        </p:txBody>
      </p:sp>
      <p:sp>
        <p:nvSpPr>
          <p:cNvPr id="24" name="Inhaltsplatzhalter 1"/>
          <p:cNvSpPr txBox="1">
            <a:spLocks/>
          </p:cNvSpPr>
          <p:nvPr/>
        </p:nvSpPr>
        <p:spPr>
          <a:xfrm>
            <a:off x="357158" y="1928802"/>
            <a:ext cx="8215313" cy="830997"/>
          </a:xfrm>
          <a:prstGeom prst="rect">
            <a:avLst/>
          </a:prstGeom>
        </p:spPr>
        <p:txBody>
          <a:bodyPr>
            <a:spAutoFit/>
          </a:bodyPr>
          <a:lstStyle/>
          <a:p>
            <a:pPr defTabSz="912813" eaLnBrk="0" hangingPunct="0">
              <a:defRPr/>
            </a:pPr>
            <a:r>
              <a:rPr lang="de-DE" sz="1600" kern="0" dirty="0">
                <a:solidFill>
                  <a:srgbClr val="000000"/>
                </a:solidFill>
                <a:latin typeface="+mj-lt"/>
              </a:rPr>
              <a:t>Frage: „Wie schätzt du das Verhalten der Dresdner Bevölkerung dir gegenüber ein? Mit den Kästchen zwischen den Gegensatzpaaren kannst du deine Meinung abstufen.“ </a:t>
            </a:r>
            <a:r>
              <a:rPr lang="de-DE" sz="1600" kern="0" dirty="0" smtClean="0">
                <a:solidFill>
                  <a:srgbClr val="000000"/>
                </a:solidFill>
                <a:latin typeface="+mj-lt"/>
              </a:rPr>
              <a:t/>
            </a:r>
            <a:br>
              <a:rPr lang="de-DE" sz="1600" kern="0" dirty="0" smtClean="0">
                <a:solidFill>
                  <a:srgbClr val="000000"/>
                </a:solidFill>
                <a:latin typeface="+mj-lt"/>
              </a:rPr>
            </a:br>
            <a:r>
              <a:rPr lang="de-DE" sz="1600" kern="0" dirty="0" smtClean="0">
                <a:solidFill>
                  <a:srgbClr val="000000"/>
                </a:solidFill>
                <a:latin typeface="+mj-lt"/>
              </a:rPr>
              <a:t>(</a:t>
            </a:r>
            <a:r>
              <a:rPr lang="de-DE" sz="1600" kern="0" dirty="0">
                <a:solidFill>
                  <a:srgbClr val="000000"/>
                </a:solidFill>
                <a:latin typeface="+mj-lt"/>
              </a:rPr>
              <a:t>1= sehr positiv bis 4= sehr negativ</a:t>
            </a:r>
            <a:r>
              <a:rPr lang="de-DE" sz="1600" kern="0" dirty="0" smtClean="0">
                <a:solidFill>
                  <a:srgbClr val="000000"/>
                </a:solidFill>
                <a:latin typeface="+mj-lt"/>
              </a:rPr>
              <a:t>)</a:t>
            </a:r>
            <a:endParaRPr lang="de-DE" sz="1600" b="1" u="sng" kern="0" dirty="0">
              <a:solidFill>
                <a:srgbClr val="000000"/>
              </a:solidFill>
              <a:latin typeface="+mj-lt"/>
            </a:endParaRPr>
          </a:p>
        </p:txBody>
      </p:sp>
      <p:sp>
        <p:nvSpPr>
          <p:cNvPr id="22" name="Rectangle 3"/>
          <p:cNvSpPr txBox="1">
            <a:spLocks noChangeArrowheads="1"/>
          </p:cNvSpPr>
          <p:nvPr/>
        </p:nvSpPr>
        <p:spPr>
          <a:xfrm>
            <a:off x="785813" y="1357313"/>
            <a:ext cx="8229600" cy="400050"/>
          </a:xfrm>
          <a:prstGeom prst="rect">
            <a:avLst/>
          </a:prstGeom>
        </p:spPr>
        <p:txBody>
          <a:bodyPr>
            <a:spAutoFit/>
          </a:bodyPr>
          <a:lstStyle/>
          <a:p>
            <a:pPr>
              <a:defRPr/>
            </a:pPr>
            <a:r>
              <a:rPr lang="de-DE" sz="2000" b="1" kern="0" dirty="0" smtClean="0">
                <a:solidFill>
                  <a:srgbClr val="C00000"/>
                </a:solidFill>
                <a:latin typeface="+mn-lt"/>
              </a:rPr>
              <a:t>Dresdner eher zurückhaltend gegenüber Ausländern </a:t>
            </a:r>
            <a:endParaRPr lang="de-DE" sz="2000" b="1" kern="0" dirty="0">
              <a:solidFill>
                <a:srgbClr val="C00000"/>
              </a:solidFill>
              <a:latin typeface="+mn-lt"/>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146" name="Inhaltsplatzhalter 5"/>
          <p:cNvGraphicFramePr>
            <a:graphicFrameLocks/>
          </p:cNvGraphicFramePr>
          <p:nvPr/>
        </p:nvGraphicFramePr>
        <p:xfrm>
          <a:off x="142844" y="2857496"/>
          <a:ext cx="8839200" cy="3000396"/>
        </p:xfrm>
        <a:graphic>
          <a:graphicData uri="http://schemas.openxmlformats.org/presentationml/2006/ole">
            <p:oleObj spid="_x0000_s6146" name="Worksheet" r:id="rId4" imgW="7629525" imgH="2447925" progId="Excel.Sheet.8">
              <p:embed/>
            </p:oleObj>
          </a:graphicData>
        </a:graphic>
      </p:graphicFrame>
      <p:sp>
        <p:nvSpPr>
          <p:cNvPr id="6" name="Textfeld 5"/>
          <p:cNvSpPr txBox="1"/>
          <p:nvPr/>
        </p:nvSpPr>
        <p:spPr>
          <a:xfrm>
            <a:off x="0" y="6581025"/>
            <a:ext cx="6072198" cy="276999"/>
          </a:xfrm>
          <a:prstGeom prst="rect">
            <a:avLst/>
          </a:prstGeom>
          <a:noFill/>
        </p:spPr>
        <p:txBody>
          <a:bodyPr wrap="square">
            <a:spAutoFit/>
          </a:bodyPr>
          <a:lstStyle/>
          <a:p>
            <a:pPr eaLnBrk="0" fontAlgn="auto" hangingPunct="0">
              <a:spcBef>
                <a:spcPts val="0"/>
              </a:spcBef>
              <a:spcAft>
                <a:spcPts val="0"/>
              </a:spcAft>
              <a:defRPr/>
            </a:pPr>
            <a:r>
              <a:rPr lang="de-DE" sz="1200" dirty="0">
                <a:solidFill>
                  <a:schemeClr val="tx1">
                    <a:lumMod val="50000"/>
                  </a:schemeClr>
                </a:solidFill>
              </a:rPr>
              <a:t>Basis: </a:t>
            </a:r>
            <a:r>
              <a:rPr lang="de-DE" sz="1200" dirty="0" smtClean="0">
                <a:solidFill>
                  <a:schemeClr val="tx1">
                    <a:lumMod val="50000"/>
                  </a:schemeClr>
                </a:solidFill>
              </a:rPr>
              <a:t>Exit Poll (n=221), fehlende zu 100 Prozent: „weiß </a:t>
            </a:r>
            <a:r>
              <a:rPr lang="de-DE" sz="1200" dirty="0">
                <a:solidFill>
                  <a:schemeClr val="tx1">
                    <a:lumMod val="50000"/>
                  </a:schemeClr>
                </a:solidFill>
              </a:rPr>
              <a:t>nicht</a:t>
            </a:r>
            <a:r>
              <a:rPr lang="de-DE" sz="1200" dirty="0" smtClean="0">
                <a:solidFill>
                  <a:schemeClr val="tx1">
                    <a:lumMod val="50000"/>
                  </a:schemeClr>
                </a:solidFill>
              </a:rPr>
              <a:t>“/„</a:t>
            </a:r>
            <a:r>
              <a:rPr lang="de-DE" sz="1200" dirty="0">
                <a:solidFill>
                  <a:schemeClr val="tx1">
                    <a:lumMod val="50000"/>
                  </a:schemeClr>
                </a:solidFill>
              </a:rPr>
              <a:t>keine Angabe“ </a:t>
            </a:r>
          </a:p>
        </p:txBody>
      </p:sp>
      <p:sp>
        <p:nvSpPr>
          <p:cNvPr id="7" name="Textfeld 6"/>
          <p:cNvSpPr txBox="1"/>
          <p:nvPr/>
        </p:nvSpPr>
        <p:spPr>
          <a:xfrm>
            <a:off x="6072215" y="3248026"/>
            <a:ext cx="2428875" cy="323850"/>
          </a:xfrm>
          <a:prstGeom prst="rect">
            <a:avLst/>
          </a:prstGeom>
          <a:noFill/>
        </p:spPr>
        <p:txBody>
          <a:bodyPr>
            <a:spAutoFit/>
          </a:bodyPr>
          <a:lstStyle/>
          <a:p>
            <a:pPr algn="r" eaLnBrk="0" hangingPunct="0">
              <a:defRPr/>
            </a:pPr>
            <a:r>
              <a:rPr lang="de-DE" sz="1500" dirty="0">
                <a:solidFill>
                  <a:srgbClr val="000000"/>
                </a:solidFill>
                <a:latin typeface="+mj-lt"/>
              </a:rPr>
              <a:t>Prozent</a:t>
            </a:r>
          </a:p>
        </p:txBody>
      </p:sp>
      <p:sp>
        <p:nvSpPr>
          <p:cNvPr id="8" name="Inhaltsplatzhalter 1"/>
          <p:cNvSpPr txBox="1">
            <a:spLocks/>
          </p:cNvSpPr>
          <p:nvPr/>
        </p:nvSpPr>
        <p:spPr>
          <a:xfrm>
            <a:off x="357158" y="1928813"/>
            <a:ext cx="8215313" cy="830262"/>
          </a:xfrm>
          <a:prstGeom prst="rect">
            <a:avLst/>
          </a:prstGeom>
        </p:spPr>
        <p:txBody>
          <a:bodyPr>
            <a:spAutoFit/>
          </a:bodyPr>
          <a:lstStyle/>
          <a:p>
            <a:pPr>
              <a:spcBef>
                <a:spcPct val="30000"/>
              </a:spcBef>
              <a:buClr>
                <a:srgbClr val="000000"/>
              </a:buClr>
              <a:buSzPct val="80000"/>
              <a:defRPr/>
            </a:pPr>
            <a:r>
              <a:rPr lang="de-DE" sz="1600" kern="0" dirty="0">
                <a:solidFill>
                  <a:srgbClr val="000000"/>
                </a:solidFill>
                <a:latin typeface="+mj-lt"/>
              </a:rPr>
              <a:t>Frage: „Wenn Sie einmal an die Zeit denken, als Sie neu in Dresden waren. Wie oft ist es vorgekommen, dass Sie seit dem Ablehnung aufgrund Ihrer Herkunft, Ihres Aussehens oder Ihrer Sprache erlebt haben: schon oft, nur selten oder noch nie? “</a:t>
            </a:r>
          </a:p>
        </p:txBody>
      </p:sp>
      <p:sp>
        <p:nvSpPr>
          <p:cNvPr id="6150" name="Rectangle 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pPr eaLnBrk="0" hangingPunct="0"/>
            <a:endParaRPr lang="de-DE"/>
          </a:p>
        </p:txBody>
      </p:sp>
      <p:sp>
        <p:nvSpPr>
          <p:cNvPr id="9" name="Rectangle 3"/>
          <p:cNvSpPr txBox="1">
            <a:spLocks noChangeArrowheads="1"/>
          </p:cNvSpPr>
          <p:nvPr/>
        </p:nvSpPr>
        <p:spPr>
          <a:xfrm>
            <a:off x="785813" y="1357313"/>
            <a:ext cx="8229600" cy="400050"/>
          </a:xfrm>
          <a:prstGeom prst="rect">
            <a:avLst/>
          </a:prstGeom>
        </p:spPr>
        <p:txBody>
          <a:bodyPr>
            <a:spAutoFit/>
          </a:bodyPr>
          <a:lstStyle/>
          <a:p>
            <a:pPr>
              <a:defRPr/>
            </a:pPr>
            <a:r>
              <a:rPr lang="de-DE" sz="2000" b="1" kern="0" dirty="0" smtClean="0">
                <a:solidFill>
                  <a:srgbClr val="C00000"/>
                </a:solidFill>
                <a:latin typeface="+mn-lt"/>
              </a:rPr>
              <a:t>Eigene Erfahrungen: Ablehnung erfahren?</a:t>
            </a:r>
            <a:endParaRPr lang="de-DE" sz="2000" b="1" kern="0" dirty="0">
              <a:solidFill>
                <a:srgbClr val="C00000"/>
              </a:solidFill>
              <a:latin typeface="+mn-lt"/>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170" name="Inhaltsplatzhalter 5"/>
          <p:cNvGraphicFramePr>
            <a:graphicFrameLocks/>
          </p:cNvGraphicFramePr>
          <p:nvPr/>
        </p:nvGraphicFramePr>
        <p:xfrm>
          <a:off x="217488" y="3035277"/>
          <a:ext cx="8751887" cy="3251200"/>
        </p:xfrm>
        <a:graphic>
          <a:graphicData uri="http://schemas.openxmlformats.org/presentationml/2006/ole">
            <p:oleObj spid="_x0000_s7170" name="Worksheet" r:id="rId4" imgW="7553325" imgH="2505075" progId="Excel.Sheet.8">
              <p:embed/>
            </p:oleObj>
          </a:graphicData>
        </a:graphic>
      </p:graphicFrame>
      <p:sp>
        <p:nvSpPr>
          <p:cNvPr id="7" name="Rechteck 11"/>
          <p:cNvSpPr>
            <a:spLocks noChangeArrowheads="1"/>
          </p:cNvSpPr>
          <p:nvPr/>
        </p:nvSpPr>
        <p:spPr bwMode="auto">
          <a:xfrm>
            <a:off x="5572132" y="2928934"/>
            <a:ext cx="3027363" cy="323850"/>
          </a:xfrm>
          <a:prstGeom prst="rect">
            <a:avLst/>
          </a:prstGeom>
          <a:noFill/>
          <a:ln w="9525">
            <a:noFill/>
            <a:miter lim="800000"/>
            <a:headEnd/>
            <a:tailEnd/>
          </a:ln>
        </p:spPr>
        <p:txBody>
          <a:bodyPr>
            <a:spAutoFit/>
          </a:bodyPr>
          <a:lstStyle/>
          <a:p>
            <a:pPr algn="r" eaLnBrk="0" hangingPunct="0">
              <a:defRPr/>
            </a:pPr>
            <a:r>
              <a:rPr lang="de-DE" sz="1500" dirty="0">
                <a:solidFill>
                  <a:srgbClr val="000000"/>
                </a:solidFill>
                <a:latin typeface="+mj-lt"/>
              </a:rPr>
              <a:t>Prozent</a:t>
            </a:r>
          </a:p>
        </p:txBody>
      </p:sp>
      <p:sp>
        <p:nvSpPr>
          <p:cNvPr id="10" name="Textfeld 9"/>
          <p:cNvSpPr txBox="1"/>
          <p:nvPr/>
        </p:nvSpPr>
        <p:spPr>
          <a:xfrm>
            <a:off x="0" y="6581001"/>
            <a:ext cx="5286375" cy="276999"/>
          </a:xfrm>
          <a:prstGeom prst="rect">
            <a:avLst/>
          </a:prstGeom>
          <a:noFill/>
        </p:spPr>
        <p:txBody>
          <a:bodyPr>
            <a:spAutoFit/>
          </a:bodyPr>
          <a:lstStyle/>
          <a:p>
            <a:pPr eaLnBrk="0" fontAlgn="auto" hangingPunct="0">
              <a:spcBef>
                <a:spcPts val="0"/>
              </a:spcBef>
              <a:spcAft>
                <a:spcPts val="0"/>
              </a:spcAft>
              <a:defRPr/>
            </a:pPr>
            <a:r>
              <a:rPr lang="de-DE" sz="1200" dirty="0">
                <a:solidFill>
                  <a:schemeClr val="tx1">
                    <a:lumMod val="50000"/>
                  </a:schemeClr>
                </a:solidFill>
              </a:rPr>
              <a:t>Basis: Ausländische </a:t>
            </a:r>
            <a:r>
              <a:rPr lang="de-DE" sz="1200" dirty="0" smtClean="0">
                <a:solidFill>
                  <a:schemeClr val="tx1">
                    <a:lumMod val="50000"/>
                  </a:schemeClr>
                </a:solidFill>
              </a:rPr>
              <a:t>Studierende (n=232)</a:t>
            </a:r>
            <a:endParaRPr lang="de-DE" sz="1200" dirty="0">
              <a:solidFill>
                <a:schemeClr val="tx1">
                  <a:lumMod val="50000"/>
                </a:schemeClr>
              </a:solidFill>
            </a:endParaRPr>
          </a:p>
        </p:txBody>
      </p:sp>
      <p:sp>
        <p:nvSpPr>
          <p:cNvPr id="13" name="Inhaltsplatzhalter 1"/>
          <p:cNvSpPr txBox="1">
            <a:spLocks/>
          </p:cNvSpPr>
          <p:nvPr/>
        </p:nvSpPr>
        <p:spPr>
          <a:xfrm>
            <a:off x="357158" y="1928813"/>
            <a:ext cx="8215313" cy="830262"/>
          </a:xfrm>
          <a:prstGeom prst="rect">
            <a:avLst/>
          </a:prstGeom>
        </p:spPr>
        <p:txBody>
          <a:bodyPr>
            <a:spAutoFit/>
          </a:bodyPr>
          <a:lstStyle/>
          <a:p>
            <a:pPr defTabSz="912813" eaLnBrk="0" hangingPunct="0">
              <a:defRPr/>
            </a:pPr>
            <a:r>
              <a:rPr lang="de-DE" sz="1600" kern="0" dirty="0">
                <a:solidFill>
                  <a:srgbClr val="000000"/>
                </a:solidFill>
                <a:latin typeface="+mj-lt"/>
              </a:rPr>
              <a:t>Frage: „Zwischenmenschlich gibt es ja manchmal Konflikte, die entstehen, allein weil jemand Ausländer ist. Hier sind verschiedene Erlebnisse beschrieben. Bitte sage uns, ob du so etwas seit deiner Ankunft in Dresden schon einmal erlebt hast oder nicht.“</a:t>
            </a:r>
          </a:p>
        </p:txBody>
      </p:sp>
      <p:sp>
        <p:nvSpPr>
          <p:cNvPr id="9" name="Rectangle 3"/>
          <p:cNvSpPr txBox="1">
            <a:spLocks noChangeArrowheads="1"/>
          </p:cNvSpPr>
          <p:nvPr/>
        </p:nvSpPr>
        <p:spPr>
          <a:xfrm>
            <a:off x="785813" y="1357313"/>
            <a:ext cx="8229600" cy="400050"/>
          </a:xfrm>
          <a:prstGeom prst="rect">
            <a:avLst/>
          </a:prstGeom>
        </p:spPr>
        <p:txBody>
          <a:bodyPr>
            <a:spAutoFit/>
          </a:bodyPr>
          <a:lstStyle/>
          <a:p>
            <a:pPr>
              <a:defRPr/>
            </a:pPr>
            <a:r>
              <a:rPr lang="de-DE" sz="2000" b="1" kern="0" dirty="0" smtClean="0">
                <a:solidFill>
                  <a:srgbClr val="C00000"/>
                </a:solidFill>
                <a:latin typeface="+mn-lt"/>
              </a:rPr>
              <a:t>Eigene Erfahrungen: Beschimpfungen und körperliche Gewalt</a:t>
            </a:r>
            <a:endParaRPr lang="de-DE" sz="2000" b="1" kern="0" dirty="0">
              <a:solidFill>
                <a:srgbClr val="C00000"/>
              </a:solidFill>
              <a:latin typeface="+mn-lt"/>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feld 1"/>
          <p:cNvSpPr txBox="1">
            <a:spLocks noChangeArrowheads="1"/>
          </p:cNvSpPr>
          <p:nvPr/>
        </p:nvSpPr>
        <p:spPr bwMode="auto">
          <a:xfrm>
            <a:off x="428625" y="3352800"/>
            <a:ext cx="8286750" cy="2862263"/>
          </a:xfrm>
          <a:prstGeom prst="rect">
            <a:avLst/>
          </a:prstGeom>
          <a:noFill/>
          <a:ln w="9525">
            <a:solidFill>
              <a:schemeClr val="tx1"/>
            </a:solidFill>
            <a:miter lim="800000"/>
            <a:headEnd/>
            <a:tailEnd/>
          </a:ln>
        </p:spPr>
        <p:txBody>
          <a:bodyPr>
            <a:spAutoFit/>
          </a:bodyPr>
          <a:lstStyle/>
          <a:p>
            <a:pPr eaLnBrk="0" hangingPunct="0"/>
            <a:endParaRPr lang="de-DE">
              <a:solidFill>
                <a:srgbClr val="000000"/>
              </a:solidFill>
            </a:endParaRPr>
          </a:p>
          <a:p>
            <a:pPr eaLnBrk="0" hangingPunct="0"/>
            <a:endParaRPr lang="de-DE">
              <a:solidFill>
                <a:srgbClr val="000000"/>
              </a:solidFill>
            </a:endParaRPr>
          </a:p>
          <a:p>
            <a:pPr eaLnBrk="0" hangingPunct="0"/>
            <a:endParaRPr lang="de-DE">
              <a:solidFill>
                <a:srgbClr val="000000"/>
              </a:solidFill>
            </a:endParaRPr>
          </a:p>
          <a:p>
            <a:pPr eaLnBrk="0" hangingPunct="0"/>
            <a:endParaRPr lang="de-DE">
              <a:solidFill>
                <a:srgbClr val="000000"/>
              </a:solidFill>
            </a:endParaRPr>
          </a:p>
          <a:p>
            <a:pPr eaLnBrk="0" hangingPunct="0"/>
            <a:endParaRPr lang="de-DE">
              <a:solidFill>
                <a:srgbClr val="000000"/>
              </a:solidFill>
            </a:endParaRPr>
          </a:p>
          <a:p>
            <a:pPr eaLnBrk="0" hangingPunct="0"/>
            <a:endParaRPr lang="de-DE">
              <a:solidFill>
                <a:srgbClr val="000000"/>
              </a:solidFill>
            </a:endParaRPr>
          </a:p>
          <a:p>
            <a:pPr eaLnBrk="0" hangingPunct="0"/>
            <a:endParaRPr lang="de-DE">
              <a:solidFill>
                <a:srgbClr val="000000"/>
              </a:solidFill>
            </a:endParaRPr>
          </a:p>
          <a:p>
            <a:pPr eaLnBrk="0" hangingPunct="0"/>
            <a:endParaRPr lang="de-DE">
              <a:solidFill>
                <a:srgbClr val="000000"/>
              </a:solidFill>
            </a:endParaRPr>
          </a:p>
          <a:p>
            <a:pPr eaLnBrk="0" hangingPunct="0"/>
            <a:endParaRPr lang="de-DE">
              <a:solidFill>
                <a:srgbClr val="000000"/>
              </a:solidFill>
            </a:endParaRPr>
          </a:p>
          <a:p>
            <a:pPr eaLnBrk="0" hangingPunct="0"/>
            <a:endParaRPr lang="de-DE">
              <a:solidFill>
                <a:srgbClr val="000000"/>
              </a:solidFill>
            </a:endParaRPr>
          </a:p>
        </p:txBody>
      </p:sp>
      <p:sp>
        <p:nvSpPr>
          <p:cNvPr id="26627" name="Text Box 2"/>
          <p:cNvSpPr txBox="1">
            <a:spLocks noChangeArrowheads="1"/>
          </p:cNvSpPr>
          <p:nvPr/>
        </p:nvSpPr>
        <p:spPr bwMode="auto">
          <a:xfrm>
            <a:off x="1857375" y="4638675"/>
            <a:ext cx="5429250" cy="815975"/>
          </a:xfrm>
          <a:prstGeom prst="rect">
            <a:avLst/>
          </a:prstGeom>
          <a:gradFill>
            <a:gsLst>
              <a:gs pos="0">
                <a:srgbClr val="7F7F7F"/>
              </a:gs>
              <a:gs pos="100000">
                <a:srgbClr val="800000"/>
              </a:gs>
            </a:gsLst>
            <a:lin ang="0" scaled="1"/>
          </a:gradFill>
          <a:ln w="9525">
            <a:noFill/>
            <a:miter lim="800000"/>
            <a:headEnd/>
            <a:tailEnd/>
          </a:ln>
        </p:spPr>
        <p:txBody>
          <a:bodyPr>
            <a:spAutoFit/>
          </a:bodyPr>
          <a:lstStyle/>
          <a:p>
            <a:endParaRPr lang="de-DE" sz="100">
              <a:solidFill>
                <a:srgbClr val="000000"/>
              </a:solidFill>
            </a:endParaRPr>
          </a:p>
          <a:p>
            <a:endParaRPr lang="de-DE" sz="100">
              <a:solidFill>
                <a:srgbClr val="000000"/>
              </a:solidFill>
            </a:endParaRPr>
          </a:p>
          <a:p>
            <a:endParaRPr lang="de-DE" sz="100">
              <a:solidFill>
                <a:srgbClr val="000000"/>
              </a:solidFill>
            </a:endParaRPr>
          </a:p>
          <a:p>
            <a:endParaRPr lang="de-DE" sz="100">
              <a:solidFill>
                <a:srgbClr val="000000"/>
              </a:solidFill>
            </a:endParaRPr>
          </a:p>
          <a:p>
            <a:endParaRPr lang="de-DE" sz="100">
              <a:solidFill>
                <a:srgbClr val="000000"/>
              </a:solidFill>
            </a:endParaRPr>
          </a:p>
          <a:p>
            <a:endParaRPr lang="de-DE" sz="100">
              <a:solidFill>
                <a:srgbClr val="000000"/>
              </a:solidFill>
            </a:endParaRPr>
          </a:p>
          <a:p>
            <a:endParaRPr lang="de-DE" sz="100">
              <a:solidFill>
                <a:srgbClr val="000000"/>
              </a:solidFill>
            </a:endParaRPr>
          </a:p>
          <a:p>
            <a:endParaRPr lang="de-DE" sz="100">
              <a:solidFill>
                <a:srgbClr val="000000"/>
              </a:solidFill>
            </a:endParaRPr>
          </a:p>
          <a:p>
            <a:endParaRPr lang="de-DE" sz="100">
              <a:solidFill>
                <a:srgbClr val="000000"/>
              </a:solidFill>
            </a:endParaRPr>
          </a:p>
          <a:p>
            <a:endParaRPr lang="de-DE" sz="100">
              <a:solidFill>
                <a:srgbClr val="000000"/>
              </a:solidFill>
            </a:endParaRPr>
          </a:p>
          <a:p>
            <a:endParaRPr lang="de-DE" sz="100">
              <a:solidFill>
                <a:srgbClr val="000000"/>
              </a:solidFill>
            </a:endParaRPr>
          </a:p>
          <a:p>
            <a:endParaRPr lang="de-DE" sz="100">
              <a:solidFill>
                <a:srgbClr val="000000"/>
              </a:solidFill>
            </a:endParaRPr>
          </a:p>
          <a:p>
            <a:endParaRPr lang="de-DE" sz="100">
              <a:solidFill>
                <a:srgbClr val="000000"/>
              </a:solidFill>
            </a:endParaRPr>
          </a:p>
          <a:p>
            <a:endParaRPr lang="de-DE" sz="100">
              <a:solidFill>
                <a:srgbClr val="000000"/>
              </a:solidFill>
            </a:endParaRPr>
          </a:p>
          <a:p>
            <a:endParaRPr lang="de-DE" sz="100">
              <a:solidFill>
                <a:srgbClr val="000000"/>
              </a:solidFill>
            </a:endParaRPr>
          </a:p>
          <a:p>
            <a:endParaRPr lang="de-DE" sz="100">
              <a:solidFill>
                <a:srgbClr val="000000"/>
              </a:solidFill>
            </a:endParaRPr>
          </a:p>
          <a:p>
            <a:endParaRPr lang="de-DE" sz="100">
              <a:solidFill>
                <a:srgbClr val="000000"/>
              </a:solidFill>
            </a:endParaRPr>
          </a:p>
          <a:p>
            <a:endParaRPr lang="de-DE" sz="100">
              <a:solidFill>
                <a:srgbClr val="000000"/>
              </a:solidFill>
            </a:endParaRPr>
          </a:p>
          <a:p>
            <a:endParaRPr lang="de-DE" sz="100">
              <a:solidFill>
                <a:srgbClr val="000000"/>
              </a:solidFill>
            </a:endParaRPr>
          </a:p>
          <a:p>
            <a:endParaRPr lang="de-DE" sz="100">
              <a:solidFill>
                <a:srgbClr val="000000"/>
              </a:solidFill>
            </a:endParaRPr>
          </a:p>
          <a:p>
            <a:endParaRPr lang="de-DE" sz="100">
              <a:solidFill>
                <a:srgbClr val="000000"/>
              </a:solidFill>
            </a:endParaRPr>
          </a:p>
          <a:p>
            <a:endParaRPr lang="de-DE" sz="100">
              <a:solidFill>
                <a:srgbClr val="000000"/>
              </a:solidFill>
            </a:endParaRPr>
          </a:p>
          <a:p>
            <a:endParaRPr lang="de-DE" sz="100">
              <a:solidFill>
                <a:srgbClr val="000000"/>
              </a:solidFill>
            </a:endParaRPr>
          </a:p>
          <a:p>
            <a:endParaRPr lang="de-DE" sz="100">
              <a:solidFill>
                <a:srgbClr val="000000"/>
              </a:solidFill>
            </a:endParaRPr>
          </a:p>
          <a:p>
            <a:endParaRPr lang="de-DE" sz="100">
              <a:solidFill>
                <a:srgbClr val="000000"/>
              </a:solidFill>
            </a:endParaRPr>
          </a:p>
          <a:p>
            <a:endParaRPr lang="de-DE" sz="100">
              <a:solidFill>
                <a:srgbClr val="000000"/>
              </a:solidFill>
            </a:endParaRPr>
          </a:p>
          <a:p>
            <a:endParaRPr lang="de-DE" sz="100">
              <a:solidFill>
                <a:srgbClr val="000000"/>
              </a:solidFill>
            </a:endParaRPr>
          </a:p>
          <a:p>
            <a:endParaRPr lang="de-DE" sz="100">
              <a:solidFill>
                <a:srgbClr val="000000"/>
              </a:solidFill>
            </a:endParaRPr>
          </a:p>
          <a:p>
            <a:endParaRPr lang="de-DE" sz="100">
              <a:solidFill>
                <a:srgbClr val="000000"/>
              </a:solidFill>
            </a:endParaRPr>
          </a:p>
          <a:p>
            <a:endParaRPr lang="de-DE" sz="100">
              <a:solidFill>
                <a:srgbClr val="000000"/>
              </a:solidFill>
            </a:endParaRPr>
          </a:p>
          <a:p>
            <a:endParaRPr lang="de-DE" sz="100">
              <a:solidFill>
                <a:srgbClr val="000000"/>
              </a:solidFill>
            </a:endParaRPr>
          </a:p>
          <a:p>
            <a:endParaRPr lang="de-DE" sz="100">
              <a:solidFill>
                <a:srgbClr val="000000"/>
              </a:solidFill>
            </a:endParaRPr>
          </a:p>
          <a:p>
            <a:endParaRPr lang="de-DE" sz="100">
              <a:solidFill>
                <a:srgbClr val="000000"/>
              </a:solidFill>
            </a:endParaRPr>
          </a:p>
          <a:p>
            <a:endParaRPr lang="de-DE" sz="100">
              <a:solidFill>
                <a:srgbClr val="000000"/>
              </a:solidFill>
            </a:endParaRPr>
          </a:p>
          <a:p>
            <a:endParaRPr lang="de-DE" sz="100">
              <a:solidFill>
                <a:srgbClr val="000000"/>
              </a:solidFill>
            </a:endParaRPr>
          </a:p>
          <a:p>
            <a:endParaRPr lang="de-DE" sz="100">
              <a:solidFill>
                <a:srgbClr val="000000"/>
              </a:solidFill>
            </a:endParaRPr>
          </a:p>
          <a:p>
            <a:endParaRPr lang="de-DE" sz="100">
              <a:solidFill>
                <a:srgbClr val="000000"/>
              </a:solidFill>
            </a:endParaRPr>
          </a:p>
          <a:p>
            <a:endParaRPr lang="de-DE" sz="100">
              <a:solidFill>
                <a:srgbClr val="000000"/>
              </a:solidFill>
            </a:endParaRPr>
          </a:p>
          <a:p>
            <a:endParaRPr lang="de-DE" sz="100">
              <a:solidFill>
                <a:srgbClr val="000000"/>
              </a:solidFill>
            </a:endParaRPr>
          </a:p>
          <a:p>
            <a:endParaRPr lang="de-DE" sz="100">
              <a:solidFill>
                <a:srgbClr val="000000"/>
              </a:solidFill>
            </a:endParaRPr>
          </a:p>
          <a:p>
            <a:endParaRPr lang="de-DE" sz="100">
              <a:solidFill>
                <a:srgbClr val="000000"/>
              </a:solidFill>
            </a:endParaRPr>
          </a:p>
          <a:p>
            <a:endParaRPr lang="de-DE" sz="100">
              <a:solidFill>
                <a:srgbClr val="000000"/>
              </a:solidFill>
            </a:endParaRPr>
          </a:p>
          <a:p>
            <a:endParaRPr lang="de-DE" sz="100">
              <a:solidFill>
                <a:srgbClr val="000000"/>
              </a:solidFill>
            </a:endParaRPr>
          </a:p>
          <a:p>
            <a:endParaRPr lang="de-DE" sz="100">
              <a:solidFill>
                <a:srgbClr val="000000"/>
              </a:solidFill>
            </a:endParaRPr>
          </a:p>
          <a:p>
            <a:endParaRPr lang="de-DE" sz="100">
              <a:solidFill>
                <a:srgbClr val="000000"/>
              </a:solidFill>
            </a:endParaRPr>
          </a:p>
          <a:p>
            <a:endParaRPr lang="de-DE" sz="100">
              <a:solidFill>
                <a:srgbClr val="000000"/>
              </a:solidFill>
            </a:endParaRPr>
          </a:p>
          <a:p>
            <a:endParaRPr lang="de-DE" sz="100">
              <a:solidFill>
                <a:srgbClr val="000000"/>
              </a:solidFill>
            </a:endParaRPr>
          </a:p>
        </p:txBody>
      </p:sp>
      <p:cxnSp>
        <p:nvCxnSpPr>
          <p:cNvPr id="26628" name="AutoShape 3"/>
          <p:cNvCxnSpPr>
            <a:cxnSpLocks noChangeShapeType="1"/>
          </p:cNvCxnSpPr>
          <p:nvPr/>
        </p:nvCxnSpPr>
        <p:spPr bwMode="auto">
          <a:xfrm>
            <a:off x="3857625" y="4352925"/>
            <a:ext cx="742950" cy="585788"/>
          </a:xfrm>
          <a:prstGeom prst="straightConnector1">
            <a:avLst/>
          </a:prstGeom>
          <a:noFill/>
          <a:ln w="9525">
            <a:solidFill>
              <a:srgbClr val="000000"/>
            </a:solidFill>
            <a:round/>
            <a:headEnd/>
            <a:tailEnd/>
          </a:ln>
        </p:spPr>
      </p:cxnSp>
      <p:cxnSp>
        <p:nvCxnSpPr>
          <p:cNvPr id="26629" name="AutoShape 4"/>
          <p:cNvCxnSpPr>
            <a:cxnSpLocks noChangeShapeType="1"/>
          </p:cNvCxnSpPr>
          <p:nvPr/>
        </p:nvCxnSpPr>
        <p:spPr bwMode="auto">
          <a:xfrm>
            <a:off x="3000375" y="4352925"/>
            <a:ext cx="857250" cy="1588"/>
          </a:xfrm>
          <a:prstGeom prst="straightConnector1">
            <a:avLst/>
          </a:prstGeom>
          <a:noFill/>
          <a:ln w="9525">
            <a:solidFill>
              <a:srgbClr val="000000"/>
            </a:solidFill>
            <a:round/>
            <a:headEnd/>
            <a:tailEnd/>
          </a:ln>
        </p:spPr>
      </p:cxnSp>
      <p:sp>
        <p:nvSpPr>
          <p:cNvPr id="7" name="Textfeld 6"/>
          <p:cNvSpPr txBox="1"/>
          <p:nvPr/>
        </p:nvSpPr>
        <p:spPr>
          <a:xfrm>
            <a:off x="1785938" y="5353050"/>
            <a:ext cx="5786437" cy="354013"/>
          </a:xfrm>
          <a:prstGeom prst="rect">
            <a:avLst/>
          </a:prstGeom>
          <a:noFill/>
        </p:spPr>
        <p:txBody>
          <a:bodyPr>
            <a:spAutoFit/>
          </a:bodyPr>
          <a:lstStyle/>
          <a:p>
            <a:pPr marL="342900" indent="-342900" eaLnBrk="0" fontAlgn="auto" hangingPunct="0">
              <a:spcBef>
                <a:spcPts val="0"/>
              </a:spcBef>
              <a:spcAft>
                <a:spcPts val="0"/>
              </a:spcAft>
              <a:defRPr/>
            </a:pPr>
            <a:endParaRPr lang="de-DE" sz="100" b="1" dirty="0">
              <a:solidFill>
                <a:srgbClr val="000000"/>
              </a:solidFill>
              <a:latin typeface="+mj-lt"/>
            </a:endParaRPr>
          </a:p>
          <a:p>
            <a:pPr marL="342900" indent="-342900" eaLnBrk="0" fontAlgn="auto" hangingPunct="0">
              <a:spcBef>
                <a:spcPts val="0"/>
              </a:spcBef>
              <a:spcAft>
                <a:spcPts val="0"/>
              </a:spcAft>
              <a:defRPr/>
            </a:pPr>
            <a:endParaRPr lang="de-DE" sz="100" b="1" dirty="0">
              <a:solidFill>
                <a:srgbClr val="000000"/>
              </a:solidFill>
              <a:latin typeface="+mj-lt"/>
            </a:endParaRPr>
          </a:p>
          <a:p>
            <a:pPr marL="342900" indent="-342900" eaLnBrk="0" fontAlgn="auto" hangingPunct="0">
              <a:spcBef>
                <a:spcPts val="0"/>
              </a:spcBef>
              <a:spcAft>
                <a:spcPts val="0"/>
              </a:spcAft>
              <a:defRPr/>
            </a:pPr>
            <a:endParaRPr lang="de-DE" sz="100" b="1" dirty="0">
              <a:solidFill>
                <a:srgbClr val="000000"/>
              </a:solidFill>
              <a:latin typeface="+mj-lt"/>
            </a:endParaRPr>
          </a:p>
          <a:p>
            <a:pPr marL="342900" indent="-342900" eaLnBrk="0" fontAlgn="auto" hangingPunct="0">
              <a:spcBef>
                <a:spcPts val="0"/>
              </a:spcBef>
              <a:spcAft>
                <a:spcPts val="0"/>
              </a:spcAft>
              <a:defRPr/>
            </a:pPr>
            <a:r>
              <a:rPr lang="de-DE" sz="1400" b="1" dirty="0">
                <a:solidFill>
                  <a:srgbClr val="000000"/>
                </a:solidFill>
                <a:latin typeface="+mj-lt"/>
              </a:rPr>
              <a:t>1                      2                        3                         4                     5</a:t>
            </a:r>
          </a:p>
        </p:txBody>
      </p:sp>
      <p:sp>
        <p:nvSpPr>
          <p:cNvPr id="9" name="Ellipse 8"/>
          <p:cNvSpPr/>
          <p:nvPr/>
        </p:nvSpPr>
        <p:spPr>
          <a:xfrm>
            <a:off x="4572000" y="4924425"/>
            <a:ext cx="142875" cy="142875"/>
          </a:xfrm>
          <a:prstGeom prst="ellipse">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eaLnBrk="0" hangingPunct="0">
              <a:defRPr/>
            </a:pPr>
            <a:endParaRPr lang="de-DE">
              <a:solidFill>
                <a:srgbClr val="000000"/>
              </a:solidFill>
            </a:endParaRPr>
          </a:p>
        </p:txBody>
      </p:sp>
      <p:sp>
        <p:nvSpPr>
          <p:cNvPr id="10" name="Ellipse 9"/>
          <p:cNvSpPr/>
          <p:nvPr/>
        </p:nvSpPr>
        <p:spPr>
          <a:xfrm>
            <a:off x="5929313" y="4924425"/>
            <a:ext cx="142875" cy="142875"/>
          </a:xfrm>
          <a:prstGeom prst="ellipse">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eaLnBrk="0" hangingPunct="0">
              <a:defRPr/>
            </a:pPr>
            <a:endParaRPr lang="de-DE">
              <a:solidFill>
                <a:srgbClr val="000000"/>
              </a:solidFill>
            </a:endParaRPr>
          </a:p>
        </p:txBody>
      </p:sp>
      <p:sp>
        <p:nvSpPr>
          <p:cNvPr id="11" name="Ellipse 10"/>
          <p:cNvSpPr/>
          <p:nvPr/>
        </p:nvSpPr>
        <p:spPr>
          <a:xfrm>
            <a:off x="6643688" y="4924425"/>
            <a:ext cx="142875" cy="142875"/>
          </a:xfrm>
          <a:prstGeom prst="ellipse">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eaLnBrk="0" hangingPunct="0">
              <a:defRPr/>
            </a:pPr>
            <a:endParaRPr lang="de-DE">
              <a:solidFill>
                <a:srgbClr val="000000"/>
              </a:solidFill>
            </a:endParaRPr>
          </a:p>
        </p:txBody>
      </p:sp>
      <p:sp>
        <p:nvSpPr>
          <p:cNvPr id="13" name="Ellipse 12"/>
          <p:cNvSpPr/>
          <p:nvPr/>
        </p:nvSpPr>
        <p:spPr>
          <a:xfrm>
            <a:off x="5429250" y="4924425"/>
            <a:ext cx="142875" cy="142875"/>
          </a:xfrm>
          <a:prstGeom prst="ellipse">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eaLnBrk="0" hangingPunct="0">
              <a:defRPr/>
            </a:pPr>
            <a:endParaRPr lang="de-DE">
              <a:solidFill>
                <a:srgbClr val="000000"/>
              </a:solidFill>
            </a:endParaRPr>
          </a:p>
        </p:txBody>
      </p:sp>
      <p:sp>
        <p:nvSpPr>
          <p:cNvPr id="14" name="Ellipse 13"/>
          <p:cNvSpPr/>
          <p:nvPr/>
        </p:nvSpPr>
        <p:spPr>
          <a:xfrm>
            <a:off x="5643563" y="4924425"/>
            <a:ext cx="142875" cy="142875"/>
          </a:xfrm>
          <a:prstGeom prst="ellipse">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eaLnBrk="0" hangingPunct="0">
              <a:defRPr/>
            </a:pPr>
            <a:endParaRPr lang="de-DE">
              <a:solidFill>
                <a:srgbClr val="000000"/>
              </a:solidFill>
            </a:endParaRPr>
          </a:p>
        </p:txBody>
      </p:sp>
      <p:cxnSp>
        <p:nvCxnSpPr>
          <p:cNvPr id="26636" name="AutoShape 4"/>
          <p:cNvCxnSpPr>
            <a:cxnSpLocks noChangeShapeType="1"/>
          </p:cNvCxnSpPr>
          <p:nvPr/>
        </p:nvCxnSpPr>
        <p:spPr bwMode="auto">
          <a:xfrm>
            <a:off x="3571875" y="3852863"/>
            <a:ext cx="642938" cy="1587"/>
          </a:xfrm>
          <a:prstGeom prst="straightConnector1">
            <a:avLst/>
          </a:prstGeom>
          <a:noFill/>
          <a:ln w="9525">
            <a:solidFill>
              <a:srgbClr val="000000"/>
            </a:solidFill>
            <a:round/>
            <a:headEnd/>
            <a:tailEnd/>
          </a:ln>
        </p:spPr>
      </p:cxnSp>
      <p:cxnSp>
        <p:nvCxnSpPr>
          <p:cNvPr id="26637" name="AutoShape 4"/>
          <p:cNvCxnSpPr>
            <a:cxnSpLocks noChangeShapeType="1"/>
          </p:cNvCxnSpPr>
          <p:nvPr/>
        </p:nvCxnSpPr>
        <p:spPr bwMode="auto">
          <a:xfrm rot="5400000">
            <a:off x="4928394" y="4301332"/>
            <a:ext cx="1235075" cy="52387"/>
          </a:xfrm>
          <a:prstGeom prst="straightConnector1">
            <a:avLst/>
          </a:prstGeom>
          <a:noFill/>
          <a:ln w="9525">
            <a:solidFill>
              <a:srgbClr val="000000"/>
            </a:solidFill>
            <a:round/>
            <a:headEnd/>
            <a:tailEnd/>
          </a:ln>
        </p:spPr>
      </p:cxnSp>
      <p:cxnSp>
        <p:nvCxnSpPr>
          <p:cNvPr id="26638" name="AutoShape 4"/>
          <p:cNvCxnSpPr>
            <a:cxnSpLocks noChangeShapeType="1"/>
          </p:cNvCxnSpPr>
          <p:nvPr/>
        </p:nvCxnSpPr>
        <p:spPr bwMode="auto">
          <a:xfrm rot="5400000" flipH="1" flipV="1">
            <a:off x="5215731" y="4352132"/>
            <a:ext cx="1069975" cy="71438"/>
          </a:xfrm>
          <a:prstGeom prst="straightConnector1">
            <a:avLst/>
          </a:prstGeom>
          <a:noFill/>
          <a:ln w="9525">
            <a:solidFill>
              <a:srgbClr val="000000"/>
            </a:solidFill>
            <a:round/>
            <a:headEnd/>
            <a:tailEnd/>
          </a:ln>
        </p:spPr>
      </p:cxnSp>
      <p:cxnSp>
        <p:nvCxnSpPr>
          <p:cNvPr id="26639" name="AutoShape 4"/>
          <p:cNvCxnSpPr>
            <a:cxnSpLocks noChangeShapeType="1"/>
          </p:cNvCxnSpPr>
          <p:nvPr/>
        </p:nvCxnSpPr>
        <p:spPr bwMode="auto">
          <a:xfrm>
            <a:off x="5786438" y="3852863"/>
            <a:ext cx="2000250" cy="1587"/>
          </a:xfrm>
          <a:prstGeom prst="straightConnector1">
            <a:avLst/>
          </a:prstGeom>
          <a:noFill/>
          <a:ln w="9525">
            <a:solidFill>
              <a:srgbClr val="000000"/>
            </a:solidFill>
            <a:round/>
            <a:headEnd/>
            <a:tailEnd/>
          </a:ln>
        </p:spPr>
      </p:cxnSp>
      <p:cxnSp>
        <p:nvCxnSpPr>
          <p:cNvPr id="26640" name="AutoShape 3"/>
          <p:cNvCxnSpPr>
            <a:cxnSpLocks noChangeShapeType="1"/>
          </p:cNvCxnSpPr>
          <p:nvPr/>
        </p:nvCxnSpPr>
        <p:spPr bwMode="auto">
          <a:xfrm rot="16200000" flipH="1">
            <a:off x="4150519" y="3917157"/>
            <a:ext cx="1157287" cy="1028700"/>
          </a:xfrm>
          <a:prstGeom prst="straightConnector1">
            <a:avLst/>
          </a:prstGeom>
          <a:noFill/>
          <a:ln w="9525">
            <a:solidFill>
              <a:srgbClr val="000000"/>
            </a:solidFill>
            <a:round/>
            <a:headEnd/>
            <a:tailEnd/>
          </a:ln>
        </p:spPr>
      </p:cxnSp>
      <p:sp>
        <p:nvSpPr>
          <p:cNvPr id="20" name="Textfeld 19"/>
          <p:cNvSpPr txBox="1"/>
          <p:nvPr/>
        </p:nvSpPr>
        <p:spPr>
          <a:xfrm>
            <a:off x="2928938" y="4067175"/>
            <a:ext cx="928687" cy="338138"/>
          </a:xfrm>
          <a:prstGeom prst="rect">
            <a:avLst/>
          </a:prstGeom>
          <a:noFill/>
        </p:spPr>
        <p:txBody>
          <a:bodyPr>
            <a:spAutoFit/>
          </a:bodyPr>
          <a:lstStyle/>
          <a:p>
            <a:pPr eaLnBrk="0" hangingPunct="0">
              <a:defRPr/>
            </a:pPr>
            <a:r>
              <a:rPr lang="de-DE" sz="1600" b="1" dirty="0">
                <a:solidFill>
                  <a:srgbClr val="000000"/>
                </a:solidFill>
                <a:latin typeface="+mj-lt"/>
              </a:rPr>
              <a:t>Afrika</a:t>
            </a:r>
          </a:p>
        </p:txBody>
      </p:sp>
      <p:sp>
        <p:nvSpPr>
          <p:cNvPr id="21" name="Textfeld 20"/>
          <p:cNvSpPr txBox="1"/>
          <p:nvPr/>
        </p:nvSpPr>
        <p:spPr>
          <a:xfrm>
            <a:off x="3000375" y="4330700"/>
            <a:ext cx="857250" cy="307975"/>
          </a:xfrm>
          <a:prstGeom prst="rect">
            <a:avLst/>
          </a:prstGeom>
          <a:noFill/>
        </p:spPr>
        <p:txBody>
          <a:bodyPr>
            <a:spAutoFit/>
          </a:bodyPr>
          <a:lstStyle/>
          <a:p>
            <a:pPr eaLnBrk="0" hangingPunct="0">
              <a:defRPr/>
            </a:pPr>
            <a:r>
              <a:rPr lang="de-DE" sz="1400" dirty="0">
                <a:solidFill>
                  <a:srgbClr val="000000"/>
                </a:solidFill>
                <a:latin typeface="+mj-lt"/>
              </a:rPr>
              <a:t>(N=21)</a:t>
            </a:r>
          </a:p>
        </p:txBody>
      </p:sp>
      <p:sp>
        <p:nvSpPr>
          <p:cNvPr id="22" name="Textfeld 21"/>
          <p:cNvSpPr txBox="1"/>
          <p:nvPr/>
        </p:nvSpPr>
        <p:spPr>
          <a:xfrm>
            <a:off x="3500438" y="3540125"/>
            <a:ext cx="785812" cy="339725"/>
          </a:xfrm>
          <a:prstGeom prst="rect">
            <a:avLst/>
          </a:prstGeom>
          <a:noFill/>
        </p:spPr>
        <p:txBody>
          <a:bodyPr>
            <a:spAutoFit/>
          </a:bodyPr>
          <a:lstStyle/>
          <a:p>
            <a:pPr eaLnBrk="0" hangingPunct="0">
              <a:defRPr/>
            </a:pPr>
            <a:r>
              <a:rPr lang="de-DE" sz="1600" b="1" dirty="0">
                <a:solidFill>
                  <a:srgbClr val="000000"/>
                </a:solidFill>
                <a:latin typeface="+mj-lt"/>
              </a:rPr>
              <a:t>Asien</a:t>
            </a:r>
          </a:p>
        </p:txBody>
      </p:sp>
      <p:sp>
        <p:nvSpPr>
          <p:cNvPr id="23" name="Textfeld 22"/>
          <p:cNvSpPr txBox="1"/>
          <p:nvPr/>
        </p:nvSpPr>
        <p:spPr>
          <a:xfrm>
            <a:off x="3500438" y="3709988"/>
            <a:ext cx="857250" cy="400050"/>
          </a:xfrm>
          <a:prstGeom prst="rect">
            <a:avLst/>
          </a:prstGeom>
          <a:noFill/>
        </p:spPr>
        <p:txBody>
          <a:bodyPr>
            <a:spAutoFit/>
          </a:bodyPr>
          <a:lstStyle/>
          <a:p>
            <a:pPr eaLnBrk="0" hangingPunct="0">
              <a:defRPr/>
            </a:pPr>
            <a:endParaRPr lang="de-DE" sz="100" dirty="0">
              <a:solidFill>
                <a:srgbClr val="000000"/>
              </a:solidFill>
              <a:latin typeface="+mj-lt"/>
            </a:endParaRPr>
          </a:p>
          <a:p>
            <a:pPr eaLnBrk="0" hangingPunct="0">
              <a:defRPr/>
            </a:pPr>
            <a:endParaRPr lang="de-DE" sz="100" dirty="0">
              <a:solidFill>
                <a:srgbClr val="000000"/>
              </a:solidFill>
              <a:latin typeface="+mj-lt"/>
            </a:endParaRPr>
          </a:p>
          <a:p>
            <a:pPr eaLnBrk="0" hangingPunct="0">
              <a:defRPr/>
            </a:pPr>
            <a:endParaRPr lang="de-DE" sz="100" dirty="0">
              <a:solidFill>
                <a:srgbClr val="000000"/>
              </a:solidFill>
              <a:latin typeface="+mj-lt"/>
            </a:endParaRPr>
          </a:p>
          <a:p>
            <a:pPr eaLnBrk="0" hangingPunct="0">
              <a:defRPr/>
            </a:pPr>
            <a:endParaRPr lang="de-DE" sz="100" dirty="0">
              <a:solidFill>
                <a:srgbClr val="000000"/>
              </a:solidFill>
              <a:latin typeface="+mj-lt"/>
            </a:endParaRPr>
          </a:p>
          <a:p>
            <a:pPr eaLnBrk="0" hangingPunct="0">
              <a:defRPr/>
            </a:pPr>
            <a:endParaRPr lang="de-DE" sz="100" dirty="0">
              <a:solidFill>
                <a:srgbClr val="000000"/>
              </a:solidFill>
              <a:latin typeface="+mj-lt"/>
            </a:endParaRPr>
          </a:p>
          <a:p>
            <a:pPr eaLnBrk="0" hangingPunct="0">
              <a:defRPr/>
            </a:pPr>
            <a:endParaRPr lang="de-DE" sz="100" dirty="0">
              <a:solidFill>
                <a:srgbClr val="000000"/>
              </a:solidFill>
              <a:latin typeface="+mj-lt"/>
            </a:endParaRPr>
          </a:p>
          <a:p>
            <a:pPr eaLnBrk="0" hangingPunct="0">
              <a:defRPr/>
            </a:pPr>
            <a:r>
              <a:rPr lang="de-DE" sz="1400" dirty="0">
                <a:solidFill>
                  <a:srgbClr val="000000"/>
                </a:solidFill>
                <a:latin typeface="+mj-lt"/>
              </a:rPr>
              <a:t>(N=69)</a:t>
            </a:r>
          </a:p>
        </p:txBody>
      </p:sp>
      <p:cxnSp>
        <p:nvCxnSpPr>
          <p:cNvPr id="26645" name="AutoShape 4"/>
          <p:cNvCxnSpPr>
            <a:cxnSpLocks noChangeShapeType="1"/>
            <a:stCxn id="10" idx="0"/>
          </p:cNvCxnSpPr>
          <p:nvPr/>
        </p:nvCxnSpPr>
        <p:spPr bwMode="auto">
          <a:xfrm rot="5400000" flipH="1" flipV="1">
            <a:off x="5929313" y="4210050"/>
            <a:ext cx="785812" cy="642938"/>
          </a:xfrm>
          <a:prstGeom prst="straightConnector1">
            <a:avLst/>
          </a:prstGeom>
          <a:noFill/>
          <a:ln w="9525">
            <a:solidFill>
              <a:srgbClr val="000000"/>
            </a:solidFill>
            <a:round/>
            <a:headEnd/>
            <a:tailEnd/>
          </a:ln>
        </p:spPr>
      </p:cxnSp>
      <p:sp>
        <p:nvSpPr>
          <p:cNvPr id="25" name="Textfeld 24"/>
          <p:cNvSpPr txBox="1"/>
          <p:nvPr/>
        </p:nvSpPr>
        <p:spPr>
          <a:xfrm>
            <a:off x="4572000" y="3509963"/>
            <a:ext cx="857250" cy="446087"/>
          </a:xfrm>
          <a:prstGeom prst="rect">
            <a:avLst/>
          </a:prstGeom>
          <a:noFill/>
        </p:spPr>
        <p:txBody>
          <a:bodyPr>
            <a:spAutoFit/>
          </a:bodyPr>
          <a:lstStyle/>
          <a:p>
            <a:pPr eaLnBrk="0" hangingPunct="0">
              <a:defRPr/>
            </a:pPr>
            <a:endParaRPr lang="de-DE" sz="100" dirty="0">
              <a:solidFill>
                <a:srgbClr val="000000"/>
              </a:solidFill>
              <a:latin typeface="+mj-lt"/>
            </a:endParaRPr>
          </a:p>
          <a:p>
            <a:pPr eaLnBrk="0" hangingPunct="0">
              <a:defRPr/>
            </a:pPr>
            <a:endParaRPr lang="de-DE" sz="100" dirty="0">
              <a:solidFill>
                <a:srgbClr val="000000"/>
              </a:solidFill>
              <a:latin typeface="+mj-lt"/>
            </a:endParaRPr>
          </a:p>
          <a:p>
            <a:pPr eaLnBrk="0" hangingPunct="0">
              <a:defRPr/>
            </a:pPr>
            <a:endParaRPr lang="de-DE" sz="100" dirty="0">
              <a:solidFill>
                <a:srgbClr val="000000"/>
              </a:solidFill>
              <a:latin typeface="+mj-lt"/>
            </a:endParaRPr>
          </a:p>
          <a:p>
            <a:pPr eaLnBrk="0" hangingPunct="0">
              <a:defRPr/>
            </a:pPr>
            <a:endParaRPr lang="de-DE" sz="100" dirty="0">
              <a:solidFill>
                <a:srgbClr val="000000"/>
              </a:solidFill>
              <a:latin typeface="+mj-lt"/>
            </a:endParaRPr>
          </a:p>
          <a:p>
            <a:pPr eaLnBrk="0" hangingPunct="0">
              <a:defRPr/>
            </a:pPr>
            <a:endParaRPr lang="de-DE" sz="100" dirty="0">
              <a:solidFill>
                <a:srgbClr val="000000"/>
              </a:solidFill>
              <a:latin typeface="+mj-lt"/>
            </a:endParaRPr>
          </a:p>
          <a:p>
            <a:pPr eaLnBrk="0" hangingPunct="0">
              <a:defRPr/>
            </a:pPr>
            <a:endParaRPr lang="de-DE" sz="100" dirty="0">
              <a:solidFill>
                <a:srgbClr val="000000"/>
              </a:solidFill>
              <a:latin typeface="+mj-lt"/>
            </a:endParaRPr>
          </a:p>
          <a:p>
            <a:pPr eaLnBrk="0" hangingPunct="0">
              <a:defRPr/>
            </a:pPr>
            <a:endParaRPr lang="de-DE" sz="100" dirty="0">
              <a:solidFill>
                <a:srgbClr val="000000"/>
              </a:solidFill>
              <a:latin typeface="+mj-lt"/>
            </a:endParaRPr>
          </a:p>
          <a:p>
            <a:pPr eaLnBrk="0" hangingPunct="0">
              <a:defRPr/>
            </a:pPr>
            <a:endParaRPr lang="de-DE" sz="100" dirty="0">
              <a:solidFill>
                <a:srgbClr val="000000"/>
              </a:solidFill>
              <a:latin typeface="+mj-lt"/>
            </a:endParaRPr>
          </a:p>
          <a:p>
            <a:pPr eaLnBrk="0" hangingPunct="0">
              <a:defRPr/>
            </a:pPr>
            <a:endParaRPr lang="de-DE" sz="100" dirty="0">
              <a:solidFill>
                <a:srgbClr val="000000"/>
              </a:solidFill>
              <a:latin typeface="+mj-lt"/>
            </a:endParaRPr>
          </a:p>
          <a:p>
            <a:pPr eaLnBrk="0" hangingPunct="0">
              <a:defRPr/>
            </a:pPr>
            <a:r>
              <a:rPr lang="de-DE" sz="1400" dirty="0">
                <a:solidFill>
                  <a:srgbClr val="000000"/>
                </a:solidFill>
                <a:latin typeface="+mj-lt"/>
              </a:rPr>
              <a:t>(N=18)</a:t>
            </a:r>
          </a:p>
        </p:txBody>
      </p:sp>
      <p:sp>
        <p:nvSpPr>
          <p:cNvPr id="26" name="Textfeld 25"/>
          <p:cNvSpPr txBox="1"/>
          <p:nvPr/>
        </p:nvSpPr>
        <p:spPr>
          <a:xfrm>
            <a:off x="4429125" y="3371850"/>
            <a:ext cx="1428750" cy="338138"/>
          </a:xfrm>
          <a:prstGeom prst="rect">
            <a:avLst/>
          </a:prstGeom>
          <a:noFill/>
        </p:spPr>
        <p:txBody>
          <a:bodyPr>
            <a:spAutoFit/>
          </a:bodyPr>
          <a:lstStyle/>
          <a:p>
            <a:pPr eaLnBrk="0" hangingPunct="0">
              <a:defRPr/>
            </a:pPr>
            <a:r>
              <a:rPr lang="de-DE" sz="1600" b="1" dirty="0">
                <a:solidFill>
                  <a:srgbClr val="000000"/>
                </a:solidFill>
                <a:latin typeface="+mj-lt"/>
              </a:rPr>
              <a:t>Südamerika</a:t>
            </a:r>
          </a:p>
        </p:txBody>
      </p:sp>
      <p:cxnSp>
        <p:nvCxnSpPr>
          <p:cNvPr id="26648" name="AutoShape 4"/>
          <p:cNvCxnSpPr>
            <a:cxnSpLocks noChangeShapeType="1"/>
          </p:cNvCxnSpPr>
          <p:nvPr/>
        </p:nvCxnSpPr>
        <p:spPr bwMode="auto">
          <a:xfrm>
            <a:off x="4429125" y="3709988"/>
            <a:ext cx="1143000" cy="1587"/>
          </a:xfrm>
          <a:prstGeom prst="straightConnector1">
            <a:avLst/>
          </a:prstGeom>
          <a:noFill/>
          <a:ln w="9525">
            <a:solidFill>
              <a:srgbClr val="000000"/>
            </a:solidFill>
            <a:round/>
            <a:headEnd/>
            <a:tailEnd/>
          </a:ln>
        </p:spPr>
      </p:cxnSp>
      <p:sp>
        <p:nvSpPr>
          <p:cNvPr id="28" name="Textfeld 27"/>
          <p:cNvSpPr txBox="1"/>
          <p:nvPr/>
        </p:nvSpPr>
        <p:spPr>
          <a:xfrm>
            <a:off x="5715000" y="3540125"/>
            <a:ext cx="3000375" cy="339725"/>
          </a:xfrm>
          <a:prstGeom prst="rect">
            <a:avLst/>
          </a:prstGeom>
          <a:noFill/>
        </p:spPr>
        <p:txBody>
          <a:bodyPr>
            <a:spAutoFit/>
          </a:bodyPr>
          <a:lstStyle/>
          <a:p>
            <a:pPr eaLnBrk="0" hangingPunct="0">
              <a:defRPr/>
            </a:pPr>
            <a:r>
              <a:rPr lang="de-DE" sz="1600" b="1" dirty="0">
                <a:solidFill>
                  <a:srgbClr val="000000"/>
                </a:solidFill>
                <a:latin typeface="+mj-lt"/>
              </a:rPr>
              <a:t>Naher/Mittlerer Osten</a:t>
            </a:r>
          </a:p>
        </p:txBody>
      </p:sp>
      <p:sp>
        <p:nvSpPr>
          <p:cNvPr id="29" name="Textfeld 28"/>
          <p:cNvSpPr txBox="1"/>
          <p:nvPr/>
        </p:nvSpPr>
        <p:spPr>
          <a:xfrm>
            <a:off x="5786438" y="3394075"/>
            <a:ext cx="857250" cy="739775"/>
          </a:xfrm>
          <a:prstGeom prst="rect">
            <a:avLst/>
          </a:prstGeom>
          <a:noFill/>
        </p:spPr>
        <p:txBody>
          <a:bodyPr>
            <a:spAutoFit/>
          </a:bodyPr>
          <a:lstStyle/>
          <a:p>
            <a:pPr eaLnBrk="0" hangingPunct="0">
              <a:defRPr/>
            </a:pPr>
            <a:endParaRPr lang="de-DE" sz="100" dirty="0">
              <a:solidFill>
                <a:srgbClr val="000000"/>
              </a:solidFill>
              <a:latin typeface="+mj-lt"/>
            </a:endParaRPr>
          </a:p>
          <a:p>
            <a:pPr eaLnBrk="0" hangingPunct="0">
              <a:defRPr/>
            </a:pPr>
            <a:endParaRPr lang="de-DE" sz="100" dirty="0">
              <a:solidFill>
                <a:srgbClr val="000000"/>
              </a:solidFill>
              <a:latin typeface="+mj-lt"/>
            </a:endParaRPr>
          </a:p>
          <a:p>
            <a:pPr eaLnBrk="0" hangingPunct="0">
              <a:defRPr/>
            </a:pPr>
            <a:endParaRPr lang="de-DE" sz="100" dirty="0">
              <a:solidFill>
                <a:srgbClr val="000000"/>
              </a:solidFill>
              <a:latin typeface="+mj-lt"/>
            </a:endParaRPr>
          </a:p>
          <a:p>
            <a:pPr eaLnBrk="0" hangingPunct="0">
              <a:defRPr/>
            </a:pPr>
            <a:endParaRPr lang="de-DE" sz="100" dirty="0">
              <a:solidFill>
                <a:srgbClr val="000000"/>
              </a:solidFill>
              <a:latin typeface="+mj-lt"/>
            </a:endParaRPr>
          </a:p>
          <a:p>
            <a:pPr eaLnBrk="0" hangingPunct="0">
              <a:defRPr/>
            </a:pPr>
            <a:endParaRPr lang="de-DE" sz="100" dirty="0">
              <a:solidFill>
                <a:srgbClr val="000000"/>
              </a:solidFill>
              <a:latin typeface="+mj-lt"/>
            </a:endParaRPr>
          </a:p>
          <a:p>
            <a:pPr eaLnBrk="0" hangingPunct="0">
              <a:defRPr/>
            </a:pPr>
            <a:endParaRPr lang="de-DE" sz="100" dirty="0">
              <a:solidFill>
                <a:srgbClr val="000000"/>
              </a:solidFill>
              <a:latin typeface="+mj-lt"/>
            </a:endParaRPr>
          </a:p>
          <a:p>
            <a:pPr eaLnBrk="0" hangingPunct="0">
              <a:defRPr/>
            </a:pPr>
            <a:endParaRPr lang="de-DE" sz="100" dirty="0">
              <a:solidFill>
                <a:srgbClr val="000000"/>
              </a:solidFill>
              <a:latin typeface="+mj-lt"/>
            </a:endParaRPr>
          </a:p>
          <a:p>
            <a:pPr eaLnBrk="0" hangingPunct="0">
              <a:defRPr/>
            </a:pPr>
            <a:endParaRPr lang="de-DE" sz="100" dirty="0">
              <a:solidFill>
                <a:srgbClr val="000000"/>
              </a:solidFill>
              <a:latin typeface="+mj-lt"/>
            </a:endParaRPr>
          </a:p>
          <a:p>
            <a:pPr eaLnBrk="0" hangingPunct="0">
              <a:defRPr/>
            </a:pPr>
            <a:endParaRPr lang="de-DE" sz="100" dirty="0">
              <a:solidFill>
                <a:srgbClr val="000000"/>
              </a:solidFill>
              <a:latin typeface="+mj-lt"/>
            </a:endParaRPr>
          </a:p>
          <a:p>
            <a:pPr eaLnBrk="0" hangingPunct="0">
              <a:defRPr/>
            </a:pPr>
            <a:endParaRPr lang="de-DE" sz="100" dirty="0">
              <a:solidFill>
                <a:srgbClr val="000000"/>
              </a:solidFill>
              <a:latin typeface="+mj-lt"/>
            </a:endParaRPr>
          </a:p>
          <a:p>
            <a:pPr eaLnBrk="0" hangingPunct="0">
              <a:defRPr/>
            </a:pPr>
            <a:endParaRPr lang="de-DE" sz="100" dirty="0">
              <a:solidFill>
                <a:srgbClr val="000000"/>
              </a:solidFill>
              <a:latin typeface="+mj-lt"/>
            </a:endParaRPr>
          </a:p>
          <a:p>
            <a:pPr eaLnBrk="0" hangingPunct="0">
              <a:defRPr/>
            </a:pPr>
            <a:endParaRPr lang="de-DE" sz="100" dirty="0">
              <a:solidFill>
                <a:srgbClr val="000000"/>
              </a:solidFill>
              <a:latin typeface="+mj-lt"/>
            </a:endParaRPr>
          </a:p>
          <a:p>
            <a:pPr eaLnBrk="0" hangingPunct="0">
              <a:defRPr/>
            </a:pPr>
            <a:endParaRPr lang="de-DE" sz="100" dirty="0">
              <a:solidFill>
                <a:srgbClr val="000000"/>
              </a:solidFill>
              <a:latin typeface="+mj-lt"/>
            </a:endParaRPr>
          </a:p>
          <a:p>
            <a:pPr eaLnBrk="0" hangingPunct="0">
              <a:defRPr/>
            </a:pPr>
            <a:endParaRPr lang="de-DE" sz="100" dirty="0">
              <a:solidFill>
                <a:srgbClr val="000000"/>
              </a:solidFill>
              <a:latin typeface="+mj-lt"/>
            </a:endParaRPr>
          </a:p>
          <a:p>
            <a:pPr eaLnBrk="0" hangingPunct="0">
              <a:defRPr/>
            </a:pPr>
            <a:endParaRPr lang="de-DE" sz="100" dirty="0">
              <a:solidFill>
                <a:srgbClr val="000000"/>
              </a:solidFill>
              <a:latin typeface="+mj-lt"/>
            </a:endParaRPr>
          </a:p>
          <a:p>
            <a:pPr eaLnBrk="0" hangingPunct="0">
              <a:defRPr/>
            </a:pPr>
            <a:endParaRPr lang="de-DE" sz="100" dirty="0">
              <a:solidFill>
                <a:srgbClr val="000000"/>
              </a:solidFill>
              <a:latin typeface="+mj-lt"/>
            </a:endParaRPr>
          </a:p>
          <a:p>
            <a:pPr eaLnBrk="0" hangingPunct="0">
              <a:defRPr/>
            </a:pPr>
            <a:endParaRPr lang="de-DE" sz="100" dirty="0">
              <a:solidFill>
                <a:srgbClr val="000000"/>
              </a:solidFill>
              <a:latin typeface="+mj-lt"/>
            </a:endParaRPr>
          </a:p>
          <a:p>
            <a:pPr eaLnBrk="0" hangingPunct="0">
              <a:defRPr/>
            </a:pPr>
            <a:endParaRPr lang="de-DE" sz="100" dirty="0">
              <a:solidFill>
                <a:srgbClr val="000000"/>
              </a:solidFill>
              <a:latin typeface="+mj-lt"/>
            </a:endParaRPr>
          </a:p>
          <a:p>
            <a:pPr eaLnBrk="0" hangingPunct="0">
              <a:defRPr/>
            </a:pPr>
            <a:endParaRPr lang="de-DE" sz="100" dirty="0">
              <a:solidFill>
                <a:srgbClr val="000000"/>
              </a:solidFill>
              <a:latin typeface="+mj-lt"/>
            </a:endParaRPr>
          </a:p>
          <a:p>
            <a:pPr eaLnBrk="0" hangingPunct="0">
              <a:defRPr/>
            </a:pPr>
            <a:endParaRPr lang="de-DE" sz="100" dirty="0">
              <a:solidFill>
                <a:srgbClr val="000000"/>
              </a:solidFill>
              <a:latin typeface="+mj-lt"/>
            </a:endParaRPr>
          </a:p>
          <a:p>
            <a:pPr eaLnBrk="0" hangingPunct="0">
              <a:defRPr/>
            </a:pPr>
            <a:endParaRPr lang="de-DE" sz="100" dirty="0">
              <a:solidFill>
                <a:srgbClr val="000000"/>
              </a:solidFill>
              <a:latin typeface="+mj-lt"/>
            </a:endParaRPr>
          </a:p>
          <a:p>
            <a:pPr eaLnBrk="0" hangingPunct="0">
              <a:defRPr/>
            </a:pPr>
            <a:endParaRPr lang="de-DE" sz="100" dirty="0">
              <a:solidFill>
                <a:srgbClr val="000000"/>
              </a:solidFill>
              <a:latin typeface="+mj-lt"/>
            </a:endParaRPr>
          </a:p>
          <a:p>
            <a:pPr eaLnBrk="0" hangingPunct="0">
              <a:defRPr/>
            </a:pPr>
            <a:endParaRPr lang="de-DE" sz="100" dirty="0">
              <a:solidFill>
                <a:srgbClr val="000000"/>
              </a:solidFill>
              <a:latin typeface="+mj-lt"/>
            </a:endParaRPr>
          </a:p>
          <a:p>
            <a:pPr eaLnBrk="0" hangingPunct="0">
              <a:defRPr/>
            </a:pPr>
            <a:endParaRPr lang="de-DE" sz="100" dirty="0">
              <a:solidFill>
                <a:srgbClr val="000000"/>
              </a:solidFill>
              <a:latin typeface="+mj-lt"/>
            </a:endParaRPr>
          </a:p>
          <a:p>
            <a:pPr eaLnBrk="0" hangingPunct="0">
              <a:defRPr/>
            </a:pPr>
            <a:endParaRPr lang="de-DE" sz="100" dirty="0">
              <a:solidFill>
                <a:srgbClr val="000000"/>
              </a:solidFill>
              <a:latin typeface="+mj-lt"/>
            </a:endParaRPr>
          </a:p>
          <a:p>
            <a:pPr eaLnBrk="0" hangingPunct="0">
              <a:defRPr/>
            </a:pPr>
            <a:endParaRPr lang="de-DE" sz="100" dirty="0">
              <a:solidFill>
                <a:srgbClr val="000000"/>
              </a:solidFill>
              <a:latin typeface="+mj-lt"/>
            </a:endParaRPr>
          </a:p>
          <a:p>
            <a:pPr eaLnBrk="0" hangingPunct="0">
              <a:defRPr/>
            </a:pPr>
            <a:endParaRPr lang="de-DE" sz="100" dirty="0">
              <a:solidFill>
                <a:srgbClr val="000000"/>
              </a:solidFill>
              <a:latin typeface="+mj-lt"/>
            </a:endParaRPr>
          </a:p>
          <a:p>
            <a:pPr eaLnBrk="0" hangingPunct="0">
              <a:defRPr/>
            </a:pPr>
            <a:endParaRPr lang="de-DE" sz="100" dirty="0">
              <a:solidFill>
                <a:srgbClr val="000000"/>
              </a:solidFill>
              <a:latin typeface="+mj-lt"/>
            </a:endParaRPr>
          </a:p>
          <a:p>
            <a:pPr eaLnBrk="0" hangingPunct="0">
              <a:defRPr/>
            </a:pPr>
            <a:r>
              <a:rPr lang="de-DE" sz="1400" dirty="0">
                <a:solidFill>
                  <a:srgbClr val="000000"/>
                </a:solidFill>
                <a:latin typeface="+mj-lt"/>
              </a:rPr>
              <a:t>(N=13)</a:t>
            </a:r>
          </a:p>
        </p:txBody>
      </p:sp>
      <p:cxnSp>
        <p:nvCxnSpPr>
          <p:cNvPr id="26651" name="AutoShape 4"/>
          <p:cNvCxnSpPr>
            <a:cxnSpLocks noChangeShapeType="1"/>
            <a:stCxn id="11" idx="7"/>
          </p:cNvCxnSpPr>
          <p:nvPr/>
        </p:nvCxnSpPr>
        <p:spPr bwMode="auto">
          <a:xfrm rot="5400000" flipH="1" flipV="1">
            <a:off x="6765925" y="4495800"/>
            <a:ext cx="449263" cy="449263"/>
          </a:xfrm>
          <a:prstGeom prst="straightConnector1">
            <a:avLst/>
          </a:prstGeom>
          <a:noFill/>
          <a:ln w="9525">
            <a:solidFill>
              <a:srgbClr val="000000"/>
            </a:solidFill>
            <a:round/>
            <a:headEnd/>
            <a:tailEnd/>
          </a:ln>
        </p:spPr>
      </p:cxnSp>
      <p:cxnSp>
        <p:nvCxnSpPr>
          <p:cNvPr id="26652" name="AutoShape 4"/>
          <p:cNvCxnSpPr>
            <a:cxnSpLocks noChangeShapeType="1"/>
          </p:cNvCxnSpPr>
          <p:nvPr/>
        </p:nvCxnSpPr>
        <p:spPr bwMode="auto">
          <a:xfrm>
            <a:off x="6643688" y="4138613"/>
            <a:ext cx="1071562" cy="1587"/>
          </a:xfrm>
          <a:prstGeom prst="straightConnector1">
            <a:avLst/>
          </a:prstGeom>
          <a:noFill/>
          <a:ln w="9525">
            <a:solidFill>
              <a:srgbClr val="000000"/>
            </a:solidFill>
            <a:round/>
            <a:headEnd/>
            <a:tailEnd/>
          </a:ln>
        </p:spPr>
      </p:cxnSp>
      <p:cxnSp>
        <p:nvCxnSpPr>
          <p:cNvPr id="26653" name="AutoShape 4"/>
          <p:cNvCxnSpPr>
            <a:cxnSpLocks noChangeShapeType="1"/>
          </p:cNvCxnSpPr>
          <p:nvPr/>
        </p:nvCxnSpPr>
        <p:spPr bwMode="auto">
          <a:xfrm>
            <a:off x="7215188" y="4495800"/>
            <a:ext cx="1143000" cy="1588"/>
          </a:xfrm>
          <a:prstGeom prst="straightConnector1">
            <a:avLst/>
          </a:prstGeom>
          <a:noFill/>
          <a:ln w="9525">
            <a:solidFill>
              <a:srgbClr val="000000"/>
            </a:solidFill>
            <a:round/>
            <a:headEnd/>
            <a:tailEnd/>
          </a:ln>
        </p:spPr>
      </p:cxnSp>
      <p:sp>
        <p:nvSpPr>
          <p:cNvPr id="33" name="Textfeld 32"/>
          <p:cNvSpPr txBox="1"/>
          <p:nvPr/>
        </p:nvSpPr>
        <p:spPr>
          <a:xfrm>
            <a:off x="6643688" y="3852863"/>
            <a:ext cx="1643062" cy="338137"/>
          </a:xfrm>
          <a:prstGeom prst="rect">
            <a:avLst/>
          </a:prstGeom>
          <a:noFill/>
        </p:spPr>
        <p:txBody>
          <a:bodyPr>
            <a:spAutoFit/>
          </a:bodyPr>
          <a:lstStyle/>
          <a:p>
            <a:pPr eaLnBrk="0" hangingPunct="0">
              <a:defRPr/>
            </a:pPr>
            <a:r>
              <a:rPr lang="de-DE" sz="1600" b="1" dirty="0">
                <a:solidFill>
                  <a:srgbClr val="000000"/>
                </a:solidFill>
                <a:latin typeface="+mj-lt"/>
              </a:rPr>
              <a:t>Osteuropa</a:t>
            </a:r>
          </a:p>
        </p:txBody>
      </p:sp>
      <p:sp>
        <p:nvSpPr>
          <p:cNvPr id="34" name="Textfeld 33"/>
          <p:cNvSpPr txBox="1"/>
          <p:nvPr/>
        </p:nvSpPr>
        <p:spPr>
          <a:xfrm>
            <a:off x="7215188" y="4210050"/>
            <a:ext cx="1500187" cy="338138"/>
          </a:xfrm>
          <a:prstGeom prst="rect">
            <a:avLst/>
          </a:prstGeom>
          <a:noFill/>
        </p:spPr>
        <p:txBody>
          <a:bodyPr>
            <a:spAutoFit/>
          </a:bodyPr>
          <a:lstStyle/>
          <a:p>
            <a:pPr eaLnBrk="0" hangingPunct="0">
              <a:defRPr/>
            </a:pPr>
            <a:r>
              <a:rPr lang="de-DE" sz="1600" b="1" dirty="0">
                <a:solidFill>
                  <a:srgbClr val="000000"/>
                </a:solidFill>
                <a:latin typeface="+mj-lt"/>
              </a:rPr>
              <a:t>Westeuropa</a:t>
            </a:r>
          </a:p>
        </p:txBody>
      </p:sp>
      <p:sp>
        <p:nvSpPr>
          <p:cNvPr id="35" name="Textfeld 34"/>
          <p:cNvSpPr txBox="1"/>
          <p:nvPr/>
        </p:nvSpPr>
        <p:spPr>
          <a:xfrm>
            <a:off x="6572250" y="3924300"/>
            <a:ext cx="928688" cy="461963"/>
          </a:xfrm>
          <a:prstGeom prst="rect">
            <a:avLst/>
          </a:prstGeom>
          <a:noFill/>
        </p:spPr>
        <p:txBody>
          <a:bodyPr>
            <a:spAutoFit/>
          </a:bodyPr>
          <a:lstStyle/>
          <a:p>
            <a:pPr eaLnBrk="0" hangingPunct="0">
              <a:defRPr/>
            </a:pPr>
            <a:endParaRPr lang="de-DE" sz="100" dirty="0">
              <a:solidFill>
                <a:srgbClr val="000000"/>
              </a:solidFill>
              <a:latin typeface="+mj-lt"/>
            </a:endParaRPr>
          </a:p>
          <a:p>
            <a:pPr eaLnBrk="0" hangingPunct="0">
              <a:defRPr/>
            </a:pPr>
            <a:endParaRPr lang="de-DE" sz="100" dirty="0">
              <a:solidFill>
                <a:srgbClr val="000000"/>
              </a:solidFill>
              <a:latin typeface="+mj-lt"/>
            </a:endParaRPr>
          </a:p>
          <a:p>
            <a:pPr eaLnBrk="0" hangingPunct="0">
              <a:defRPr/>
            </a:pPr>
            <a:endParaRPr lang="de-DE" sz="100" dirty="0">
              <a:solidFill>
                <a:srgbClr val="000000"/>
              </a:solidFill>
              <a:latin typeface="+mj-lt"/>
            </a:endParaRPr>
          </a:p>
          <a:p>
            <a:pPr eaLnBrk="0" hangingPunct="0">
              <a:defRPr/>
            </a:pPr>
            <a:endParaRPr lang="de-DE" sz="100" dirty="0">
              <a:solidFill>
                <a:srgbClr val="000000"/>
              </a:solidFill>
              <a:latin typeface="+mj-lt"/>
            </a:endParaRPr>
          </a:p>
          <a:p>
            <a:pPr eaLnBrk="0" hangingPunct="0">
              <a:defRPr/>
            </a:pPr>
            <a:endParaRPr lang="de-DE" sz="100" dirty="0">
              <a:solidFill>
                <a:srgbClr val="000000"/>
              </a:solidFill>
              <a:latin typeface="+mj-lt"/>
            </a:endParaRPr>
          </a:p>
          <a:p>
            <a:pPr eaLnBrk="0" hangingPunct="0">
              <a:defRPr/>
            </a:pPr>
            <a:endParaRPr lang="de-DE" sz="100" dirty="0">
              <a:solidFill>
                <a:srgbClr val="000000"/>
              </a:solidFill>
              <a:latin typeface="+mj-lt"/>
            </a:endParaRPr>
          </a:p>
          <a:p>
            <a:pPr eaLnBrk="0" hangingPunct="0">
              <a:defRPr/>
            </a:pPr>
            <a:endParaRPr lang="de-DE" sz="100" dirty="0">
              <a:solidFill>
                <a:srgbClr val="000000"/>
              </a:solidFill>
              <a:latin typeface="+mj-lt"/>
            </a:endParaRPr>
          </a:p>
          <a:p>
            <a:pPr eaLnBrk="0" hangingPunct="0">
              <a:defRPr/>
            </a:pPr>
            <a:endParaRPr lang="de-DE" sz="100" dirty="0">
              <a:solidFill>
                <a:srgbClr val="000000"/>
              </a:solidFill>
              <a:latin typeface="+mj-lt"/>
            </a:endParaRPr>
          </a:p>
          <a:p>
            <a:pPr eaLnBrk="0" hangingPunct="0">
              <a:defRPr/>
            </a:pPr>
            <a:endParaRPr lang="de-DE" sz="100" dirty="0">
              <a:solidFill>
                <a:srgbClr val="000000"/>
              </a:solidFill>
              <a:latin typeface="+mj-lt"/>
            </a:endParaRPr>
          </a:p>
          <a:p>
            <a:pPr eaLnBrk="0" hangingPunct="0">
              <a:defRPr/>
            </a:pPr>
            <a:endParaRPr lang="de-DE" sz="100" dirty="0">
              <a:solidFill>
                <a:srgbClr val="000000"/>
              </a:solidFill>
              <a:latin typeface="+mj-lt"/>
            </a:endParaRPr>
          </a:p>
          <a:p>
            <a:pPr eaLnBrk="0" hangingPunct="0">
              <a:defRPr/>
            </a:pPr>
            <a:r>
              <a:rPr lang="de-DE" sz="1400" dirty="0">
                <a:solidFill>
                  <a:srgbClr val="000000"/>
                </a:solidFill>
                <a:latin typeface="+mj-lt"/>
              </a:rPr>
              <a:t>(N=64)</a:t>
            </a:r>
          </a:p>
        </p:txBody>
      </p:sp>
      <p:sp>
        <p:nvSpPr>
          <p:cNvPr id="36" name="Textfeld 35"/>
          <p:cNvSpPr txBox="1"/>
          <p:nvPr/>
        </p:nvSpPr>
        <p:spPr>
          <a:xfrm>
            <a:off x="7286625" y="4281488"/>
            <a:ext cx="857250" cy="461962"/>
          </a:xfrm>
          <a:prstGeom prst="rect">
            <a:avLst/>
          </a:prstGeom>
          <a:noFill/>
        </p:spPr>
        <p:txBody>
          <a:bodyPr>
            <a:spAutoFit/>
          </a:bodyPr>
          <a:lstStyle/>
          <a:p>
            <a:pPr eaLnBrk="0" hangingPunct="0">
              <a:defRPr/>
            </a:pPr>
            <a:endParaRPr lang="de-DE" sz="100" dirty="0">
              <a:solidFill>
                <a:srgbClr val="000000"/>
              </a:solidFill>
              <a:latin typeface="+mj-lt"/>
            </a:endParaRPr>
          </a:p>
          <a:p>
            <a:pPr eaLnBrk="0" hangingPunct="0">
              <a:defRPr/>
            </a:pPr>
            <a:endParaRPr lang="de-DE" sz="100" dirty="0">
              <a:solidFill>
                <a:srgbClr val="000000"/>
              </a:solidFill>
              <a:latin typeface="+mj-lt"/>
            </a:endParaRPr>
          </a:p>
          <a:p>
            <a:pPr eaLnBrk="0" hangingPunct="0">
              <a:defRPr/>
            </a:pPr>
            <a:endParaRPr lang="de-DE" sz="100" dirty="0">
              <a:solidFill>
                <a:srgbClr val="000000"/>
              </a:solidFill>
              <a:latin typeface="+mj-lt"/>
            </a:endParaRPr>
          </a:p>
          <a:p>
            <a:pPr eaLnBrk="0" hangingPunct="0">
              <a:defRPr/>
            </a:pPr>
            <a:endParaRPr lang="de-DE" sz="100" dirty="0">
              <a:solidFill>
                <a:srgbClr val="000000"/>
              </a:solidFill>
              <a:latin typeface="+mj-lt"/>
            </a:endParaRPr>
          </a:p>
          <a:p>
            <a:pPr eaLnBrk="0" hangingPunct="0">
              <a:defRPr/>
            </a:pPr>
            <a:endParaRPr lang="de-DE" sz="100" dirty="0">
              <a:solidFill>
                <a:srgbClr val="000000"/>
              </a:solidFill>
              <a:latin typeface="+mj-lt"/>
            </a:endParaRPr>
          </a:p>
          <a:p>
            <a:pPr eaLnBrk="0" hangingPunct="0">
              <a:defRPr/>
            </a:pPr>
            <a:endParaRPr lang="de-DE" sz="100" dirty="0">
              <a:solidFill>
                <a:srgbClr val="000000"/>
              </a:solidFill>
              <a:latin typeface="+mj-lt"/>
            </a:endParaRPr>
          </a:p>
          <a:p>
            <a:pPr eaLnBrk="0" hangingPunct="0">
              <a:defRPr/>
            </a:pPr>
            <a:endParaRPr lang="de-DE" sz="100" dirty="0">
              <a:solidFill>
                <a:srgbClr val="000000"/>
              </a:solidFill>
              <a:latin typeface="+mj-lt"/>
            </a:endParaRPr>
          </a:p>
          <a:p>
            <a:pPr eaLnBrk="0" hangingPunct="0">
              <a:defRPr/>
            </a:pPr>
            <a:endParaRPr lang="de-DE" sz="100" dirty="0">
              <a:solidFill>
                <a:srgbClr val="000000"/>
              </a:solidFill>
              <a:latin typeface="+mj-lt"/>
            </a:endParaRPr>
          </a:p>
          <a:p>
            <a:pPr eaLnBrk="0" hangingPunct="0">
              <a:defRPr/>
            </a:pPr>
            <a:endParaRPr lang="de-DE" sz="100" dirty="0">
              <a:solidFill>
                <a:srgbClr val="000000"/>
              </a:solidFill>
              <a:latin typeface="+mj-lt"/>
            </a:endParaRPr>
          </a:p>
          <a:p>
            <a:pPr eaLnBrk="0" hangingPunct="0">
              <a:defRPr/>
            </a:pPr>
            <a:endParaRPr lang="de-DE" sz="100" dirty="0">
              <a:solidFill>
                <a:srgbClr val="000000"/>
              </a:solidFill>
              <a:latin typeface="+mj-lt"/>
            </a:endParaRPr>
          </a:p>
          <a:p>
            <a:pPr eaLnBrk="0" hangingPunct="0">
              <a:defRPr/>
            </a:pPr>
            <a:r>
              <a:rPr lang="de-DE" sz="1400" dirty="0">
                <a:solidFill>
                  <a:srgbClr val="000000"/>
                </a:solidFill>
                <a:latin typeface="+mj-lt"/>
              </a:rPr>
              <a:t>(N=28)</a:t>
            </a:r>
          </a:p>
        </p:txBody>
      </p:sp>
      <p:sp>
        <p:nvSpPr>
          <p:cNvPr id="26658" name="Inhaltsplatzhalter 1"/>
          <p:cNvSpPr txBox="1">
            <a:spLocks/>
          </p:cNvSpPr>
          <p:nvPr/>
        </p:nvSpPr>
        <p:spPr bwMode="auto">
          <a:xfrm>
            <a:off x="428625" y="1928813"/>
            <a:ext cx="8215313" cy="800100"/>
          </a:xfrm>
          <a:prstGeom prst="rect">
            <a:avLst/>
          </a:prstGeom>
          <a:noFill/>
          <a:ln w="9525">
            <a:noFill/>
            <a:miter lim="800000"/>
            <a:headEnd/>
            <a:tailEnd/>
          </a:ln>
        </p:spPr>
        <p:txBody>
          <a:bodyPr>
            <a:spAutoFit/>
          </a:bodyPr>
          <a:lstStyle/>
          <a:p>
            <a:pPr defTabSz="912813" eaLnBrk="0" hangingPunct="0"/>
            <a:r>
              <a:rPr lang="de-DE" sz="1600" dirty="0">
                <a:solidFill>
                  <a:srgbClr val="000000"/>
                </a:solidFill>
                <a:latin typeface="Tahoma" pitchFamily="34" charset="0"/>
              </a:rPr>
              <a:t>Frage: „Einmal ganz allgemein gefragt, wie sehr hast du Angst, in Dresden einmal wegen deiner Herkunft körperlich angegriffen zu werden</a:t>
            </a:r>
            <a:r>
              <a:rPr lang="de-DE" sz="1600" dirty="0" smtClean="0">
                <a:solidFill>
                  <a:srgbClr val="000000"/>
                </a:solidFill>
                <a:latin typeface="Tahoma" pitchFamily="34" charset="0"/>
              </a:rPr>
              <a:t>?“ </a:t>
            </a:r>
            <a:r>
              <a:rPr lang="de-DE" sz="1400" dirty="0">
                <a:solidFill>
                  <a:srgbClr val="000000"/>
                </a:solidFill>
                <a:latin typeface="Tahoma" pitchFamily="34" charset="0"/>
              </a:rPr>
              <a:t>(5er-Skala mit 1= Ich habe sehr große Angst davor und 5 = Vor so etwas habe ich keine Angst)</a:t>
            </a:r>
          </a:p>
        </p:txBody>
      </p:sp>
      <p:sp>
        <p:nvSpPr>
          <p:cNvPr id="12" name="Ellipse 11"/>
          <p:cNvSpPr/>
          <p:nvPr/>
        </p:nvSpPr>
        <p:spPr>
          <a:xfrm>
            <a:off x="5143500" y="4924425"/>
            <a:ext cx="142875" cy="142875"/>
          </a:xfrm>
          <a:prstGeom prst="ellipse">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eaLnBrk="0" hangingPunct="0">
              <a:defRPr/>
            </a:pPr>
            <a:endParaRPr lang="de-DE">
              <a:solidFill>
                <a:srgbClr val="000000"/>
              </a:solidFill>
            </a:endParaRPr>
          </a:p>
        </p:txBody>
      </p:sp>
      <p:sp>
        <p:nvSpPr>
          <p:cNvPr id="39" name="Textfeld 38"/>
          <p:cNvSpPr txBox="1"/>
          <p:nvPr/>
        </p:nvSpPr>
        <p:spPr>
          <a:xfrm>
            <a:off x="4929188" y="5748338"/>
            <a:ext cx="2428875" cy="323850"/>
          </a:xfrm>
          <a:prstGeom prst="rect">
            <a:avLst/>
          </a:prstGeom>
          <a:noFill/>
        </p:spPr>
        <p:txBody>
          <a:bodyPr>
            <a:spAutoFit/>
          </a:bodyPr>
          <a:lstStyle/>
          <a:p>
            <a:pPr algn="r" eaLnBrk="0" hangingPunct="0">
              <a:defRPr/>
            </a:pPr>
            <a:r>
              <a:rPr lang="de-DE" sz="1500" dirty="0">
                <a:solidFill>
                  <a:srgbClr val="000000"/>
                </a:solidFill>
                <a:latin typeface="+mj-lt"/>
              </a:rPr>
              <a:t>Mittelwert</a:t>
            </a:r>
          </a:p>
        </p:txBody>
      </p:sp>
      <p:sp>
        <p:nvSpPr>
          <p:cNvPr id="40" name="Rectangle 3"/>
          <p:cNvSpPr txBox="1">
            <a:spLocks noChangeArrowheads="1"/>
          </p:cNvSpPr>
          <p:nvPr/>
        </p:nvSpPr>
        <p:spPr>
          <a:xfrm>
            <a:off x="785813" y="1357313"/>
            <a:ext cx="8229600" cy="400050"/>
          </a:xfrm>
          <a:prstGeom prst="rect">
            <a:avLst/>
          </a:prstGeom>
        </p:spPr>
        <p:txBody>
          <a:bodyPr>
            <a:spAutoFit/>
          </a:bodyPr>
          <a:lstStyle/>
          <a:p>
            <a:pPr>
              <a:defRPr/>
            </a:pPr>
            <a:r>
              <a:rPr lang="de-DE" sz="2000" b="1" kern="0" dirty="0" smtClean="0">
                <a:solidFill>
                  <a:srgbClr val="C00000"/>
                </a:solidFill>
                <a:latin typeface="Tahoma"/>
              </a:rPr>
              <a:t>Fremdländisches Aussehen bringt Angst vor Angriffen mit sich</a:t>
            </a:r>
            <a:endParaRPr lang="de-DE" sz="2000" b="1" kern="0" dirty="0">
              <a:solidFill>
                <a:srgbClr val="C00000"/>
              </a:solidFill>
              <a:latin typeface="Arial" charset="0"/>
            </a:endParaRPr>
          </a:p>
        </p:txBody>
      </p:sp>
      <p:sp>
        <p:nvSpPr>
          <p:cNvPr id="41" name="Textfeld 40"/>
          <p:cNvSpPr txBox="1"/>
          <p:nvPr/>
        </p:nvSpPr>
        <p:spPr>
          <a:xfrm>
            <a:off x="0" y="6581001"/>
            <a:ext cx="5286375" cy="276999"/>
          </a:xfrm>
          <a:prstGeom prst="rect">
            <a:avLst/>
          </a:prstGeom>
          <a:noFill/>
        </p:spPr>
        <p:txBody>
          <a:bodyPr>
            <a:spAutoFit/>
          </a:bodyPr>
          <a:lstStyle/>
          <a:p>
            <a:pPr eaLnBrk="0" fontAlgn="auto" hangingPunct="0">
              <a:spcBef>
                <a:spcPts val="0"/>
              </a:spcBef>
              <a:spcAft>
                <a:spcPts val="0"/>
              </a:spcAft>
              <a:defRPr/>
            </a:pPr>
            <a:r>
              <a:rPr lang="de-DE" sz="1200" dirty="0">
                <a:solidFill>
                  <a:schemeClr val="tx1">
                    <a:lumMod val="50000"/>
                  </a:schemeClr>
                </a:solidFill>
              </a:rPr>
              <a:t>Basis: Ausländische </a:t>
            </a:r>
            <a:r>
              <a:rPr lang="de-DE" sz="1200" dirty="0" smtClean="0">
                <a:solidFill>
                  <a:schemeClr val="tx1">
                    <a:lumMod val="50000"/>
                  </a:schemeClr>
                </a:solidFill>
              </a:rPr>
              <a:t>Studierende (n=213)</a:t>
            </a:r>
            <a:endParaRPr lang="de-DE" sz="1200" dirty="0">
              <a:solidFill>
                <a:schemeClr val="tx1">
                  <a:lumMod val="50000"/>
                </a:schemeClr>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feld 6"/>
          <p:cNvSpPr txBox="1"/>
          <p:nvPr/>
        </p:nvSpPr>
        <p:spPr>
          <a:xfrm>
            <a:off x="1857375" y="4429125"/>
            <a:ext cx="714375" cy="369888"/>
          </a:xfrm>
          <a:prstGeom prst="rect">
            <a:avLst/>
          </a:prstGeom>
          <a:noFill/>
        </p:spPr>
        <p:txBody>
          <a:bodyPr>
            <a:spAutoFit/>
          </a:bodyPr>
          <a:lstStyle/>
          <a:p>
            <a:pPr eaLnBrk="0" fontAlgn="auto" hangingPunct="0">
              <a:spcBef>
                <a:spcPts val="0"/>
              </a:spcBef>
              <a:spcAft>
                <a:spcPts val="0"/>
              </a:spcAft>
              <a:defRPr/>
            </a:pPr>
            <a:r>
              <a:rPr lang="de-DE" dirty="0">
                <a:latin typeface="+mj-lt"/>
              </a:rPr>
              <a:t>75%</a:t>
            </a:r>
          </a:p>
        </p:txBody>
      </p:sp>
      <p:graphicFrame>
        <p:nvGraphicFramePr>
          <p:cNvPr id="9" name="Diagramm 8"/>
          <p:cNvGraphicFramePr/>
          <p:nvPr/>
        </p:nvGraphicFramePr>
        <p:xfrm>
          <a:off x="428596" y="2500306"/>
          <a:ext cx="8072494" cy="3786214"/>
        </p:xfrm>
        <a:graphic>
          <a:graphicData uri="http://schemas.openxmlformats.org/drawingml/2006/chart">
            <c:chart xmlns:c="http://schemas.openxmlformats.org/drawingml/2006/chart" xmlns:r="http://schemas.openxmlformats.org/officeDocument/2006/relationships" r:id="rId2"/>
          </a:graphicData>
        </a:graphic>
      </p:graphicFrame>
      <p:sp>
        <p:nvSpPr>
          <p:cNvPr id="11" name="Inhaltsplatzhalter 1"/>
          <p:cNvSpPr txBox="1">
            <a:spLocks/>
          </p:cNvSpPr>
          <p:nvPr/>
        </p:nvSpPr>
        <p:spPr>
          <a:xfrm>
            <a:off x="428625" y="1928813"/>
            <a:ext cx="8215313" cy="584775"/>
          </a:xfrm>
          <a:prstGeom prst="rect">
            <a:avLst/>
          </a:prstGeom>
        </p:spPr>
        <p:txBody>
          <a:bodyPr>
            <a:spAutoFit/>
          </a:bodyPr>
          <a:lstStyle/>
          <a:p>
            <a:pPr defTabSz="912813" eaLnBrk="0" hangingPunct="0">
              <a:defRPr/>
            </a:pPr>
            <a:r>
              <a:rPr lang="de-DE" sz="1600" kern="0" dirty="0">
                <a:solidFill>
                  <a:srgbClr val="000000"/>
                </a:solidFill>
                <a:latin typeface="+mj-lt"/>
              </a:rPr>
              <a:t>Frage: „Hast du durch dieses Ereignis größere Angst, dass du in Dresden wegen deiner Herkunft angegriffen wirst, als vorher?“</a:t>
            </a:r>
          </a:p>
        </p:txBody>
      </p:sp>
      <p:sp>
        <p:nvSpPr>
          <p:cNvPr id="10" name="Rectangle 3"/>
          <p:cNvSpPr txBox="1">
            <a:spLocks noChangeArrowheads="1"/>
          </p:cNvSpPr>
          <p:nvPr/>
        </p:nvSpPr>
        <p:spPr>
          <a:xfrm>
            <a:off x="785813" y="1357313"/>
            <a:ext cx="8229600" cy="400050"/>
          </a:xfrm>
          <a:prstGeom prst="rect">
            <a:avLst/>
          </a:prstGeom>
        </p:spPr>
        <p:txBody>
          <a:bodyPr>
            <a:spAutoFit/>
          </a:bodyPr>
          <a:lstStyle/>
          <a:p>
            <a:pPr>
              <a:defRPr/>
            </a:pPr>
            <a:r>
              <a:rPr lang="de-DE" sz="2000" b="1" kern="0" dirty="0" smtClean="0">
                <a:solidFill>
                  <a:srgbClr val="C00000"/>
                </a:solidFill>
                <a:latin typeface="Tahoma"/>
              </a:rPr>
              <a:t>Der Fall „</a:t>
            </a:r>
            <a:r>
              <a:rPr lang="de-DE" sz="2000" b="1" kern="0" dirty="0" err="1" smtClean="0">
                <a:solidFill>
                  <a:srgbClr val="C00000"/>
                </a:solidFill>
                <a:latin typeface="Tahoma"/>
              </a:rPr>
              <a:t>Marwa</a:t>
            </a:r>
            <a:r>
              <a:rPr lang="de-DE" sz="2000" b="1" kern="0" dirty="0" smtClean="0">
                <a:solidFill>
                  <a:srgbClr val="C00000"/>
                </a:solidFill>
                <a:latin typeface="Tahoma"/>
              </a:rPr>
              <a:t> </a:t>
            </a:r>
            <a:r>
              <a:rPr lang="de-DE" sz="2000" b="1" kern="0" dirty="0" err="1" smtClean="0">
                <a:solidFill>
                  <a:srgbClr val="C00000"/>
                </a:solidFill>
                <a:latin typeface="Tahoma"/>
              </a:rPr>
              <a:t>El-Sherbini</a:t>
            </a:r>
            <a:r>
              <a:rPr lang="de-DE" sz="2000" b="1" kern="0" dirty="0" smtClean="0">
                <a:solidFill>
                  <a:srgbClr val="C00000"/>
                </a:solidFill>
                <a:latin typeface="Tahoma"/>
              </a:rPr>
              <a:t>“ hat weiter verängstigt </a:t>
            </a:r>
            <a:endParaRPr lang="de-DE" sz="2000" b="1" kern="0" dirty="0">
              <a:solidFill>
                <a:srgbClr val="C00000"/>
              </a:solidFill>
              <a:latin typeface="Tahoma"/>
            </a:endParaRPr>
          </a:p>
        </p:txBody>
      </p:sp>
      <p:sp>
        <p:nvSpPr>
          <p:cNvPr id="12" name="Textfeld 11"/>
          <p:cNvSpPr txBox="1"/>
          <p:nvPr/>
        </p:nvSpPr>
        <p:spPr>
          <a:xfrm>
            <a:off x="0" y="6581025"/>
            <a:ext cx="6357950" cy="276999"/>
          </a:xfrm>
          <a:prstGeom prst="rect">
            <a:avLst/>
          </a:prstGeom>
          <a:noFill/>
        </p:spPr>
        <p:txBody>
          <a:bodyPr wrap="square">
            <a:spAutoFit/>
          </a:bodyPr>
          <a:lstStyle/>
          <a:p>
            <a:pPr eaLnBrk="0" fontAlgn="auto" hangingPunct="0">
              <a:spcBef>
                <a:spcPts val="0"/>
              </a:spcBef>
              <a:spcAft>
                <a:spcPts val="0"/>
              </a:spcAft>
              <a:defRPr/>
            </a:pPr>
            <a:r>
              <a:rPr lang="de-DE" sz="1200" dirty="0">
                <a:solidFill>
                  <a:schemeClr val="tx1">
                    <a:lumMod val="50000"/>
                  </a:schemeClr>
                </a:solidFill>
              </a:rPr>
              <a:t>Basis: Ausländische </a:t>
            </a:r>
            <a:r>
              <a:rPr lang="de-DE" sz="1200" dirty="0" smtClean="0">
                <a:solidFill>
                  <a:schemeClr val="tx1">
                    <a:lumMod val="50000"/>
                  </a:schemeClr>
                </a:solidFill>
              </a:rPr>
              <a:t>Studierende (n=177); nur Personen, die Fall mitbekommen haben</a:t>
            </a:r>
            <a:endParaRPr lang="de-DE" sz="1200" dirty="0">
              <a:solidFill>
                <a:schemeClr val="tx1">
                  <a:lumMod val="50000"/>
                </a:schemeClr>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2"/>
          <p:cNvSpPr txBox="1">
            <a:spLocks noChangeArrowheads="1"/>
          </p:cNvSpPr>
          <p:nvPr/>
        </p:nvSpPr>
        <p:spPr bwMode="auto">
          <a:xfrm>
            <a:off x="214313" y="1906588"/>
            <a:ext cx="8643937" cy="4379912"/>
          </a:xfrm>
          <a:prstGeom prst="rect">
            <a:avLst/>
          </a:prstGeom>
          <a:gradFill rotWithShape="0">
            <a:gsLst>
              <a:gs pos="0">
                <a:srgbClr val="800000"/>
              </a:gs>
              <a:gs pos="100000">
                <a:srgbClr val="9B3636"/>
              </a:gs>
            </a:gsLst>
            <a:lin ang="5400000" scaled="1"/>
          </a:gradFill>
          <a:ln w="9525">
            <a:noFill/>
            <a:miter lim="800000"/>
            <a:headEnd/>
            <a:tailEnd/>
          </a:ln>
        </p:spPr>
        <p:txBody>
          <a:bodyPr lIns="180000" tIns="180000" rIns="180000" bIns="180000">
            <a:spAutoFit/>
          </a:bodyPr>
          <a:lstStyle/>
          <a:p>
            <a:pPr marL="533400">
              <a:lnSpc>
                <a:spcPct val="300000"/>
              </a:lnSpc>
              <a:spcBef>
                <a:spcPct val="30000"/>
              </a:spcBef>
            </a:pPr>
            <a:endParaRPr lang="de-DE">
              <a:solidFill>
                <a:srgbClr val="808080"/>
              </a:solidFill>
              <a:latin typeface="DIN-Medium"/>
              <a:cs typeface="Times New Roman" pitchFamily="18" charset="0"/>
            </a:endParaRPr>
          </a:p>
          <a:p>
            <a:pPr marL="533400">
              <a:lnSpc>
                <a:spcPct val="200000"/>
              </a:lnSpc>
              <a:spcBef>
                <a:spcPct val="30000"/>
              </a:spcBef>
            </a:pPr>
            <a:endParaRPr lang="de-DE">
              <a:solidFill>
                <a:srgbClr val="808080"/>
              </a:solidFill>
              <a:latin typeface="DIN-Medium"/>
              <a:cs typeface="Times New Roman" pitchFamily="18" charset="0"/>
            </a:endParaRPr>
          </a:p>
          <a:p>
            <a:pPr marL="533400">
              <a:lnSpc>
                <a:spcPct val="200000"/>
              </a:lnSpc>
              <a:spcBef>
                <a:spcPct val="30000"/>
              </a:spcBef>
            </a:pPr>
            <a:endParaRPr lang="de-DE">
              <a:solidFill>
                <a:srgbClr val="808080"/>
              </a:solidFill>
              <a:latin typeface="DIN-Medium"/>
              <a:cs typeface="Times New Roman" pitchFamily="18" charset="0"/>
            </a:endParaRPr>
          </a:p>
          <a:p>
            <a:pPr marL="533400">
              <a:lnSpc>
                <a:spcPct val="200000"/>
              </a:lnSpc>
              <a:spcBef>
                <a:spcPct val="30000"/>
              </a:spcBef>
            </a:pPr>
            <a:endParaRPr lang="de-DE">
              <a:solidFill>
                <a:srgbClr val="808080"/>
              </a:solidFill>
              <a:latin typeface="DIN-Medium"/>
              <a:cs typeface="Times New Roman" pitchFamily="18" charset="0"/>
            </a:endParaRPr>
          </a:p>
          <a:p>
            <a:pPr marL="533400">
              <a:lnSpc>
                <a:spcPct val="200000"/>
              </a:lnSpc>
              <a:spcBef>
                <a:spcPct val="30000"/>
              </a:spcBef>
            </a:pPr>
            <a:endParaRPr lang="de-DE">
              <a:solidFill>
                <a:srgbClr val="808080"/>
              </a:solidFill>
              <a:latin typeface="DIN-Medium"/>
              <a:cs typeface="Times New Roman" pitchFamily="18" charset="0"/>
            </a:endParaRPr>
          </a:p>
          <a:p>
            <a:pPr marL="533400">
              <a:lnSpc>
                <a:spcPct val="200000"/>
              </a:lnSpc>
              <a:spcBef>
                <a:spcPct val="30000"/>
              </a:spcBef>
            </a:pPr>
            <a:endParaRPr lang="de-DE">
              <a:solidFill>
                <a:srgbClr val="808080"/>
              </a:solidFill>
              <a:latin typeface="DIN-Medium"/>
              <a:cs typeface="Times New Roman" pitchFamily="18" charset="0"/>
            </a:endParaRPr>
          </a:p>
        </p:txBody>
      </p:sp>
      <p:sp>
        <p:nvSpPr>
          <p:cNvPr id="2" name="Textfeld 1"/>
          <p:cNvSpPr txBox="1"/>
          <p:nvPr/>
        </p:nvSpPr>
        <p:spPr>
          <a:xfrm>
            <a:off x="214313" y="1428750"/>
            <a:ext cx="8501062" cy="369888"/>
          </a:xfrm>
          <a:prstGeom prst="rect">
            <a:avLst/>
          </a:prstGeom>
          <a:noFill/>
        </p:spPr>
        <p:txBody>
          <a:bodyPr>
            <a:spAutoFit/>
          </a:bodyPr>
          <a:lstStyle/>
          <a:p>
            <a:pPr eaLnBrk="0" hangingPunct="0">
              <a:defRPr/>
            </a:pPr>
            <a:r>
              <a:rPr lang="de-DE" dirty="0">
                <a:latin typeface="+mj-lt"/>
              </a:rPr>
              <a:t>Ziel der Studie</a:t>
            </a:r>
          </a:p>
        </p:txBody>
      </p:sp>
      <p:sp>
        <p:nvSpPr>
          <p:cNvPr id="3" name="Rectangle 3"/>
          <p:cNvSpPr txBox="1">
            <a:spLocks noChangeArrowheads="1"/>
          </p:cNvSpPr>
          <p:nvPr/>
        </p:nvSpPr>
        <p:spPr>
          <a:xfrm>
            <a:off x="785813" y="1357313"/>
            <a:ext cx="8229600" cy="400050"/>
          </a:xfrm>
          <a:prstGeom prst="rect">
            <a:avLst/>
          </a:prstGeom>
        </p:spPr>
        <p:txBody>
          <a:bodyPr>
            <a:spAutoFit/>
          </a:bodyPr>
          <a:lstStyle/>
          <a:p>
            <a:pPr>
              <a:defRPr/>
            </a:pPr>
            <a:r>
              <a:rPr lang="de-DE" sz="2000" b="1" kern="0" dirty="0">
                <a:solidFill>
                  <a:srgbClr val="C00000"/>
                </a:solidFill>
                <a:latin typeface="+mj-lt"/>
                <a:ea typeface="+mj-ea"/>
                <a:cs typeface="+mj-cs"/>
              </a:rPr>
              <a:t>Ziele der Untersuchung</a:t>
            </a:r>
          </a:p>
        </p:txBody>
      </p:sp>
      <p:sp>
        <p:nvSpPr>
          <p:cNvPr id="8" name="Abgerundetes Rechteck 7"/>
          <p:cNvSpPr/>
          <p:nvPr/>
        </p:nvSpPr>
        <p:spPr bwMode="auto">
          <a:xfrm>
            <a:off x="357188" y="2500313"/>
            <a:ext cx="8358187" cy="1785937"/>
          </a:xfrm>
          <a:prstGeom prst="roundRect">
            <a:avLst/>
          </a:prstGeom>
          <a:solidFill>
            <a:schemeClr val="tx1">
              <a:lumMod val="50000"/>
              <a:alpha val="61000"/>
            </a:schemeClr>
          </a:solidFill>
          <a:ln w="9525" cap="flat" cmpd="sng" algn="ctr">
            <a:noFill/>
            <a:prstDash val="solid"/>
            <a:miter lim="800000"/>
            <a:headEnd type="none" w="med" len="med"/>
            <a:tailEnd type="none" w="med" len="med"/>
          </a:ln>
          <a:effectLst/>
        </p:spPr>
        <p:txBody>
          <a:bodyPr wrap="none"/>
          <a:lstStyle/>
          <a:p>
            <a:pPr eaLnBrk="0" hangingPunct="0">
              <a:defRPr/>
            </a:pPr>
            <a:endParaRPr lang="de-DE">
              <a:latin typeface="Arial" charset="0"/>
            </a:endParaRPr>
          </a:p>
        </p:txBody>
      </p:sp>
      <p:sp>
        <p:nvSpPr>
          <p:cNvPr id="10" name="Abgerundetes Rechteck 9"/>
          <p:cNvSpPr/>
          <p:nvPr/>
        </p:nvSpPr>
        <p:spPr bwMode="auto">
          <a:xfrm>
            <a:off x="357188" y="4429125"/>
            <a:ext cx="8358187" cy="1785938"/>
          </a:xfrm>
          <a:prstGeom prst="roundRect">
            <a:avLst/>
          </a:prstGeom>
          <a:solidFill>
            <a:schemeClr val="tx1">
              <a:lumMod val="50000"/>
              <a:alpha val="61000"/>
            </a:schemeClr>
          </a:solidFill>
          <a:ln w="9525" cap="flat" cmpd="sng" algn="ctr">
            <a:noFill/>
            <a:prstDash val="solid"/>
            <a:miter lim="800000"/>
            <a:headEnd type="none" w="med" len="med"/>
            <a:tailEnd type="none" w="med" len="med"/>
          </a:ln>
          <a:effectLst/>
        </p:spPr>
        <p:txBody>
          <a:bodyPr wrap="none"/>
          <a:lstStyle/>
          <a:p>
            <a:pPr eaLnBrk="0" hangingPunct="0">
              <a:defRPr/>
            </a:pPr>
            <a:endParaRPr lang="de-DE">
              <a:latin typeface="Arial" charset="0"/>
            </a:endParaRPr>
          </a:p>
        </p:txBody>
      </p:sp>
      <p:sp>
        <p:nvSpPr>
          <p:cNvPr id="4" name="Rechteck 3"/>
          <p:cNvSpPr/>
          <p:nvPr/>
        </p:nvSpPr>
        <p:spPr>
          <a:xfrm>
            <a:off x="500063" y="1928813"/>
            <a:ext cx="7929562" cy="4370427"/>
          </a:xfrm>
          <a:prstGeom prst="rect">
            <a:avLst/>
          </a:prstGeom>
        </p:spPr>
        <p:txBody>
          <a:bodyPr>
            <a:spAutoFit/>
          </a:bodyPr>
          <a:lstStyle/>
          <a:p>
            <a:pPr eaLnBrk="0" hangingPunct="0">
              <a:defRPr/>
            </a:pPr>
            <a:r>
              <a:rPr lang="de-DE" b="1" dirty="0">
                <a:latin typeface="+mj-lt"/>
              </a:rPr>
              <a:t>Zwei Sichtweisen…</a:t>
            </a:r>
          </a:p>
          <a:p>
            <a:pPr eaLnBrk="0" hangingPunct="0">
              <a:defRPr/>
            </a:pPr>
            <a:endParaRPr lang="de-DE" sz="2000" b="1" dirty="0">
              <a:latin typeface="+mj-lt"/>
            </a:endParaRPr>
          </a:p>
          <a:p>
            <a:pPr marL="812800" indent="-190500" eaLnBrk="0" hangingPunct="0">
              <a:buFont typeface="Symbol" pitchFamily="18" charset="2"/>
              <a:buChar char="-"/>
              <a:defRPr/>
            </a:pPr>
            <a:r>
              <a:rPr lang="de-DE" dirty="0">
                <a:latin typeface="+mj-lt"/>
              </a:rPr>
              <a:t>wie willkommen sind ausländische Mitbürger in Dresden?</a:t>
            </a:r>
          </a:p>
          <a:p>
            <a:pPr marL="812800" indent="-190500" eaLnBrk="0" hangingPunct="0">
              <a:buFont typeface="Symbol" pitchFamily="18" charset="2"/>
              <a:buChar char="-"/>
              <a:defRPr/>
            </a:pPr>
            <a:endParaRPr lang="de-DE" dirty="0">
              <a:latin typeface="+mj-lt"/>
            </a:endParaRPr>
          </a:p>
          <a:p>
            <a:pPr marL="812800" indent="-190500" eaLnBrk="0" hangingPunct="0">
              <a:buFont typeface="Symbol" pitchFamily="18" charset="2"/>
              <a:buChar char="-"/>
              <a:defRPr/>
            </a:pPr>
            <a:r>
              <a:rPr lang="de-DE" dirty="0">
                <a:latin typeface="+mj-lt"/>
              </a:rPr>
              <a:t>welche Erfahrungen mit Ablehnung oder Gewalt haben sie </a:t>
            </a:r>
            <a:r>
              <a:rPr lang="de-DE" dirty="0" smtClean="0">
                <a:latin typeface="+mj-lt"/>
              </a:rPr>
              <a:t>gemacht?</a:t>
            </a:r>
            <a:endParaRPr lang="de-DE" dirty="0">
              <a:latin typeface="+mj-lt"/>
            </a:endParaRPr>
          </a:p>
          <a:p>
            <a:pPr marL="812800" indent="-190500" eaLnBrk="0" hangingPunct="0">
              <a:buFont typeface="Symbol" pitchFamily="18" charset="2"/>
              <a:buChar char="-"/>
              <a:defRPr/>
            </a:pPr>
            <a:endParaRPr lang="de-DE" dirty="0">
              <a:latin typeface="+mj-lt"/>
            </a:endParaRPr>
          </a:p>
          <a:p>
            <a:pPr marL="812800" indent="-190500" eaLnBrk="0" hangingPunct="0">
              <a:buFont typeface="Symbol" pitchFamily="18" charset="2"/>
              <a:buChar char="-"/>
              <a:defRPr/>
            </a:pPr>
            <a:r>
              <a:rPr lang="de-DE" dirty="0">
                <a:latin typeface="+mj-lt"/>
              </a:rPr>
              <a:t>wie wohl fühlen sich ausländische Mitbürger in Dresden?</a:t>
            </a:r>
          </a:p>
          <a:p>
            <a:pPr marL="812800" indent="-190500" eaLnBrk="0" hangingPunct="0">
              <a:buFont typeface="Symbol" pitchFamily="18" charset="2"/>
              <a:buChar char="-"/>
              <a:defRPr/>
            </a:pPr>
            <a:endParaRPr lang="de-DE" sz="2400" dirty="0">
              <a:latin typeface="+mj-lt"/>
            </a:endParaRPr>
          </a:p>
          <a:p>
            <a:pPr marL="812800" indent="-190500" eaLnBrk="0" hangingPunct="0">
              <a:buFont typeface="Symbol" pitchFamily="18" charset="2"/>
              <a:buChar char="-"/>
              <a:defRPr/>
            </a:pPr>
            <a:endParaRPr lang="de-DE" dirty="0" smtClean="0">
              <a:latin typeface="+mj-lt"/>
            </a:endParaRPr>
          </a:p>
          <a:p>
            <a:pPr marL="812800" indent="-190500" eaLnBrk="0" hangingPunct="0">
              <a:buFont typeface="Symbol" pitchFamily="18" charset="2"/>
              <a:buChar char="-"/>
              <a:defRPr/>
            </a:pPr>
            <a:r>
              <a:rPr lang="de-DE" dirty="0" smtClean="0">
                <a:latin typeface="+mj-lt"/>
              </a:rPr>
              <a:t>wie </a:t>
            </a:r>
            <a:r>
              <a:rPr lang="de-DE" dirty="0">
                <a:latin typeface="+mj-lt"/>
              </a:rPr>
              <a:t>gehen die Dresdner auf ihre ausländischen Mitbürger zu?</a:t>
            </a:r>
          </a:p>
          <a:p>
            <a:pPr marL="812800" indent="-190500" eaLnBrk="0" hangingPunct="0">
              <a:buFont typeface="Symbol" pitchFamily="18" charset="2"/>
              <a:buChar char="-"/>
              <a:defRPr/>
            </a:pPr>
            <a:endParaRPr lang="de-DE" dirty="0">
              <a:latin typeface="+mj-lt"/>
            </a:endParaRPr>
          </a:p>
          <a:p>
            <a:pPr marL="812800" indent="-190500" eaLnBrk="0" hangingPunct="0">
              <a:buFont typeface="Symbol" pitchFamily="18" charset="2"/>
              <a:buChar char="-"/>
              <a:defRPr/>
            </a:pPr>
            <a:r>
              <a:rPr lang="de-DE" dirty="0">
                <a:latin typeface="+mj-lt"/>
              </a:rPr>
              <a:t>welche Ängste und Erwartungen haben die Dresdner?</a:t>
            </a:r>
          </a:p>
          <a:p>
            <a:pPr marL="812800" indent="-190500" eaLnBrk="0" hangingPunct="0">
              <a:buFont typeface="Symbol" pitchFamily="18" charset="2"/>
              <a:buChar char="-"/>
              <a:defRPr/>
            </a:pPr>
            <a:endParaRPr lang="de-DE" dirty="0">
              <a:latin typeface="+mj-lt"/>
            </a:endParaRPr>
          </a:p>
          <a:p>
            <a:pPr marL="812800" indent="-190500" eaLnBrk="0" hangingPunct="0">
              <a:buFont typeface="Symbol" pitchFamily="18" charset="2"/>
              <a:buChar char="-"/>
              <a:defRPr/>
            </a:pPr>
            <a:r>
              <a:rPr lang="de-DE" dirty="0">
                <a:latin typeface="+mj-lt"/>
              </a:rPr>
              <a:t>was sind die </a:t>
            </a:r>
            <a:r>
              <a:rPr lang="de-DE" dirty="0" smtClean="0">
                <a:latin typeface="+mj-lt"/>
              </a:rPr>
              <a:t>Kontakthürden?</a:t>
            </a:r>
            <a:endParaRPr lang="de-DE" dirty="0">
              <a:latin typeface="+mj-lt"/>
            </a:endParaRPr>
          </a:p>
          <a:p>
            <a:pPr marL="812800" indent="-190500" eaLnBrk="0" hangingPunct="0">
              <a:buFont typeface="Symbol" pitchFamily="18" charset="2"/>
              <a:buChar char="-"/>
              <a:defRPr/>
            </a:pPr>
            <a:endParaRPr lang="de-DE" dirty="0">
              <a:latin typeface="+mj-lt"/>
            </a:endParaRPr>
          </a:p>
        </p:txBody>
      </p:sp>
      <p:sp>
        <p:nvSpPr>
          <p:cNvPr id="9" name="Textfeld 8"/>
          <p:cNvSpPr txBox="1"/>
          <p:nvPr/>
        </p:nvSpPr>
        <p:spPr>
          <a:xfrm>
            <a:off x="500034" y="2500306"/>
            <a:ext cx="461665" cy="1785950"/>
          </a:xfrm>
          <a:prstGeom prst="rect">
            <a:avLst/>
          </a:prstGeom>
          <a:noFill/>
        </p:spPr>
        <p:txBody>
          <a:bodyPr vert="vert270">
            <a:spAutoFit/>
          </a:bodyPr>
          <a:lstStyle/>
          <a:p>
            <a:pPr algn="ctr">
              <a:defRPr/>
            </a:pPr>
            <a:r>
              <a:rPr lang="de-DE" b="1" dirty="0">
                <a:latin typeface="+mj-lt"/>
              </a:rPr>
              <a:t>„Ausländer“</a:t>
            </a:r>
          </a:p>
        </p:txBody>
      </p:sp>
      <p:sp>
        <p:nvSpPr>
          <p:cNvPr id="11" name="Textfeld 10"/>
          <p:cNvSpPr txBox="1"/>
          <p:nvPr/>
        </p:nvSpPr>
        <p:spPr>
          <a:xfrm>
            <a:off x="500034" y="4429132"/>
            <a:ext cx="461665" cy="1785950"/>
          </a:xfrm>
          <a:prstGeom prst="rect">
            <a:avLst/>
          </a:prstGeom>
          <a:noFill/>
        </p:spPr>
        <p:txBody>
          <a:bodyPr vert="vert270">
            <a:spAutoFit/>
          </a:bodyPr>
          <a:lstStyle/>
          <a:p>
            <a:pPr algn="ctr">
              <a:defRPr/>
            </a:pPr>
            <a:r>
              <a:rPr lang="de-DE" b="1" dirty="0">
                <a:latin typeface="+mj-lt"/>
              </a:rPr>
              <a:t>„Deutsche“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0"/>
                                        <p:tgtEl>
                                          <p:spTgt spid="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0"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hteck 11"/>
          <p:cNvSpPr>
            <a:spLocks noChangeArrowheads="1"/>
          </p:cNvSpPr>
          <p:nvPr/>
        </p:nvSpPr>
        <p:spPr bwMode="auto">
          <a:xfrm>
            <a:off x="500063" y="2112055"/>
            <a:ext cx="4319587" cy="1938992"/>
          </a:xfrm>
          <a:prstGeom prst="rect">
            <a:avLst/>
          </a:prstGeom>
          <a:noFill/>
          <a:ln w="9525">
            <a:noFill/>
            <a:miter lim="800000"/>
            <a:headEnd/>
            <a:tailEnd/>
          </a:ln>
        </p:spPr>
        <p:txBody>
          <a:bodyPr>
            <a:spAutoFit/>
          </a:bodyPr>
          <a:lstStyle/>
          <a:p>
            <a:pPr eaLnBrk="0" hangingPunct="0"/>
            <a:r>
              <a:rPr lang="de-DE" sz="1500" dirty="0">
                <a:solidFill>
                  <a:srgbClr val="000000"/>
                </a:solidFill>
                <a:latin typeface="+mn-lt"/>
              </a:rPr>
              <a:t>Frage:</a:t>
            </a:r>
            <a:r>
              <a:rPr lang="de-DE" sz="1500" i="1" dirty="0">
                <a:solidFill>
                  <a:srgbClr val="000000"/>
                </a:solidFill>
                <a:latin typeface="+mn-lt"/>
              </a:rPr>
              <a:t> </a:t>
            </a:r>
            <a:r>
              <a:rPr lang="de-DE" sz="1500" dirty="0">
                <a:solidFill>
                  <a:srgbClr val="000000"/>
                </a:solidFill>
                <a:latin typeface="+mn-lt"/>
              </a:rPr>
              <a:t>„Weißt du von Personen in deinem Freundeskreis, also Personen, mit denen du zumindest hin und wieder privat zusammenkommst, die schon einmal Zeuge geworden sind, wie jemand aufgrund seines Aussehens oder Sprache angegriffen worden ist?“ </a:t>
            </a:r>
            <a:r>
              <a:rPr lang="de-DE" sz="1200" dirty="0" smtClean="0">
                <a:solidFill>
                  <a:schemeClr val="tx1">
                    <a:lumMod val="50000"/>
                  </a:schemeClr>
                </a:solidFill>
              </a:rPr>
              <a:t>(n=4.975</a:t>
            </a:r>
            <a:r>
              <a:rPr lang="de-DE" sz="1200" dirty="0">
                <a:solidFill>
                  <a:schemeClr val="tx1">
                    <a:lumMod val="50000"/>
                  </a:schemeClr>
                </a:solidFill>
              </a:rPr>
              <a:t>)</a:t>
            </a:r>
          </a:p>
          <a:p>
            <a:pPr eaLnBrk="0" hangingPunct="0"/>
            <a:endParaRPr lang="de-DE" sz="1500" i="1" dirty="0">
              <a:solidFill>
                <a:srgbClr val="000000"/>
              </a:solidFill>
              <a:latin typeface="+mn-lt"/>
            </a:endParaRPr>
          </a:p>
        </p:txBody>
      </p:sp>
      <p:sp>
        <p:nvSpPr>
          <p:cNvPr id="8" name="Rechteck 11"/>
          <p:cNvSpPr>
            <a:spLocks noChangeArrowheads="1"/>
          </p:cNvSpPr>
          <p:nvPr/>
        </p:nvSpPr>
        <p:spPr bwMode="auto">
          <a:xfrm>
            <a:off x="4824413" y="2112055"/>
            <a:ext cx="4319587" cy="1015663"/>
          </a:xfrm>
          <a:prstGeom prst="rect">
            <a:avLst/>
          </a:prstGeom>
          <a:noFill/>
          <a:ln w="9525">
            <a:noFill/>
            <a:miter lim="800000"/>
            <a:headEnd/>
            <a:tailEnd/>
          </a:ln>
        </p:spPr>
        <p:txBody>
          <a:bodyPr>
            <a:spAutoFit/>
          </a:bodyPr>
          <a:lstStyle/>
          <a:p>
            <a:pPr eaLnBrk="0" hangingPunct="0"/>
            <a:r>
              <a:rPr lang="de-DE" sz="1500" dirty="0">
                <a:solidFill>
                  <a:srgbClr val="000000"/>
                </a:solidFill>
                <a:latin typeface="+mn-lt"/>
              </a:rPr>
              <a:t>Frage: „Bist du selbst schon einmal Zeuge geworden, wie jemand aufgrund seines Aussehens oder Sprache angegriffen worden ist?“ </a:t>
            </a:r>
            <a:r>
              <a:rPr lang="de-DE" sz="1200" dirty="0" smtClean="0">
                <a:solidFill>
                  <a:schemeClr val="tx1">
                    <a:lumMod val="50000"/>
                  </a:schemeClr>
                </a:solidFill>
              </a:rPr>
              <a:t>(n=4.998</a:t>
            </a:r>
            <a:r>
              <a:rPr lang="de-DE" sz="1200" dirty="0">
                <a:solidFill>
                  <a:schemeClr val="tx1">
                    <a:lumMod val="50000"/>
                  </a:schemeClr>
                </a:solidFill>
              </a:rPr>
              <a:t>)</a:t>
            </a:r>
          </a:p>
        </p:txBody>
      </p:sp>
      <p:graphicFrame>
        <p:nvGraphicFramePr>
          <p:cNvPr id="8194" name="Object 5"/>
          <p:cNvGraphicFramePr>
            <a:graphicFrameLocks noChangeAspect="1"/>
          </p:cNvGraphicFramePr>
          <p:nvPr/>
        </p:nvGraphicFramePr>
        <p:xfrm>
          <a:off x="642938" y="3786187"/>
          <a:ext cx="4214812" cy="2536825"/>
        </p:xfrm>
        <a:graphic>
          <a:graphicData uri="http://schemas.openxmlformats.org/presentationml/2006/ole">
            <p:oleObj spid="_x0000_s8194" name="Worksheet" r:id="rId4" imgW="4210050" imgH="2419350" progId="Excel.Sheet.8">
              <p:embed/>
            </p:oleObj>
          </a:graphicData>
        </a:graphic>
      </p:graphicFrame>
      <p:graphicFrame>
        <p:nvGraphicFramePr>
          <p:cNvPr id="8195" name="Object 6"/>
          <p:cNvGraphicFramePr>
            <a:graphicFrameLocks noChangeAspect="1"/>
          </p:cNvGraphicFramePr>
          <p:nvPr/>
        </p:nvGraphicFramePr>
        <p:xfrm>
          <a:off x="4000496" y="3643314"/>
          <a:ext cx="4786312" cy="2670175"/>
        </p:xfrm>
        <a:graphic>
          <a:graphicData uri="http://schemas.openxmlformats.org/presentationml/2006/ole">
            <p:oleObj spid="_x0000_s8195" name="Worksheet" r:id="rId5" imgW="4810125" imgH="2524125" progId="Excel.Sheet.8">
              <p:embed/>
            </p:oleObj>
          </a:graphicData>
        </a:graphic>
      </p:graphicFrame>
      <p:sp>
        <p:nvSpPr>
          <p:cNvPr id="8198" name="Textfeld 9"/>
          <p:cNvSpPr txBox="1">
            <a:spLocks noChangeArrowheads="1"/>
          </p:cNvSpPr>
          <p:nvPr/>
        </p:nvSpPr>
        <p:spPr bwMode="auto">
          <a:xfrm>
            <a:off x="0" y="6581025"/>
            <a:ext cx="9144000" cy="276999"/>
          </a:xfrm>
          <a:prstGeom prst="rect">
            <a:avLst/>
          </a:prstGeom>
          <a:noFill/>
          <a:ln w="9525">
            <a:noFill/>
            <a:miter lim="800000"/>
            <a:headEnd/>
            <a:tailEnd/>
          </a:ln>
        </p:spPr>
        <p:txBody>
          <a:bodyPr>
            <a:spAutoFit/>
          </a:bodyPr>
          <a:lstStyle/>
          <a:p>
            <a:r>
              <a:rPr lang="de-DE" sz="1200" dirty="0">
                <a:solidFill>
                  <a:schemeClr val="tx1">
                    <a:lumMod val="50000"/>
                  </a:schemeClr>
                </a:solidFill>
              </a:rPr>
              <a:t>Basis: deutsche </a:t>
            </a:r>
            <a:r>
              <a:rPr lang="de-DE" sz="1200" dirty="0" smtClean="0">
                <a:solidFill>
                  <a:schemeClr val="tx1">
                    <a:lumMod val="50000"/>
                  </a:schemeClr>
                </a:solidFill>
              </a:rPr>
              <a:t>Studierende</a:t>
            </a:r>
            <a:endParaRPr lang="de-DE" sz="1200" dirty="0">
              <a:solidFill>
                <a:schemeClr val="tx1">
                  <a:lumMod val="50000"/>
                </a:schemeClr>
              </a:solidFill>
            </a:endParaRPr>
          </a:p>
        </p:txBody>
      </p:sp>
      <p:sp>
        <p:nvSpPr>
          <p:cNvPr id="8199" name="Datumsplatzhalter 8"/>
          <p:cNvSpPr>
            <a:spLocks noGrp="1"/>
          </p:cNvSpPr>
          <p:nvPr>
            <p:ph type="dt" sz="quarter" idx="4294967295"/>
          </p:nvPr>
        </p:nvSpPr>
        <p:spPr bwMode="auto">
          <a:xfrm>
            <a:off x="990600" y="6324600"/>
            <a:ext cx="2057400" cy="266700"/>
          </a:xfrm>
          <a:prstGeom prst="rect">
            <a:avLst/>
          </a:prstGeom>
          <a:noFill/>
          <a:ln>
            <a:miter lim="800000"/>
            <a:headEnd/>
            <a:tailEnd/>
          </a:ln>
        </p:spPr>
        <p:txBody>
          <a:bodyPr/>
          <a:lstStyle/>
          <a:p>
            <a:r>
              <a:rPr lang="de-DE"/>
              <a:t>157</a:t>
            </a:r>
          </a:p>
        </p:txBody>
      </p:sp>
      <p:sp>
        <p:nvSpPr>
          <p:cNvPr id="9" name="Rectangle 3"/>
          <p:cNvSpPr txBox="1">
            <a:spLocks noChangeArrowheads="1"/>
          </p:cNvSpPr>
          <p:nvPr/>
        </p:nvSpPr>
        <p:spPr>
          <a:xfrm>
            <a:off x="785813" y="1357313"/>
            <a:ext cx="8229600" cy="707886"/>
          </a:xfrm>
          <a:prstGeom prst="rect">
            <a:avLst/>
          </a:prstGeom>
        </p:spPr>
        <p:txBody>
          <a:bodyPr>
            <a:spAutoFit/>
          </a:bodyPr>
          <a:lstStyle/>
          <a:p>
            <a:pPr>
              <a:defRPr/>
            </a:pPr>
            <a:r>
              <a:rPr lang="de-DE" sz="2000" b="1" kern="0" dirty="0" smtClean="0">
                <a:solidFill>
                  <a:srgbClr val="C00000"/>
                </a:solidFill>
                <a:latin typeface="+mn-lt"/>
              </a:rPr>
              <a:t>Auch deutsche Studierende nehmen Anfeindungen von Ausländern wahr</a:t>
            </a:r>
            <a:endParaRPr lang="de-DE" sz="2000" b="1" kern="0" dirty="0">
              <a:solidFill>
                <a:srgbClr val="C00000"/>
              </a:solidFill>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grpId="0" nodeType="withEffect">
                                  <p:stCondLst>
                                    <p:cond delay="0"/>
                                  </p:stCondLst>
                                  <p:childTnLst>
                                    <p:set>
                                      <p:cBhvr>
                                        <p:cTn id="6" dur="1" fill="hold">
                                          <p:stCondLst>
                                            <p:cond delay="0"/>
                                          </p:stCondLst>
                                        </p:cTn>
                                        <p:tgtEl>
                                          <p:spTgt spid="8"/>
                                        </p:tgtEl>
                                        <p:attrNameLst>
                                          <p:attrName>style.visibility</p:attrName>
                                        </p:attrNameLst>
                                      </p:cBhvr>
                                      <p:to>
                                        <p:strVal val="hidden"/>
                                      </p:to>
                                    </p:set>
                                  </p:childTnLst>
                                </p:cTn>
                              </p:par>
                              <p:par>
                                <p:cTn id="7" presetID="1" presetClass="exit"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218" name="Inhaltsplatzhalter 5"/>
          <p:cNvGraphicFramePr>
            <a:graphicFrameLocks/>
          </p:cNvGraphicFramePr>
          <p:nvPr/>
        </p:nvGraphicFramePr>
        <p:xfrm>
          <a:off x="161956" y="3071810"/>
          <a:ext cx="8839200" cy="3286148"/>
        </p:xfrm>
        <a:graphic>
          <a:graphicData uri="http://schemas.openxmlformats.org/presentationml/2006/ole">
            <p:oleObj spid="_x0000_s9218" name="Worksheet" r:id="rId3" imgW="7629525" imgH="2809875" progId="Excel.Sheet.8">
              <p:embed/>
            </p:oleObj>
          </a:graphicData>
        </a:graphic>
      </p:graphicFrame>
      <p:sp>
        <p:nvSpPr>
          <p:cNvPr id="5" name="Inhaltsplatzhalter 1"/>
          <p:cNvSpPr txBox="1">
            <a:spLocks/>
          </p:cNvSpPr>
          <p:nvPr/>
        </p:nvSpPr>
        <p:spPr>
          <a:xfrm>
            <a:off x="428625" y="1847850"/>
            <a:ext cx="8501063" cy="1323439"/>
          </a:xfrm>
          <a:prstGeom prst="rect">
            <a:avLst/>
          </a:prstGeom>
        </p:spPr>
        <p:txBody>
          <a:bodyPr>
            <a:spAutoFit/>
          </a:bodyPr>
          <a:lstStyle/>
          <a:p>
            <a:pPr eaLnBrk="0" hangingPunct="0">
              <a:defRPr/>
            </a:pPr>
            <a:r>
              <a:rPr lang="de-DE" sz="1600" kern="0" dirty="0">
                <a:solidFill>
                  <a:srgbClr val="000000"/>
                </a:solidFill>
                <a:latin typeface="+mj-lt"/>
              </a:rPr>
              <a:t>Frage: „Ich lese Ihnen jetzt einige Aussagen vor, zu denen man unterschiedlicher Meinung sein kann. Bitte sagen Sie mir </a:t>
            </a:r>
            <a:r>
              <a:rPr lang="de-DE" sz="1600" kern="0" dirty="0" smtClean="0">
                <a:solidFill>
                  <a:srgbClr val="000000"/>
                </a:solidFill>
                <a:latin typeface="+mj-lt"/>
              </a:rPr>
              <a:t>jeweils, </a:t>
            </a:r>
            <a:r>
              <a:rPr lang="de-DE" sz="1600" kern="0" dirty="0">
                <a:solidFill>
                  <a:srgbClr val="000000"/>
                </a:solidFill>
                <a:latin typeface="+mj-lt"/>
              </a:rPr>
              <a:t>inwieweit Sie der Aussage voll und ganz zustimmen, überwiegend zustimmen, </a:t>
            </a:r>
            <a:r>
              <a:rPr lang="de-DE" sz="1600" kern="0" dirty="0" smtClean="0">
                <a:solidFill>
                  <a:srgbClr val="000000"/>
                </a:solidFill>
                <a:latin typeface="+mj-lt"/>
              </a:rPr>
              <a:t>teils/teils</a:t>
            </a:r>
            <a:r>
              <a:rPr lang="de-DE" sz="1600" kern="0" dirty="0">
                <a:solidFill>
                  <a:srgbClr val="000000"/>
                </a:solidFill>
                <a:latin typeface="+mj-lt"/>
              </a:rPr>
              <a:t>, sie überwiegend ablehnen oder sie völlig ablehnen. Wie ist das mit der Aussage: </a:t>
            </a:r>
            <a:r>
              <a:rPr lang="de-DE" sz="1600" kern="0" dirty="0" smtClean="0">
                <a:solidFill>
                  <a:srgbClr val="000000"/>
                </a:solidFill>
                <a:latin typeface="+mj-lt"/>
              </a:rPr>
              <a:t>Ich habe Angst, wenn ich nachts einer Gruppe von Deutschen in der Stadt begegne.“</a:t>
            </a:r>
            <a:endParaRPr lang="de-DE" sz="1600" kern="0" dirty="0">
              <a:solidFill>
                <a:srgbClr val="000000"/>
              </a:solidFill>
              <a:latin typeface="+mj-lt"/>
            </a:endParaRPr>
          </a:p>
        </p:txBody>
      </p:sp>
      <p:sp>
        <p:nvSpPr>
          <p:cNvPr id="7" name="Rectangle 3"/>
          <p:cNvSpPr txBox="1">
            <a:spLocks noChangeArrowheads="1"/>
          </p:cNvSpPr>
          <p:nvPr/>
        </p:nvSpPr>
        <p:spPr>
          <a:xfrm>
            <a:off x="785813" y="1357313"/>
            <a:ext cx="8229600" cy="400050"/>
          </a:xfrm>
          <a:prstGeom prst="rect">
            <a:avLst/>
          </a:prstGeom>
        </p:spPr>
        <p:txBody>
          <a:bodyPr>
            <a:spAutoFit/>
          </a:bodyPr>
          <a:lstStyle/>
          <a:p>
            <a:pPr>
              <a:defRPr/>
            </a:pPr>
            <a:r>
              <a:rPr lang="de-DE" sz="2000" b="1" kern="0" dirty="0" smtClean="0">
                <a:solidFill>
                  <a:srgbClr val="C00000"/>
                </a:solidFill>
                <a:latin typeface="+mn-lt"/>
              </a:rPr>
              <a:t>Studierende haben zwar Angst vor Deutschen…</a:t>
            </a:r>
            <a:endParaRPr lang="de-DE" sz="2000" b="1" kern="0" dirty="0">
              <a:solidFill>
                <a:srgbClr val="C00000"/>
              </a:solidFill>
              <a:latin typeface="+mn-lt"/>
            </a:endParaRPr>
          </a:p>
        </p:txBody>
      </p:sp>
      <p:sp>
        <p:nvSpPr>
          <p:cNvPr id="8" name="Rechteck 11"/>
          <p:cNvSpPr>
            <a:spLocks noChangeArrowheads="1"/>
          </p:cNvSpPr>
          <p:nvPr/>
        </p:nvSpPr>
        <p:spPr bwMode="auto">
          <a:xfrm>
            <a:off x="5616603" y="3071810"/>
            <a:ext cx="3027363" cy="323850"/>
          </a:xfrm>
          <a:prstGeom prst="rect">
            <a:avLst/>
          </a:prstGeom>
          <a:noFill/>
          <a:ln w="9525">
            <a:noFill/>
            <a:miter lim="800000"/>
            <a:headEnd/>
            <a:tailEnd/>
          </a:ln>
        </p:spPr>
        <p:txBody>
          <a:bodyPr>
            <a:spAutoFit/>
          </a:bodyPr>
          <a:lstStyle/>
          <a:p>
            <a:pPr algn="r" eaLnBrk="0" hangingPunct="0">
              <a:defRPr/>
            </a:pPr>
            <a:r>
              <a:rPr lang="de-DE" sz="1500" dirty="0">
                <a:solidFill>
                  <a:srgbClr val="000000"/>
                </a:solidFill>
                <a:latin typeface="+mj-lt"/>
              </a:rPr>
              <a:t>Prozent</a:t>
            </a:r>
          </a:p>
        </p:txBody>
      </p:sp>
      <p:sp>
        <p:nvSpPr>
          <p:cNvPr id="11" name="Textfeld 9"/>
          <p:cNvSpPr txBox="1">
            <a:spLocks noChangeArrowheads="1"/>
          </p:cNvSpPr>
          <p:nvPr/>
        </p:nvSpPr>
        <p:spPr bwMode="auto">
          <a:xfrm>
            <a:off x="0" y="6429396"/>
            <a:ext cx="9144000" cy="461665"/>
          </a:xfrm>
          <a:prstGeom prst="rect">
            <a:avLst/>
          </a:prstGeom>
          <a:noFill/>
          <a:ln w="9525">
            <a:noFill/>
            <a:miter lim="800000"/>
            <a:headEnd/>
            <a:tailEnd/>
          </a:ln>
        </p:spPr>
        <p:txBody>
          <a:bodyPr>
            <a:spAutoFit/>
          </a:bodyPr>
          <a:lstStyle/>
          <a:p>
            <a:r>
              <a:rPr lang="de-DE" sz="1200" dirty="0">
                <a:solidFill>
                  <a:schemeClr val="tx1">
                    <a:lumMod val="50000"/>
                  </a:schemeClr>
                </a:solidFill>
              </a:rPr>
              <a:t>Basis: </a:t>
            </a:r>
            <a:r>
              <a:rPr lang="de-DE" sz="1200" dirty="0" smtClean="0">
                <a:solidFill>
                  <a:schemeClr val="tx1">
                    <a:lumMod val="50000"/>
                  </a:schemeClr>
                </a:solidFill>
              </a:rPr>
              <a:t>ausländische Studierende (n=231); Exit Poll (n=218); </a:t>
            </a:r>
          </a:p>
          <a:p>
            <a:r>
              <a:rPr lang="de-DE" sz="1200" dirty="0" smtClean="0">
                <a:solidFill>
                  <a:schemeClr val="tx1">
                    <a:lumMod val="50000"/>
                  </a:schemeClr>
                </a:solidFill>
              </a:rPr>
              <a:t>fehlende zu 100 Prozent = „keine Angabe“</a:t>
            </a:r>
            <a:endParaRPr lang="de-DE" sz="1200" dirty="0">
              <a:solidFill>
                <a:schemeClr val="tx1">
                  <a:lumMod val="50000"/>
                </a:schemeClr>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42" name="Object 11"/>
          <p:cNvGraphicFramePr>
            <a:graphicFrameLocks noChangeAspect="1"/>
          </p:cNvGraphicFramePr>
          <p:nvPr/>
        </p:nvGraphicFramePr>
        <p:xfrm>
          <a:off x="479425" y="3005138"/>
          <a:ext cx="8475663" cy="3367087"/>
        </p:xfrm>
        <a:graphic>
          <a:graphicData uri="http://schemas.openxmlformats.org/presentationml/2006/ole">
            <p:oleObj spid="_x0000_s10242" name="Worksheet" r:id="rId4" imgW="8439150" imgH="3362325" progId="Excel.Sheet.8">
              <p:embed/>
            </p:oleObj>
          </a:graphicData>
        </a:graphic>
      </p:graphicFrame>
      <p:sp>
        <p:nvSpPr>
          <p:cNvPr id="10244" name="Textfeld 9"/>
          <p:cNvSpPr txBox="1">
            <a:spLocks noChangeArrowheads="1"/>
          </p:cNvSpPr>
          <p:nvPr/>
        </p:nvSpPr>
        <p:spPr bwMode="auto">
          <a:xfrm>
            <a:off x="0" y="6581025"/>
            <a:ext cx="9144000" cy="276999"/>
          </a:xfrm>
          <a:prstGeom prst="rect">
            <a:avLst/>
          </a:prstGeom>
          <a:noFill/>
          <a:ln w="9525">
            <a:noFill/>
            <a:miter lim="800000"/>
            <a:headEnd/>
            <a:tailEnd/>
          </a:ln>
        </p:spPr>
        <p:txBody>
          <a:bodyPr>
            <a:spAutoFit/>
          </a:bodyPr>
          <a:lstStyle/>
          <a:p>
            <a:r>
              <a:rPr lang="de-DE" sz="1200" dirty="0">
                <a:solidFill>
                  <a:schemeClr val="tx1">
                    <a:lumMod val="50000"/>
                  </a:schemeClr>
                </a:solidFill>
              </a:rPr>
              <a:t>Basis: deutsche Studierende (</a:t>
            </a:r>
            <a:r>
              <a:rPr lang="de-DE" sz="1200" dirty="0" smtClean="0">
                <a:solidFill>
                  <a:schemeClr val="tx1">
                    <a:lumMod val="50000"/>
                  </a:schemeClr>
                </a:solidFill>
              </a:rPr>
              <a:t>n=5.510); </a:t>
            </a:r>
            <a:r>
              <a:rPr lang="de-DE" sz="1200" dirty="0">
                <a:solidFill>
                  <a:schemeClr val="tx1">
                    <a:lumMod val="50000"/>
                  </a:schemeClr>
                </a:solidFill>
              </a:rPr>
              <a:t>ausländische Studierende (</a:t>
            </a:r>
            <a:r>
              <a:rPr lang="de-DE" sz="1200" dirty="0" smtClean="0">
                <a:solidFill>
                  <a:schemeClr val="tx1">
                    <a:lumMod val="50000"/>
                  </a:schemeClr>
                </a:solidFill>
              </a:rPr>
              <a:t>n=227)</a:t>
            </a:r>
            <a:endParaRPr lang="de-DE" sz="1200" dirty="0">
              <a:solidFill>
                <a:schemeClr val="tx1">
                  <a:lumMod val="50000"/>
                </a:schemeClr>
              </a:solidFill>
            </a:endParaRPr>
          </a:p>
        </p:txBody>
      </p:sp>
      <p:sp>
        <p:nvSpPr>
          <p:cNvPr id="10245" name="Rectangle 3"/>
          <p:cNvSpPr txBox="1">
            <a:spLocks noChangeArrowheads="1"/>
          </p:cNvSpPr>
          <p:nvPr/>
        </p:nvSpPr>
        <p:spPr bwMode="auto">
          <a:xfrm>
            <a:off x="521396" y="1841133"/>
            <a:ext cx="8215313" cy="928681"/>
          </a:xfrm>
          <a:prstGeom prst="rect">
            <a:avLst/>
          </a:prstGeom>
          <a:noFill/>
          <a:ln w="9525">
            <a:noFill/>
            <a:miter lim="800000"/>
            <a:headEnd/>
            <a:tailEnd/>
          </a:ln>
        </p:spPr>
        <p:txBody>
          <a:bodyPr lIns="0"/>
          <a:lstStyle/>
          <a:p>
            <a:pPr marL="4763" indent="-4763">
              <a:spcBef>
                <a:spcPct val="20000"/>
              </a:spcBef>
              <a:spcAft>
                <a:spcPts val="1800"/>
              </a:spcAft>
            </a:pPr>
            <a:r>
              <a:rPr lang="de-DE" sz="1600" kern="0" dirty="0">
                <a:solidFill>
                  <a:srgbClr val="000000"/>
                </a:solidFill>
                <a:latin typeface="+mj-lt"/>
              </a:rPr>
              <a:t>Frage: „Nun zu etwas ganz anderem: Für wie wahrscheinlich hältst du es eigentlich, dass dir persönlich folgende Dinge im Laufe der nächsten Monate passieren</a:t>
            </a:r>
            <a:r>
              <a:rPr lang="de-DE" sz="1600" kern="0" dirty="0" smtClean="0">
                <a:solidFill>
                  <a:srgbClr val="000000"/>
                </a:solidFill>
                <a:latin typeface="+mj-lt"/>
              </a:rPr>
              <a:t>?“</a:t>
            </a:r>
          </a:p>
          <a:p>
            <a:pPr marL="4763" indent="-4763">
              <a:spcBef>
                <a:spcPct val="20000"/>
              </a:spcBef>
              <a:spcAft>
                <a:spcPts val="1800"/>
              </a:spcAft>
            </a:pPr>
            <a:r>
              <a:rPr lang="de-DE" sz="1600" kern="0" dirty="0" smtClean="0">
                <a:solidFill>
                  <a:srgbClr val="000000"/>
                </a:solidFill>
                <a:latin typeface="+mj-lt"/>
              </a:rPr>
              <a:t>„</a:t>
            </a:r>
            <a:r>
              <a:rPr lang="de-DE" sz="1600" kern="0" dirty="0">
                <a:solidFill>
                  <a:srgbClr val="000000"/>
                </a:solidFill>
                <a:latin typeface="+mj-lt"/>
              </a:rPr>
              <a:t>Dass ich beschimpft werde, halte ich für…“</a:t>
            </a:r>
          </a:p>
        </p:txBody>
      </p:sp>
      <p:sp>
        <p:nvSpPr>
          <p:cNvPr id="10246" name="Rectangle 2"/>
          <p:cNvSpPr>
            <a:spLocks noChangeArrowheads="1"/>
          </p:cNvSpPr>
          <p:nvPr/>
        </p:nvSpPr>
        <p:spPr bwMode="auto">
          <a:xfrm>
            <a:off x="2411413" y="188913"/>
            <a:ext cx="6481762" cy="741362"/>
          </a:xfrm>
          <a:prstGeom prst="rect">
            <a:avLst/>
          </a:prstGeom>
          <a:noFill/>
          <a:ln w="9525">
            <a:noFill/>
            <a:miter lim="800000"/>
            <a:headEnd/>
            <a:tailEnd/>
          </a:ln>
        </p:spPr>
        <p:txBody>
          <a:bodyPr lIns="0" anchor="ctr"/>
          <a:lstStyle/>
          <a:p>
            <a:pPr>
              <a:tabLst>
                <a:tab pos="352425" algn="l"/>
              </a:tabLst>
            </a:pPr>
            <a:r>
              <a:rPr lang="de-DE" sz="2400">
                <a:latin typeface="Verdana" pitchFamily="34" charset="0"/>
              </a:rPr>
              <a:t>4.2	Angst</a:t>
            </a:r>
          </a:p>
        </p:txBody>
      </p:sp>
      <p:sp>
        <p:nvSpPr>
          <p:cNvPr id="10247" name="Datumsplatzhalter 8"/>
          <p:cNvSpPr>
            <a:spLocks noGrp="1"/>
          </p:cNvSpPr>
          <p:nvPr>
            <p:ph type="dt" sz="quarter" idx="4294967295"/>
          </p:nvPr>
        </p:nvSpPr>
        <p:spPr bwMode="auto">
          <a:xfrm>
            <a:off x="990600" y="6324600"/>
            <a:ext cx="2057400" cy="266700"/>
          </a:xfrm>
          <a:prstGeom prst="rect">
            <a:avLst/>
          </a:prstGeom>
          <a:noFill/>
          <a:ln>
            <a:miter lim="800000"/>
            <a:headEnd/>
            <a:tailEnd/>
          </a:ln>
        </p:spPr>
        <p:txBody>
          <a:bodyPr/>
          <a:lstStyle/>
          <a:p>
            <a:r>
              <a:rPr lang="de-DE"/>
              <a:t>70</a:t>
            </a:r>
          </a:p>
        </p:txBody>
      </p:sp>
      <p:sp>
        <p:nvSpPr>
          <p:cNvPr id="9" name="Rectangle 3"/>
          <p:cNvSpPr txBox="1">
            <a:spLocks noChangeArrowheads="1"/>
          </p:cNvSpPr>
          <p:nvPr/>
        </p:nvSpPr>
        <p:spPr>
          <a:xfrm>
            <a:off x="785813" y="1357313"/>
            <a:ext cx="8229600" cy="400050"/>
          </a:xfrm>
          <a:prstGeom prst="rect">
            <a:avLst/>
          </a:prstGeom>
        </p:spPr>
        <p:txBody>
          <a:bodyPr>
            <a:spAutoFit/>
          </a:bodyPr>
          <a:lstStyle/>
          <a:p>
            <a:pPr>
              <a:defRPr/>
            </a:pPr>
            <a:r>
              <a:rPr lang="de-DE" sz="2000" b="1" kern="0" dirty="0" smtClean="0">
                <a:solidFill>
                  <a:srgbClr val="C00000"/>
                </a:solidFill>
                <a:latin typeface="+mn-lt"/>
              </a:rPr>
              <a:t>…halten aber Anfeindungen für relativ unwahrscheinlich</a:t>
            </a:r>
            <a:endParaRPr lang="de-DE" sz="2000" b="1" kern="0" dirty="0">
              <a:solidFill>
                <a:srgbClr val="C00000"/>
              </a:solidFill>
              <a:latin typeface="+mn-lt"/>
            </a:endParaRPr>
          </a:p>
        </p:txBody>
      </p:sp>
      <p:sp>
        <p:nvSpPr>
          <p:cNvPr id="10" name="Rechteck 11"/>
          <p:cNvSpPr>
            <a:spLocks noChangeArrowheads="1"/>
          </p:cNvSpPr>
          <p:nvPr/>
        </p:nvSpPr>
        <p:spPr bwMode="auto">
          <a:xfrm>
            <a:off x="5616603" y="3071810"/>
            <a:ext cx="3027363" cy="323850"/>
          </a:xfrm>
          <a:prstGeom prst="rect">
            <a:avLst/>
          </a:prstGeom>
          <a:noFill/>
          <a:ln w="9525">
            <a:noFill/>
            <a:miter lim="800000"/>
            <a:headEnd/>
            <a:tailEnd/>
          </a:ln>
        </p:spPr>
        <p:txBody>
          <a:bodyPr>
            <a:spAutoFit/>
          </a:bodyPr>
          <a:lstStyle/>
          <a:p>
            <a:pPr algn="r" eaLnBrk="0" hangingPunct="0">
              <a:defRPr/>
            </a:pPr>
            <a:r>
              <a:rPr lang="de-DE" sz="1500" dirty="0">
                <a:solidFill>
                  <a:srgbClr val="000000"/>
                </a:solidFill>
                <a:latin typeface="+mj-lt"/>
              </a:rPr>
              <a:t>Prozent</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290" name="Object 4"/>
          <p:cNvGraphicFramePr>
            <a:graphicFrameLocks noChangeAspect="1"/>
          </p:cNvGraphicFramePr>
          <p:nvPr/>
        </p:nvGraphicFramePr>
        <p:xfrm>
          <a:off x="290513" y="2859088"/>
          <a:ext cx="8520112" cy="3657600"/>
        </p:xfrm>
        <a:graphic>
          <a:graphicData uri="http://schemas.openxmlformats.org/presentationml/2006/ole">
            <p:oleObj spid="_x0000_s12290" name="Worksheet" r:id="rId3" imgW="8467725" imgH="3638550" progId="Excel.Sheet.8">
              <p:embed/>
            </p:oleObj>
          </a:graphicData>
        </a:graphic>
      </p:graphicFrame>
      <p:sp>
        <p:nvSpPr>
          <p:cNvPr id="16389" name="Textfeld 11"/>
          <p:cNvSpPr txBox="1">
            <a:spLocks noChangeArrowheads="1"/>
          </p:cNvSpPr>
          <p:nvPr/>
        </p:nvSpPr>
        <p:spPr bwMode="auto">
          <a:xfrm>
            <a:off x="857250" y="4643438"/>
            <a:ext cx="2428875" cy="338554"/>
          </a:xfrm>
          <a:prstGeom prst="rect">
            <a:avLst/>
          </a:prstGeom>
          <a:noFill/>
          <a:ln w="9525">
            <a:noFill/>
            <a:miter lim="800000"/>
            <a:headEnd/>
            <a:tailEnd/>
          </a:ln>
        </p:spPr>
        <p:txBody>
          <a:bodyPr>
            <a:spAutoFit/>
          </a:bodyPr>
          <a:lstStyle/>
          <a:p>
            <a:pPr eaLnBrk="0" hangingPunct="0">
              <a:defRPr/>
            </a:pPr>
            <a:r>
              <a:rPr lang="de-DE" sz="1600" b="1" dirty="0">
                <a:solidFill>
                  <a:srgbClr val="000000"/>
                </a:solidFill>
                <a:latin typeface="+mn-lt"/>
                <a:cs typeface="Arial" charset="0"/>
              </a:rPr>
              <a:t>Zum Vergleich:</a:t>
            </a:r>
          </a:p>
        </p:txBody>
      </p:sp>
      <p:sp>
        <p:nvSpPr>
          <p:cNvPr id="7" name="Rectangle 3"/>
          <p:cNvSpPr txBox="1">
            <a:spLocks noChangeArrowheads="1"/>
          </p:cNvSpPr>
          <p:nvPr/>
        </p:nvSpPr>
        <p:spPr bwMode="auto">
          <a:xfrm>
            <a:off x="500092" y="2071685"/>
            <a:ext cx="8286750" cy="928687"/>
          </a:xfrm>
          <a:prstGeom prst="rect">
            <a:avLst/>
          </a:prstGeom>
          <a:noFill/>
          <a:ln w="9525">
            <a:noFill/>
            <a:miter lim="800000"/>
            <a:headEnd/>
            <a:tailEnd/>
          </a:ln>
        </p:spPr>
        <p:txBody>
          <a:bodyPr lIns="0"/>
          <a:lstStyle/>
          <a:p>
            <a:pPr marL="4763" indent="-4763">
              <a:spcBef>
                <a:spcPct val="20000"/>
              </a:spcBef>
              <a:spcAft>
                <a:spcPct val="50000"/>
              </a:spcAft>
              <a:defRPr/>
            </a:pPr>
            <a:r>
              <a:rPr lang="de-DE" sz="1600" kern="0" dirty="0">
                <a:solidFill>
                  <a:srgbClr val="000000"/>
                </a:solidFill>
                <a:latin typeface="+mj-lt"/>
              </a:rPr>
              <a:t>Frage: „Bitte sagen Sie mir jeweils, inwieweit Sie der Aussage voll und </a:t>
            </a:r>
            <a:r>
              <a:rPr lang="de-DE" sz="1600" kern="0" dirty="0" smtClean="0">
                <a:solidFill>
                  <a:srgbClr val="000000"/>
                </a:solidFill>
                <a:latin typeface="+mj-lt"/>
              </a:rPr>
              <a:t>ganz zustimmen, </a:t>
            </a:r>
            <a:br>
              <a:rPr lang="de-DE" sz="1600" kern="0" dirty="0" smtClean="0">
                <a:solidFill>
                  <a:srgbClr val="000000"/>
                </a:solidFill>
                <a:latin typeface="+mj-lt"/>
              </a:rPr>
            </a:br>
            <a:r>
              <a:rPr lang="de-DE" sz="1600" kern="0" dirty="0" smtClean="0">
                <a:solidFill>
                  <a:srgbClr val="000000"/>
                </a:solidFill>
                <a:latin typeface="+mj-lt"/>
              </a:rPr>
              <a:t>überwiegend </a:t>
            </a:r>
            <a:r>
              <a:rPr lang="de-DE" sz="1600" kern="0" dirty="0">
                <a:solidFill>
                  <a:srgbClr val="000000"/>
                </a:solidFill>
                <a:latin typeface="+mj-lt"/>
              </a:rPr>
              <a:t>zustimmen, </a:t>
            </a:r>
            <a:r>
              <a:rPr lang="de-DE" sz="1600" kern="0" dirty="0" smtClean="0">
                <a:solidFill>
                  <a:srgbClr val="000000"/>
                </a:solidFill>
                <a:latin typeface="+mj-lt"/>
              </a:rPr>
              <a:t>teils/teils</a:t>
            </a:r>
            <a:r>
              <a:rPr lang="de-DE" sz="1600" kern="0" dirty="0">
                <a:solidFill>
                  <a:srgbClr val="000000"/>
                </a:solidFill>
                <a:latin typeface="+mj-lt"/>
              </a:rPr>
              <a:t>, sie überwiegend ablehnen oder sie völlig ablehnen. Wie ist das mit der Aussage</a:t>
            </a:r>
            <a:r>
              <a:rPr lang="de-DE" sz="1600" kern="0" dirty="0" smtClean="0">
                <a:solidFill>
                  <a:srgbClr val="000000"/>
                </a:solidFill>
                <a:latin typeface="+mj-lt"/>
              </a:rPr>
              <a:t>…“</a:t>
            </a:r>
            <a:endParaRPr lang="de-DE" sz="1600" kern="0" dirty="0">
              <a:solidFill>
                <a:srgbClr val="000000"/>
              </a:solidFill>
              <a:latin typeface="+mj-lt"/>
            </a:endParaRPr>
          </a:p>
        </p:txBody>
      </p:sp>
      <p:sp>
        <p:nvSpPr>
          <p:cNvPr id="12293" name="Textfeld 9"/>
          <p:cNvSpPr txBox="1">
            <a:spLocks noChangeArrowheads="1"/>
          </p:cNvSpPr>
          <p:nvPr/>
        </p:nvSpPr>
        <p:spPr bwMode="auto">
          <a:xfrm>
            <a:off x="0" y="6581025"/>
            <a:ext cx="9144000" cy="276999"/>
          </a:xfrm>
          <a:prstGeom prst="rect">
            <a:avLst/>
          </a:prstGeom>
          <a:noFill/>
          <a:ln w="9525">
            <a:noFill/>
            <a:miter lim="800000"/>
            <a:headEnd/>
            <a:tailEnd/>
          </a:ln>
        </p:spPr>
        <p:txBody>
          <a:bodyPr>
            <a:spAutoFit/>
          </a:bodyPr>
          <a:lstStyle/>
          <a:p>
            <a:r>
              <a:rPr lang="de-DE" sz="1200" dirty="0">
                <a:solidFill>
                  <a:schemeClr val="tx1">
                    <a:lumMod val="50000"/>
                  </a:schemeClr>
                </a:solidFill>
              </a:rPr>
              <a:t>Basis: </a:t>
            </a:r>
            <a:r>
              <a:rPr lang="de-DE" sz="1200" dirty="0" err="1" smtClean="0">
                <a:solidFill>
                  <a:schemeClr val="tx1">
                    <a:lumMod val="50000"/>
                  </a:schemeClr>
                </a:solidFill>
              </a:rPr>
              <a:t>IfK</a:t>
            </a:r>
            <a:r>
              <a:rPr lang="de-DE" sz="1200" dirty="0" smtClean="0">
                <a:solidFill>
                  <a:schemeClr val="tx1">
                    <a:lumMod val="50000"/>
                  </a:schemeClr>
                </a:solidFill>
              </a:rPr>
              <a:t>-Barometer Dez 2009 (n=501</a:t>
            </a:r>
            <a:r>
              <a:rPr lang="de-DE" sz="1200" dirty="0">
                <a:solidFill>
                  <a:schemeClr val="tx1">
                    <a:lumMod val="50000"/>
                  </a:schemeClr>
                </a:solidFill>
              </a:rPr>
              <a:t>)</a:t>
            </a:r>
          </a:p>
        </p:txBody>
      </p:sp>
      <p:sp>
        <p:nvSpPr>
          <p:cNvPr id="12295" name="Rectangle 2"/>
          <p:cNvSpPr>
            <a:spLocks noChangeArrowheads="1"/>
          </p:cNvSpPr>
          <p:nvPr/>
        </p:nvSpPr>
        <p:spPr bwMode="auto">
          <a:xfrm>
            <a:off x="2411413" y="188913"/>
            <a:ext cx="6481762" cy="741362"/>
          </a:xfrm>
          <a:prstGeom prst="rect">
            <a:avLst/>
          </a:prstGeom>
          <a:noFill/>
          <a:ln w="9525">
            <a:noFill/>
            <a:miter lim="800000"/>
            <a:headEnd/>
            <a:tailEnd/>
          </a:ln>
        </p:spPr>
        <p:txBody>
          <a:bodyPr lIns="0" anchor="ctr"/>
          <a:lstStyle/>
          <a:p>
            <a:pPr>
              <a:tabLst>
                <a:tab pos="352425" algn="l"/>
              </a:tabLst>
            </a:pPr>
            <a:r>
              <a:rPr lang="de-DE" sz="2400">
                <a:latin typeface="Verdana" pitchFamily="34" charset="0"/>
              </a:rPr>
              <a:t>4.2	Angst</a:t>
            </a:r>
          </a:p>
        </p:txBody>
      </p:sp>
      <p:sp>
        <p:nvSpPr>
          <p:cNvPr id="12296" name="Datumsplatzhalter 8"/>
          <p:cNvSpPr>
            <a:spLocks noGrp="1"/>
          </p:cNvSpPr>
          <p:nvPr>
            <p:ph type="dt" sz="quarter" idx="4294967295"/>
          </p:nvPr>
        </p:nvSpPr>
        <p:spPr bwMode="auto">
          <a:xfrm>
            <a:off x="990600" y="6324600"/>
            <a:ext cx="2057400" cy="266700"/>
          </a:xfrm>
          <a:prstGeom prst="rect">
            <a:avLst/>
          </a:prstGeom>
          <a:noFill/>
          <a:ln>
            <a:miter lim="800000"/>
            <a:headEnd/>
            <a:tailEnd/>
          </a:ln>
        </p:spPr>
        <p:txBody>
          <a:bodyPr/>
          <a:lstStyle/>
          <a:p>
            <a:r>
              <a:rPr lang="de-DE"/>
              <a:t>76</a:t>
            </a:r>
          </a:p>
        </p:txBody>
      </p:sp>
      <p:sp>
        <p:nvSpPr>
          <p:cNvPr id="10" name="Rectangle 3"/>
          <p:cNvSpPr txBox="1">
            <a:spLocks noChangeArrowheads="1"/>
          </p:cNvSpPr>
          <p:nvPr/>
        </p:nvSpPr>
        <p:spPr>
          <a:xfrm>
            <a:off x="785813" y="1357313"/>
            <a:ext cx="8229600" cy="707886"/>
          </a:xfrm>
          <a:prstGeom prst="rect">
            <a:avLst/>
          </a:prstGeom>
        </p:spPr>
        <p:txBody>
          <a:bodyPr>
            <a:spAutoFit/>
          </a:bodyPr>
          <a:lstStyle/>
          <a:p>
            <a:pPr>
              <a:defRPr/>
            </a:pPr>
            <a:r>
              <a:rPr lang="de-DE" sz="2000" b="1" kern="0" dirty="0" smtClean="0">
                <a:solidFill>
                  <a:srgbClr val="C00000"/>
                </a:solidFill>
                <a:latin typeface="Tahoma"/>
              </a:rPr>
              <a:t>Die Sicht der Dresdner: Skepsis gegenüber Ausländern – aber mehr Angst vor Fußballfans</a:t>
            </a:r>
            <a:endParaRPr lang="de-DE" sz="2000" b="1" kern="0" dirty="0">
              <a:solidFill>
                <a:srgbClr val="C00000"/>
              </a:solidFill>
              <a:latin typeface="Tahoma"/>
            </a:endParaRPr>
          </a:p>
        </p:txBody>
      </p:sp>
      <p:sp>
        <p:nvSpPr>
          <p:cNvPr id="13" name="Rechteck 11"/>
          <p:cNvSpPr>
            <a:spLocks noChangeArrowheads="1"/>
          </p:cNvSpPr>
          <p:nvPr/>
        </p:nvSpPr>
        <p:spPr bwMode="auto">
          <a:xfrm>
            <a:off x="5500694" y="2857496"/>
            <a:ext cx="3027363" cy="323850"/>
          </a:xfrm>
          <a:prstGeom prst="rect">
            <a:avLst/>
          </a:prstGeom>
          <a:noFill/>
          <a:ln w="9525">
            <a:noFill/>
            <a:miter lim="800000"/>
            <a:headEnd/>
            <a:tailEnd/>
          </a:ln>
        </p:spPr>
        <p:txBody>
          <a:bodyPr>
            <a:spAutoFit/>
          </a:bodyPr>
          <a:lstStyle/>
          <a:p>
            <a:pPr algn="r" eaLnBrk="0" hangingPunct="0">
              <a:defRPr/>
            </a:pPr>
            <a:r>
              <a:rPr lang="de-DE" sz="1500" dirty="0">
                <a:solidFill>
                  <a:srgbClr val="000000"/>
                </a:solidFill>
                <a:latin typeface="+mj-lt"/>
              </a:rPr>
              <a:t>Prozent</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314" name="Inhaltsplatzhalter 5"/>
          <p:cNvGraphicFramePr>
            <a:graphicFrameLocks noGrp="1"/>
          </p:cNvGraphicFramePr>
          <p:nvPr/>
        </p:nvGraphicFramePr>
        <p:xfrm>
          <a:off x="493713" y="2481263"/>
          <a:ext cx="8128000" cy="3702050"/>
        </p:xfrm>
        <a:graphic>
          <a:graphicData uri="http://schemas.openxmlformats.org/presentationml/2006/ole">
            <p:oleObj spid="_x0000_s13314" name="Worksheet" r:id="rId3" imgW="7019925" imgH="3048000" progId="Excel.Sheet.8">
              <p:embed/>
            </p:oleObj>
          </a:graphicData>
        </a:graphic>
      </p:graphicFrame>
      <p:sp>
        <p:nvSpPr>
          <p:cNvPr id="11" name="Inhaltsplatzhalter 1"/>
          <p:cNvSpPr txBox="1">
            <a:spLocks/>
          </p:cNvSpPr>
          <p:nvPr/>
        </p:nvSpPr>
        <p:spPr>
          <a:xfrm>
            <a:off x="428625" y="1928813"/>
            <a:ext cx="8215313" cy="633412"/>
          </a:xfrm>
          <a:prstGeom prst="rect">
            <a:avLst/>
          </a:prstGeom>
        </p:spPr>
        <p:txBody>
          <a:bodyPr>
            <a:spAutoFit/>
          </a:bodyPr>
          <a:lstStyle/>
          <a:p>
            <a:pPr>
              <a:lnSpc>
                <a:spcPct val="110000"/>
              </a:lnSpc>
              <a:spcBef>
                <a:spcPct val="30000"/>
              </a:spcBef>
              <a:buClr>
                <a:srgbClr val="000000"/>
              </a:buClr>
              <a:buSzPct val="80000"/>
              <a:defRPr/>
            </a:pPr>
            <a:r>
              <a:rPr lang="de-DE" sz="1600" kern="0" dirty="0">
                <a:solidFill>
                  <a:srgbClr val="000000"/>
                </a:solidFill>
                <a:latin typeface="+mj-lt"/>
              </a:rPr>
              <a:t>Frage: „Was sollten Ausländer Ihrer Meinung nach tun müssen, um in Deutschland bleiben zu dürfen?“ </a:t>
            </a:r>
          </a:p>
        </p:txBody>
      </p:sp>
      <p:sp>
        <p:nvSpPr>
          <p:cNvPr id="12" name="Rechteck 11"/>
          <p:cNvSpPr>
            <a:spLocks noChangeArrowheads="1"/>
          </p:cNvSpPr>
          <p:nvPr/>
        </p:nvSpPr>
        <p:spPr bwMode="auto">
          <a:xfrm>
            <a:off x="5143504" y="2428868"/>
            <a:ext cx="3027363" cy="323850"/>
          </a:xfrm>
          <a:prstGeom prst="rect">
            <a:avLst/>
          </a:prstGeom>
          <a:noFill/>
          <a:ln w="9525">
            <a:noFill/>
            <a:miter lim="800000"/>
            <a:headEnd/>
            <a:tailEnd/>
          </a:ln>
        </p:spPr>
        <p:txBody>
          <a:bodyPr>
            <a:spAutoFit/>
          </a:bodyPr>
          <a:lstStyle/>
          <a:p>
            <a:pPr algn="r" eaLnBrk="0" hangingPunct="0">
              <a:defRPr/>
            </a:pPr>
            <a:r>
              <a:rPr lang="de-DE" sz="1500" dirty="0">
                <a:solidFill>
                  <a:srgbClr val="000000"/>
                </a:solidFill>
                <a:latin typeface="+mj-lt"/>
              </a:rPr>
              <a:t>Prozent</a:t>
            </a:r>
          </a:p>
        </p:txBody>
      </p:sp>
      <p:sp>
        <p:nvSpPr>
          <p:cNvPr id="6" name="Rectangle 3"/>
          <p:cNvSpPr txBox="1">
            <a:spLocks noChangeArrowheads="1"/>
          </p:cNvSpPr>
          <p:nvPr/>
        </p:nvSpPr>
        <p:spPr>
          <a:xfrm>
            <a:off x="785813" y="1357313"/>
            <a:ext cx="8229600" cy="400050"/>
          </a:xfrm>
          <a:prstGeom prst="rect">
            <a:avLst/>
          </a:prstGeom>
        </p:spPr>
        <p:txBody>
          <a:bodyPr>
            <a:spAutoFit/>
          </a:bodyPr>
          <a:lstStyle/>
          <a:p>
            <a:pPr>
              <a:defRPr/>
            </a:pPr>
            <a:r>
              <a:rPr lang="de-DE" sz="2000" b="1" kern="0" dirty="0" smtClean="0">
                <a:solidFill>
                  <a:srgbClr val="C00000"/>
                </a:solidFill>
                <a:latin typeface="Tahoma"/>
              </a:rPr>
              <a:t>Welche Anpassung durch Ausländer erwartet?</a:t>
            </a:r>
            <a:endParaRPr lang="de-DE" sz="2000" b="1" kern="0" dirty="0">
              <a:solidFill>
                <a:srgbClr val="C00000"/>
              </a:solidFill>
              <a:latin typeface="Tahoma"/>
            </a:endParaRPr>
          </a:p>
        </p:txBody>
      </p:sp>
      <p:sp>
        <p:nvSpPr>
          <p:cNvPr id="8" name="Textfeld 9"/>
          <p:cNvSpPr txBox="1">
            <a:spLocks noChangeArrowheads="1"/>
          </p:cNvSpPr>
          <p:nvPr/>
        </p:nvSpPr>
        <p:spPr bwMode="auto">
          <a:xfrm>
            <a:off x="0" y="6396359"/>
            <a:ext cx="9144000" cy="461665"/>
          </a:xfrm>
          <a:prstGeom prst="rect">
            <a:avLst/>
          </a:prstGeom>
          <a:noFill/>
          <a:ln w="9525">
            <a:noFill/>
            <a:miter lim="800000"/>
            <a:headEnd/>
            <a:tailEnd/>
          </a:ln>
        </p:spPr>
        <p:txBody>
          <a:bodyPr>
            <a:spAutoFit/>
          </a:bodyPr>
          <a:lstStyle/>
          <a:p>
            <a:r>
              <a:rPr lang="de-DE" sz="1200" dirty="0">
                <a:solidFill>
                  <a:schemeClr val="tx1">
                    <a:lumMod val="50000"/>
                  </a:schemeClr>
                </a:solidFill>
              </a:rPr>
              <a:t>Basis: </a:t>
            </a:r>
            <a:r>
              <a:rPr lang="de-DE" sz="1200" dirty="0" smtClean="0">
                <a:solidFill>
                  <a:schemeClr val="tx1">
                    <a:lumMod val="50000"/>
                  </a:schemeClr>
                </a:solidFill>
              </a:rPr>
              <a:t>Deutsche Studierende (n≥4.646); Exit Poll (n=458);</a:t>
            </a:r>
          </a:p>
          <a:p>
            <a:r>
              <a:rPr lang="de-DE" sz="1200" dirty="0" smtClean="0">
                <a:solidFill>
                  <a:schemeClr val="tx1">
                    <a:lumMod val="50000"/>
                  </a:schemeClr>
                </a:solidFill>
              </a:rPr>
              <a:t>Mehrfachnennung möglich</a:t>
            </a:r>
            <a:endParaRPr lang="de-DE" sz="1200" dirty="0">
              <a:solidFill>
                <a:schemeClr val="tx1">
                  <a:lumMod val="50000"/>
                </a:schemeClr>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Inhaltsplatzhalter 1"/>
          <p:cNvSpPr txBox="1">
            <a:spLocks/>
          </p:cNvSpPr>
          <p:nvPr/>
        </p:nvSpPr>
        <p:spPr>
          <a:xfrm>
            <a:off x="428625" y="1928813"/>
            <a:ext cx="8215313" cy="584200"/>
          </a:xfrm>
          <a:prstGeom prst="rect">
            <a:avLst/>
          </a:prstGeom>
        </p:spPr>
        <p:txBody>
          <a:bodyPr>
            <a:spAutoFit/>
          </a:bodyPr>
          <a:lstStyle/>
          <a:p>
            <a:pPr defTabSz="912813" eaLnBrk="0" hangingPunct="0">
              <a:defRPr/>
            </a:pPr>
            <a:r>
              <a:rPr lang="de-DE" sz="1600" kern="0" dirty="0">
                <a:solidFill>
                  <a:srgbClr val="000000"/>
                </a:solidFill>
                <a:latin typeface="+mj-lt"/>
              </a:rPr>
              <a:t>Frage: „Im Folgenden sind einige Gründe aufgelistet, warum man zu Deutschen eher weniger Kontakt haben könnte oder möchte. Inwieweit stimmst du diesen zu?“</a:t>
            </a:r>
          </a:p>
        </p:txBody>
      </p:sp>
      <p:graphicFrame>
        <p:nvGraphicFramePr>
          <p:cNvPr id="7" name="Diagramm 6"/>
          <p:cNvGraphicFramePr/>
          <p:nvPr/>
        </p:nvGraphicFramePr>
        <p:xfrm>
          <a:off x="428596" y="2571720"/>
          <a:ext cx="8072494" cy="3786238"/>
        </p:xfrm>
        <a:graphic>
          <a:graphicData uri="http://schemas.openxmlformats.org/drawingml/2006/chart">
            <c:chart xmlns:c="http://schemas.openxmlformats.org/drawingml/2006/chart" xmlns:r="http://schemas.openxmlformats.org/officeDocument/2006/relationships" r:id="rId2"/>
          </a:graphicData>
        </a:graphic>
      </p:graphicFrame>
      <p:sp>
        <p:nvSpPr>
          <p:cNvPr id="6" name="Rechteck 11"/>
          <p:cNvSpPr>
            <a:spLocks noChangeArrowheads="1"/>
          </p:cNvSpPr>
          <p:nvPr/>
        </p:nvSpPr>
        <p:spPr bwMode="auto">
          <a:xfrm>
            <a:off x="5429256" y="2533646"/>
            <a:ext cx="3027363" cy="323850"/>
          </a:xfrm>
          <a:prstGeom prst="rect">
            <a:avLst/>
          </a:prstGeom>
          <a:noFill/>
          <a:ln w="9525">
            <a:noFill/>
            <a:miter lim="800000"/>
            <a:headEnd/>
            <a:tailEnd/>
          </a:ln>
        </p:spPr>
        <p:txBody>
          <a:bodyPr>
            <a:spAutoFit/>
          </a:bodyPr>
          <a:lstStyle/>
          <a:p>
            <a:pPr algn="r" eaLnBrk="0" hangingPunct="0">
              <a:defRPr/>
            </a:pPr>
            <a:r>
              <a:rPr lang="de-DE" sz="1500" dirty="0">
                <a:solidFill>
                  <a:srgbClr val="000000"/>
                </a:solidFill>
                <a:latin typeface="+mj-lt"/>
              </a:rPr>
              <a:t>Prozent</a:t>
            </a:r>
          </a:p>
        </p:txBody>
      </p:sp>
      <p:sp>
        <p:nvSpPr>
          <p:cNvPr id="11" name="Rectangle 3"/>
          <p:cNvSpPr txBox="1">
            <a:spLocks noChangeArrowheads="1"/>
          </p:cNvSpPr>
          <p:nvPr/>
        </p:nvSpPr>
        <p:spPr>
          <a:xfrm>
            <a:off x="785813" y="1357313"/>
            <a:ext cx="8229600" cy="400050"/>
          </a:xfrm>
          <a:prstGeom prst="rect">
            <a:avLst/>
          </a:prstGeom>
        </p:spPr>
        <p:txBody>
          <a:bodyPr>
            <a:spAutoFit/>
          </a:bodyPr>
          <a:lstStyle/>
          <a:p>
            <a:pPr>
              <a:defRPr/>
            </a:pPr>
            <a:r>
              <a:rPr lang="de-DE" sz="2000" b="1" kern="0" dirty="0" smtClean="0">
                <a:solidFill>
                  <a:srgbClr val="C00000"/>
                </a:solidFill>
                <a:latin typeface="+mn-lt"/>
              </a:rPr>
              <a:t>Hürden für Kontakt zu Deutschen</a:t>
            </a:r>
            <a:endParaRPr lang="de-DE" sz="2000" b="1" kern="0" dirty="0">
              <a:solidFill>
                <a:srgbClr val="C00000"/>
              </a:solidFill>
              <a:latin typeface="+mn-lt"/>
            </a:endParaRPr>
          </a:p>
        </p:txBody>
      </p:sp>
      <p:sp>
        <p:nvSpPr>
          <p:cNvPr id="12" name="Textfeld 9"/>
          <p:cNvSpPr txBox="1">
            <a:spLocks noChangeArrowheads="1"/>
          </p:cNvSpPr>
          <p:nvPr/>
        </p:nvSpPr>
        <p:spPr bwMode="auto">
          <a:xfrm>
            <a:off x="0" y="6581025"/>
            <a:ext cx="9144000" cy="276999"/>
          </a:xfrm>
          <a:prstGeom prst="rect">
            <a:avLst/>
          </a:prstGeom>
          <a:noFill/>
          <a:ln w="9525">
            <a:noFill/>
            <a:miter lim="800000"/>
            <a:headEnd/>
            <a:tailEnd/>
          </a:ln>
        </p:spPr>
        <p:txBody>
          <a:bodyPr>
            <a:spAutoFit/>
          </a:bodyPr>
          <a:lstStyle/>
          <a:p>
            <a:r>
              <a:rPr lang="de-DE" sz="1200" dirty="0">
                <a:solidFill>
                  <a:schemeClr val="tx1">
                    <a:lumMod val="50000"/>
                  </a:schemeClr>
                </a:solidFill>
              </a:rPr>
              <a:t>Basis: </a:t>
            </a:r>
            <a:r>
              <a:rPr lang="de-DE" sz="1200" dirty="0" smtClean="0">
                <a:solidFill>
                  <a:schemeClr val="tx1">
                    <a:lumMod val="50000"/>
                  </a:schemeClr>
                </a:solidFill>
              </a:rPr>
              <a:t>Ausländische Studierende</a:t>
            </a:r>
            <a:endParaRPr lang="de-DE" sz="1200" dirty="0">
              <a:solidFill>
                <a:schemeClr val="tx1">
                  <a:lumMod val="50000"/>
                </a:schemeClr>
              </a:solidFill>
            </a:endParaRPr>
          </a:p>
        </p:txBody>
      </p:sp>
      <p:sp>
        <p:nvSpPr>
          <p:cNvPr id="13" name="Textfeld 12"/>
          <p:cNvSpPr txBox="1"/>
          <p:nvPr/>
        </p:nvSpPr>
        <p:spPr>
          <a:xfrm>
            <a:off x="3428992" y="5500702"/>
            <a:ext cx="5357850" cy="338554"/>
          </a:xfrm>
          <a:prstGeom prst="rect">
            <a:avLst/>
          </a:prstGeom>
          <a:noFill/>
        </p:spPr>
        <p:txBody>
          <a:bodyPr wrap="square" rtlCol="0">
            <a:spAutoFit/>
          </a:bodyPr>
          <a:lstStyle/>
          <a:p>
            <a:pPr>
              <a:tabLst>
                <a:tab pos="901700" algn="l"/>
                <a:tab pos="1879600" algn="l"/>
                <a:tab pos="2868613" algn="l"/>
                <a:tab pos="3857625" algn="l"/>
                <a:tab pos="4746625" algn="l"/>
                <a:tab pos="5473700" algn="l"/>
              </a:tabLst>
            </a:pPr>
            <a:r>
              <a:rPr lang="de-DE" sz="1600" dirty="0" smtClean="0">
                <a:solidFill>
                  <a:srgbClr val="000000"/>
                </a:solidFill>
                <a:latin typeface="+mn-lt"/>
              </a:rPr>
              <a:t>0	20	40	60	80	100</a:t>
            </a:r>
            <a:endParaRPr lang="de-DE" sz="1600" dirty="0">
              <a:solidFill>
                <a:srgbClr val="000000"/>
              </a:solidFill>
              <a:latin typeface="+mn-lt"/>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m 7"/>
          <p:cNvGraphicFramePr/>
          <p:nvPr/>
        </p:nvGraphicFramePr>
        <p:xfrm>
          <a:off x="357158" y="2571744"/>
          <a:ext cx="8429684" cy="4000528"/>
        </p:xfrm>
        <a:graphic>
          <a:graphicData uri="http://schemas.openxmlformats.org/drawingml/2006/chart">
            <c:chart xmlns:c="http://schemas.openxmlformats.org/drawingml/2006/chart" xmlns:r="http://schemas.openxmlformats.org/officeDocument/2006/relationships" r:id="rId3"/>
          </a:graphicData>
        </a:graphic>
      </p:graphicFrame>
      <p:sp>
        <p:nvSpPr>
          <p:cNvPr id="7" name="Inhaltsplatzhalter 1"/>
          <p:cNvSpPr txBox="1">
            <a:spLocks/>
          </p:cNvSpPr>
          <p:nvPr/>
        </p:nvSpPr>
        <p:spPr>
          <a:xfrm>
            <a:off x="428625" y="1928813"/>
            <a:ext cx="8215313" cy="633412"/>
          </a:xfrm>
          <a:prstGeom prst="rect">
            <a:avLst/>
          </a:prstGeom>
        </p:spPr>
        <p:txBody>
          <a:bodyPr>
            <a:spAutoFit/>
          </a:bodyPr>
          <a:lstStyle/>
          <a:p>
            <a:pPr>
              <a:lnSpc>
                <a:spcPct val="110000"/>
              </a:lnSpc>
              <a:spcBef>
                <a:spcPct val="30000"/>
              </a:spcBef>
              <a:buClr>
                <a:srgbClr val="000000"/>
              </a:buClr>
              <a:buSzPct val="80000"/>
              <a:defRPr/>
            </a:pPr>
            <a:r>
              <a:rPr lang="de-DE" sz="1600" kern="0" dirty="0">
                <a:solidFill>
                  <a:srgbClr val="000000"/>
                </a:solidFill>
                <a:latin typeface="+mj-lt"/>
              </a:rPr>
              <a:t>Frage: „Im Folgenden sind einige Gründe aufgelistet, warum man zu Ausländern eher weniger Kontakt haben könnte oder möchte. Inwieweit stimmst du diesen zu?“</a:t>
            </a:r>
          </a:p>
        </p:txBody>
      </p:sp>
      <p:sp>
        <p:nvSpPr>
          <p:cNvPr id="6" name="Rechteck 5"/>
          <p:cNvSpPr>
            <a:spLocks noChangeArrowheads="1"/>
          </p:cNvSpPr>
          <p:nvPr/>
        </p:nvSpPr>
        <p:spPr bwMode="auto">
          <a:xfrm>
            <a:off x="5286380" y="2500306"/>
            <a:ext cx="3027363" cy="323850"/>
          </a:xfrm>
          <a:prstGeom prst="rect">
            <a:avLst/>
          </a:prstGeom>
          <a:noFill/>
          <a:ln w="9525">
            <a:noFill/>
            <a:miter lim="800000"/>
            <a:headEnd/>
            <a:tailEnd/>
          </a:ln>
        </p:spPr>
        <p:txBody>
          <a:bodyPr>
            <a:spAutoFit/>
          </a:bodyPr>
          <a:lstStyle/>
          <a:p>
            <a:pPr algn="r" eaLnBrk="0" hangingPunct="0">
              <a:defRPr/>
            </a:pPr>
            <a:r>
              <a:rPr lang="de-DE" sz="1500" dirty="0">
                <a:solidFill>
                  <a:srgbClr val="000000"/>
                </a:solidFill>
                <a:latin typeface="+mj-lt"/>
              </a:rPr>
              <a:t>Prozent</a:t>
            </a:r>
          </a:p>
        </p:txBody>
      </p:sp>
      <p:sp>
        <p:nvSpPr>
          <p:cNvPr id="10" name="Rectangle 3"/>
          <p:cNvSpPr txBox="1">
            <a:spLocks noChangeArrowheads="1"/>
          </p:cNvSpPr>
          <p:nvPr/>
        </p:nvSpPr>
        <p:spPr>
          <a:xfrm>
            <a:off x="785813" y="1357313"/>
            <a:ext cx="8229600" cy="400050"/>
          </a:xfrm>
          <a:prstGeom prst="rect">
            <a:avLst/>
          </a:prstGeom>
        </p:spPr>
        <p:txBody>
          <a:bodyPr>
            <a:spAutoFit/>
          </a:bodyPr>
          <a:lstStyle/>
          <a:p>
            <a:pPr>
              <a:defRPr/>
            </a:pPr>
            <a:r>
              <a:rPr lang="de-DE" sz="2000" b="1" kern="0" dirty="0" smtClean="0">
                <a:solidFill>
                  <a:srgbClr val="C00000"/>
                </a:solidFill>
                <a:latin typeface="+mn-lt"/>
              </a:rPr>
              <a:t>Deutsche Studenten sehen Selbstabschottung der Ausländer </a:t>
            </a:r>
            <a:endParaRPr lang="de-DE" sz="2000" b="1" kern="0" dirty="0">
              <a:solidFill>
                <a:srgbClr val="C00000"/>
              </a:solidFill>
              <a:latin typeface="+mn-lt"/>
            </a:endParaRPr>
          </a:p>
        </p:txBody>
      </p:sp>
      <p:sp>
        <p:nvSpPr>
          <p:cNvPr id="11" name="Textfeld 10"/>
          <p:cNvSpPr txBox="1"/>
          <p:nvPr/>
        </p:nvSpPr>
        <p:spPr>
          <a:xfrm>
            <a:off x="3357554" y="5447900"/>
            <a:ext cx="5214974" cy="338554"/>
          </a:xfrm>
          <a:prstGeom prst="rect">
            <a:avLst/>
          </a:prstGeom>
          <a:noFill/>
        </p:spPr>
        <p:txBody>
          <a:bodyPr wrap="square" rtlCol="0">
            <a:spAutoFit/>
          </a:bodyPr>
          <a:lstStyle/>
          <a:p>
            <a:pPr>
              <a:tabLst>
                <a:tab pos="901700" algn="l"/>
                <a:tab pos="1879600" algn="l"/>
                <a:tab pos="2868613" algn="l"/>
                <a:tab pos="3770313" algn="l"/>
                <a:tab pos="4659313" algn="l"/>
                <a:tab pos="5110163" algn="l"/>
                <a:tab pos="5473700" algn="l"/>
              </a:tabLst>
            </a:pPr>
            <a:r>
              <a:rPr lang="de-DE" sz="1600" dirty="0" smtClean="0">
                <a:solidFill>
                  <a:srgbClr val="000000"/>
                </a:solidFill>
                <a:latin typeface="+mn-lt"/>
              </a:rPr>
              <a:t>0	20	40	60	80	100</a:t>
            </a:r>
            <a:endParaRPr lang="de-DE" sz="1600" dirty="0">
              <a:solidFill>
                <a:srgbClr val="000000"/>
              </a:solidFill>
              <a:latin typeface="+mn-lt"/>
            </a:endParaRPr>
          </a:p>
        </p:txBody>
      </p:sp>
      <p:sp>
        <p:nvSpPr>
          <p:cNvPr id="12" name="Textfeld 9"/>
          <p:cNvSpPr txBox="1">
            <a:spLocks noChangeArrowheads="1"/>
          </p:cNvSpPr>
          <p:nvPr/>
        </p:nvSpPr>
        <p:spPr bwMode="auto">
          <a:xfrm>
            <a:off x="0" y="6581025"/>
            <a:ext cx="9144000" cy="276999"/>
          </a:xfrm>
          <a:prstGeom prst="rect">
            <a:avLst/>
          </a:prstGeom>
          <a:noFill/>
          <a:ln w="9525">
            <a:noFill/>
            <a:miter lim="800000"/>
            <a:headEnd/>
            <a:tailEnd/>
          </a:ln>
        </p:spPr>
        <p:txBody>
          <a:bodyPr>
            <a:spAutoFit/>
          </a:bodyPr>
          <a:lstStyle/>
          <a:p>
            <a:r>
              <a:rPr lang="de-DE" sz="1200" dirty="0">
                <a:solidFill>
                  <a:schemeClr val="tx1">
                    <a:lumMod val="50000"/>
                  </a:schemeClr>
                </a:solidFill>
              </a:rPr>
              <a:t>Basis: </a:t>
            </a:r>
            <a:r>
              <a:rPr lang="de-DE" sz="1200" dirty="0" smtClean="0">
                <a:solidFill>
                  <a:schemeClr val="tx1">
                    <a:lumMod val="50000"/>
                  </a:schemeClr>
                </a:solidFill>
              </a:rPr>
              <a:t>Deutsche Studierende</a:t>
            </a:r>
            <a:endParaRPr lang="de-DE" sz="1200" dirty="0">
              <a:solidFill>
                <a:schemeClr val="tx1">
                  <a:lumMod val="50000"/>
                </a:schemeClr>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467544" y="1854872"/>
            <a:ext cx="8136904" cy="4375557"/>
          </a:xfrm>
          <a:prstGeom prst="rect">
            <a:avLst/>
          </a:prstGeom>
          <a:gradFill flip="none" rotWithShape="1">
            <a:gsLst>
              <a:gs pos="0">
                <a:srgbClr val="800000">
                  <a:shade val="30000"/>
                  <a:satMod val="115000"/>
                </a:srgbClr>
              </a:gs>
              <a:gs pos="50000">
                <a:srgbClr val="800000">
                  <a:shade val="67500"/>
                  <a:satMod val="115000"/>
                </a:srgbClr>
              </a:gs>
              <a:gs pos="100000">
                <a:srgbClr val="800000">
                  <a:shade val="100000"/>
                  <a:satMod val="115000"/>
                </a:srgbClr>
              </a:gs>
            </a:gsLst>
            <a:lin ang="8100000" scaled="1"/>
            <a:tileRect/>
          </a:gradFill>
        </p:spPr>
        <p:style>
          <a:lnRef idx="0">
            <a:schemeClr val="accent1"/>
          </a:lnRef>
          <a:fillRef idx="3">
            <a:schemeClr val="accent1"/>
          </a:fillRef>
          <a:effectRef idx="3">
            <a:schemeClr val="accent1"/>
          </a:effectRef>
          <a:fontRef idx="minor">
            <a:schemeClr val="lt1"/>
          </a:fontRef>
        </p:style>
        <p:txBody>
          <a:bodyPr wrap="square" rtlCol="0">
            <a:spAutoFit/>
          </a:bodyPr>
          <a:lstStyle/>
          <a:p>
            <a:pPr marL="450850" indent="-363538">
              <a:spcBef>
                <a:spcPts val="600"/>
              </a:spcBef>
              <a:spcAft>
                <a:spcPts val="800"/>
              </a:spcAft>
              <a:buFont typeface="Wingdings" pitchFamily="2" charset="2"/>
              <a:buChar char="§"/>
            </a:pPr>
            <a:r>
              <a:rPr lang="de-DE" sz="2000" dirty="0" smtClean="0">
                <a:latin typeface="+mj-lt"/>
              </a:rPr>
              <a:t>Angstfreies Leben als ausländischer Mitbürger in Dresden noch nicht möglich</a:t>
            </a:r>
          </a:p>
          <a:p>
            <a:pPr marL="450850" indent="-363538">
              <a:spcBef>
                <a:spcPts val="600"/>
              </a:spcBef>
              <a:spcAft>
                <a:spcPts val="800"/>
              </a:spcAft>
              <a:buFont typeface="Wingdings" pitchFamily="2" charset="2"/>
              <a:buChar char="§"/>
            </a:pPr>
            <a:r>
              <a:rPr lang="de-DE" sz="2000" dirty="0" smtClean="0">
                <a:latin typeface="+mj-lt"/>
              </a:rPr>
              <a:t>Dennoch überwiegen positive Erfahrungen</a:t>
            </a:r>
          </a:p>
          <a:p>
            <a:pPr marL="450850" indent="-363538">
              <a:spcBef>
                <a:spcPts val="600"/>
              </a:spcBef>
              <a:spcAft>
                <a:spcPts val="800"/>
              </a:spcAft>
              <a:buFont typeface="Wingdings" pitchFamily="2" charset="2"/>
              <a:buChar char="§"/>
            </a:pPr>
            <a:r>
              <a:rPr lang="de-DE" sz="2000" dirty="0" smtClean="0">
                <a:latin typeface="+mj-lt"/>
              </a:rPr>
              <a:t>Wahrgenommene Gefährdung um so größer, je „fremder“ das Aussehen</a:t>
            </a:r>
          </a:p>
          <a:p>
            <a:pPr marL="450850" indent="-363538">
              <a:spcBef>
                <a:spcPts val="600"/>
              </a:spcBef>
              <a:spcAft>
                <a:spcPts val="800"/>
              </a:spcAft>
              <a:buFont typeface="Wingdings" pitchFamily="2" charset="2"/>
              <a:buChar char="§"/>
            </a:pPr>
            <a:r>
              <a:rPr lang="de-DE" sz="2000" dirty="0" smtClean="0">
                <a:latin typeface="+mj-lt"/>
              </a:rPr>
              <a:t>Fall </a:t>
            </a:r>
            <a:r>
              <a:rPr lang="de-DE" sz="2000" dirty="0" err="1" smtClean="0">
                <a:latin typeface="+mj-lt"/>
              </a:rPr>
              <a:t>Marwa</a:t>
            </a:r>
            <a:r>
              <a:rPr lang="de-DE" sz="2000" dirty="0" smtClean="0">
                <a:latin typeface="+mj-lt"/>
              </a:rPr>
              <a:t> hat ausländische Mitbürger weiter eingeschüchtert</a:t>
            </a:r>
          </a:p>
          <a:p>
            <a:pPr marL="450850" indent="-363538">
              <a:spcBef>
                <a:spcPts val="600"/>
              </a:spcBef>
              <a:spcAft>
                <a:spcPts val="800"/>
              </a:spcAft>
              <a:buFont typeface="Wingdings" pitchFamily="2" charset="2"/>
              <a:buChar char="§"/>
            </a:pPr>
            <a:r>
              <a:rPr lang="de-DE" sz="2000" dirty="0" smtClean="0">
                <a:latin typeface="+mj-lt"/>
              </a:rPr>
              <a:t>Skepsis voreinander erschwert oft Kommunikation</a:t>
            </a:r>
          </a:p>
          <a:p>
            <a:pPr marL="450850" indent="-363538">
              <a:spcBef>
                <a:spcPts val="600"/>
              </a:spcBef>
              <a:spcAft>
                <a:spcPts val="800"/>
              </a:spcAft>
              <a:buFont typeface="Wingdings" pitchFamily="2" charset="2"/>
              <a:buChar char="§"/>
            </a:pPr>
            <a:r>
              <a:rPr lang="de-DE" sz="2000" dirty="0" smtClean="0">
                <a:latin typeface="+mj-lt"/>
              </a:rPr>
              <a:t>Anteil der Ausländer weit überschätzt </a:t>
            </a:r>
            <a:br>
              <a:rPr lang="de-DE" sz="2000" dirty="0" smtClean="0">
                <a:latin typeface="+mj-lt"/>
              </a:rPr>
            </a:br>
            <a:r>
              <a:rPr lang="de-DE" sz="2000" dirty="0" smtClean="0">
                <a:latin typeface="+mj-lt"/>
                <a:sym typeface="Wingdings" pitchFamily="2" charset="2"/>
              </a:rPr>
              <a:t> je weniger, desto auffälliger  desto „fremder“</a:t>
            </a:r>
            <a:br>
              <a:rPr lang="de-DE" sz="2000" dirty="0" smtClean="0">
                <a:latin typeface="+mj-lt"/>
                <a:sym typeface="Wingdings" pitchFamily="2" charset="2"/>
              </a:rPr>
            </a:br>
            <a:r>
              <a:rPr lang="de-DE" sz="2000" dirty="0" smtClean="0">
                <a:latin typeface="+mj-lt"/>
                <a:sym typeface="Wingdings" pitchFamily="2" charset="2"/>
              </a:rPr>
              <a:t> </a:t>
            </a:r>
            <a:r>
              <a:rPr lang="de-DE" sz="2000" dirty="0" smtClean="0">
                <a:latin typeface="+mj-lt"/>
              </a:rPr>
              <a:t>Normalisierung der Beziehung am ehesten über mehr Ausländer</a:t>
            </a:r>
            <a:br>
              <a:rPr lang="de-DE" sz="2000" dirty="0" smtClean="0">
                <a:latin typeface="+mj-lt"/>
              </a:rPr>
            </a:br>
            <a:r>
              <a:rPr lang="de-DE" sz="2000" dirty="0" smtClean="0">
                <a:latin typeface="+mj-lt"/>
              </a:rPr>
              <a:t>    in der Stadt</a:t>
            </a:r>
          </a:p>
        </p:txBody>
      </p:sp>
      <p:sp>
        <p:nvSpPr>
          <p:cNvPr id="6" name="Rectangle 3"/>
          <p:cNvSpPr txBox="1">
            <a:spLocks noChangeArrowheads="1"/>
          </p:cNvSpPr>
          <p:nvPr/>
        </p:nvSpPr>
        <p:spPr>
          <a:xfrm>
            <a:off x="467544" y="1340768"/>
            <a:ext cx="8229600" cy="400050"/>
          </a:xfrm>
          <a:prstGeom prst="rect">
            <a:avLst/>
          </a:prstGeom>
        </p:spPr>
        <p:txBody>
          <a:bodyPr>
            <a:spAutoFit/>
          </a:bodyPr>
          <a:lstStyle/>
          <a:p>
            <a:pPr>
              <a:defRPr/>
            </a:pPr>
            <a:r>
              <a:rPr lang="de-DE" sz="2000" b="1" kern="0" dirty="0" smtClean="0">
                <a:solidFill>
                  <a:srgbClr val="C00000"/>
                </a:solidFill>
                <a:latin typeface="+mj-lt"/>
                <a:ea typeface="+mj-ea"/>
                <a:cs typeface="+mj-cs"/>
              </a:rPr>
              <a:t>Fazit</a:t>
            </a:r>
            <a:endParaRPr lang="de-DE" sz="2000" b="1" kern="0" dirty="0">
              <a:solidFill>
                <a:srgbClr val="C00000"/>
              </a:solidFill>
              <a:latin typeface="+mj-lt"/>
              <a:ea typeface="+mj-ea"/>
              <a:cs typeface="+mj-cs"/>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Abgerundetes Rechteck 7"/>
          <p:cNvSpPr>
            <a:spLocks noChangeArrowheads="1"/>
          </p:cNvSpPr>
          <p:nvPr/>
        </p:nvSpPr>
        <p:spPr bwMode="auto">
          <a:xfrm>
            <a:off x="571500" y="2500313"/>
            <a:ext cx="7786688" cy="1000125"/>
          </a:xfrm>
          <a:prstGeom prst="roundRect">
            <a:avLst>
              <a:gd name="adj" fmla="val 16667"/>
            </a:avLst>
          </a:prstGeom>
          <a:solidFill>
            <a:srgbClr val="800000"/>
          </a:solidFill>
          <a:ln w="9525" algn="ctr">
            <a:solidFill>
              <a:schemeClr val="tx1"/>
            </a:solidFill>
            <a:miter lim="800000"/>
            <a:headEnd/>
            <a:tailEnd/>
          </a:ln>
        </p:spPr>
        <p:txBody>
          <a:bodyPr wrap="none"/>
          <a:lstStyle/>
          <a:p>
            <a:pPr eaLnBrk="0" hangingPunct="0"/>
            <a:endParaRPr lang="de-DE"/>
          </a:p>
        </p:txBody>
      </p:sp>
      <p:sp>
        <p:nvSpPr>
          <p:cNvPr id="18435" name="Abgerundetes Rechteck 7"/>
          <p:cNvSpPr>
            <a:spLocks noChangeArrowheads="1"/>
          </p:cNvSpPr>
          <p:nvPr/>
        </p:nvSpPr>
        <p:spPr bwMode="auto">
          <a:xfrm>
            <a:off x="571500" y="3816350"/>
            <a:ext cx="7786688" cy="1000125"/>
          </a:xfrm>
          <a:prstGeom prst="roundRect">
            <a:avLst>
              <a:gd name="adj" fmla="val 16667"/>
            </a:avLst>
          </a:prstGeom>
          <a:solidFill>
            <a:srgbClr val="800000"/>
          </a:solidFill>
          <a:ln w="9525" algn="ctr">
            <a:solidFill>
              <a:schemeClr val="tx1"/>
            </a:solidFill>
            <a:miter lim="800000"/>
            <a:headEnd/>
            <a:tailEnd/>
          </a:ln>
        </p:spPr>
        <p:txBody>
          <a:bodyPr wrap="none"/>
          <a:lstStyle/>
          <a:p>
            <a:pPr eaLnBrk="0" hangingPunct="0"/>
            <a:endParaRPr lang="de-DE"/>
          </a:p>
        </p:txBody>
      </p:sp>
      <p:sp>
        <p:nvSpPr>
          <p:cNvPr id="18436" name="Abgerundetes Rechteck 7"/>
          <p:cNvSpPr>
            <a:spLocks noChangeArrowheads="1"/>
          </p:cNvSpPr>
          <p:nvPr/>
        </p:nvSpPr>
        <p:spPr bwMode="auto">
          <a:xfrm>
            <a:off x="571500" y="5102225"/>
            <a:ext cx="7786688" cy="1000125"/>
          </a:xfrm>
          <a:prstGeom prst="roundRect">
            <a:avLst>
              <a:gd name="adj" fmla="val 16667"/>
            </a:avLst>
          </a:prstGeom>
          <a:solidFill>
            <a:srgbClr val="800000"/>
          </a:solidFill>
          <a:ln w="9525" algn="ctr">
            <a:solidFill>
              <a:schemeClr val="tx1"/>
            </a:solidFill>
            <a:miter lim="800000"/>
            <a:headEnd/>
            <a:tailEnd/>
          </a:ln>
        </p:spPr>
        <p:txBody>
          <a:bodyPr wrap="none"/>
          <a:lstStyle/>
          <a:p>
            <a:pPr eaLnBrk="0" hangingPunct="0"/>
            <a:endParaRPr lang="de-DE"/>
          </a:p>
        </p:txBody>
      </p:sp>
      <p:sp>
        <p:nvSpPr>
          <p:cNvPr id="11" name="Abgerundetes Rechteck 10"/>
          <p:cNvSpPr/>
          <p:nvPr/>
        </p:nvSpPr>
        <p:spPr bwMode="auto">
          <a:xfrm>
            <a:off x="3286125" y="2571750"/>
            <a:ext cx="2286000" cy="3429000"/>
          </a:xfrm>
          <a:prstGeom prst="roundRect">
            <a:avLst/>
          </a:prstGeom>
          <a:solidFill>
            <a:schemeClr val="tx1">
              <a:lumMod val="50000"/>
              <a:alpha val="61000"/>
            </a:schemeClr>
          </a:solidFill>
          <a:ln w="9525" cap="flat" cmpd="sng" algn="ctr">
            <a:noFill/>
            <a:prstDash val="solid"/>
            <a:miter lim="800000"/>
            <a:headEnd type="none" w="med" len="med"/>
            <a:tailEnd type="none" w="med" len="med"/>
          </a:ln>
          <a:effectLst/>
        </p:spPr>
        <p:txBody>
          <a:bodyPr wrap="none"/>
          <a:lstStyle/>
          <a:p>
            <a:pPr eaLnBrk="0" hangingPunct="0">
              <a:defRPr/>
            </a:pPr>
            <a:endParaRPr lang="de-DE">
              <a:latin typeface="Arial" charset="0"/>
            </a:endParaRPr>
          </a:p>
        </p:txBody>
      </p:sp>
      <p:sp>
        <p:nvSpPr>
          <p:cNvPr id="12" name="Abgerundetes Rechteck 11"/>
          <p:cNvSpPr/>
          <p:nvPr/>
        </p:nvSpPr>
        <p:spPr bwMode="auto">
          <a:xfrm>
            <a:off x="5715000" y="2571750"/>
            <a:ext cx="2286000" cy="3429000"/>
          </a:xfrm>
          <a:prstGeom prst="roundRect">
            <a:avLst/>
          </a:prstGeom>
          <a:solidFill>
            <a:schemeClr val="tx1">
              <a:lumMod val="50000"/>
              <a:alpha val="61000"/>
            </a:schemeClr>
          </a:solidFill>
          <a:ln w="9525" cap="flat" cmpd="sng" algn="ctr">
            <a:noFill/>
            <a:prstDash val="solid"/>
            <a:miter lim="800000"/>
            <a:headEnd type="none" w="med" len="med"/>
            <a:tailEnd type="none" w="med" len="med"/>
          </a:ln>
          <a:effectLst/>
        </p:spPr>
        <p:txBody>
          <a:bodyPr wrap="none"/>
          <a:lstStyle/>
          <a:p>
            <a:pPr eaLnBrk="0" hangingPunct="0">
              <a:defRPr/>
            </a:pPr>
            <a:endParaRPr lang="de-DE">
              <a:latin typeface="Arial" charset="0"/>
            </a:endParaRPr>
          </a:p>
        </p:txBody>
      </p:sp>
      <p:graphicFrame>
        <p:nvGraphicFramePr>
          <p:cNvPr id="8" name="Tabelle 7"/>
          <p:cNvGraphicFramePr>
            <a:graphicFrameLocks noGrp="1"/>
          </p:cNvGraphicFramePr>
          <p:nvPr/>
        </p:nvGraphicFramePr>
        <p:xfrm>
          <a:off x="642938" y="2357438"/>
          <a:ext cx="7500990" cy="3929091"/>
        </p:xfrm>
        <a:graphic>
          <a:graphicData uri="http://schemas.openxmlformats.org/drawingml/2006/table">
            <a:tbl>
              <a:tblPr firstRow="1" bandRow="1">
                <a:tableStyleId>{7E9639D4-E3E2-4D34-9284-5A2195B3D0D7}</a:tableStyleId>
              </a:tblPr>
              <a:tblGrid>
                <a:gridCol w="2500330"/>
                <a:gridCol w="2500330"/>
                <a:gridCol w="2500330"/>
              </a:tblGrid>
              <a:tr h="1309697">
                <a:tc>
                  <a:txBody>
                    <a:bodyPr/>
                    <a:lstStyle/>
                    <a:p>
                      <a:pPr algn="ctr"/>
                      <a:endParaRPr lang="de-DE" sz="1800" b="1" dirty="0">
                        <a:solidFill>
                          <a:schemeClr val="tx1"/>
                        </a:solidFill>
                      </a:endParaRPr>
                    </a:p>
                  </a:txBody>
                  <a:tcPr anchor="ctr">
                    <a:lnL w="9525" cap="flat" cmpd="sng" algn="ctr">
                      <a:noFill/>
                      <a:prstDash val="solid"/>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noFill/>
                  </a:tcPr>
                </a:tc>
                <a:tc>
                  <a:txBody>
                    <a:bodyPr/>
                    <a:lstStyle/>
                    <a:p>
                      <a:pPr algn="ctr"/>
                      <a:r>
                        <a:rPr lang="de-DE" sz="1800" b="1" dirty="0" smtClean="0">
                          <a:solidFill>
                            <a:schemeClr val="tx1"/>
                          </a:solidFill>
                        </a:rPr>
                        <a:t>Dresdner</a:t>
                      </a:r>
                      <a:r>
                        <a:rPr lang="de-DE" sz="1800" b="1" baseline="0" dirty="0" smtClean="0">
                          <a:solidFill>
                            <a:schemeClr val="tx1"/>
                          </a:solidFill>
                        </a:rPr>
                        <a:t> </a:t>
                      </a:r>
                    </a:p>
                    <a:p>
                      <a:pPr algn="ctr"/>
                      <a:r>
                        <a:rPr lang="de-DE" sz="1800" b="1" baseline="0" dirty="0" smtClean="0">
                          <a:solidFill>
                            <a:schemeClr val="tx1"/>
                          </a:solidFill>
                        </a:rPr>
                        <a:t>Bürger</a:t>
                      </a:r>
                      <a:endParaRPr lang="de-DE" sz="1800" b="1" dirty="0">
                        <a:solidFill>
                          <a:schemeClr val="tx1"/>
                        </a:solidFill>
                      </a:endParaRPr>
                    </a:p>
                  </a:txBody>
                  <a:tcPr anchor="ctr">
                    <a:lnL>
                      <a:noFill/>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noFill/>
                  </a:tcPr>
                </a:tc>
                <a:tc>
                  <a:txBody>
                    <a:bodyPr/>
                    <a:lstStyle/>
                    <a:p>
                      <a:pPr algn="ctr"/>
                      <a:r>
                        <a:rPr lang="de-DE" sz="1800" b="1" dirty="0" smtClean="0">
                          <a:solidFill>
                            <a:schemeClr val="tx1"/>
                          </a:solidFill>
                        </a:rPr>
                        <a:t>Dresdner</a:t>
                      </a:r>
                      <a:r>
                        <a:rPr lang="de-DE" sz="1800" b="1" baseline="0" dirty="0" smtClean="0">
                          <a:solidFill>
                            <a:schemeClr val="tx1"/>
                          </a:solidFill>
                        </a:rPr>
                        <a:t> </a:t>
                      </a:r>
                    </a:p>
                    <a:p>
                      <a:pPr algn="ctr"/>
                      <a:r>
                        <a:rPr lang="de-DE" sz="1800" b="1" baseline="0" dirty="0" smtClean="0">
                          <a:solidFill>
                            <a:schemeClr val="tx1"/>
                          </a:solidFill>
                        </a:rPr>
                        <a:t>TU-Studenten</a:t>
                      </a:r>
                      <a:endParaRPr lang="de-DE" sz="1800" b="1" dirty="0">
                        <a:solidFill>
                          <a:schemeClr val="tx1"/>
                        </a:solidFill>
                      </a:endParaRPr>
                    </a:p>
                  </a:txBody>
                  <a:tcPr anchor="ctr">
                    <a:lnL>
                      <a:noFill/>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noFill/>
                  </a:tcPr>
                </a:tc>
              </a:tr>
              <a:tr h="1309697">
                <a:tc>
                  <a:txBody>
                    <a:bodyPr/>
                    <a:lstStyle/>
                    <a:p>
                      <a:pPr algn="ctr"/>
                      <a:r>
                        <a:rPr lang="de-DE" sz="1800" b="1" dirty="0" smtClean="0">
                          <a:solidFill>
                            <a:schemeClr val="tx1"/>
                          </a:solidFill>
                        </a:rPr>
                        <a:t>Erfahrungen von Ausländern</a:t>
                      </a:r>
                      <a:endParaRPr lang="de-DE" sz="1800" b="1" dirty="0">
                        <a:solidFill>
                          <a:schemeClr val="tx1"/>
                        </a:solidFill>
                      </a:endParaRPr>
                    </a:p>
                  </a:txBody>
                  <a:tcPr anchor="ctr">
                    <a:lnL w="9525" cap="flat" cmpd="sng" algn="ctr">
                      <a:noFill/>
                      <a:prstDash val="solid"/>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ctr"/>
                      <a:r>
                        <a:rPr lang="de-DE" sz="1800" b="0" dirty="0" smtClean="0">
                          <a:solidFill>
                            <a:schemeClr val="tx1"/>
                          </a:solidFill>
                        </a:rPr>
                        <a:t>Exit</a:t>
                      </a:r>
                      <a:r>
                        <a:rPr lang="de-DE" sz="1800" b="0" baseline="0" dirty="0" smtClean="0">
                          <a:solidFill>
                            <a:schemeClr val="tx1"/>
                          </a:solidFill>
                        </a:rPr>
                        <a:t> Poll</a:t>
                      </a:r>
                      <a:endParaRPr lang="de-DE" sz="1800" b="0" dirty="0">
                        <a:solidFill>
                          <a:schemeClr val="tx1"/>
                        </a:solidFill>
                      </a:endParaRPr>
                    </a:p>
                  </a:txBody>
                  <a:tcPr anchor="ctr">
                    <a:lnL>
                      <a:noFill/>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ctr"/>
                      <a:r>
                        <a:rPr lang="de-DE" sz="1800" b="0" dirty="0" smtClean="0">
                          <a:solidFill>
                            <a:schemeClr val="tx1"/>
                          </a:solidFill>
                        </a:rPr>
                        <a:t>Ausl. Studierende</a:t>
                      </a:r>
                      <a:endParaRPr lang="de-DE" sz="1800" b="0" dirty="0">
                        <a:solidFill>
                          <a:schemeClr val="tx1"/>
                        </a:solidFill>
                      </a:endParaRPr>
                    </a:p>
                  </a:txBody>
                  <a:tcPr anchor="ctr">
                    <a:lnL>
                      <a:noFill/>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r>
              <a:tr h="1309697">
                <a:tc>
                  <a:txBody>
                    <a:bodyPr/>
                    <a:lstStyle/>
                    <a:p>
                      <a:pPr algn="ctr"/>
                      <a:r>
                        <a:rPr lang="de-DE" sz="1800" b="1" dirty="0" smtClean="0">
                          <a:solidFill>
                            <a:schemeClr val="tx1"/>
                          </a:solidFill>
                        </a:rPr>
                        <a:t>Einstellungen gegenüber Ausländern</a:t>
                      </a:r>
                      <a:endParaRPr lang="de-DE" sz="1800" b="1" dirty="0">
                        <a:solidFill>
                          <a:schemeClr val="tx1"/>
                        </a:solidFill>
                      </a:endParaRPr>
                    </a:p>
                  </a:txBody>
                  <a:tcPr anchor="ctr">
                    <a:lnL w="9525" cap="flat" cmpd="sng" algn="ctr">
                      <a:noFill/>
                      <a:prstDash val="solid"/>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ctr"/>
                      <a:r>
                        <a:rPr lang="de-DE" sz="1800" b="0" dirty="0" err="1" smtClean="0">
                          <a:solidFill>
                            <a:schemeClr val="tx1"/>
                          </a:solidFill>
                        </a:rPr>
                        <a:t>IfK</a:t>
                      </a:r>
                      <a:r>
                        <a:rPr lang="de-DE" sz="1800" b="0" dirty="0" smtClean="0">
                          <a:solidFill>
                            <a:schemeClr val="tx1"/>
                          </a:solidFill>
                        </a:rPr>
                        <a:t>-Barometer</a:t>
                      </a:r>
                      <a:endParaRPr lang="de-DE" sz="1800" b="0" dirty="0">
                        <a:solidFill>
                          <a:schemeClr val="tx1"/>
                        </a:solidFill>
                      </a:endParaRPr>
                    </a:p>
                  </a:txBody>
                  <a:tcPr anchor="ctr">
                    <a:lnL>
                      <a:noFill/>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ctr"/>
                      <a:r>
                        <a:rPr lang="de-DE" sz="1800" b="0" dirty="0" smtClean="0">
                          <a:solidFill>
                            <a:schemeClr val="tx1"/>
                          </a:solidFill>
                        </a:rPr>
                        <a:t>Dt. Studierende</a:t>
                      </a:r>
                      <a:endParaRPr lang="de-DE" sz="1800" b="0" dirty="0">
                        <a:solidFill>
                          <a:schemeClr val="tx1"/>
                        </a:solidFill>
                      </a:endParaRPr>
                    </a:p>
                  </a:txBody>
                  <a:tcPr anchor="ctr">
                    <a:lnL>
                      <a:noFill/>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tr>
            </a:tbl>
          </a:graphicData>
        </a:graphic>
      </p:graphicFrame>
      <p:sp>
        <p:nvSpPr>
          <p:cNvPr id="7" name="Rectangle 3"/>
          <p:cNvSpPr txBox="1">
            <a:spLocks noChangeArrowheads="1"/>
          </p:cNvSpPr>
          <p:nvPr/>
        </p:nvSpPr>
        <p:spPr>
          <a:xfrm>
            <a:off x="785813" y="1357313"/>
            <a:ext cx="8229600" cy="400050"/>
          </a:xfrm>
          <a:prstGeom prst="rect">
            <a:avLst/>
          </a:prstGeom>
        </p:spPr>
        <p:txBody>
          <a:bodyPr>
            <a:spAutoFit/>
          </a:bodyPr>
          <a:lstStyle/>
          <a:p>
            <a:pPr>
              <a:defRPr/>
            </a:pPr>
            <a:r>
              <a:rPr lang="de-DE" sz="2000" b="1" kern="0" dirty="0">
                <a:solidFill>
                  <a:srgbClr val="C00000"/>
                </a:solidFill>
                <a:latin typeface="+mj-lt"/>
                <a:ea typeface="+mj-ea"/>
                <a:cs typeface="+mj-cs"/>
              </a:rPr>
              <a:t>Untersuchungsgruppen</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Abgerundetes Rechteck 10"/>
          <p:cNvSpPr>
            <a:spLocks noChangeArrowheads="1"/>
          </p:cNvSpPr>
          <p:nvPr/>
        </p:nvSpPr>
        <p:spPr bwMode="auto">
          <a:xfrm>
            <a:off x="214313" y="5429250"/>
            <a:ext cx="8715375" cy="571500"/>
          </a:xfrm>
          <a:prstGeom prst="roundRect">
            <a:avLst>
              <a:gd name="adj" fmla="val 16667"/>
            </a:avLst>
          </a:prstGeom>
          <a:solidFill>
            <a:srgbClr val="800000"/>
          </a:solidFill>
          <a:ln w="9525" algn="ctr">
            <a:solidFill>
              <a:schemeClr val="tx1"/>
            </a:solidFill>
            <a:miter lim="800000"/>
            <a:headEnd/>
            <a:tailEnd/>
          </a:ln>
        </p:spPr>
        <p:txBody>
          <a:bodyPr wrap="none"/>
          <a:lstStyle/>
          <a:p>
            <a:pPr eaLnBrk="0" hangingPunct="0"/>
            <a:endParaRPr lang="de-DE"/>
          </a:p>
        </p:txBody>
      </p:sp>
      <p:sp>
        <p:nvSpPr>
          <p:cNvPr id="19459" name="Abgerundetes Rechteck 7"/>
          <p:cNvSpPr>
            <a:spLocks noChangeArrowheads="1"/>
          </p:cNvSpPr>
          <p:nvPr/>
        </p:nvSpPr>
        <p:spPr bwMode="auto">
          <a:xfrm>
            <a:off x="214313" y="2357438"/>
            <a:ext cx="8715375" cy="1000125"/>
          </a:xfrm>
          <a:prstGeom prst="roundRect">
            <a:avLst>
              <a:gd name="adj" fmla="val 16667"/>
            </a:avLst>
          </a:prstGeom>
          <a:solidFill>
            <a:srgbClr val="800000"/>
          </a:solidFill>
          <a:ln w="9525" algn="ctr">
            <a:solidFill>
              <a:schemeClr val="tx1"/>
            </a:solidFill>
            <a:miter lim="800000"/>
            <a:headEnd/>
            <a:tailEnd/>
          </a:ln>
        </p:spPr>
        <p:txBody>
          <a:bodyPr wrap="none"/>
          <a:lstStyle/>
          <a:p>
            <a:pPr eaLnBrk="0" hangingPunct="0"/>
            <a:endParaRPr lang="de-DE"/>
          </a:p>
        </p:txBody>
      </p:sp>
      <p:sp>
        <p:nvSpPr>
          <p:cNvPr id="7" name="Rectangle 3"/>
          <p:cNvSpPr txBox="1">
            <a:spLocks noChangeArrowheads="1"/>
          </p:cNvSpPr>
          <p:nvPr/>
        </p:nvSpPr>
        <p:spPr>
          <a:xfrm>
            <a:off x="785813" y="1357313"/>
            <a:ext cx="8229600" cy="400050"/>
          </a:xfrm>
          <a:prstGeom prst="rect">
            <a:avLst/>
          </a:prstGeom>
        </p:spPr>
        <p:txBody>
          <a:bodyPr>
            <a:spAutoFit/>
          </a:bodyPr>
          <a:lstStyle/>
          <a:p>
            <a:pPr>
              <a:defRPr/>
            </a:pPr>
            <a:r>
              <a:rPr lang="de-DE" sz="2000" b="1" kern="0" dirty="0">
                <a:solidFill>
                  <a:srgbClr val="C00000"/>
                </a:solidFill>
                <a:latin typeface="+mj-lt"/>
                <a:ea typeface="+mj-ea"/>
                <a:cs typeface="+mj-cs"/>
              </a:rPr>
              <a:t>Zum Vorgehen</a:t>
            </a:r>
          </a:p>
        </p:txBody>
      </p:sp>
      <p:sp>
        <p:nvSpPr>
          <p:cNvPr id="19461" name="Abgerundetes Rechteck 8"/>
          <p:cNvSpPr>
            <a:spLocks noChangeArrowheads="1"/>
          </p:cNvSpPr>
          <p:nvPr/>
        </p:nvSpPr>
        <p:spPr bwMode="auto">
          <a:xfrm>
            <a:off x="214313" y="3429000"/>
            <a:ext cx="8715375" cy="1285875"/>
          </a:xfrm>
          <a:prstGeom prst="roundRect">
            <a:avLst>
              <a:gd name="adj" fmla="val 16667"/>
            </a:avLst>
          </a:prstGeom>
          <a:solidFill>
            <a:srgbClr val="800000"/>
          </a:solidFill>
          <a:ln w="9525" algn="ctr">
            <a:solidFill>
              <a:schemeClr val="tx1"/>
            </a:solidFill>
            <a:miter lim="800000"/>
            <a:headEnd/>
            <a:tailEnd/>
          </a:ln>
        </p:spPr>
        <p:txBody>
          <a:bodyPr wrap="none"/>
          <a:lstStyle/>
          <a:p>
            <a:pPr eaLnBrk="0" hangingPunct="0"/>
            <a:endParaRPr lang="de-DE"/>
          </a:p>
        </p:txBody>
      </p:sp>
      <p:sp>
        <p:nvSpPr>
          <p:cNvPr id="19462" name="Abgerundetes Rechteck 9"/>
          <p:cNvSpPr>
            <a:spLocks noChangeArrowheads="1"/>
          </p:cNvSpPr>
          <p:nvPr/>
        </p:nvSpPr>
        <p:spPr bwMode="auto">
          <a:xfrm>
            <a:off x="214313" y="4786313"/>
            <a:ext cx="8715375" cy="571500"/>
          </a:xfrm>
          <a:prstGeom prst="roundRect">
            <a:avLst>
              <a:gd name="adj" fmla="val 16667"/>
            </a:avLst>
          </a:prstGeom>
          <a:solidFill>
            <a:srgbClr val="800000"/>
          </a:solidFill>
          <a:ln w="9525" algn="ctr">
            <a:solidFill>
              <a:schemeClr val="tx1"/>
            </a:solidFill>
            <a:miter lim="800000"/>
            <a:headEnd/>
            <a:tailEnd/>
          </a:ln>
        </p:spPr>
        <p:txBody>
          <a:bodyPr wrap="none"/>
          <a:lstStyle/>
          <a:p>
            <a:pPr eaLnBrk="0" hangingPunct="0"/>
            <a:endParaRPr lang="de-DE"/>
          </a:p>
        </p:txBody>
      </p:sp>
      <p:graphicFrame>
        <p:nvGraphicFramePr>
          <p:cNvPr id="6" name="Tabelle 5"/>
          <p:cNvGraphicFramePr>
            <a:graphicFrameLocks noGrp="1"/>
          </p:cNvGraphicFramePr>
          <p:nvPr/>
        </p:nvGraphicFramePr>
        <p:xfrm>
          <a:off x="142875" y="1973263"/>
          <a:ext cx="8929719" cy="3956812"/>
        </p:xfrm>
        <a:graphic>
          <a:graphicData uri="http://schemas.openxmlformats.org/drawingml/2006/table">
            <a:tbl>
              <a:tblPr/>
              <a:tblGrid>
                <a:gridCol w="1778798"/>
                <a:gridCol w="2293136"/>
                <a:gridCol w="1298259"/>
                <a:gridCol w="1779763"/>
                <a:gridCol w="1779763"/>
              </a:tblGrid>
              <a:tr h="498406">
                <a:tc>
                  <a:txBody>
                    <a:bodyPr/>
                    <a:lstStyle/>
                    <a:p>
                      <a:pPr algn="ctr">
                        <a:lnSpc>
                          <a:spcPct val="115000"/>
                        </a:lnSpc>
                        <a:spcAft>
                          <a:spcPts val="1000"/>
                        </a:spcAft>
                      </a:pPr>
                      <a:r>
                        <a:rPr lang="de-DE" sz="1800" dirty="0">
                          <a:solidFill>
                            <a:srgbClr val="000000"/>
                          </a:solidFill>
                          <a:latin typeface="+mj-lt"/>
                          <a:ea typeface="Calibri"/>
                          <a:cs typeface="Times New Roman"/>
                        </a:rPr>
                        <a:t>Teilprojekt</a:t>
                      </a:r>
                      <a:r>
                        <a:rPr lang="de-DE" sz="1800" b="1" dirty="0">
                          <a:solidFill>
                            <a:srgbClr val="000000"/>
                          </a:solidFill>
                          <a:latin typeface="+mj-lt"/>
                          <a:ea typeface="Calibri"/>
                          <a:cs typeface="Times New Roman"/>
                        </a:rPr>
                        <a:t> </a:t>
                      </a:r>
                      <a:endParaRPr lang="de-DE" sz="1800" dirty="0">
                        <a:solidFill>
                          <a:srgbClr val="000000"/>
                        </a:solidFill>
                        <a:latin typeface="+mj-lt"/>
                        <a:ea typeface="Calibri"/>
                        <a:cs typeface="Times New Roman"/>
                      </a:endParaRPr>
                    </a:p>
                  </a:txBody>
                  <a:tcPr marL="68580" marR="68580" marT="0" marB="0">
                    <a:lnL>
                      <a:noFill/>
                    </a:lnL>
                    <a:lnR>
                      <a:noFill/>
                    </a:lnR>
                    <a:lnT>
                      <a:noFill/>
                    </a:lnT>
                    <a:lnB>
                      <a:noFill/>
                    </a:lnB>
                  </a:tcPr>
                </a:tc>
                <a:tc>
                  <a:txBody>
                    <a:bodyPr/>
                    <a:lstStyle/>
                    <a:p>
                      <a:pPr algn="ctr">
                        <a:lnSpc>
                          <a:spcPct val="115000"/>
                        </a:lnSpc>
                        <a:spcAft>
                          <a:spcPts val="1000"/>
                        </a:spcAft>
                      </a:pPr>
                      <a:r>
                        <a:rPr lang="de-DE" sz="1800" dirty="0">
                          <a:solidFill>
                            <a:srgbClr val="000000"/>
                          </a:solidFill>
                          <a:latin typeface="+mj-lt"/>
                          <a:ea typeface="Calibri"/>
                          <a:cs typeface="Times New Roman"/>
                        </a:rPr>
                        <a:t>Zielgruppe</a:t>
                      </a:r>
                      <a:r>
                        <a:rPr lang="de-DE" sz="1800" b="1" dirty="0">
                          <a:solidFill>
                            <a:srgbClr val="000000"/>
                          </a:solidFill>
                          <a:latin typeface="+mj-lt"/>
                          <a:ea typeface="Calibri"/>
                          <a:cs typeface="Times New Roman"/>
                        </a:rPr>
                        <a:t> </a:t>
                      </a:r>
                      <a:endParaRPr lang="de-DE" sz="1800" dirty="0">
                        <a:solidFill>
                          <a:srgbClr val="000000"/>
                        </a:solidFill>
                        <a:latin typeface="+mj-lt"/>
                        <a:ea typeface="Calibri"/>
                        <a:cs typeface="Times New Roman"/>
                      </a:endParaRPr>
                    </a:p>
                  </a:txBody>
                  <a:tcPr marL="68580" marR="68580" marT="0" marB="0">
                    <a:lnL>
                      <a:noFill/>
                    </a:lnL>
                    <a:lnR>
                      <a:noFill/>
                    </a:lnR>
                    <a:lnT>
                      <a:noFill/>
                    </a:lnT>
                    <a:lnB>
                      <a:noFill/>
                    </a:lnB>
                  </a:tcPr>
                </a:tc>
                <a:tc>
                  <a:txBody>
                    <a:bodyPr/>
                    <a:lstStyle/>
                    <a:p>
                      <a:pPr algn="ctr">
                        <a:lnSpc>
                          <a:spcPct val="115000"/>
                        </a:lnSpc>
                        <a:spcAft>
                          <a:spcPts val="1000"/>
                        </a:spcAft>
                      </a:pPr>
                      <a:r>
                        <a:rPr lang="de-DE" sz="1800" dirty="0">
                          <a:solidFill>
                            <a:srgbClr val="000000"/>
                          </a:solidFill>
                          <a:latin typeface="+mj-lt"/>
                          <a:ea typeface="Calibri"/>
                          <a:cs typeface="Times New Roman"/>
                        </a:rPr>
                        <a:t>Methode</a:t>
                      </a:r>
                      <a:r>
                        <a:rPr lang="de-DE" sz="1800" b="1" dirty="0">
                          <a:solidFill>
                            <a:srgbClr val="000000"/>
                          </a:solidFill>
                          <a:latin typeface="+mj-lt"/>
                          <a:ea typeface="Calibri"/>
                          <a:cs typeface="Times New Roman"/>
                        </a:rPr>
                        <a:t> </a:t>
                      </a:r>
                      <a:endParaRPr lang="de-DE" sz="1800" dirty="0">
                        <a:solidFill>
                          <a:srgbClr val="000000"/>
                        </a:solidFill>
                        <a:latin typeface="+mj-lt"/>
                        <a:ea typeface="Calibri"/>
                        <a:cs typeface="Times New Roman"/>
                      </a:endParaRPr>
                    </a:p>
                  </a:txBody>
                  <a:tcPr marL="68580" marR="68580" marT="0" marB="0">
                    <a:lnL>
                      <a:noFill/>
                    </a:lnL>
                    <a:lnR>
                      <a:noFill/>
                    </a:lnR>
                    <a:lnT>
                      <a:noFill/>
                    </a:lnT>
                    <a:lnB>
                      <a:noFill/>
                    </a:lnB>
                  </a:tcPr>
                </a:tc>
                <a:tc>
                  <a:txBody>
                    <a:bodyPr/>
                    <a:lstStyle/>
                    <a:p>
                      <a:pPr algn="ctr">
                        <a:lnSpc>
                          <a:spcPct val="115000"/>
                        </a:lnSpc>
                        <a:spcAft>
                          <a:spcPts val="1000"/>
                        </a:spcAft>
                      </a:pPr>
                      <a:r>
                        <a:rPr lang="de-DE" sz="1800" dirty="0">
                          <a:solidFill>
                            <a:srgbClr val="000000"/>
                          </a:solidFill>
                          <a:latin typeface="+mj-lt"/>
                          <a:ea typeface="Calibri"/>
                          <a:cs typeface="Times New Roman"/>
                        </a:rPr>
                        <a:t>Fallzahl</a:t>
                      </a:r>
                      <a:r>
                        <a:rPr lang="de-DE" sz="1800" b="1" dirty="0">
                          <a:solidFill>
                            <a:srgbClr val="000000"/>
                          </a:solidFill>
                          <a:latin typeface="+mj-lt"/>
                          <a:ea typeface="Calibri"/>
                          <a:cs typeface="Times New Roman"/>
                        </a:rPr>
                        <a:t> </a:t>
                      </a:r>
                      <a:r>
                        <a:rPr lang="de-DE" sz="1800" b="1" dirty="0" smtClean="0">
                          <a:solidFill>
                            <a:srgbClr val="000000"/>
                          </a:solidFill>
                          <a:latin typeface="+mj-lt"/>
                          <a:ea typeface="Calibri"/>
                          <a:cs typeface="Times New Roman"/>
                        </a:rPr>
                        <a:t> </a:t>
                      </a:r>
                      <a:r>
                        <a:rPr lang="de-DE" sz="1800" b="0" dirty="0" smtClean="0">
                          <a:solidFill>
                            <a:srgbClr val="000000"/>
                          </a:solidFill>
                          <a:latin typeface="+mj-lt"/>
                          <a:ea typeface="Calibri"/>
                          <a:cs typeface="Times New Roman"/>
                        </a:rPr>
                        <a:t>(N)</a:t>
                      </a:r>
                      <a:endParaRPr lang="de-DE" sz="1800" b="0" dirty="0">
                        <a:solidFill>
                          <a:srgbClr val="000000"/>
                        </a:solidFill>
                        <a:latin typeface="+mj-lt"/>
                        <a:ea typeface="Calibri"/>
                        <a:cs typeface="Times New Roman"/>
                      </a:endParaRPr>
                    </a:p>
                  </a:txBody>
                  <a:tcPr marL="68580" marR="68580" marT="0" marB="0">
                    <a:lnL>
                      <a:noFill/>
                    </a:lnL>
                    <a:lnR>
                      <a:noFill/>
                    </a:lnR>
                    <a:lnT>
                      <a:noFill/>
                    </a:lnT>
                    <a:lnB>
                      <a:noFill/>
                    </a:lnB>
                  </a:tcPr>
                </a:tc>
                <a:tc>
                  <a:txBody>
                    <a:bodyPr/>
                    <a:lstStyle/>
                    <a:p>
                      <a:pPr algn="ctr">
                        <a:lnSpc>
                          <a:spcPct val="115000"/>
                        </a:lnSpc>
                        <a:spcAft>
                          <a:spcPts val="1000"/>
                        </a:spcAft>
                      </a:pPr>
                      <a:r>
                        <a:rPr lang="de-DE" sz="1800" dirty="0">
                          <a:solidFill>
                            <a:srgbClr val="000000"/>
                          </a:solidFill>
                          <a:latin typeface="+mj-lt"/>
                          <a:ea typeface="Calibri"/>
                          <a:cs typeface="Times New Roman"/>
                        </a:rPr>
                        <a:t>Rücklauf</a:t>
                      </a:r>
                      <a:r>
                        <a:rPr lang="de-DE" sz="1800" b="1" dirty="0">
                          <a:solidFill>
                            <a:srgbClr val="000000"/>
                          </a:solidFill>
                          <a:latin typeface="+mj-lt"/>
                          <a:ea typeface="Calibri"/>
                          <a:cs typeface="Times New Roman"/>
                        </a:rPr>
                        <a:t> </a:t>
                      </a:r>
                      <a:endParaRPr lang="de-DE" sz="1800" dirty="0">
                        <a:solidFill>
                          <a:srgbClr val="000000"/>
                        </a:solidFill>
                        <a:latin typeface="+mj-lt"/>
                        <a:ea typeface="Calibri"/>
                        <a:cs typeface="Times New Roman"/>
                      </a:endParaRPr>
                    </a:p>
                  </a:txBody>
                  <a:tcPr marL="68580" marR="68580" marT="0" marB="0">
                    <a:lnL>
                      <a:noFill/>
                    </a:lnL>
                    <a:lnR>
                      <a:noFill/>
                    </a:lnR>
                    <a:lnT>
                      <a:noFill/>
                    </a:lnT>
                    <a:lnB>
                      <a:noFill/>
                    </a:lnB>
                  </a:tcPr>
                </a:tc>
              </a:tr>
              <a:tr h="1027854">
                <a:tc>
                  <a:txBody>
                    <a:bodyPr/>
                    <a:lstStyle/>
                    <a:p>
                      <a:pPr algn="ctr">
                        <a:lnSpc>
                          <a:spcPct val="115000"/>
                        </a:lnSpc>
                        <a:spcAft>
                          <a:spcPts val="1000"/>
                        </a:spcAft>
                      </a:pPr>
                      <a:r>
                        <a:rPr lang="de-DE" sz="1800" b="0" kern="1200" dirty="0" err="1" smtClean="0">
                          <a:solidFill>
                            <a:schemeClr val="tx1"/>
                          </a:solidFill>
                          <a:latin typeface="+mn-lt"/>
                          <a:ea typeface="Calibri"/>
                          <a:cs typeface="Times New Roman"/>
                        </a:rPr>
                        <a:t>IfK</a:t>
                      </a:r>
                      <a:r>
                        <a:rPr lang="de-DE" sz="1800" b="0" kern="1200" dirty="0" smtClean="0">
                          <a:solidFill>
                            <a:schemeClr val="tx1"/>
                          </a:solidFill>
                          <a:latin typeface="+mn-lt"/>
                          <a:ea typeface="Calibri"/>
                          <a:cs typeface="Times New Roman"/>
                        </a:rPr>
                        <a:t>/</a:t>
                      </a:r>
                      <a:r>
                        <a:rPr lang="de-DE" sz="1800" dirty="0" smtClean="0">
                          <a:solidFill>
                            <a:schemeClr val="tx1"/>
                          </a:solidFill>
                          <a:latin typeface="+mj-lt"/>
                          <a:ea typeface="Calibri"/>
                          <a:cs typeface="Times New Roman"/>
                        </a:rPr>
                        <a:t>DNN-Barometer</a:t>
                      </a:r>
                      <a:r>
                        <a:rPr lang="de-DE" sz="1800" b="1" dirty="0" smtClean="0">
                          <a:solidFill>
                            <a:schemeClr val="tx1"/>
                          </a:solidFill>
                          <a:latin typeface="+mj-lt"/>
                          <a:ea typeface="Calibri"/>
                          <a:cs typeface="Times New Roman"/>
                        </a:rPr>
                        <a:t> </a:t>
                      </a:r>
                      <a:endParaRPr lang="de-DE" sz="1800" dirty="0">
                        <a:solidFill>
                          <a:schemeClr val="tx1"/>
                        </a:solidFill>
                        <a:latin typeface="+mj-lt"/>
                        <a:ea typeface="Calibri"/>
                        <a:cs typeface="Times New Roman"/>
                      </a:endParaRPr>
                    </a:p>
                  </a:txBody>
                  <a:tcPr marL="68580" marR="68580" marT="0" marB="0">
                    <a:lnL>
                      <a:noFill/>
                    </a:lnL>
                    <a:lnR>
                      <a:noFill/>
                    </a:lnR>
                    <a:lnT>
                      <a:noFill/>
                    </a:lnT>
                    <a:lnB>
                      <a:noFill/>
                    </a:lnB>
                  </a:tcPr>
                </a:tc>
                <a:tc>
                  <a:txBody>
                    <a:bodyPr/>
                    <a:lstStyle/>
                    <a:p>
                      <a:pPr algn="ctr">
                        <a:lnSpc>
                          <a:spcPct val="115000"/>
                        </a:lnSpc>
                        <a:spcAft>
                          <a:spcPts val="1000"/>
                        </a:spcAft>
                      </a:pPr>
                      <a:r>
                        <a:rPr lang="de-DE" sz="1800" dirty="0">
                          <a:solidFill>
                            <a:schemeClr val="tx1"/>
                          </a:solidFill>
                          <a:latin typeface="+mj-lt"/>
                          <a:ea typeface="Calibri"/>
                          <a:cs typeface="Times New Roman"/>
                        </a:rPr>
                        <a:t>Dresdner Bevölkerung </a:t>
                      </a:r>
                    </a:p>
                  </a:txBody>
                  <a:tcPr marL="68580" marR="68580" marT="0" marB="0">
                    <a:lnL>
                      <a:noFill/>
                    </a:lnL>
                    <a:lnR>
                      <a:noFill/>
                    </a:lnR>
                    <a:lnT>
                      <a:noFill/>
                    </a:lnT>
                    <a:lnB>
                      <a:noFill/>
                    </a:lnB>
                  </a:tcPr>
                </a:tc>
                <a:tc>
                  <a:txBody>
                    <a:bodyPr/>
                    <a:lstStyle/>
                    <a:p>
                      <a:pPr algn="ctr">
                        <a:lnSpc>
                          <a:spcPct val="115000"/>
                        </a:lnSpc>
                        <a:spcAft>
                          <a:spcPts val="1000"/>
                        </a:spcAft>
                      </a:pPr>
                      <a:r>
                        <a:rPr lang="de-DE" sz="1800" dirty="0">
                          <a:solidFill>
                            <a:schemeClr val="tx1"/>
                          </a:solidFill>
                          <a:latin typeface="+mj-lt"/>
                          <a:ea typeface="Calibri"/>
                          <a:cs typeface="Times New Roman"/>
                        </a:rPr>
                        <a:t>Telefon </a:t>
                      </a:r>
                    </a:p>
                  </a:txBody>
                  <a:tcPr marL="68580" marR="68580" marT="0" marB="0">
                    <a:lnL>
                      <a:noFill/>
                    </a:lnL>
                    <a:lnR>
                      <a:noFill/>
                    </a:lnR>
                    <a:lnT>
                      <a:noFill/>
                    </a:lnT>
                    <a:lnB>
                      <a:noFill/>
                    </a:lnB>
                  </a:tcPr>
                </a:tc>
                <a:tc>
                  <a:txBody>
                    <a:bodyPr/>
                    <a:lstStyle/>
                    <a:p>
                      <a:pPr algn="ctr">
                        <a:lnSpc>
                          <a:spcPct val="115000"/>
                        </a:lnSpc>
                        <a:spcAft>
                          <a:spcPts val="1000"/>
                        </a:spcAft>
                      </a:pPr>
                      <a:r>
                        <a:rPr lang="de-DE" sz="1800" dirty="0">
                          <a:solidFill>
                            <a:schemeClr val="tx1"/>
                          </a:solidFill>
                          <a:latin typeface="+mj-lt"/>
                          <a:ea typeface="Calibri"/>
                          <a:cs typeface="Times New Roman"/>
                        </a:rPr>
                        <a:t>501 </a:t>
                      </a:r>
                    </a:p>
                  </a:txBody>
                  <a:tcPr marL="68580" marR="68580" marT="0" marB="0">
                    <a:lnL>
                      <a:noFill/>
                    </a:lnL>
                    <a:lnR>
                      <a:noFill/>
                    </a:lnR>
                    <a:lnT>
                      <a:noFill/>
                    </a:lnT>
                    <a:lnB>
                      <a:noFill/>
                    </a:lnB>
                  </a:tcPr>
                </a:tc>
                <a:tc>
                  <a:txBody>
                    <a:bodyPr/>
                    <a:lstStyle/>
                    <a:p>
                      <a:pPr algn="ctr">
                        <a:lnSpc>
                          <a:spcPct val="115000"/>
                        </a:lnSpc>
                        <a:spcAft>
                          <a:spcPts val="1000"/>
                        </a:spcAft>
                      </a:pPr>
                      <a:r>
                        <a:rPr lang="de-DE" sz="1800" dirty="0">
                          <a:solidFill>
                            <a:schemeClr val="tx1"/>
                          </a:solidFill>
                          <a:latin typeface="+mj-lt"/>
                          <a:ea typeface="Calibri"/>
                          <a:cs typeface="Times New Roman"/>
                        </a:rPr>
                        <a:t>23,7% </a:t>
                      </a:r>
                    </a:p>
                  </a:txBody>
                  <a:tcPr marL="68580" marR="68580" marT="0" marB="0">
                    <a:lnL>
                      <a:noFill/>
                    </a:lnL>
                    <a:lnR>
                      <a:noFill/>
                    </a:lnR>
                    <a:lnT>
                      <a:noFill/>
                    </a:lnT>
                    <a:lnB>
                      <a:noFill/>
                    </a:lnB>
                  </a:tcPr>
                </a:tc>
              </a:tr>
              <a:tr h="498406">
                <a:tc>
                  <a:txBody>
                    <a:bodyPr/>
                    <a:lstStyle/>
                    <a:p>
                      <a:pPr algn="ctr">
                        <a:lnSpc>
                          <a:spcPct val="115000"/>
                        </a:lnSpc>
                        <a:spcAft>
                          <a:spcPts val="1000"/>
                        </a:spcAft>
                      </a:pPr>
                      <a:r>
                        <a:rPr lang="de-DE" sz="1800" dirty="0">
                          <a:solidFill>
                            <a:schemeClr val="tx1"/>
                          </a:solidFill>
                          <a:latin typeface="+mj-lt"/>
                          <a:ea typeface="Calibri"/>
                          <a:cs typeface="Times New Roman"/>
                        </a:rPr>
                        <a:t>Exit </a:t>
                      </a:r>
                      <a:r>
                        <a:rPr lang="de-DE" sz="1800" dirty="0" smtClean="0">
                          <a:solidFill>
                            <a:schemeClr val="tx1"/>
                          </a:solidFill>
                          <a:latin typeface="+mj-lt"/>
                          <a:ea typeface="Calibri"/>
                          <a:cs typeface="Times New Roman"/>
                        </a:rPr>
                        <a:t>Poll</a:t>
                      </a:r>
                      <a:r>
                        <a:rPr lang="de-DE" sz="1800" b="1" dirty="0" smtClean="0">
                          <a:solidFill>
                            <a:schemeClr val="tx1"/>
                          </a:solidFill>
                          <a:latin typeface="+mj-lt"/>
                          <a:ea typeface="Calibri"/>
                          <a:cs typeface="Times New Roman"/>
                        </a:rPr>
                        <a:t> </a:t>
                      </a:r>
                      <a:endParaRPr lang="de-DE" sz="1800" dirty="0">
                        <a:solidFill>
                          <a:schemeClr val="tx1"/>
                        </a:solidFill>
                        <a:latin typeface="+mj-lt"/>
                        <a:ea typeface="Calibri"/>
                        <a:cs typeface="Times New Roman"/>
                      </a:endParaRPr>
                    </a:p>
                  </a:txBody>
                  <a:tcPr marL="68580" marR="68580" marT="0" marB="0">
                    <a:lnL>
                      <a:noFill/>
                    </a:lnL>
                    <a:lnR>
                      <a:noFill/>
                    </a:lnR>
                    <a:lnT>
                      <a:noFill/>
                    </a:lnT>
                    <a:lnB>
                      <a:noFill/>
                    </a:lnB>
                  </a:tcPr>
                </a:tc>
                <a:tc>
                  <a:txBody>
                    <a:bodyPr/>
                    <a:lstStyle/>
                    <a:p>
                      <a:pPr algn="ctr">
                        <a:lnSpc>
                          <a:spcPct val="115000"/>
                        </a:lnSpc>
                        <a:spcAft>
                          <a:spcPts val="1000"/>
                        </a:spcAft>
                      </a:pPr>
                      <a:r>
                        <a:rPr lang="de-DE" sz="1800" dirty="0">
                          <a:solidFill>
                            <a:schemeClr val="tx1"/>
                          </a:solidFill>
                          <a:latin typeface="+mj-lt"/>
                          <a:ea typeface="Calibri"/>
                          <a:cs typeface="Times New Roman"/>
                        </a:rPr>
                        <a:t>Ausländerbehörde </a:t>
                      </a:r>
                    </a:p>
                  </a:txBody>
                  <a:tcPr marL="68580" marR="68580" marT="0" marB="0">
                    <a:lnL>
                      <a:noFill/>
                    </a:lnL>
                    <a:lnR>
                      <a:noFill/>
                    </a:lnR>
                    <a:lnT>
                      <a:noFill/>
                    </a:lnT>
                    <a:lnB>
                      <a:noFill/>
                    </a:lnB>
                  </a:tcPr>
                </a:tc>
                <a:tc>
                  <a:txBody>
                    <a:bodyPr/>
                    <a:lstStyle/>
                    <a:p>
                      <a:pPr algn="ctr">
                        <a:lnSpc>
                          <a:spcPct val="115000"/>
                        </a:lnSpc>
                        <a:spcAft>
                          <a:spcPts val="1000"/>
                        </a:spcAft>
                      </a:pPr>
                      <a:r>
                        <a:rPr lang="de-DE" sz="1800" dirty="0">
                          <a:solidFill>
                            <a:schemeClr val="tx1"/>
                          </a:solidFill>
                          <a:latin typeface="+mj-lt"/>
                          <a:ea typeface="Calibri"/>
                          <a:cs typeface="Times New Roman"/>
                        </a:rPr>
                        <a:t>F2F </a:t>
                      </a:r>
                    </a:p>
                  </a:txBody>
                  <a:tcPr marL="68580" marR="68580" marT="0" marB="0">
                    <a:lnL>
                      <a:noFill/>
                    </a:lnL>
                    <a:lnR>
                      <a:noFill/>
                    </a:lnR>
                    <a:lnT>
                      <a:noFill/>
                    </a:lnT>
                    <a:lnB>
                      <a:noFill/>
                    </a:lnB>
                  </a:tcPr>
                </a:tc>
                <a:tc>
                  <a:txBody>
                    <a:bodyPr/>
                    <a:lstStyle/>
                    <a:p>
                      <a:pPr algn="ctr">
                        <a:lnSpc>
                          <a:spcPct val="115000"/>
                        </a:lnSpc>
                        <a:spcAft>
                          <a:spcPts val="1000"/>
                        </a:spcAft>
                      </a:pPr>
                      <a:r>
                        <a:rPr lang="de-DE" sz="1800">
                          <a:solidFill>
                            <a:schemeClr val="tx1"/>
                          </a:solidFill>
                          <a:latin typeface="+mj-lt"/>
                          <a:ea typeface="Calibri"/>
                          <a:cs typeface="Times New Roman"/>
                        </a:rPr>
                        <a:t>230 </a:t>
                      </a:r>
                    </a:p>
                  </a:txBody>
                  <a:tcPr marL="68580" marR="68580" marT="0" marB="0">
                    <a:lnL>
                      <a:noFill/>
                    </a:lnL>
                    <a:lnR>
                      <a:noFill/>
                    </a:lnR>
                    <a:lnT>
                      <a:noFill/>
                    </a:lnT>
                    <a:lnB>
                      <a:noFill/>
                    </a:lnB>
                  </a:tcPr>
                </a:tc>
                <a:tc>
                  <a:txBody>
                    <a:bodyPr/>
                    <a:lstStyle/>
                    <a:p>
                      <a:pPr algn="ctr">
                        <a:lnSpc>
                          <a:spcPct val="115000"/>
                        </a:lnSpc>
                        <a:spcAft>
                          <a:spcPts val="1000"/>
                        </a:spcAft>
                      </a:pPr>
                      <a:r>
                        <a:rPr lang="de-DE" sz="1800" dirty="0" smtClean="0">
                          <a:solidFill>
                            <a:schemeClr val="tx1"/>
                          </a:solidFill>
                          <a:latin typeface="+mj-lt"/>
                          <a:ea typeface="Calibri"/>
                          <a:cs typeface="Times New Roman"/>
                        </a:rPr>
                        <a:t>41,7% </a:t>
                      </a:r>
                      <a:endParaRPr lang="de-DE" sz="1800" dirty="0">
                        <a:solidFill>
                          <a:schemeClr val="tx1"/>
                        </a:solidFill>
                        <a:latin typeface="+mj-lt"/>
                        <a:ea typeface="Calibri"/>
                        <a:cs typeface="Times New Roman"/>
                      </a:endParaRPr>
                    </a:p>
                  </a:txBody>
                  <a:tcPr marL="68580" marR="68580" marT="0" marB="0">
                    <a:lnL>
                      <a:noFill/>
                    </a:lnL>
                    <a:lnR>
                      <a:noFill/>
                    </a:lnR>
                    <a:lnT>
                      <a:noFill/>
                    </a:lnT>
                    <a:lnB>
                      <a:noFill/>
                    </a:lnB>
                  </a:tcPr>
                </a:tc>
              </a:tr>
              <a:tr h="904292">
                <a:tc>
                  <a:txBody>
                    <a:bodyPr/>
                    <a:lstStyle/>
                    <a:p>
                      <a:pPr algn="ctr">
                        <a:lnSpc>
                          <a:spcPct val="115000"/>
                        </a:lnSpc>
                        <a:spcAft>
                          <a:spcPts val="0"/>
                        </a:spcAft>
                      </a:pPr>
                      <a:endParaRPr lang="de-DE" sz="1800" dirty="0">
                        <a:solidFill>
                          <a:schemeClr val="tx1"/>
                        </a:solidFill>
                        <a:latin typeface="+mj-lt"/>
                        <a:ea typeface="Calibri"/>
                        <a:cs typeface="Times New Roman"/>
                      </a:endParaRPr>
                    </a:p>
                  </a:txBody>
                  <a:tcPr marL="68580" marR="68580" marT="0" marB="0">
                    <a:lnL>
                      <a:noFill/>
                    </a:lnL>
                    <a:lnR>
                      <a:noFill/>
                    </a:lnR>
                    <a:lnT>
                      <a:noFill/>
                    </a:lnT>
                    <a:lnB>
                      <a:noFill/>
                    </a:lnB>
                  </a:tcPr>
                </a:tc>
                <a:tc>
                  <a:txBody>
                    <a:bodyPr/>
                    <a:lstStyle/>
                    <a:p>
                      <a:pPr algn="ctr">
                        <a:lnSpc>
                          <a:spcPct val="115000"/>
                        </a:lnSpc>
                        <a:spcAft>
                          <a:spcPts val="1000"/>
                        </a:spcAft>
                      </a:pPr>
                      <a:r>
                        <a:rPr lang="de-DE" sz="1800" dirty="0">
                          <a:solidFill>
                            <a:schemeClr val="tx1"/>
                          </a:solidFill>
                          <a:latin typeface="+mj-lt"/>
                          <a:ea typeface="Calibri"/>
                          <a:cs typeface="Times New Roman"/>
                        </a:rPr>
                        <a:t>Sozialbehörde </a:t>
                      </a:r>
                    </a:p>
                  </a:txBody>
                  <a:tcPr marL="68580" marR="68580" marT="0" marB="0">
                    <a:lnL>
                      <a:noFill/>
                    </a:lnL>
                    <a:lnR>
                      <a:noFill/>
                    </a:lnR>
                    <a:lnT>
                      <a:noFill/>
                    </a:lnT>
                    <a:lnB>
                      <a:noFill/>
                    </a:lnB>
                  </a:tcPr>
                </a:tc>
                <a:tc>
                  <a:txBody>
                    <a:bodyPr/>
                    <a:lstStyle/>
                    <a:p>
                      <a:pPr algn="ctr">
                        <a:lnSpc>
                          <a:spcPct val="115000"/>
                        </a:lnSpc>
                        <a:spcAft>
                          <a:spcPts val="1000"/>
                        </a:spcAft>
                      </a:pPr>
                      <a:r>
                        <a:rPr lang="de-DE" sz="1800" dirty="0">
                          <a:solidFill>
                            <a:schemeClr val="tx1"/>
                          </a:solidFill>
                          <a:latin typeface="+mj-lt"/>
                          <a:ea typeface="Calibri"/>
                          <a:cs typeface="Times New Roman"/>
                        </a:rPr>
                        <a:t>F2F </a:t>
                      </a:r>
                    </a:p>
                  </a:txBody>
                  <a:tcPr marL="68580" marR="68580" marT="0" marB="0">
                    <a:lnL>
                      <a:noFill/>
                    </a:lnL>
                    <a:lnR>
                      <a:noFill/>
                    </a:lnR>
                    <a:lnT>
                      <a:noFill/>
                    </a:lnT>
                    <a:lnB>
                      <a:noFill/>
                    </a:lnB>
                  </a:tcPr>
                </a:tc>
                <a:tc>
                  <a:txBody>
                    <a:bodyPr/>
                    <a:lstStyle/>
                    <a:p>
                      <a:pPr algn="ctr">
                        <a:lnSpc>
                          <a:spcPct val="115000"/>
                        </a:lnSpc>
                        <a:spcAft>
                          <a:spcPts val="1000"/>
                        </a:spcAft>
                      </a:pPr>
                      <a:r>
                        <a:rPr lang="de-DE" sz="1800" dirty="0">
                          <a:solidFill>
                            <a:schemeClr val="tx1"/>
                          </a:solidFill>
                          <a:latin typeface="+mj-lt"/>
                          <a:ea typeface="Calibri"/>
                          <a:cs typeface="Times New Roman"/>
                        </a:rPr>
                        <a:t>271 </a:t>
                      </a:r>
                    </a:p>
                  </a:txBody>
                  <a:tcPr marL="68580" marR="68580" marT="0" marB="0">
                    <a:lnL>
                      <a:noFill/>
                    </a:lnL>
                    <a:lnR>
                      <a:noFill/>
                    </a:lnR>
                    <a:lnT>
                      <a:noFill/>
                    </a:lnT>
                    <a:lnB>
                      <a:noFill/>
                    </a:lnB>
                  </a:tcPr>
                </a:tc>
                <a:tc>
                  <a:txBody>
                    <a:bodyPr/>
                    <a:lstStyle/>
                    <a:p>
                      <a:pPr algn="ctr">
                        <a:lnSpc>
                          <a:spcPct val="115000"/>
                        </a:lnSpc>
                        <a:spcAft>
                          <a:spcPts val="1000"/>
                        </a:spcAft>
                      </a:pPr>
                      <a:r>
                        <a:rPr lang="de-DE" sz="1800" dirty="0" smtClean="0">
                          <a:solidFill>
                            <a:schemeClr val="tx1"/>
                          </a:solidFill>
                          <a:latin typeface="+mj-lt"/>
                          <a:ea typeface="Calibri"/>
                          <a:cs typeface="Times New Roman"/>
                        </a:rPr>
                        <a:t>46,9% </a:t>
                      </a:r>
                      <a:endParaRPr lang="de-DE" sz="1800" dirty="0">
                        <a:solidFill>
                          <a:schemeClr val="tx1"/>
                        </a:solidFill>
                        <a:latin typeface="+mj-lt"/>
                        <a:ea typeface="Calibri"/>
                        <a:cs typeface="Times New Roman"/>
                      </a:endParaRPr>
                    </a:p>
                  </a:txBody>
                  <a:tcPr marL="68580" marR="68580" marT="0" marB="0">
                    <a:lnL>
                      <a:noFill/>
                    </a:lnL>
                    <a:lnR>
                      <a:noFill/>
                    </a:lnR>
                    <a:lnT>
                      <a:noFill/>
                    </a:lnT>
                    <a:lnB>
                      <a:noFill/>
                    </a:lnB>
                  </a:tcPr>
                </a:tc>
              </a:tr>
              <a:tr h="498406">
                <a:tc>
                  <a:txBody>
                    <a:bodyPr/>
                    <a:lstStyle/>
                    <a:p>
                      <a:pPr algn="ctr">
                        <a:lnSpc>
                          <a:spcPct val="115000"/>
                        </a:lnSpc>
                        <a:spcAft>
                          <a:spcPts val="1000"/>
                        </a:spcAft>
                      </a:pPr>
                      <a:r>
                        <a:rPr lang="de-DE" sz="1800" dirty="0">
                          <a:solidFill>
                            <a:schemeClr val="tx1"/>
                          </a:solidFill>
                          <a:latin typeface="+mj-lt"/>
                          <a:ea typeface="Calibri"/>
                          <a:cs typeface="Times New Roman"/>
                        </a:rPr>
                        <a:t>TU Dresden</a:t>
                      </a:r>
                      <a:r>
                        <a:rPr lang="de-DE" sz="1800" b="1" dirty="0">
                          <a:solidFill>
                            <a:schemeClr val="tx1"/>
                          </a:solidFill>
                          <a:latin typeface="+mj-lt"/>
                          <a:ea typeface="Calibri"/>
                          <a:cs typeface="Times New Roman"/>
                        </a:rPr>
                        <a:t> </a:t>
                      </a:r>
                      <a:endParaRPr lang="de-DE" sz="1800" dirty="0">
                        <a:solidFill>
                          <a:schemeClr val="tx1"/>
                        </a:solidFill>
                        <a:latin typeface="+mj-lt"/>
                        <a:ea typeface="Calibri"/>
                        <a:cs typeface="Times New Roman"/>
                      </a:endParaRPr>
                    </a:p>
                  </a:txBody>
                  <a:tcPr marL="68580" marR="68580" marT="0" marB="0">
                    <a:lnL>
                      <a:noFill/>
                    </a:lnL>
                    <a:lnR>
                      <a:noFill/>
                    </a:lnR>
                    <a:lnT>
                      <a:noFill/>
                    </a:lnT>
                    <a:lnB>
                      <a:noFill/>
                    </a:lnB>
                  </a:tcPr>
                </a:tc>
                <a:tc>
                  <a:txBody>
                    <a:bodyPr/>
                    <a:lstStyle/>
                    <a:p>
                      <a:pPr algn="ctr">
                        <a:lnSpc>
                          <a:spcPct val="115000"/>
                        </a:lnSpc>
                        <a:spcAft>
                          <a:spcPts val="1000"/>
                        </a:spcAft>
                      </a:pPr>
                      <a:r>
                        <a:rPr lang="de-DE" sz="1800" dirty="0">
                          <a:solidFill>
                            <a:schemeClr val="tx1"/>
                          </a:solidFill>
                          <a:latin typeface="+mj-lt"/>
                          <a:ea typeface="Calibri"/>
                          <a:cs typeface="Times New Roman"/>
                        </a:rPr>
                        <a:t>Dt. Studierende </a:t>
                      </a:r>
                    </a:p>
                  </a:txBody>
                  <a:tcPr marL="68580" marR="68580" marT="0" marB="0">
                    <a:lnL>
                      <a:noFill/>
                    </a:lnL>
                    <a:lnR>
                      <a:noFill/>
                    </a:lnR>
                    <a:lnT>
                      <a:noFill/>
                    </a:lnT>
                    <a:lnB>
                      <a:noFill/>
                    </a:lnB>
                  </a:tcPr>
                </a:tc>
                <a:tc>
                  <a:txBody>
                    <a:bodyPr/>
                    <a:lstStyle/>
                    <a:p>
                      <a:pPr algn="ctr">
                        <a:lnSpc>
                          <a:spcPct val="115000"/>
                        </a:lnSpc>
                        <a:spcAft>
                          <a:spcPts val="1000"/>
                        </a:spcAft>
                      </a:pPr>
                      <a:r>
                        <a:rPr lang="de-DE" sz="1800" dirty="0">
                          <a:solidFill>
                            <a:schemeClr val="tx1"/>
                          </a:solidFill>
                          <a:latin typeface="+mj-lt"/>
                          <a:ea typeface="Calibri"/>
                          <a:cs typeface="Times New Roman"/>
                        </a:rPr>
                        <a:t>Online </a:t>
                      </a:r>
                    </a:p>
                  </a:txBody>
                  <a:tcPr marL="68580" marR="68580" marT="0" marB="0">
                    <a:lnL>
                      <a:noFill/>
                    </a:lnL>
                    <a:lnR>
                      <a:noFill/>
                    </a:lnR>
                    <a:lnT>
                      <a:noFill/>
                    </a:lnT>
                    <a:lnB>
                      <a:noFill/>
                    </a:lnB>
                  </a:tcPr>
                </a:tc>
                <a:tc>
                  <a:txBody>
                    <a:bodyPr/>
                    <a:lstStyle/>
                    <a:p>
                      <a:pPr algn="ctr">
                        <a:lnSpc>
                          <a:spcPct val="115000"/>
                        </a:lnSpc>
                        <a:spcAft>
                          <a:spcPts val="1000"/>
                        </a:spcAft>
                      </a:pPr>
                      <a:r>
                        <a:rPr lang="de-DE" sz="1800" dirty="0" smtClean="0">
                          <a:solidFill>
                            <a:schemeClr val="tx1"/>
                          </a:solidFill>
                          <a:latin typeface="+mj-lt"/>
                          <a:ea typeface="Calibri"/>
                          <a:cs typeface="Times New Roman"/>
                        </a:rPr>
                        <a:t>6.507 </a:t>
                      </a:r>
                      <a:endParaRPr lang="de-DE" sz="1800" dirty="0">
                        <a:solidFill>
                          <a:schemeClr val="tx1"/>
                        </a:solidFill>
                        <a:latin typeface="+mj-lt"/>
                        <a:ea typeface="Calibri"/>
                        <a:cs typeface="Times New Roman"/>
                      </a:endParaRPr>
                    </a:p>
                  </a:txBody>
                  <a:tcPr marL="68580" marR="68580" marT="0" marB="0">
                    <a:lnL>
                      <a:noFill/>
                    </a:lnL>
                    <a:lnR>
                      <a:noFill/>
                    </a:lnR>
                    <a:lnT>
                      <a:noFill/>
                    </a:lnT>
                    <a:lnB>
                      <a:noFill/>
                    </a:lnB>
                  </a:tcPr>
                </a:tc>
                <a:tc>
                  <a:txBody>
                    <a:bodyPr/>
                    <a:lstStyle/>
                    <a:p>
                      <a:pPr algn="ctr">
                        <a:lnSpc>
                          <a:spcPct val="115000"/>
                        </a:lnSpc>
                        <a:spcAft>
                          <a:spcPts val="1000"/>
                        </a:spcAft>
                      </a:pPr>
                      <a:r>
                        <a:rPr lang="de-DE" sz="1800" dirty="0" smtClean="0">
                          <a:solidFill>
                            <a:schemeClr val="tx1"/>
                          </a:solidFill>
                          <a:latin typeface="+mj-lt"/>
                          <a:ea typeface="Calibri"/>
                          <a:cs typeface="Times New Roman"/>
                        </a:rPr>
                        <a:t>20,6% </a:t>
                      </a:r>
                      <a:endParaRPr lang="de-DE" sz="1800" dirty="0">
                        <a:solidFill>
                          <a:schemeClr val="tx1"/>
                        </a:solidFill>
                        <a:latin typeface="+mj-lt"/>
                        <a:ea typeface="Calibri"/>
                        <a:cs typeface="Times New Roman"/>
                      </a:endParaRPr>
                    </a:p>
                  </a:txBody>
                  <a:tcPr marL="68580" marR="68580" marT="0" marB="0">
                    <a:lnL>
                      <a:noFill/>
                    </a:lnL>
                    <a:lnR>
                      <a:noFill/>
                    </a:lnR>
                    <a:lnT>
                      <a:noFill/>
                    </a:lnT>
                    <a:lnB>
                      <a:noFill/>
                    </a:lnB>
                  </a:tcPr>
                </a:tc>
              </a:tr>
              <a:tr h="529448">
                <a:tc>
                  <a:txBody>
                    <a:bodyPr/>
                    <a:lstStyle/>
                    <a:p>
                      <a:pPr marL="0" marR="0" indent="0" algn="ctr" defTabSz="914400" rtl="0" eaLnBrk="1" fontAlgn="auto" latinLnBrk="0" hangingPunct="1">
                        <a:lnSpc>
                          <a:spcPct val="115000"/>
                        </a:lnSpc>
                        <a:spcBef>
                          <a:spcPts val="0"/>
                        </a:spcBef>
                        <a:spcAft>
                          <a:spcPts val="1000"/>
                        </a:spcAft>
                        <a:buClrTx/>
                        <a:buSzTx/>
                        <a:buFontTx/>
                        <a:buNone/>
                        <a:tabLst/>
                        <a:defRPr/>
                      </a:pPr>
                      <a:r>
                        <a:rPr lang="de-DE" sz="1800" kern="1200" dirty="0" smtClean="0">
                          <a:solidFill>
                            <a:schemeClr val="tx1"/>
                          </a:solidFill>
                          <a:latin typeface="+mj-lt"/>
                          <a:ea typeface="Calibri"/>
                          <a:cs typeface="Times New Roman"/>
                        </a:rPr>
                        <a:t>TU Dresden </a:t>
                      </a:r>
                    </a:p>
                  </a:txBody>
                  <a:tcPr marL="68580" marR="68580" marT="0" marB="0" anchor="ctr">
                    <a:lnL>
                      <a:noFill/>
                    </a:lnL>
                    <a:lnR>
                      <a:noFill/>
                    </a:lnR>
                    <a:lnT>
                      <a:noFill/>
                    </a:lnT>
                    <a:lnB>
                      <a:noFill/>
                    </a:lnB>
                  </a:tcPr>
                </a:tc>
                <a:tc>
                  <a:txBody>
                    <a:bodyPr/>
                    <a:lstStyle/>
                    <a:p>
                      <a:pPr algn="ctr">
                        <a:lnSpc>
                          <a:spcPct val="115000"/>
                        </a:lnSpc>
                        <a:spcAft>
                          <a:spcPts val="1000"/>
                        </a:spcAft>
                      </a:pPr>
                      <a:r>
                        <a:rPr lang="de-DE" sz="1800" dirty="0">
                          <a:solidFill>
                            <a:schemeClr val="tx1"/>
                          </a:solidFill>
                          <a:latin typeface="+mj-lt"/>
                          <a:ea typeface="Calibri"/>
                          <a:cs typeface="Times New Roman"/>
                        </a:rPr>
                        <a:t>Ausl. Studierende </a:t>
                      </a:r>
                    </a:p>
                  </a:txBody>
                  <a:tcPr marL="68580" marR="68580" marT="0" marB="0" anchor="ctr">
                    <a:lnL>
                      <a:noFill/>
                    </a:lnL>
                    <a:lnR>
                      <a:noFill/>
                    </a:lnR>
                    <a:lnT>
                      <a:noFill/>
                    </a:lnT>
                    <a:lnB>
                      <a:noFill/>
                    </a:lnB>
                  </a:tcPr>
                </a:tc>
                <a:tc>
                  <a:txBody>
                    <a:bodyPr/>
                    <a:lstStyle/>
                    <a:p>
                      <a:pPr algn="ctr">
                        <a:lnSpc>
                          <a:spcPct val="115000"/>
                        </a:lnSpc>
                        <a:spcAft>
                          <a:spcPts val="1000"/>
                        </a:spcAft>
                      </a:pPr>
                      <a:r>
                        <a:rPr lang="de-DE" sz="1800" dirty="0">
                          <a:solidFill>
                            <a:schemeClr val="tx1"/>
                          </a:solidFill>
                          <a:latin typeface="+mj-lt"/>
                          <a:ea typeface="Calibri"/>
                          <a:cs typeface="Times New Roman"/>
                        </a:rPr>
                        <a:t>Online </a:t>
                      </a:r>
                    </a:p>
                  </a:txBody>
                  <a:tcPr marL="68580" marR="68580" marT="0" marB="0" anchor="ctr">
                    <a:lnL>
                      <a:noFill/>
                    </a:lnL>
                    <a:lnR>
                      <a:noFill/>
                    </a:lnR>
                    <a:lnT>
                      <a:noFill/>
                    </a:lnT>
                    <a:lnB>
                      <a:noFill/>
                    </a:lnB>
                  </a:tcPr>
                </a:tc>
                <a:tc>
                  <a:txBody>
                    <a:bodyPr/>
                    <a:lstStyle/>
                    <a:p>
                      <a:pPr algn="ctr">
                        <a:lnSpc>
                          <a:spcPct val="115000"/>
                        </a:lnSpc>
                        <a:spcAft>
                          <a:spcPts val="1000"/>
                        </a:spcAft>
                      </a:pPr>
                      <a:r>
                        <a:rPr lang="de-DE" sz="1800" dirty="0" smtClean="0">
                          <a:solidFill>
                            <a:schemeClr val="tx1"/>
                          </a:solidFill>
                          <a:latin typeface="+mj-lt"/>
                          <a:ea typeface="Calibri"/>
                          <a:cs typeface="Times New Roman"/>
                        </a:rPr>
                        <a:t>418</a:t>
                      </a:r>
                      <a:endParaRPr lang="de-DE" sz="1800" dirty="0">
                        <a:solidFill>
                          <a:schemeClr val="tx1"/>
                        </a:solidFill>
                        <a:latin typeface="+mj-lt"/>
                        <a:ea typeface="Calibri"/>
                        <a:cs typeface="Times New Roman"/>
                      </a:endParaRPr>
                    </a:p>
                  </a:txBody>
                  <a:tcPr marL="68580" marR="68580" marT="0" marB="0" anchor="ctr">
                    <a:lnL>
                      <a:noFill/>
                    </a:lnL>
                    <a:lnR>
                      <a:noFill/>
                    </a:lnR>
                    <a:lnT>
                      <a:noFill/>
                    </a:lnT>
                    <a:lnB>
                      <a:noFill/>
                    </a:lnB>
                  </a:tcPr>
                </a:tc>
                <a:tc>
                  <a:txBody>
                    <a:bodyPr/>
                    <a:lstStyle/>
                    <a:p>
                      <a:pPr algn="ctr">
                        <a:lnSpc>
                          <a:spcPct val="115000"/>
                        </a:lnSpc>
                        <a:spcAft>
                          <a:spcPts val="1000"/>
                        </a:spcAft>
                      </a:pPr>
                      <a:r>
                        <a:rPr lang="de-DE" sz="1800" dirty="0" smtClean="0">
                          <a:solidFill>
                            <a:schemeClr val="tx1"/>
                          </a:solidFill>
                          <a:latin typeface="+mj-lt"/>
                          <a:ea typeface="Calibri"/>
                          <a:cs typeface="Times New Roman"/>
                        </a:rPr>
                        <a:t>11,7% </a:t>
                      </a:r>
                      <a:endParaRPr lang="de-DE" sz="1800" dirty="0">
                        <a:solidFill>
                          <a:schemeClr val="tx1"/>
                        </a:solidFill>
                        <a:latin typeface="+mj-lt"/>
                        <a:ea typeface="Calibri"/>
                        <a:cs typeface="Times New Roman"/>
                      </a:endParaRPr>
                    </a:p>
                  </a:txBody>
                  <a:tcPr marL="68580" marR="68580" marT="0" marB="0" anchor="ctr">
                    <a:lnL>
                      <a:noFill/>
                    </a:lnL>
                    <a:lnR>
                      <a:noFill/>
                    </a:lnR>
                    <a:lnT>
                      <a:noFill/>
                    </a:lnT>
                    <a:lnB>
                      <a:noFill/>
                    </a:lnB>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Inhaltsplatzhalter 3"/>
          <p:cNvSpPr>
            <a:spLocks noGrp="1"/>
          </p:cNvSpPr>
          <p:nvPr>
            <p:ph idx="10"/>
          </p:nvPr>
        </p:nvSpPr>
        <p:spPr>
          <a:xfrm>
            <a:off x="630238" y="2071679"/>
            <a:ext cx="8215312" cy="4500572"/>
          </a:xfrm>
        </p:spPr>
        <p:txBody>
          <a:bodyPr/>
          <a:lstStyle/>
          <a:p>
            <a:pPr eaLnBrk="1" hangingPunct="1"/>
            <a:endParaRPr lang="de-DE" sz="800" dirty="0" smtClean="0"/>
          </a:p>
          <a:p>
            <a:pPr eaLnBrk="1" hangingPunct="1">
              <a:buNone/>
            </a:pPr>
            <a:r>
              <a:rPr lang="de-DE" b="1" dirty="0" smtClean="0"/>
              <a:t>  Fremdenfeindlichkeit: Schaden für das Image Dresdens</a:t>
            </a:r>
          </a:p>
          <a:p>
            <a:pPr eaLnBrk="1" hangingPunct="1">
              <a:buNone/>
            </a:pPr>
            <a:endParaRPr lang="de-DE" dirty="0" smtClean="0"/>
          </a:p>
          <a:p>
            <a:pPr eaLnBrk="1" hangingPunct="1"/>
            <a:r>
              <a:rPr lang="de-DE" dirty="0" smtClean="0"/>
              <a:t>3.3 Mio. Touristen 2009 in Dresden, großer Teil aus dem Ausland </a:t>
            </a:r>
          </a:p>
          <a:p>
            <a:pPr eaLnBrk="1" hangingPunct="1">
              <a:buFontTx/>
              <a:buNone/>
            </a:pPr>
            <a:r>
              <a:rPr lang="de-DE" dirty="0" smtClean="0">
                <a:sym typeface="Wingdings" pitchFamily="2" charset="2"/>
              </a:rPr>
              <a:t>		</a:t>
            </a:r>
            <a:r>
              <a:rPr lang="de-DE" dirty="0" smtClean="0"/>
              <a:t> wichtige Einnahmequelle</a:t>
            </a:r>
          </a:p>
          <a:p>
            <a:pPr eaLnBrk="1" hangingPunct="1"/>
            <a:r>
              <a:rPr lang="de-DE" dirty="0" smtClean="0"/>
              <a:t>In Dresden leben ca. 20.000 Ausländer </a:t>
            </a:r>
          </a:p>
          <a:p>
            <a:pPr eaLnBrk="1" hangingPunct="1">
              <a:buFontTx/>
              <a:buNone/>
            </a:pPr>
            <a:r>
              <a:rPr lang="de-DE" dirty="0" smtClean="0">
                <a:sym typeface="Wingdings" pitchFamily="2" charset="2"/>
              </a:rPr>
              <a:t>		 </a:t>
            </a:r>
            <a:r>
              <a:rPr lang="de-DE" dirty="0" smtClean="0"/>
              <a:t>wirtschaftlich relevante Bevölkerungsgruppe</a:t>
            </a:r>
          </a:p>
          <a:p>
            <a:pPr eaLnBrk="1" hangingPunct="1"/>
            <a:r>
              <a:rPr lang="de-DE" dirty="0" smtClean="0"/>
              <a:t>Ca. 3.600 ausländische Studenten </a:t>
            </a:r>
          </a:p>
          <a:p>
            <a:pPr eaLnBrk="1" hangingPunct="1">
              <a:buFontTx/>
              <a:buNone/>
            </a:pPr>
            <a:r>
              <a:rPr lang="de-DE" dirty="0" smtClean="0">
                <a:sym typeface="Wingdings" pitchFamily="2" charset="2"/>
              </a:rPr>
              <a:t>		 großes Fachkräftepotential</a:t>
            </a:r>
            <a:endParaRPr lang="de-DE" dirty="0" smtClean="0"/>
          </a:p>
        </p:txBody>
      </p:sp>
      <p:sp>
        <p:nvSpPr>
          <p:cNvPr id="6" name="Textfeld 5"/>
          <p:cNvSpPr txBox="1"/>
          <p:nvPr/>
        </p:nvSpPr>
        <p:spPr>
          <a:xfrm>
            <a:off x="0" y="5904159"/>
            <a:ext cx="3246549" cy="953865"/>
          </a:xfrm>
          <a:prstGeom prst="rect">
            <a:avLst/>
          </a:prstGeom>
          <a:noFill/>
        </p:spPr>
        <p:txBody>
          <a:bodyPr wrap="none" lIns="180000" tIns="180000" rIns="180000" bIns="216000">
            <a:spAutoFit/>
          </a:bodyPr>
          <a:lstStyle/>
          <a:p>
            <a:pPr>
              <a:defRPr/>
            </a:pPr>
            <a:r>
              <a:rPr lang="de-DE" sz="1200" dirty="0">
                <a:solidFill>
                  <a:srgbClr val="000000"/>
                </a:solidFill>
                <a:latin typeface="+mn-lt"/>
              </a:rPr>
              <a:t>Vgl. </a:t>
            </a:r>
            <a:r>
              <a:rPr lang="de-DE" sz="1200" dirty="0" smtClean="0">
                <a:solidFill>
                  <a:srgbClr val="000000"/>
                </a:solidFill>
                <a:latin typeface="+mn-lt"/>
              </a:rPr>
              <a:t>Dresden-fernsehen.de (2009</a:t>
            </a:r>
            <a:r>
              <a:rPr lang="de-DE" sz="1200" dirty="0">
                <a:solidFill>
                  <a:srgbClr val="000000"/>
                </a:solidFill>
                <a:latin typeface="+mn-lt"/>
              </a:rPr>
              <a:t>)</a:t>
            </a:r>
          </a:p>
          <a:p>
            <a:pPr>
              <a:defRPr/>
            </a:pPr>
            <a:r>
              <a:rPr lang="de-DE" sz="1200" dirty="0">
                <a:solidFill>
                  <a:srgbClr val="000000"/>
                </a:solidFill>
                <a:latin typeface="+mn-lt"/>
              </a:rPr>
              <a:t>Vgl. Landeshauptstadt </a:t>
            </a:r>
            <a:r>
              <a:rPr lang="de-DE" sz="1200" dirty="0" smtClean="0">
                <a:solidFill>
                  <a:srgbClr val="000000"/>
                </a:solidFill>
                <a:latin typeface="+mn-lt"/>
              </a:rPr>
              <a:t>Dresden.de </a:t>
            </a:r>
            <a:r>
              <a:rPr lang="de-DE" sz="1200" dirty="0">
                <a:solidFill>
                  <a:srgbClr val="000000"/>
                </a:solidFill>
                <a:latin typeface="+mn-lt"/>
              </a:rPr>
              <a:t>(2009)</a:t>
            </a:r>
          </a:p>
          <a:p>
            <a:pPr>
              <a:defRPr/>
            </a:pPr>
            <a:r>
              <a:rPr lang="de-DE" sz="1200" dirty="0">
                <a:solidFill>
                  <a:srgbClr val="000000"/>
                </a:solidFill>
                <a:latin typeface="+mn-lt"/>
                <a:sym typeface="Wingdings" pitchFamily="2" charset="2"/>
              </a:rPr>
              <a:t>Vgl. </a:t>
            </a:r>
            <a:r>
              <a:rPr lang="de-DE" sz="1200" dirty="0" smtClean="0">
                <a:solidFill>
                  <a:srgbClr val="000000"/>
                </a:solidFill>
                <a:latin typeface="+mn-lt"/>
                <a:sym typeface="Wingdings" pitchFamily="2" charset="2"/>
              </a:rPr>
              <a:t>Medienservice.sachsen.de </a:t>
            </a:r>
            <a:r>
              <a:rPr lang="de-DE" sz="1200" dirty="0">
                <a:solidFill>
                  <a:srgbClr val="000000"/>
                </a:solidFill>
                <a:latin typeface="+mn-lt"/>
                <a:sym typeface="Wingdings" pitchFamily="2" charset="2"/>
              </a:rPr>
              <a:t>(2010</a:t>
            </a:r>
            <a:r>
              <a:rPr lang="de-DE" sz="1200" dirty="0" smtClean="0">
                <a:solidFill>
                  <a:srgbClr val="000000"/>
                </a:solidFill>
                <a:latin typeface="+mn-lt"/>
                <a:sym typeface="Wingdings" pitchFamily="2" charset="2"/>
              </a:rPr>
              <a:t>)</a:t>
            </a:r>
            <a:endParaRPr lang="de-DE" sz="1400" dirty="0">
              <a:solidFill>
                <a:srgbClr val="000000"/>
              </a:solidFill>
              <a:latin typeface="+mn-lt"/>
            </a:endParaRPr>
          </a:p>
        </p:txBody>
      </p:sp>
      <p:sp>
        <p:nvSpPr>
          <p:cNvPr id="7" name="Rectangle 3"/>
          <p:cNvSpPr txBox="1">
            <a:spLocks noChangeArrowheads="1"/>
          </p:cNvSpPr>
          <p:nvPr/>
        </p:nvSpPr>
        <p:spPr>
          <a:xfrm>
            <a:off x="785813" y="1357313"/>
            <a:ext cx="8229600" cy="400050"/>
          </a:xfrm>
          <a:prstGeom prst="rect">
            <a:avLst/>
          </a:prstGeom>
        </p:spPr>
        <p:txBody>
          <a:bodyPr>
            <a:spAutoFit/>
          </a:bodyPr>
          <a:lstStyle/>
          <a:p>
            <a:pPr>
              <a:defRPr/>
            </a:pPr>
            <a:r>
              <a:rPr lang="de-DE" sz="2000" b="1" dirty="0">
                <a:solidFill>
                  <a:srgbClr val="C00000"/>
                </a:solidFill>
                <a:latin typeface="+mn-lt"/>
              </a:rPr>
              <a:t>Warum das Thema wichtig ist </a:t>
            </a:r>
            <a:r>
              <a:rPr lang="de-DE" sz="2000" b="1" dirty="0" smtClean="0">
                <a:solidFill>
                  <a:srgbClr val="C00000"/>
                </a:solidFill>
                <a:latin typeface="+mn-lt"/>
              </a:rPr>
              <a:t>… auch </a:t>
            </a:r>
            <a:r>
              <a:rPr lang="de-DE" sz="2000" b="1" dirty="0">
                <a:solidFill>
                  <a:srgbClr val="C00000"/>
                </a:solidFill>
                <a:latin typeface="+mn-lt"/>
              </a:rPr>
              <a:t>für Dresden</a:t>
            </a:r>
            <a:endParaRPr lang="de-DE" sz="2000" b="1" kern="0" dirty="0">
              <a:solidFill>
                <a:srgbClr val="C00000"/>
              </a:solidFill>
              <a:latin typeface="+mn-lt"/>
              <a:ea typeface="+mj-ea"/>
              <a:cs typeface="+mj-cs"/>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Foliennummernplatzhalter 4"/>
          <p:cNvSpPr>
            <a:spLocks noGrp="1"/>
          </p:cNvSpPr>
          <p:nvPr>
            <p:ph type="sldNum" sz="quarter" idx="4294967295"/>
          </p:nvPr>
        </p:nvSpPr>
        <p:spPr bwMode="auto">
          <a:xfrm>
            <a:off x="3500438" y="6492875"/>
            <a:ext cx="2133600" cy="365125"/>
          </a:xfrm>
          <a:prstGeom prst="rect">
            <a:avLst/>
          </a:prstGeom>
          <a:noFill/>
          <a:ln>
            <a:miter lim="800000"/>
            <a:headEnd/>
            <a:tailEnd/>
          </a:ln>
        </p:spPr>
        <p:txBody>
          <a:bodyPr/>
          <a:lstStyle/>
          <a:p>
            <a:fld id="{59F33440-0477-4277-9824-AD9E40837C20}" type="slidenum">
              <a:rPr lang="de-DE"/>
              <a:pPr/>
              <a:t>6</a:t>
            </a:fld>
            <a:endParaRPr lang="de-DE"/>
          </a:p>
        </p:txBody>
      </p:sp>
      <p:sp>
        <p:nvSpPr>
          <p:cNvPr id="18" name="Abgerundetes Rechteck 17"/>
          <p:cNvSpPr/>
          <p:nvPr/>
        </p:nvSpPr>
        <p:spPr bwMode="auto">
          <a:xfrm>
            <a:off x="1233488" y="2500306"/>
            <a:ext cx="6811962" cy="609600"/>
          </a:xfrm>
          <a:prstGeom prst="roundRect">
            <a:avLst/>
          </a:prstGeom>
          <a:solidFill>
            <a:srgbClr val="800000"/>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nchor="ctr"/>
          <a:lstStyle/>
          <a:p>
            <a:pPr>
              <a:defRPr/>
            </a:pPr>
            <a:r>
              <a:rPr lang="de-DE" sz="2400" dirty="0">
                <a:solidFill>
                  <a:schemeClr val="tx1"/>
                </a:solidFill>
              </a:rPr>
              <a:t>Die </a:t>
            </a:r>
            <a:r>
              <a:rPr lang="de-DE" sz="2400" dirty="0">
                <a:solidFill>
                  <a:srgbClr val="000000"/>
                </a:solidFill>
              </a:rPr>
              <a:t>ideologische</a:t>
            </a:r>
            <a:r>
              <a:rPr lang="de-DE" sz="2400" dirty="0">
                <a:solidFill>
                  <a:schemeClr val="tx1"/>
                </a:solidFill>
              </a:rPr>
              <a:t> Erklärung</a:t>
            </a:r>
            <a:r>
              <a:rPr lang="de-DE" sz="2400" dirty="0"/>
              <a:t>: Rassismus</a:t>
            </a:r>
          </a:p>
        </p:txBody>
      </p:sp>
      <p:sp>
        <p:nvSpPr>
          <p:cNvPr id="21" name="Abgerundetes Rechteck 20"/>
          <p:cNvSpPr/>
          <p:nvPr/>
        </p:nvSpPr>
        <p:spPr bwMode="auto">
          <a:xfrm>
            <a:off x="1214438" y="3246431"/>
            <a:ext cx="6810375" cy="611188"/>
          </a:xfrm>
          <a:prstGeom prst="roundRect">
            <a:avLst/>
          </a:prstGeom>
          <a:solidFill>
            <a:srgbClr val="800000"/>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nchor="ctr"/>
          <a:lstStyle/>
          <a:p>
            <a:pPr>
              <a:defRPr/>
            </a:pPr>
            <a:r>
              <a:rPr lang="de-DE" sz="2400" dirty="0"/>
              <a:t>Die </a:t>
            </a:r>
            <a:r>
              <a:rPr lang="de-DE" sz="2400" dirty="0">
                <a:solidFill>
                  <a:srgbClr val="000000"/>
                </a:solidFill>
              </a:rPr>
              <a:t>kulturelle</a:t>
            </a:r>
            <a:r>
              <a:rPr lang="de-DE" sz="2400" dirty="0"/>
              <a:t> Erklärung: Ethnozentrismus</a:t>
            </a:r>
          </a:p>
        </p:txBody>
      </p:sp>
      <p:sp>
        <p:nvSpPr>
          <p:cNvPr id="24" name="Abgerundetes Rechteck 23"/>
          <p:cNvSpPr/>
          <p:nvPr/>
        </p:nvSpPr>
        <p:spPr bwMode="auto">
          <a:xfrm>
            <a:off x="1227138" y="3990969"/>
            <a:ext cx="6810375" cy="611188"/>
          </a:xfrm>
          <a:prstGeom prst="roundRect">
            <a:avLst/>
          </a:prstGeom>
          <a:solidFill>
            <a:srgbClr val="800000"/>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nchor="ctr"/>
          <a:lstStyle/>
          <a:p>
            <a:pPr>
              <a:defRPr/>
            </a:pPr>
            <a:r>
              <a:rPr lang="de-DE" sz="2300" dirty="0"/>
              <a:t>Die</a:t>
            </a:r>
            <a:r>
              <a:rPr lang="de-DE" sz="2300" dirty="0">
                <a:solidFill>
                  <a:srgbClr val="002060"/>
                </a:solidFill>
              </a:rPr>
              <a:t> </a:t>
            </a:r>
            <a:r>
              <a:rPr lang="de-DE" sz="2300" dirty="0">
                <a:solidFill>
                  <a:srgbClr val="000000"/>
                </a:solidFill>
              </a:rPr>
              <a:t>anthropologische</a:t>
            </a:r>
            <a:r>
              <a:rPr lang="de-DE" sz="2300" dirty="0">
                <a:solidFill>
                  <a:srgbClr val="002060"/>
                </a:solidFill>
              </a:rPr>
              <a:t> </a:t>
            </a:r>
            <a:r>
              <a:rPr lang="de-DE" sz="2300" dirty="0"/>
              <a:t>Erklärung: Xenophobie</a:t>
            </a:r>
          </a:p>
        </p:txBody>
      </p:sp>
      <p:sp>
        <p:nvSpPr>
          <p:cNvPr id="27" name="Abgerundetes Rechteck 26"/>
          <p:cNvSpPr/>
          <p:nvPr/>
        </p:nvSpPr>
        <p:spPr bwMode="auto">
          <a:xfrm>
            <a:off x="1214438" y="4746620"/>
            <a:ext cx="6811962" cy="611187"/>
          </a:xfrm>
          <a:prstGeom prst="roundRect">
            <a:avLst/>
          </a:prstGeom>
          <a:solidFill>
            <a:srgbClr val="800000"/>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nchor="ctr"/>
          <a:lstStyle/>
          <a:p>
            <a:pPr>
              <a:defRPr/>
            </a:pPr>
            <a:r>
              <a:rPr lang="de-DE" sz="2400" dirty="0"/>
              <a:t>Die </a:t>
            </a:r>
            <a:r>
              <a:rPr lang="de-DE" sz="2400" dirty="0">
                <a:solidFill>
                  <a:srgbClr val="000000"/>
                </a:solidFill>
              </a:rPr>
              <a:t>psychologische</a:t>
            </a:r>
            <a:r>
              <a:rPr lang="de-DE" sz="2400" dirty="0"/>
              <a:t> Erklärung: Vorurteil</a:t>
            </a:r>
          </a:p>
        </p:txBody>
      </p:sp>
      <p:sp>
        <p:nvSpPr>
          <p:cNvPr id="26" name="Abgerundetes Rechteck 25"/>
          <p:cNvSpPr/>
          <p:nvPr/>
        </p:nvSpPr>
        <p:spPr bwMode="auto">
          <a:xfrm>
            <a:off x="1214438" y="5500688"/>
            <a:ext cx="6811962" cy="682625"/>
          </a:xfrm>
          <a:prstGeom prst="roundRect">
            <a:avLst/>
          </a:prstGeom>
          <a:solidFill>
            <a:srgbClr val="800000"/>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nchor="ctr"/>
          <a:lstStyle/>
          <a:p>
            <a:pPr>
              <a:defRPr/>
            </a:pPr>
            <a:r>
              <a:rPr lang="de-DE" sz="2300" dirty="0"/>
              <a:t>Die </a:t>
            </a:r>
            <a:r>
              <a:rPr lang="de-DE" sz="2300" dirty="0">
                <a:solidFill>
                  <a:srgbClr val="000000"/>
                </a:solidFill>
              </a:rPr>
              <a:t>krisentheoretische</a:t>
            </a:r>
            <a:r>
              <a:rPr lang="de-DE" sz="2300" dirty="0">
                <a:solidFill>
                  <a:schemeClr val="tx2"/>
                </a:solidFill>
              </a:rPr>
              <a:t> </a:t>
            </a:r>
            <a:r>
              <a:rPr lang="de-DE" sz="2300" dirty="0"/>
              <a:t>Erklärung: Konkurrenz</a:t>
            </a:r>
          </a:p>
        </p:txBody>
      </p:sp>
      <p:sp>
        <p:nvSpPr>
          <p:cNvPr id="23" name="Textfeld 22"/>
          <p:cNvSpPr txBox="1"/>
          <p:nvPr/>
        </p:nvSpPr>
        <p:spPr>
          <a:xfrm>
            <a:off x="428625" y="6286500"/>
            <a:ext cx="2286000" cy="461963"/>
          </a:xfrm>
          <a:prstGeom prst="rect">
            <a:avLst/>
          </a:prstGeom>
          <a:noFill/>
        </p:spPr>
        <p:txBody>
          <a:bodyPr>
            <a:spAutoFit/>
          </a:bodyPr>
          <a:lstStyle/>
          <a:p>
            <a:pPr>
              <a:defRPr/>
            </a:pPr>
            <a:r>
              <a:rPr lang="de-DE" sz="1200" dirty="0">
                <a:latin typeface="+mn-lt"/>
              </a:rPr>
              <a:t>Eigene Darstellung nach: Hoffmann &amp; Even, (1983), S 160ff.</a:t>
            </a:r>
          </a:p>
        </p:txBody>
      </p:sp>
      <p:sp>
        <p:nvSpPr>
          <p:cNvPr id="20" name="Rectangle 3"/>
          <p:cNvSpPr txBox="1">
            <a:spLocks noChangeArrowheads="1"/>
          </p:cNvSpPr>
          <p:nvPr/>
        </p:nvSpPr>
        <p:spPr>
          <a:xfrm>
            <a:off x="785813" y="1357313"/>
            <a:ext cx="8229600" cy="400050"/>
          </a:xfrm>
          <a:prstGeom prst="rect">
            <a:avLst/>
          </a:prstGeom>
        </p:spPr>
        <p:txBody>
          <a:bodyPr>
            <a:spAutoFit/>
          </a:bodyPr>
          <a:lstStyle/>
          <a:p>
            <a:pPr>
              <a:defRPr/>
            </a:pPr>
            <a:r>
              <a:rPr lang="de-DE" sz="2000" b="1" kern="0" dirty="0">
                <a:solidFill>
                  <a:srgbClr val="C00000"/>
                </a:solidFill>
                <a:latin typeface="+mn-lt"/>
                <a:ea typeface="+mj-ea"/>
                <a:cs typeface="+mj-cs"/>
              </a:rPr>
              <a:t>Ursachen von Fremdenfeindlichkeit - Erklärungsansätze</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Inhaltsplatzhalter 3"/>
          <p:cNvSpPr>
            <a:spLocks noGrp="1"/>
          </p:cNvSpPr>
          <p:nvPr>
            <p:ph idx="10"/>
          </p:nvPr>
        </p:nvSpPr>
        <p:spPr>
          <a:xfrm>
            <a:off x="630238" y="2357430"/>
            <a:ext cx="8215312" cy="4143383"/>
          </a:xfrm>
        </p:spPr>
        <p:txBody>
          <a:bodyPr/>
          <a:lstStyle/>
          <a:p>
            <a:pPr>
              <a:spcBef>
                <a:spcPts val="0"/>
              </a:spcBef>
              <a:spcAft>
                <a:spcPts val="1200"/>
              </a:spcAft>
            </a:pPr>
            <a:r>
              <a:rPr lang="de-DE" dirty="0" smtClean="0"/>
              <a:t>Ethnisch-homogene Gesellschaft definiert sich durch Einheit von Sprache, Religion, Normen und Lebensstil</a:t>
            </a:r>
          </a:p>
          <a:p>
            <a:pPr>
              <a:spcBef>
                <a:spcPts val="0"/>
              </a:spcBef>
              <a:spcAft>
                <a:spcPts val="1200"/>
              </a:spcAft>
            </a:pPr>
            <a:r>
              <a:rPr lang="de-DE" dirty="0" smtClean="0"/>
              <a:t>Im Zeitalter von Mobilität, Globalisierung sind ethnisch-homogene Gesellschaften aber Anachronismus</a:t>
            </a:r>
          </a:p>
          <a:p>
            <a:pPr>
              <a:spcBef>
                <a:spcPts val="0"/>
              </a:spcBef>
              <a:spcAft>
                <a:spcPts val="1200"/>
              </a:spcAft>
            </a:pPr>
            <a:r>
              <a:rPr lang="de-DE" dirty="0" smtClean="0"/>
              <a:t>Gruppen von Menschen, die als „unvertraut“ empfunden werden, fallen in die Kategorie „anders/fremdartig“ </a:t>
            </a:r>
          </a:p>
          <a:p>
            <a:pPr>
              <a:spcBef>
                <a:spcPts val="0"/>
              </a:spcBef>
              <a:spcAft>
                <a:spcPts val="1200"/>
              </a:spcAft>
            </a:pPr>
            <a:r>
              <a:rPr lang="de-DE" dirty="0" smtClean="0"/>
              <a:t>Gefühl des Anstiegs von „Fremdartigem“ in der Gesellschaft  </a:t>
            </a:r>
            <a:br>
              <a:rPr lang="de-DE" dirty="0" smtClean="0"/>
            </a:br>
            <a:r>
              <a:rPr lang="de-DE" dirty="0" smtClean="0">
                <a:sym typeface="Wingdings" pitchFamily="2" charset="2"/>
              </a:rPr>
              <a:t></a:t>
            </a:r>
            <a:r>
              <a:rPr lang="de-DE" dirty="0" smtClean="0"/>
              <a:t> Ängste und Besorgnisse vor möglicher „Überfremdung“</a:t>
            </a:r>
            <a:br>
              <a:rPr lang="de-DE" dirty="0" smtClean="0"/>
            </a:br>
            <a:r>
              <a:rPr lang="de-DE" dirty="0" smtClean="0">
                <a:sym typeface="Wingdings" pitchFamily="2" charset="2"/>
              </a:rPr>
              <a:t> K</a:t>
            </a:r>
            <a:r>
              <a:rPr lang="de-DE" dirty="0" smtClean="0"/>
              <a:t>önnen zu Konflikten im Alltag und zu Gruppenphänomenen (z.B. Fremdenfeindlichkeit) führen</a:t>
            </a:r>
          </a:p>
          <a:p>
            <a:pPr>
              <a:buFontTx/>
              <a:buNone/>
            </a:pPr>
            <a:endParaRPr lang="de-DE" dirty="0" smtClean="0"/>
          </a:p>
        </p:txBody>
      </p:sp>
      <p:sp>
        <p:nvSpPr>
          <p:cNvPr id="22531" name="Foliennummernplatzhalter 4"/>
          <p:cNvSpPr>
            <a:spLocks noGrp="1"/>
          </p:cNvSpPr>
          <p:nvPr>
            <p:ph type="sldNum" sz="quarter" idx="4294967295"/>
          </p:nvPr>
        </p:nvSpPr>
        <p:spPr bwMode="auto">
          <a:xfrm>
            <a:off x="3500438" y="6492875"/>
            <a:ext cx="2133600" cy="365125"/>
          </a:xfrm>
          <a:prstGeom prst="rect">
            <a:avLst/>
          </a:prstGeom>
          <a:noFill/>
          <a:ln>
            <a:miter lim="800000"/>
            <a:headEnd/>
            <a:tailEnd/>
          </a:ln>
        </p:spPr>
        <p:txBody>
          <a:bodyPr/>
          <a:lstStyle/>
          <a:p>
            <a:fld id="{C254E1E6-01A3-42D9-BD34-3B6E7D866C36}" type="slidenum">
              <a:rPr lang="de-DE"/>
              <a:pPr/>
              <a:t>7</a:t>
            </a:fld>
            <a:endParaRPr lang="de-DE"/>
          </a:p>
        </p:txBody>
      </p:sp>
      <p:sp>
        <p:nvSpPr>
          <p:cNvPr id="8" name="Rectangle 3"/>
          <p:cNvSpPr txBox="1">
            <a:spLocks noChangeArrowheads="1"/>
          </p:cNvSpPr>
          <p:nvPr/>
        </p:nvSpPr>
        <p:spPr>
          <a:xfrm>
            <a:off x="785813" y="1357313"/>
            <a:ext cx="8229600" cy="400050"/>
          </a:xfrm>
          <a:prstGeom prst="rect">
            <a:avLst/>
          </a:prstGeom>
        </p:spPr>
        <p:txBody>
          <a:bodyPr>
            <a:spAutoFit/>
          </a:bodyPr>
          <a:lstStyle/>
          <a:p>
            <a:pPr>
              <a:defRPr/>
            </a:pPr>
            <a:r>
              <a:rPr lang="de-DE" sz="2000" b="1" dirty="0">
                <a:solidFill>
                  <a:srgbClr val="C00000"/>
                </a:solidFill>
                <a:latin typeface="+mn-lt"/>
              </a:rPr>
              <a:t>Wann wird das „Fremde“ eine </a:t>
            </a:r>
            <a:r>
              <a:rPr lang="de-DE" sz="2000" b="1" dirty="0" smtClean="0">
                <a:solidFill>
                  <a:srgbClr val="C00000"/>
                </a:solidFill>
                <a:latin typeface="+mn-lt"/>
              </a:rPr>
              <a:t>Bedrohung?</a:t>
            </a:r>
            <a:endParaRPr lang="de-DE" sz="2000" b="1" kern="0" dirty="0">
              <a:solidFill>
                <a:srgbClr val="C00000"/>
              </a:solidFill>
              <a:latin typeface="+mn-lt"/>
              <a:ea typeface="+mj-ea"/>
              <a:cs typeface="+mj-cs"/>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txBox="1">
            <a:spLocks noChangeArrowheads="1"/>
          </p:cNvSpPr>
          <p:nvPr/>
        </p:nvSpPr>
        <p:spPr bwMode="auto">
          <a:xfrm>
            <a:off x="642910" y="2357430"/>
            <a:ext cx="8064896" cy="391840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533400" lvl="1" indent="-533400" eaLnBrk="0" hangingPunct="0">
              <a:lnSpc>
                <a:spcPct val="110000"/>
              </a:lnSpc>
              <a:spcBef>
                <a:spcPts val="0"/>
              </a:spcBef>
              <a:spcAft>
                <a:spcPts val="1200"/>
              </a:spcAft>
              <a:buClr>
                <a:srgbClr val="000000"/>
              </a:buClr>
              <a:buSzPct val="80000"/>
              <a:buFont typeface="Wingdings" pitchFamily="2" charset="2"/>
              <a:buChar char="§"/>
              <a:tabLst>
                <a:tab pos="809625" algn="l"/>
              </a:tabLst>
            </a:pPr>
            <a:r>
              <a:rPr lang="de-DE" sz="2000" b="1" dirty="0">
                <a:solidFill>
                  <a:srgbClr val="000000"/>
                </a:solidFill>
                <a:latin typeface="+mn-lt"/>
              </a:rPr>
              <a:t>Kognitiv</a:t>
            </a:r>
            <a:r>
              <a:rPr lang="de-DE" sz="2000" dirty="0">
                <a:solidFill>
                  <a:srgbClr val="000000"/>
                </a:solidFill>
                <a:latin typeface="+mn-lt"/>
              </a:rPr>
              <a:t>: </a:t>
            </a:r>
            <a:r>
              <a:rPr lang="de-DE" sz="2000" dirty="0" smtClean="0">
                <a:solidFill>
                  <a:srgbClr val="000000"/>
                </a:solidFill>
                <a:latin typeface="+mn-lt"/>
                <a:sym typeface="Wingdings" pitchFamily="2" charset="2"/>
              </a:rPr>
              <a:t>Stereotypen</a:t>
            </a:r>
            <a:endParaRPr lang="de-DE" sz="2000" dirty="0">
              <a:solidFill>
                <a:srgbClr val="000000"/>
              </a:solidFill>
              <a:latin typeface="+mn-lt"/>
              <a:sym typeface="Wingdings" pitchFamily="2" charset="2"/>
            </a:endParaRPr>
          </a:p>
          <a:p>
            <a:pPr marL="533400" lvl="1" indent="-533400" eaLnBrk="0" hangingPunct="0">
              <a:lnSpc>
                <a:spcPct val="110000"/>
              </a:lnSpc>
              <a:spcBef>
                <a:spcPts val="0"/>
              </a:spcBef>
              <a:spcAft>
                <a:spcPts val="1200"/>
              </a:spcAft>
              <a:buClr>
                <a:srgbClr val="000000"/>
              </a:buClr>
              <a:buSzPct val="80000"/>
              <a:buFont typeface="Wingdings" pitchFamily="2" charset="2"/>
              <a:buChar char="§"/>
              <a:tabLst>
                <a:tab pos="809625" algn="l"/>
              </a:tabLst>
            </a:pPr>
            <a:r>
              <a:rPr lang="de-DE" sz="2000" b="1" dirty="0">
                <a:solidFill>
                  <a:srgbClr val="000000"/>
                </a:solidFill>
                <a:latin typeface="+mn-lt"/>
              </a:rPr>
              <a:t>Affektiv</a:t>
            </a:r>
            <a:r>
              <a:rPr lang="de-DE" sz="2000" dirty="0">
                <a:solidFill>
                  <a:srgbClr val="000000"/>
                </a:solidFill>
                <a:latin typeface="+mn-lt"/>
              </a:rPr>
              <a:t>: </a:t>
            </a:r>
            <a:r>
              <a:rPr lang="de-DE" sz="2000" dirty="0" smtClean="0">
                <a:solidFill>
                  <a:srgbClr val="000000"/>
                </a:solidFill>
                <a:latin typeface="+mn-lt"/>
                <a:sym typeface="Wingdings" pitchFamily="2" charset="2"/>
              </a:rPr>
              <a:t>Vorurteile</a:t>
            </a:r>
            <a:endParaRPr lang="de-DE" sz="2000" dirty="0">
              <a:solidFill>
                <a:srgbClr val="000000"/>
              </a:solidFill>
              <a:latin typeface="+mn-lt"/>
              <a:sym typeface="Wingdings" pitchFamily="2" charset="2"/>
            </a:endParaRPr>
          </a:p>
          <a:p>
            <a:pPr marL="533400" lvl="1" indent="-533400" eaLnBrk="0" hangingPunct="0">
              <a:lnSpc>
                <a:spcPct val="110000"/>
              </a:lnSpc>
              <a:spcBef>
                <a:spcPts val="0"/>
              </a:spcBef>
              <a:spcAft>
                <a:spcPts val="1200"/>
              </a:spcAft>
              <a:buClr>
                <a:srgbClr val="000000"/>
              </a:buClr>
              <a:buSzPct val="80000"/>
              <a:buFont typeface="Wingdings" pitchFamily="2" charset="2"/>
              <a:buChar char="§"/>
              <a:tabLst>
                <a:tab pos="809625" algn="l"/>
              </a:tabLst>
            </a:pPr>
            <a:r>
              <a:rPr lang="de-DE" sz="2000" b="1" dirty="0" err="1">
                <a:solidFill>
                  <a:srgbClr val="000000"/>
                </a:solidFill>
                <a:latin typeface="+mn-lt"/>
              </a:rPr>
              <a:t>Konativ</a:t>
            </a:r>
            <a:r>
              <a:rPr lang="de-DE" sz="2000" dirty="0">
                <a:solidFill>
                  <a:srgbClr val="000000"/>
                </a:solidFill>
                <a:latin typeface="+mn-lt"/>
              </a:rPr>
              <a:t>: aus </a:t>
            </a:r>
            <a:r>
              <a:rPr lang="de-DE" sz="2000" dirty="0" smtClean="0">
                <a:solidFill>
                  <a:srgbClr val="000000"/>
                </a:solidFill>
                <a:latin typeface="+mn-lt"/>
              </a:rPr>
              <a:t>Stereotypen und Vorurteilen entstehen Handlungs-Prädispositionen </a:t>
            </a:r>
            <a:r>
              <a:rPr lang="de-DE" sz="2000" dirty="0">
                <a:solidFill>
                  <a:srgbClr val="000000"/>
                </a:solidFill>
                <a:latin typeface="+mn-lt"/>
              </a:rPr>
              <a:t>gegenüber Mitgliedern </a:t>
            </a:r>
            <a:r>
              <a:rPr lang="de-DE" sz="2000" dirty="0" smtClean="0">
                <a:solidFill>
                  <a:srgbClr val="000000"/>
                </a:solidFill>
                <a:latin typeface="+mn-lt"/>
              </a:rPr>
              <a:t>„fremder“ Gruppen</a:t>
            </a:r>
          </a:p>
          <a:p>
            <a:pPr marL="533400" lvl="1" indent="-533400" eaLnBrk="0" hangingPunct="0">
              <a:lnSpc>
                <a:spcPct val="110000"/>
              </a:lnSpc>
              <a:spcBef>
                <a:spcPts val="0"/>
              </a:spcBef>
              <a:spcAft>
                <a:spcPts val="1200"/>
              </a:spcAft>
              <a:buClr>
                <a:srgbClr val="000000"/>
              </a:buClr>
              <a:buSzPct val="80000"/>
              <a:buFont typeface="Wingdings" pitchFamily="2" charset="2"/>
              <a:buChar char="§"/>
              <a:tabLst>
                <a:tab pos="809625" algn="l"/>
              </a:tabLst>
            </a:pPr>
            <a:endParaRPr lang="de-DE" sz="2000" dirty="0">
              <a:solidFill>
                <a:srgbClr val="000000"/>
              </a:solidFill>
              <a:latin typeface="+mn-lt"/>
            </a:endParaRPr>
          </a:p>
          <a:p>
            <a:pPr marL="533400" lvl="1" indent="-533400" eaLnBrk="0" hangingPunct="0">
              <a:lnSpc>
                <a:spcPct val="110000"/>
              </a:lnSpc>
              <a:spcBef>
                <a:spcPts val="0"/>
              </a:spcBef>
              <a:spcAft>
                <a:spcPts val="1200"/>
              </a:spcAft>
              <a:buClr>
                <a:srgbClr val="000000"/>
              </a:buClr>
              <a:buSzPct val="80000"/>
              <a:buFont typeface="Wingdings" pitchFamily="2" charset="2"/>
              <a:buChar char="§"/>
              <a:tabLst>
                <a:tab pos="809625" algn="l"/>
              </a:tabLst>
            </a:pPr>
            <a:r>
              <a:rPr lang="de-DE" sz="2000" b="1" dirty="0" smtClean="0">
                <a:solidFill>
                  <a:srgbClr val="000000"/>
                </a:solidFill>
                <a:latin typeface="+mn-lt"/>
              </a:rPr>
              <a:t>Direkt</a:t>
            </a:r>
            <a:r>
              <a:rPr lang="de-DE" sz="2000" dirty="0" smtClean="0">
                <a:solidFill>
                  <a:srgbClr val="000000"/>
                </a:solidFill>
                <a:latin typeface="+mn-lt"/>
              </a:rPr>
              <a:t>: Diskriminierung </a:t>
            </a:r>
            <a:r>
              <a:rPr lang="de-DE" sz="2000" dirty="0">
                <a:solidFill>
                  <a:srgbClr val="000000"/>
                </a:solidFill>
                <a:latin typeface="+mn-lt"/>
              </a:rPr>
              <a:t>(</a:t>
            </a:r>
            <a:r>
              <a:rPr lang="de-DE" sz="2000" dirty="0" smtClean="0">
                <a:solidFill>
                  <a:srgbClr val="000000"/>
                </a:solidFill>
                <a:latin typeface="+mn-lt"/>
              </a:rPr>
              <a:t>verbal, tätlich)</a:t>
            </a:r>
            <a:endParaRPr lang="de-DE" sz="2000" dirty="0">
              <a:solidFill>
                <a:srgbClr val="000000"/>
              </a:solidFill>
              <a:latin typeface="+mn-lt"/>
              <a:sym typeface="Wingdings" pitchFamily="2" charset="2"/>
            </a:endParaRPr>
          </a:p>
          <a:p>
            <a:pPr marL="533400" lvl="1" indent="-533400" eaLnBrk="0" hangingPunct="0">
              <a:lnSpc>
                <a:spcPct val="110000"/>
              </a:lnSpc>
              <a:spcBef>
                <a:spcPts val="0"/>
              </a:spcBef>
              <a:spcAft>
                <a:spcPts val="1200"/>
              </a:spcAft>
              <a:buClr>
                <a:srgbClr val="000000"/>
              </a:buClr>
              <a:buSzPct val="80000"/>
              <a:buFont typeface="Wingdings" pitchFamily="2" charset="2"/>
              <a:buChar char="§"/>
              <a:tabLst>
                <a:tab pos="809625" algn="l"/>
              </a:tabLst>
            </a:pPr>
            <a:r>
              <a:rPr lang="de-DE" sz="2000" b="1" dirty="0" smtClean="0">
                <a:solidFill>
                  <a:srgbClr val="000000"/>
                </a:solidFill>
                <a:latin typeface="+mn-lt"/>
              </a:rPr>
              <a:t>Indirekt</a:t>
            </a:r>
            <a:r>
              <a:rPr lang="de-DE" sz="2000" dirty="0" smtClean="0">
                <a:solidFill>
                  <a:srgbClr val="000000"/>
                </a:solidFill>
                <a:latin typeface="+mn-lt"/>
              </a:rPr>
              <a:t>: soziale </a:t>
            </a:r>
            <a:r>
              <a:rPr lang="de-DE" sz="2000" dirty="0">
                <a:solidFill>
                  <a:srgbClr val="000000"/>
                </a:solidFill>
                <a:latin typeface="+mn-lt"/>
              </a:rPr>
              <a:t>Distanzierung, verbale Verleumdung gegenüber </a:t>
            </a:r>
            <a:r>
              <a:rPr lang="de-DE" sz="2000" dirty="0" smtClean="0">
                <a:solidFill>
                  <a:srgbClr val="000000"/>
                </a:solidFill>
                <a:latin typeface="+mn-lt"/>
              </a:rPr>
              <a:t>Dritten, </a:t>
            </a:r>
            <a:r>
              <a:rPr lang="de-DE" sz="2000" dirty="0">
                <a:solidFill>
                  <a:srgbClr val="000000"/>
                </a:solidFill>
                <a:latin typeface="+mn-lt"/>
              </a:rPr>
              <a:t>politische Beteiligungen (z.B. NPD) gegen Fremde </a:t>
            </a:r>
            <a:r>
              <a:rPr lang="de-DE" sz="2000" dirty="0" smtClean="0">
                <a:solidFill>
                  <a:srgbClr val="000000"/>
                </a:solidFill>
                <a:latin typeface="+mn-lt"/>
              </a:rPr>
              <a:t>richten</a:t>
            </a:r>
            <a:endParaRPr lang="de-DE" sz="2000" dirty="0">
              <a:solidFill>
                <a:srgbClr val="000000"/>
              </a:solidFill>
              <a:latin typeface="+mn-lt"/>
            </a:endParaRPr>
          </a:p>
        </p:txBody>
      </p:sp>
      <p:sp>
        <p:nvSpPr>
          <p:cNvPr id="23555" name="Rectangle 2"/>
          <p:cNvSpPr>
            <a:spLocks noChangeArrowheads="1"/>
          </p:cNvSpPr>
          <p:nvPr/>
        </p:nvSpPr>
        <p:spPr bwMode="auto">
          <a:xfrm>
            <a:off x="2411413" y="188913"/>
            <a:ext cx="6481762" cy="741362"/>
          </a:xfrm>
          <a:prstGeom prst="rect">
            <a:avLst/>
          </a:prstGeom>
          <a:noFill/>
          <a:ln w="9525">
            <a:noFill/>
            <a:miter lim="800000"/>
            <a:headEnd/>
            <a:tailEnd/>
          </a:ln>
        </p:spPr>
        <p:txBody>
          <a:bodyPr lIns="0" anchor="ctr"/>
          <a:lstStyle/>
          <a:p>
            <a:pPr>
              <a:tabLst>
                <a:tab pos="352425" algn="l"/>
              </a:tabLst>
            </a:pPr>
            <a:r>
              <a:rPr lang="de-DE" sz="2400" dirty="0">
                <a:latin typeface="Verdana" pitchFamily="34" charset="0"/>
              </a:rPr>
              <a:t>1	Einleitung</a:t>
            </a:r>
          </a:p>
        </p:txBody>
      </p:sp>
      <p:sp>
        <p:nvSpPr>
          <p:cNvPr id="23556" name="Datumsplatzhalter 3"/>
          <p:cNvSpPr>
            <a:spLocks noGrp="1"/>
          </p:cNvSpPr>
          <p:nvPr>
            <p:ph type="dt" sz="quarter" idx="4294967295"/>
          </p:nvPr>
        </p:nvSpPr>
        <p:spPr bwMode="auto">
          <a:xfrm>
            <a:off x="990600" y="6324600"/>
            <a:ext cx="2057400" cy="266700"/>
          </a:xfrm>
          <a:prstGeom prst="rect">
            <a:avLst/>
          </a:prstGeom>
          <a:noFill/>
          <a:ln>
            <a:miter lim="800000"/>
            <a:headEnd/>
            <a:tailEnd/>
          </a:ln>
        </p:spPr>
        <p:txBody>
          <a:bodyPr/>
          <a:lstStyle/>
          <a:p>
            <a:r>
              <a:rPr lang="de-DE"/>
              <a:t>4</a:t>
            </a:r>
          </a:p>
        </p:txBody>
      </p:sp>
      <p:sp>
        <p:nvSpPr>
          <p:cNvPr id="5" name="Rectangle 3"/>
          <p:cNvSpPr txBox="1">
            <a:spLocks noChangeArrowheads="1"/>
          </p:cNvSpPr>
          <p:nvPr/>
        </p:nvSpPr>
        <p:spPr>
          <a:xfrm>
            <a:off x="785813" y="1357313"/>
            <a:ext cx="8229600" cy="400050"/>
          </a:xfrm>
          <a:prstGeom prst="rect">
            <a:avLst/>
          </a:prstGeom>
        </p:spPr>
        <p:txBody>
          <a:bodyPr>
            <a:spAutoFit/>
          </a:bodyPr>
          <a:lstStyle/>
          <a:p>
            <a:pPr>
              <a:defRPr/>
            </a:pPr>
            <a:r>
              <a:rPr lang="de-DE" sz="2000" b="1" dirty="0">
                <a:solidFill>
                  <a:srgbClr val="C00000"/>
                </a:solidFill>
                <a:latin typeface="+mn-lt"/>
              </a:rPr>
              <a:t>Wie sich Fremdenfeindlichkeit äußert</a:t>
            </a:r>
            <a:endParaRPr lang="de-DE" sz="2000" b="1" kern="0" dirty="0">
              <a:solidFill>
                <a:srgbClr val="C00000"/>
              </a:solidFill>
              <a:latin typeface="+mn-lt"/>
              <a:ea typeface="+mj-ea"/>
              <a:cs typeface="+mj-cs"/>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214313" y="1428750"/>
            <a:ext cx="8501062" cy="369888"/>
          </a:xfrm>
          <a:prstGeom prst="rect">
            <a:avLst/>
          </a:prstGeom>
          <a:noFill/>
        </p:spPr>
        <p:txBody>
          <a:bodyPr>
            <a:spAutoFit/>
          </a:bodyPr>
          <a:lstStyle/>
          <a:p>
            <a:pPr eaLnBrk="0" hangingPunct="0">
              <a:defRPr/>
            </a:pPr>
            <a:r>
              <a:rPr lang="de-DE" dirty="0">
                <a:latin typeface="+mj-lt"/>
              </a:rPr>
              <a:t>Ziel der Studie</a:t>
            </a:r>
          </a:p>
        </p:txBody>
      </p:sp>
      <p:sp>
        <p:nvSpPr>
          <p:cNvPr id="4" name="Abgerundetes Rechteck 3"/>
          <p:cNvSpPr/>
          <p:nvPr/>
        </p:nvSpPr>
        <p:spPr bwMode="auto">
          <a:xfrm>
            <a:off x="2357422" y="2643182"/>
            <a:ext cx="4572032" cy="2214578"/>
          </a:xfrm>
          <a:prstGeom prst="roundRect">
            <a:avLst/>
          </a:prstGeom>
          <a:gradFill>
            <a:gsLst>
              <a:gs pos="0">
                <a:srgbClr val="800000"/>
              </a:gs>
              <a:gs pos="100000">
                <a:srgbClr val="9B3636"/>
              </a:gs>
            </a:gsLst>
            <a:lin ang="5400000" scaled="1"/>
          </a:gradFill>
          <a:ln w="9525" cap="flat" cmpd="sng" algn="ctr">
            <a:solidFill>
              <a:schemeClr val="tx1"/>
            </a:solidFill>
            <a:prstDash val="solid"/>
            <a:miter lim="800000"/>
            <a:headEnd type="none" w="med" len="med"/>
            <a:tailEnd type="none" w="med" len="med"/>
          </a:ln>
          <a:effectLst/>
          <a:scene3d>
            <a:camera prst="orthographicFront"/>
            <a:lightRig rig="threePt" dir="t"/>
          </a:scene3d>
          <a:sp3d>
            <a:bevelT/>
          </a:sp3d>
        </p:spPr>
        <p:txBody>
          <a:bodyPr wrap="none" anchor="ctr"/>
          <a:lstStyle/>
          <a:p>
            <a:pPr algn="ctr" eaLnBrk="0" hangingPunct="0">
              <a:defRPr/>
            </a:pPr>
            <a:r>
              <a:rPr lang="de-DE" sz="2800" b="1" dirty="0">
                <a:latin typeface="+mj-lt"/>
              </a:rPr>
              <a:t>Ergebnisse</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Master">
  <a:themeElements>
    <a:clrScheme name="Master 2">
      <a:dk1>
        <a:srgbClr val="5B5D6B"/>
      </a:dk1>
      <a:lt1>
        <a:srgbClr val="FFFFFF"/>
      </a:lt1>
      <a:dk2>
        <a:srgbClr val="5A5C6C"/>
      </a:dk2>
      <a:lt2>
        <a:srgbClr val="FFFFCC"/>
      </a:lt2>
      <a:accent1>
        <a:srgbClr val="9966FF"/>
      </a:accent1>
      <a:accent2>
        <a:srgbClr val="9383B3"/>
      </a:accent2>
      <a:accent3>
        <a:srgbClr val="B5B5BA"/>
      </a:accent3>
      <a:accent4>
        <a:srgbClr val="DADADA"/>
      </a:accent4>
      <a:accent5>
        <a:srgbClr val="CAB8FF"/>
      </a:accent5>
      <a:accent6>
        <a:srgbClr val="8576A2"/>
      </a:accent6>
      <a:hlink>
        <a:srgbClr val="A3C145"/>
      </a:hlink>
      <a:folHlink>
        <a:srgbClr val="6FA9B7"/>
      </a:folHlink>
    </a:clrScheme>
    <a:fontScheme name="Master">
      <a:majorFont>
        <a:latin typeface="Tahoma"/>
        <a:ea typeface=""/>
        <a:cs typeface=""/>
      </a:majorFont>
      <a:minorFont>
        <a:latin typeface="Tahoma"/>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1800" b="0" i="0" u="none" strike="noStrike" cap="none" normalizeH="0" baseline="0" smtClean="0">
            <a:ln>
              <a:noFill/>
            </a:ln>
            <a:solidFill>
              <a:schemeClr val="tx1"/>
            </a:solidFill>
            <a:effectLst/>
            <a:latin typeface="Arial" charset="0"/>
          </a:defRPr>
        </a:defPPr>
      </a:lstStyle>
    </a:lnDef>
  </a:objectDefaults>
  <a:extraClrSchemeLst>
    <a:extraClrScheme>
      <a:clrScheme name="Master 1">
        <a:dk1>
          <a:srgbClr val="00007A"/>
        </a:dk1>
        <a:lt1>
          <a:srgbClr val="FFFFFF"/>
        </a:lt1>
        <a:dk2>
          <a:srgbClr val="000066"/>
        </a:dk2>
        <a:lt2>
          <a:srgbClr val="CCECFF"/>
        </a:lt2>
        <a:accent1>
          <a:srgbClr val="6F64C2"/>
        </a:accent1>
        <a:accent2>
          <a:srgbClr val="0089BA"/>
        </a:accent2>
        <a:accent3>
          <a:srgbClr val="AAAAB8"/>
        </a:accent3>
        <a:accent4>
          <a:srgbClr val="DADADA"/>
        </a:accent4>
        <a:accent5>
          <a:srgbClr val="BBB8DD"/>
        </a:accent5>
        <a:accent6>
          <a:srgbClr val="007CA8"/>
        </a:accent6>
        <a:hlink>
          <a:srgbClr val="66CCFF"/>
        </a:hlink>
        <a:folHlink>
          <a:srgbClr val="00CC99"/>
        </a:folHlink>
      </a:clrScheme>
      <a:clrMap bg1="dk2" tx1="lt1" bg2="dk1" tx2="lt2" accent1="accent1" accent2="accent2" accent3="accent3" accent4="accent4" accent5="accent5" accent6="accent6" hlink="hlink" folHlink="folHlink"/>
    </a:extraClrScheme>
    <a:extraClrScheme>
      <a:clrScheme name="Master 2">
        <a:dk1>
          <a:srgbClr val="5B5D6B"/>
        </a:dk1>
        <a:lt1>
          <a:srgbClr val="FFFFFF"/>
        </a:lt1>
        <a:dk2>
          <a:srgbClr val="5A5C6C"/>
        </a:dk2>
        <a:lt2>
          <a:srgbClr val="FFFFCC"/>
        </a:lt2>
        <a:accent1>
          <a:srgbClr val="9966FF"/>
        </a:accent1>
        <a:accent2>
          <a:srgbClr val="9383B3"/>
        </a:accent2>
        <a:accent3>
          <a:srgbClr val="B5B5BA"/>
        </a:accent3>
        <a:accent4>
          <a:srgbClr val="DADADA"/>
        </a:accent4>
        <a:accent5>
          <a:srgbClr val="CAB8FF"/>
        </a:accent5>
        <a:accent6>
          <a:srgbClr val="8576A2"/>
        </a:accent6>
        <a:hlink>
          <a:srgbClr val="A3C145"/>
        </a:hlink>
        <a:folHlink>
          <a:srgbClr val="6FA9B7"/>
        </a:folHlink>
      </a:clrScheme>
      <a:clrMap bg1="dk2" tx1="lt1" bg2="dk1" tx2="lt2" accent1="accent1" accent2="accent2" accent3="accent3" accent4="accent4" accent5="accent5" accent6="accent6" hlink="hlink" folHlink="folHlink"/>
    </a:extraClrScheme>
    <a:extraClrScheme>
      <a:clrScheme name="Master 3">
        <a:dk1>
          <a:srgbClr val="860000"/>
        </a:dk1>
        <a:lt1>
          <a:srgbClr val="FFFFFF"/>
        </a:lt1>
        <a:dk2>
          <a:srgbClr val="800000"/>
        </a:dk2>
        <a:lt2>
          <a:srgbClr val="FFFFCC"/>
        </a:lt2>
        <a:accent1>
          <a:srgbClr val="FF6600"/>
        </a:accent1>
        <a:accent2>
          <a:srgbClr val="FF9933"/>
        </a:accent2>
        <a:accent3>
          <a:srgbClr val="C0AAAA"/>
        </a:accent3>
        <a:accent4>
          <a:srgbClr val="DADADA"/>
        </a:accent4>
        <a:accent5>
          <a:srgbClr val="FFB8AA"/>
        </a:accent5>
        <a:accent6>
          <a:srgbClr val="E78A2D"/>
        </a:accent6>
        <a:hlink>
          <a:srgbClr val="FFCC00"/>
        </a:hlink>
        <a:folHlink>
          <a:srgbClr val="CC9900"/>
        </a:folHlink>
      </a:clrScheme>
      <a:clrMap bg1="dk2" tx1="lt1" bg2="dk1" tx2="lt2" accent1="accent1" accent2="accent2" accent3="accent3" accent4="accent4" accent5="accent5" accent6="accent6" hlink="hlink" folHlink="folHlink"/>
    </a:extraClrScheme>
    <a:extraClrScheme>
      <a:clrScheme name="Master 4">
        <a:dk1>
          <a:srgbClr val="676A5C"/>
        </a:dk1>
        <a:lt1>
          <a:srgbClr val="FFFFFF"/>
        </a:lt1>
        <a:dk2>
          <a:srgbClr val="686B5D"/>
        </a:dk2>
        <a:lt2>
          <a:srgbClr val="FFFFCC"/>
        </a:lt2>
        <a:accent1>
          <a:srgbClr val="CC6600"/>
        </a:accent1>
        <a:accent2>
          <a:srgbClr val="809EA8"/>
        </a:accent2>
        <a:accent3>
          <a:srgbClr val="B9BAB6"/>
        </a:accent3>
        <a:accent4>
          <a:srgbClr val="DADADA"/>
        </a:accent4>
        <a:accent5>
          <a:srgbClr val="E2B8AA"/>
        </a:accent5>
        <a:accent6>
          <a:srgbClr val="738F98"/>
        </a:accent6>
        <a:hlink>
          <a:srgbClr val="DDBF4F"/>
        </a:hlink>
        <a:folHlink>
          <a:srgbClr val="B7B6A3"/>
        </a:folHlink>
      </a:clrScheme>
      <a:clrMap bg1="dk2" tx1="lt1" bg2="dk1" tx2="lt2" accent1="accent1" accent2="accent2" accent3="accent3" accent4="accent4" accent5="accent5" accent6="accent6" hlink="hlink" folHlink="folHlink"/>
    </a:extraClrScheme>
    <a:extraClrScheme>
      <a:clrScheme name="Master 5">
        <a:dk1>
          <a:srgbClr val="AC835E"/>
        </a:dk1>
        <a:lt1>
          <a:srgbClr val="FFFFFF"/>
        </a:lt1>
        <a:dk2>
          <a:srgbClr val="AE8764"/>
        </a:dk2>
        <a:lt2>
          <a:srgbClr val="FFFFCC"/>
        </a:lt2>
        <a:accent1>
          <a:srgbClr val="CC6600"/>
        </a:accent1>
        <a:accent2>
          <a:srgbClr val="FF5050"/>
        </a:accent2>
        <a:accent3>
          <a:srgbClr val="D3C3B8"/>
        </a:accent3>
        <a:accent4>
          <a:srgbClr val="DADADA"/>
        </a:accent4>
        <a:accent5>
          <a:srgbClr val="E2B8AA"/>
        </a:accent5>
        <a:accent6>
          <a:srgbClr val="E74848"/>
        </a:accent6>
        <a:hlink>
          <a:srgbClr val="FFCC99"/>
        </a:hlink>
        <a:folHlink>
          <a:srgbClr val="FF9966"/>
        </a:folHlink>
      </a:clrScheme>
      <a:clrMap bg1="dk2" tx1="lt1" bg2="dk1" tx2="lt2" accent1="accent1" accent2="accent2" accent3="accent3" accent4="accent4" accent5="accent5" accent6="accent6" hlink="hlink" folHlink="folHlink"/>
    </a:extraClrScheme>
    <a:extraClrScheme>
      <a:clrScheme name="Master 6">
        <a:dk1>
          <a:srgbClr val="526133"/>
        </a:dk1>
        <a:lt1>
          <a:srgbClr val="FFFFFF"/>
        </a:lt1>
        <a:dk2>
          <a:srgbClr val="4E5D31"/>
        </a:dk2>
        <a:lt2>
          <a:srgbClr val="FFFFCC"/>
        </a:lt2>
        <a:accent1>
          <a:srgbClr val="99CC00"/>
        </a:accent1>
        <a:accent2>
          <a:srgbClr val="7A9505"/>
        </a:accent2>
        <a:accent3>
          <a:srgbClr val="B2B6AD"/>
        </a:accent3>
        <a:accent4>
          <a:srgbClr val="DADADA"/>
        </a:accent4>
        <a:accent5>
          <a:srgbClr val="CAE2AA"/>
        </a:accent5>
        <a:accent6>
          <a:srgbClr val="6E8704"/>
        </a:accent6>
        <a:hlink>
          <a:srgbClr val="FFCC00"/>
        </a:hlink>
        <a:folHlink>
          <a:srgbClr val="CCCC00"/>
        </a:folHlink>
      </a:clrScheme>
      <a:clrMap bg1="dk2" tx1="lt1" bg2="dk1" tx2="lt2" accent1="accent1" accent2="accent2" accent3="accent3" accent4="accent4" accent5="accent5" accent6="accent6" hlink="hlink" folHlink="folHlink"/>
    </a:extraClrScheme>
    <a:extraClrScheme>
      <a:clrScheme name="Master 7">
        <a:dk1>
          <a:srgbClr val="000000"/>
        </a:dk1>
        <a:lt1>
          <a:srgbClr val="DDDCC5"/>
        </a:lt1>
        <a:dk2>
          <a:srgbClr val="95934B"/>
        </a:dk2>
        <a:lt2>
          <a:srgbClr val="DBDAC3"/>
        </a:lt2>
        <a:accent1>
          <a:srgbClr val="EAEBE1"/>
        </a:accent1>
        <a:accent2>
          <a:srgbClr val="9DB0B7"/>
        </a:accent2>
        <a:accent3>
          <a:srgbClr val="EBEBDF"/>
        </a:accent3>
        <a:accent4>
          <a:srgbClr val="000000"/>
        </a:accent4>
        <a:accent5>
          <a:srgbClr val="F3F3EE"/>
        </a:accent5>
        <a:accent6>
          <a:srgbClr val="8E9FA6"/>
        </a:accent6>
        <a:hlink>
          <a:srgbClr val="009900"/>
        </a:hlink>
        <a:folHlink>
          <a:srgbClr val="808000"/>
        </a:folHlink>
      </a:clrScheme>
      <a:clrMap bg1="lt1" tx1="dk1" bg2="lt2" tx2="dk2" accent1="accent1" accent2="accent2" accent3="accent3" accent4="accent4" accent5="accent5" accent6="accent6" hlink="hlink" folHlink="folHlink"/>
    </a:extraClrScheme>
    <a:extraClrScheme>
      <a:clrScheme name="Master 8">
        <a:dk1>
          <a:srgbClr val="007E7B"/>
        </a:dk1>
        <a:lt1>
          <a:srgbClr val="FFFFFF"/>
        </a:lt1>
        <a:dk2>
          <a:srgbClr val="008080"/>
        </a:dk2>
        <a:lt2>
          <a:srgbClr val="FFFF99"/>
        </a:lt2>
        <a:accent1>
          <a:srgbClr val="33CCCC"/>
        </a:accent1>
        <a:accent2>
          <a:srgbClr val="00CC66"/>
        </a:accent2>
        <a:accent3>
          <a:srgbClr val="AAC0C0"/>
        </a:accent3>
        <a:accent4>
          <a:srgbClr val="DADADA"/>
        </a:accent4>
        <a:accent5>
          <a:srgbClr val="ADE2E2"/>
        </a:accent5>
        <a:accent6>
          <a:srgbClr val="00B95C"/>
        </a:accent6>
        <a:hlink>
          <a:srgbClr val="CCFFCC"/>
        </a:hlink>
        <a:folHlink>
          <a:srgbClr val="FFFFCC"/>
        </a:folHlink>
      </a:clrScheme>
      <a:clrMap bg1="dk2" tx1="lt1" bg2="dk1" tx2="lt2" accent1="accent1" accent2="accent2" accent3="accent3" accent4="accent4" accent5="accent5" accent6="accent6" hlink="hlink" folHlink="folHlink"/>
    </a:extraClrScheme>
    <a:extraClrScheme>
      <a:clrScheme name="Master 9">
        <a:dk1>
          <a:srgbClr val="000000"/>
        </a:dk1>
        <a:lt1>
          <a:srgbClr val="FFFFFF"/>
        </a:lt1>
        <a:dk2>
          <a:srgbClr val="000000"/>
        </a:dk2>
        <a:lt2>
          <a:srgbClr val="FEFEFE"/>
        </a:lt2>
        <a:accent1>
          <a:srgbClr val="E1E1FF"/>
        </a:accent1>
        <a:accent2>
          <a:srgbClr val="D9FFF8"/>
        </a:accent2>
        <a:accent3>
          <a:srgbClr val="FFFFFF"/>
        </a:accent3>
        <a:accent4>
          <a:srgbClr val="000000"/>
        </a:accent4>
        <a:accent5>
          <a:srgbClr val="EEEEFF"/>
        </a:accent5>
        <a:accent6>
          <a:srgbClr val="C4E7E1"/>
        </a:accent6>
        <a:hlink>
          <a:srgbClr val="9966FF"/>
        </a:hlink>
        <a:folHlink>
          <a:srgbClr val="6666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Master 2">
    <a:dk1>
      <a:srgbClr val="5B5D6B"/>
    </a:dk1>
    <a:lt1>
      <a:srgbClr val="FFFFFF"/>
    </a:lt1>
    <a:dk2>
      <a:srgbClr val="5A5C6C"/>
    </a:dk2>
    <a:lt2>
      <a:srgbClr val="FFFFCC"/>
    </a:lt2>
    <a:accent1>
      <a:srgbClr val="9966FF"/>
    </a:accent1>
    <a:accent2>
      <a:srgbClr val="9383B3"/>
    </a:accent2>
    <a:accent3>
      <a:srgbClr val="B5B5BA"/>
    </a:accent3>
    <a:accent4>
      <a:srgbClr val="DADADA"/>
    </a:accent4>
    <a:accent5>
      <a:srgbClr val="CAB8FF"/>
    </a:accent5>
    <a:accent6>
      <a:srgbClr val="8576A2"/>
    </a:accent6>
    <a:hlink>
      <a:srgbClr val="A3C145"/>
    </a:hlink>
    <a:folHlink>
      <a:srgbClr val="6FA9B7"/>
    </a:folHlink>
  </a:clrScheme>
  <a:fontScheme name="Master">
    <a:majorFont>
      <a:latin typeface="Tahoma"/>
      <a:ea typeface=""/>
      <a:cs typeface=""/>
    </a:majorFont>
    <a:minorFont>
      <a:latin typeface="Tahoma"/>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Master 2">
    <a:dk1>
      <a:srgbClr val="5B5D6B"/>
    </a:dk1>
    <a:lt1>
      <a:srgbClr val="FFFFFF"/>
    </a:lt1>
    <a:dk2>
      <a:srgbClr val="5A5C6C"/>
    </a:dk2>
    <a:lt2>
      <a:srgbClr val="FFFFCC"/>
    </a:lt2>
    <a:accent1>
      <a:srgbClr val="9966FF"/>
    </a:accent1>
    <a:accent2>
      <a:srgbClr val="9383B3"/>
    </a:accent2>
    <a:accent3>
      <a:srgbClr val="B5B5BA"/>
    </a:accent3>
    <a:accent4>
      <a:srgbClr val="DADADA"/>
    </a:accent4>
    <a:accent5>
      <a:srgbClr val="CAB8FF"/>
    </a:accent5>
    <a:accent6>
      <a:srgbClr val="8576A2"/>
    </a:accent6>
    <a:hlink>
      <a:srgbClr val="A3C145"/>
    </a:hlink>
    <a:folHlink>
      <a:srgbClr val="6FA9B7"/>
    </a:folHlink>
  </a:clrScheme>
  <a:fontScheme name="Master">
    <a:majorFont>
      <a:latin typeface="Tahoma"/>
      <a:ea typeface=""/>
      <a:cs typeface=""/>
    </a:majorFont>
    <a:minorFont>
      <a:latin typeface="Tahoma"/>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Master 2">
    <a:dk1>
      <a:srgbClr val="5B5D6B"/>
    </a:dk1>
    <a:lt1>
      <a:srgbClr val="FFFFFF"/>
    </a:lt1>
    <a:dk2>
      <a:srgbClr val="5A5C6C"/>
    </a:dk2>
    <a:lt2>
      <a:srgbClr val="FFFFCC"/>
    </a:lt2>
    <a:accent1>
      <a:srgbClr val="9966FF"/>
    </a:accent1>
    <a:accent2>
      <a:srgbClr val="9383B3"/>
    </a:accent2>
    <a:accent3>
      <a:srgbClr val="B5B5BA"/>
    </a:accent3>
    <a:accent4>
      <a:srgbClr val="DADADA"/>
    </a:accent4>
    <a:accent5>
      <a:srgbClr val="CAB8FF"/>
    </a:accent5>
    <a:accent6>
      <a:srgbClr val="8576A2"/>
    </a:accent6>
    <a:hlink>
      <a:srgbClr val="A3C145"/>
    </a:hlink>
    <a:folHlink>
      <a:srgbClr val="6FA9B7"/>
    </a:folHlink>
  </a:clrScheme>
  <a:fontScheme name="Master">
    <a:majorFont>
      <a:latin typeface="Tahoma"/>
      <a:ea typeface=""/>
      <a:cs typeface=""/>
    </a:majorFont>
    <a:minorFont>
      <a:latin typeface="Tahoma"/>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Master 2">
    <a:dk1>
      <a:srgbClr val="5B5D6B"/>
    </a:dk1>
    <a:lt1>
      <a:srgbClr val="FFFFFF"/>
    </a:lt1>
    <a:dk2>
      <a:srgbClr val="5A5C6C"/>
    </a:dk2>
    <a:lt2>
      <a:srgbClr val="FFFFCC"/>
    </a:lt2>
    <a:accent1>
      <a:srgbClr val="9966FF"/>
    </a:accent1>
    <a:accent2>
      <a:srgbClr val="9383B3"/>
    </a:accent2>
    <a:accent3>
      <a:srgbClr val="B5B5BA"/>
    </a:accent3>
    <a:accent4>
      <a:srgbClr val="DADADA"/>
    </a:accent4>
    <a:accent5>
      <a:srgbClr val="CAB8FF"/>
    </a:accent5>
    <a:accent6>
      <a:srgbClr val="8576A2"/>
    </a:accent6>
    <a:hlink>
      <a:srgbClr val="A3C145"/>
    </a:hlink>
    <a:folHlink>
      <a:srgbClr val="6FA9B7"/>
    </a:folHlink>
  </a:clrScheme>
  <a:fontScheme name="Master">
    <a:majorFont>
      <a:latin typeface="Tahoma"/>
      <a:ea typeface=""/>
      <a:cs typeface=""/>
    </a:majorFont>
    <a:minorFont>
      <a:latin typeface="Tahoma"/>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0</TotalTime>
  <Words>1845</Words>
  <Application>Microsoft Office PowerPoint</Application>
  <PresentationFormat>Bildschirmpräsentation (4:3)</PresentationFormat>
  <Paragraphs>394</Paragraphs>
  <Slides>27</Slides>
  <Notes>6</Notes>
  <HiddenSlides>0</HiddenSlides>
  <MMClips>0</MMClips>
  <ScaleCrop>false</ScaleCrop>
  <HeadingPairs>
    <vt:vector size="6" baseType="variant">
      <vt:variant>
        <vt:lpstr>Design</vt:lpstr>
      </vt:variant>
      <vt:variant>
        <vt:i4>1</vt:i4>
      </vt:variant>
      <vt:variant>
        <vt:lpstr>Eingebettete OLE-Server</vt:lpstr>
      </vt:variant>
      <vt:variant>
        <vt:i4>2</vt:i4>
      </vt:variant>
      <vt:variant>
        <vt:lpstr>Folientitel</vt:lpstr>
      </vt:variant>
      <vt:variant>
        <vt:i4>27</vt:i4>
      </vt:variant>
    </vt:vector>
  </HeadingPairs>
  <TitlesOfParts>
    <vt:vector size="30" baseType="lpstr">
      <vt:lpstr>Master</vt:lpstr>
      <vt:lpstr>Microsoft Office Excel 97-2003-Arbeitsblatt</vt:lpstr>
      <vt:lpstr>Worksheet</vt:lpstr>
      <vt:lpstr>Folie 1</vt:lpstr>
      <vt:lpstr>Folie 2</vt:lpstr>
      <vt:lpstr>Folie 3</vt:lpstr>
      <vt:lpstr>Folie 4</vt:lpstr>
      <vt:lpstr>Folie 5</vt:lpstr>
      <vt:lpstr>Folie 6</vt:lpstr>
      <vt:lpstr>Folie 7</vt:lpstr>
      <vt:lpstr>Folie 8</vt:lpstr>
      <vt:lpstr>Folie 9</vt:lpstr>
      <vt:lpstr>Folie 10</vt:lpstr>
      <vt:lpstr>Folie 11</vt:lpstr>
      <vt:lpstr>Folie 12</vt:lpstr>
      <vt:lpstr>Folie 13</vt:lpstr>
      <vt:lpstr>Folie 14</vt:lpstr>
      <vt:lpstr>Folie 15</vt:lpstr>
      <vt:lpstr>Folie 16</vt:lpstr>
      <vt:lpstr>Folie 17</vt:lpstr>
      <vt:lpstr>Folie 18</vt:lpstr>
      <vt:lpstr>Folie 19</vt:lpstr>
      <vt:lpstr>Folie 20</vt:lpstr>
      <vt:lpstr>Folie 21</vt:lpstr>
      <vt:lpstr>Folie 22</vt:lpstr>
      <vt:lpstr>Folie 23</vt:lpstr>
      <vt:lpstr>Folie 24</vt:lpstr>
      <vt:lpstr>Folie 25</vt:lpstr>
      <vt:lpstr>Folie 26</vt:lpstr>
      <vt:lpstr>Folie 27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Kerstin</dc:creator>
  <cp:lastModifiedBy>aschielicke</cp:lastModifiedBy>
  <cp:revision>700</cp:revision>
  <dcterms:created xsi:type="dcterms:W3CDTF">2002-01-22T20:47:40Z</dcterms:created>
  <dcterms:modified xsi:type="dcterms:W3CDTF">2010-08-30T12:23:09Z</dcterms:modified>
</cp:coreProperties>
</file>