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21386800" cy="30279975"/>
  <p:notesSz cx="9799638" cy="14355763"/>
  <p:defaultTextStyle>
    <a:defPPr>
      <a:defRPr lang="de-DE"/>
    </a:defPPr>
    <a:lvl1pPr algn="l" rtl="0" eaLnBrk="0" fontAlgn="base" hangingPunct="0">
      <a:spcBef>
        <a:spcPct val="0"/>
      </a:spcBef>
      <a:spcAft>
        <a:spcPct val="0"/>
      </a:spcAft>
      <a:defRPr sz="45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45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45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45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4500" kern="1200">
        <a:solidFill>
          <a:schemeClr val="tx1"/>
        </a:solidFill>
        <a:latin typeface="Times New Roman" panose="02020603050405020304" pitchFamily="18" charset="0"/>
        <a:ea typeface="+mn-ea"/>
        <a:cs typeface="+mn-cs"/>
      </a:defRPr>
    </a:lvl5pPr>
    <a:lvl6pPr marL="2286000" algn="l" defTabSz="914400" rtl="0" eaLnBrk="1" latinLnBrk="0" hangingPunct="1">
      <a:defRPr sz="4500" kern="1200">
        <a:solidFill>
          <a:schemeClr val="tx1"/>
        </a:solidFill>
        <a:latin typeface="Times New Roman" panose="02020603050405020304" pitchFamily="18" charset="0"/>
        <a:ea typeface="+mn-ea"/>
        <a:cs typeface="+mn-cs"/>
      </a:defRPr>
    </a:lvl6pPr>
    <a:lvl7pPr marL="2743200" algn="l" defTabSz="914400" rtl="0" eaLnBrk="1" latinLnBrk="0" hangingPunct="1">
      <a:defRPr sz="4500" kern="1200">
        <a:solidFill>
          <a:schemeClr val="tx1"/>
        </a:solidFill>
        <a:latin typeface="Times New Roman" panose="02020603050405020304" pitchFamily="18" charset="0"/>
        <a:ea typeface="+mn-ea"/>
        <a:cs typeface="+mn-cs"/>
      </a:defRPr>
    </a:lvl7pPr>
    <a:lvl8pPr marL="3200400" algn="l" defTabSz="914400" rtl="0" eaLnBrk="1" latinLnBrk="0" hangingPunct="1">
      <a:defRPr sz="4500" kern="1200">
        <a:solidFill>
          <a:schemeClr val="tx1"/>
        </a:solidFill>
        <a:latin typeface="Times New Roman" panose="02020603050405020304" pitchFamily="18" charset="0"/>
        <a:ea typeface="+mn-ea"/>
        <a:cs typeface="+mn-cs"/>
      </a:defRPr>
    </a:lvl8pPr>
    <a:lvl9pPr marL="3657600" algn="l" defTabSz="914400" rtl="0" eaLnBrk="1" latinLnBrk="0" hangingPunct="1">
      <a:defRPr sz="45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8833">
          <p15:clr>
            <a:srgbClr val="A4A3A4"/>
          </p15:clr>
        </p15:guide>
        <p15:guide id="2" orient="horz" pos="-4655">
          <p15:clr>
            <a:srgbClr val="A4A3A4"/>
          </p15:clr>
        </p15:guide>
        <p15:guide id="3" orient="horz" pos="-1476">
          <p15:clr>
            <a:srgbClr val="A4A3A4"/>
          </p15:clr>
        </p15:guide>
        <p15:guide id="4" orient="horz" pos="2415">
          <p15:clr>
            <a:srgbClr val="A4A3A4"/>
          </p15:clr>
        </p15:guide>
        <p15:guide id="5" orient="horz" pos="24138">
          <p15:clr>
            <a:srgbClr val="A4A3A4"/>
          </p15:clr>
        </p15:guide>
        <p15:guide id="6" orient="horz" pos="6815">
          <p15:clr>
            <a:srgbClr val="A4A3A4"/>
          </p15:clr>
        </p15:guide>
        <p15:guide id="7" orient="horz" pos="25046">
          <p15:clr>
            <a:srgbClr val="A4A3A4"/>
          </p15:clr>
        </p15:guide>
        <p15:guide id="8" orient="horz" pos="873">
          <p15:clr>
            <a:srgbClr val="A4A3A4"/>
          </p15:clr>
        </p15:guide>
        <p15:guide id="9" pos="386">
          <p15:clr>
            <a:srgbClr val="A4A3A4"/>
          </p15:clr>
        </p15:guide>
        <p15:guide id="10" pos="16670">
          <p15:clr>
            <a:srgbClr val="A4A3A4"/>
          </p15:clr>
        </p15:guide>
        <p15:guide id="11" pos="-6101">
          <p15:clr>
            <a:srgbClr val="A4A3A4"/>
          </p15:clr>
        </p15:guide>
        <p15:guide id="12" pos="19664">
          <p15:clr>
            <a:srgbClr val="A4A3A4"/>
          </p15:clr>
        </p15:guide>
        <p15:guide id="13" pos="4695">
          <p15:clr>
            <a:srgbClr val="A4A3A4"/>
          </p15:clr>
        </p15:guide>
        <p15:guide id="14" pos="117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1C4F78"/>
    <a:srgbClr val="95B6DF"/>
    <a:srgbClr val="DDDDDD"/>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40" d="100"/>
          <a:sy n="40" d="100"/>
        </p:scale>
        <p:origin x="444" y="-4536"/>
      </p:cViewPr>
      <p:guideLst>
        <p:guide orient="horz" pos="-8833"/>
        <p:guide orient="horz" pos="-4655"/>
        <p:guide orient="horz" pos="-1476"/>
        <p:guide orient="horz" pos="2415"/>
        <p:guide orient="horz" pos="24138"/>
        <p:guide orient="horz" pos="6815"/>
        <p:guide orient="horz" pos="25046"/>
        <p:guide orient="horz" pos="873"/>
        <p:guide pos="386"/>
        <p:guide pos="16670"/>
        <p:guide pos="-6101"/>
        <p:guide pos="19664"/>
        <p:guide pos="4695"/>
        <p:guide pos="11771"/>
      </p:guideLst>
    </p:cSldViewPr>
  </p:slideViewPr>
  <p:outlineViewPr>
    <p:cViewPr>
      <p:scale>
        <a:sx n="33" d="100"/>
        <a:sy n="33" d="100"/>
      </p:scale>
      <p:origin x="0" y="0"/>
    </p:cViewPr>
  </p:outlineViewPr>
  <p:notesTextViewPr>
    <p:cViewPr>
      <p:scale>
        <a:sx n="33" d="100"/>
        <a:sy n="33" d="100"/>
      </p:scale>
      <p:origin x="0" y="0"/>
    </p:cViewPr>
  </p:notesTextViewPr>
  <p:gridSpacing cx="72010" cy="7201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a:extLst>
              <a:ext uri="{FF2B5EF4-FFF2-40B4-BE49-F238E27FC236}">
                <a16:creationId xmlns:a16="http://schemas.microsoft.com/office/drawing/2014/main" id="{26A516F9-69E5-42B4-BE75-40E08C55BA5E}"/>
              </a:ext>
            </a:extLst>
          </p:cNvPr>
          <p:cNvSpPr>
            <a:spLocks noGrp="1" noChangeArrowheads="1"/>
          </p:cNvSpPr>
          <p:nvPr>
            <p:ph type="hdr" sz="quarter"/>
          </p:nvPr>
        </p:nvSpPr>
        <p:spPr bwMode="auto">
          <a:xfrm>
            <a:off x="0" y="0"/>
            <a:ext cx="424815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7175" tIns="68588" rIns="137175" bIns="68588" numCol="1" anchor="t" anchorCtr="0" compatLnSpc="1">
            <a:prstTxWarp prst="textNoShape">
              <a:avLst/>
            </a:prstTxWarp>
          </a:bodyPr>
          <a:lstStyle>
            <a:lvl1pPr defTabSz="1370013">
              <a:defRPr sz="1700"/>
            </a:lvl1pPr>
          </a:lstStyle>
          <a:p>
            <a:pPr>
              <a:defRPr/>
            </a:pPr>
            <a:endParaRPr lang="de-DE" altLang="de-DE"/>
          </a:p>
        </p:txBody>
      </p:sp>
      <p:sp>
        <p:nvSpPr>
          <p:cNvPr id="4099" name="Rectangle 1027">
            <a:extLst>
              <a:ext uri="{FF2B5EF4-FFF2-40B4-BE49-F238E27FC236}">
                <a16:creationId xmlns:a16="http://schemas.microsoft.com/office/drawing/2014/main" id="{025D15A5-47F6-44F5-87B1-FE8D97009F03}"/>
              </a:ext>
            </a:extLst>
          </p:cNvPr>
          <p:cNvSpPr>
            <a:spLocks noGrp="1" noChangeArrowheads="1"/>
          </p:cNvSpPr>
          <p:nvPr>
            <p:ph type="dt" sz="quarter" idx="1"/>
          </p:nvPr>
        </p:nvSpPr>
        <p:spPr bwMode="auto">
          <a:xfrm>
            <a:off x="5551488" y="0"/>
            <a:ext cx="424815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7175" tIns="68588" rIns="137175" bIns="68588" numCol="1" anchor="t" anchorCtr="0" compatLnSpc="1">
            <a:prstTxWarp prst="textNoShape">
              <a:avLst/>
            </a:prstTxWarp>
          </a:bodyPr>
          <a:lstStyle>
            <a:lvl1pPr algn="r" defTabSz="1370013">
              <a:defRPr sz="1700"/>
            </a:lvl1pPr>
          </a:lstStyle>
          <a:p>
            <a:pPr>
              <a:defRPr/>
            </a:pPr>
            <a:endParaRPr lang="de-DE" altLang="de-DE"/>
          </a:p>
        </p:txBody>
      </p:sp>
      <p:sp>
        <p:nvSpPr>
          <p:cNvPr id="4100" name="Rectangle 1028">
            <a:extLst>
              <a:ext uri="{FF2B5EF4-FFF2-40B4-BE49-F238E27FC236}">
                <a16:creationId xmlns:a16="http://schemas.microsoft.com/office/drawing/2014/main" id="{35EF913E-2A90-4963-BEDC-7DFE759743D7}"/>
              </a:ext>
            </a:extLst>
          </p:cNvPr>
          <p:cNvSpPr>
            <a:spLocks noGrp="1" noChangeArrowheads="1"/>
          </p:cNvSpPr>
          <p:nvPr>
            <p:ph type="ftr" sz="quarter" idx="2"/>
          </p:nvPr>
        </p:nvSpPr>
        <p:spPr bwMode="auto">
          <a:xfrm>
            <a:off x="0" y="13639800"/>
            <a:ext cx="424815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7175" tIns="68588" rIns="137175" bIns="68588" numCol="1" anchor="b" anchorCtr="0" compatLnSpc="1">
            <a:prstTxWarp prst="textNoShape">
              <a:avLst/>
            </a:prstTxWarp>
          </a:bodyPr>
          <a:lstStyle>
            <a:lvl1pPr defTabSz="1370013">
              <a:defRPr sz="1700"/>
            </a:lvl1pPr>
          </a:lstStyle>
          <a:p>
            <a:pPr>
              <a:defRPr/>
            </a:pPr>
            <a:endParaRPr lang="de-DE" altLang="de-DE"/>
          </a:p>
        </p:txBody>
      </p:sp>
      <p:sp>
        <p:nvSpPr>
          <p:cNvPr id="4101" name="Rectangle 1029">
            <a:extLst>
              <a:ext uri="{FF2B5EF4-FFF2-40B4-BE49-F238E27FC236}">
                <a16:creationId xmlns:a16="http://schemas.microsoft.com/office/drawing/2014/main" id="{0364B22A-760C-43A3-93B4-70CDDFC62799}"/>
              </a:ext>
            </a:extLst>
          </p:cNvPr>
          <p:cNvSpPr>
            <a:spLocks noGrp="1" noChangeArrowheads="1"/>
          </p:cNvSpPr>
          <p:nvPr>
            <p:ph type="sldNum" sz="quarter" idx="3"/>
          </p:nvPr>
        </p:nvSpPr>
        <p:spPr bwMode="auto">
          <a:xfrm>
            <a:off x="5551488" y="13639800"/>
            <a:ext cx="4248150"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7175" tIns="68588" rIns="137175" bIns="68588" numCol="1" anchor="b" anchorCtr="0" compatLnSpc="1">
            <a:prstTxWarp prst="textNoShape">
              <a:avLst/>
            </a:prstTxWarp>
          </a:bodyPr>
          <a:lstStyle>
            <a:lvl1pPr algn="r" defTabSz="1370013">
              <a:defRPr sz="1700"/>
            </a:lvl1pPr>
          </a:lstStyle>
          <a:p>
            <a:fld id="{F957DA50-3D8C-4CC1-882C-612162C3A140}" type="slidenum">
              <a:rPr lang="de-DE" altLang="de-DE"/>
              <a:pPr/>
              <a:t>‹Nr.›</a:t>
            </a:fld>
            <a:endParaRPr lang="de-DE" altLang="de-D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603375" y="9405938"/>
            <a:ext cx="18180050" cy="6491287"/>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3208338" y="17159288"/>
            <a:ext cx="14970125" cy="77374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06821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1069975" y="1212850"/>
            <a:ext cx="19246850" cy="5046663"/>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1069975" y="7065963"/>
            <a:ext cx="19246850" cy="199834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4185733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15505113" y="1212850"/>
            <a:ext cx="4811712" cy="25836563"/>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1069975" y="1212850"/>
            <a:ext cx="14282738" cy="258365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568273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069975" y="1212850"/>
            <a:ext cx="19246850" cy="5046663"/>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1069975" y="7065963"/>
            <a:ext cx="19246850" cy="19983450"/>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711402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689100" y="19457988"/>
            <a:ext cx="18178463" cy="6013450"/>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1689100" y="12833350"/>
            <a:ext cx="18178463" cy="6624638"/>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1233390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1069975" y="1212850"/>
            <a:ext cx="19246850" cy="5046663"/>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1069975" y="7065963"/>
            <a:ext cx="9547225" cy="199834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10769600" y="7065963"/>
            <a:ext cx="9547225" cy="199834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033365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1069975" y="1212850"/>
            <a:ext cx="19246850" cy="5046663"/>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1069975" y="6778625"/>
            <a:ext cx="9448800" cy="28241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1069975" y="9602788"/>
            <a:ext cx="9448800" cy="174466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10864850" y="6778625"/>
            <a:ext cx="9451975" cy="28241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10864850" y="9602788"/>
            <a:ext cx="9451975" cy="174466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474031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1069975" y="1212850"/>
            <a:ext cx="19246850" cy="5046663"/>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3841365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884841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069975" y="1204913"/>
            <a:ext cx="7035800" cy="513080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8361363" y="1204913"/>
            <a:ext cx="11955462" cy="2584450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1069975" y="6335713"/>
            <a:ext cx="7035800" cy="207137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806600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192588" y="21196300"/>
            <a:ext cx="12831762" cy="2501900"/>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4192588" y="2705100"/>
            <a:ext cx="12831762" cy="181689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4192588" y="23698200"/>
            <a:ext cx="12831762" cy="355441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801176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51163" rtl="0" eaLnBrk="0" fontAlgn="base" hangingPunct="0">
        <a:spcBef>
          <a:spcPct val="0"/>
        </a:spcBef>
        <a:spcAft>
          <a:spcPct val="0"/>
        </a:spcAft>
        <a:defRPr sz="14200">
          <a:solidFill>
            <a:schemeClr val="tx2"/>
          </a:solidFill>
          <a:latin typeface="+mj-lt"/>
          <a:ea typeface="+mj-ea"/>
          <a:cs typeface="+mj-cs"/>
        </a:defRPr>
      </a:lvl1pPr>
      <a:lvl2pPr algn="ctr" defTabSz="2951163" rtl="0" eaLnBrk="0" fontAlgn="base" hangingPunct="0">
        <a:spcBef>
          <a:spcPct val="0"/>
        </a:spcBef>
        <a:spcAft>
          <a:spcPct val="0"/>
        </a:spcAft>
        <a:defRPr sz="14200">
          <a:solidFill>
            <a:schemeClr val="tx2"/>
          </a:solidFill>
          <a:latin typeface="Times New Roman" pitchFamily="18" charset="0"/>
        </a:defRPr>
      </a:lvl2pPr>
      <a:lvl3pPr algn="ctr" defTabSz="2951163" rtl="0" eaLnBrk="0" fontAlgn="base" hangingPunct="0">
        <a:spcBef>
          <a:spcPct val="0"/>
        </a:spcBef>
        <a:spcAft>
          <a:spcPct val="0"/>
        </a:spcAft>
        <a:defRPr sz="14200">
          <a:solidFill>
            <a:schemeClr val="tx2"/>
          </a:solidFill>
          <a:latin typeface="Times New Roman" pitchFamily="18" charset="0"/>
        </a:defRPr>
      </a:lvl3pPr>
      <a:lvl4pPr algn="ctr" defTabSz="2951163" rtl="0" eaLnBrk="0" fontAlgn="base" hangingPunct="0">
        <a:spcBef>
          <a:spcPct val="0"/>
        </a:spcBef>
        <a:spcAft>
          <a:spcPct val="0"/>
        </a:spcAft>
        <a:defRPr sz="14200">
          <a:solidFill>
            <a:schemeClr val="tx2"/>
          </a:solidFill>
          <a:latin typeface="Times New Roman" pitchFamily="18" charset="0"/>
        </a:defRPr>
      </a:lvl4pPr>
      <a:lvl5pPr algn="ctr" defTabSz="2951163" rtl="0" eaLnBrk="0" fontAlgn="base" hangingPunct="0">
        <a:spcBef>
          <a:spcPct val="0"/>
        </a:spcBef>
        <a:spcAft>
          <a:spcPct val="0"/>
        </a:spcAft>
        <a:defRPr sz="14200">
          <a:solidFill>
            <a:schemeClr val="tx2"/>
          </a:solidFill>
          <a:latin typeface="Times New Roman" pitchFamily="18" charset="0"/>
        </a:defRPr>
      </a:lvl5pPr>
      <a:lvl6pPr marL="457200" algn="ctr" defTabSz="2951163" rtl="0" eaLnBrk="0" fontAlgn="base" hangingPunct="0">
        <a:spcBef>
          <a:spcPct val="0"/>
        </a:spcBef>
        <a:spcAft>
          <a:spcPct val="0"/>
        </a:spcAft>
        <a:defRPr sz="14200">
          <a:solidFill>
            <a:schemeClr val="tx2"/>
          </a:solidFill>
          <a:latin typeface="Times New Roman" pitchFamily="18" charset="0"/>
        </a:defRPr>
      </a:lvl6pPr>
      <a:lvl7pPr marL="914400" algn="ctr" defTabSz="2951163" rtl="0" eaLnBrk="0" fontAlgn="base" hangingPunct="0">
        <a:spcBef>
          <a:spcPct val="0"/>
        </a:spcBef>
        <a:spcAft>
          <a:spcPct val="0"/>
        </a:spcAft>
        <a:defRPr sz="14200">
          <a:solidFill>
            <a:schemeClr val="tx2"/>
          </a:solidFill>
          <a:latin typeface="Times New Roman" pitchFamily="18" charset="0"/>
        </a:defRPr>
      </a:lvl7pPr>
      <a:lvl8pPr marL="1371600" algn="ctr" defTabSz="2951163" rtl="0" eaLnBrk="0" fontAlgn="base" hangingPunct="0">
        <a:spcBef>
          <a:spcPct val="0"/>
        </a:spcBef>
        <a:spcAft>
          <a:spcPct val="0"/>
        </a:spcAft>
        <a:defRPr sz="14200">
          <a:solidFill>
            <a:schemeClr val="tx2"/>
          </a:solidFill>
          <a:latin typeface="Times New Roman" pitchFamily="18" charset="0"/>
        </a:defRPr>
      </a:lvl8pPr>
      <a:lvl9pPr marL="1828800" algn="ctr" defTabSz="2951163" rtl="0" eaLnBrk="0" fontAlgn="base" hangingPunct="0">
        <a:spcBef>
          <a:spcPct val="0"/>
        </a:spcBef>
        <a:spcAft>
          <a:spcPct val="0"/>
        </a:spcAft>
        <a:defRPr sz="14200">
          <a:solidFill>
            <a:schemeClr val="tx2"/>
          </a:solidFill>
          <a:latin typeface="Times New Roman" pitchFamily="18" charset="0"/>
        </a:defRPr>
      </a:lvl9pPr>
    </p:titleStyle>
    <p:bodyStyle>
      <a:lvl1pPr marL="1104900" indent="-1104900" algn="l" defTabSz="2951163" rtl="0" eaLnBrk="0" fontAlgn="base" hangingPunct="0">
        <a:spcBef>
          <a:spcPct val="20000"/>
        </a:spcBef>
        <a:spcAft>
          <a:spcPct val="0"/>
        </a:spcAft>
        <a:buChar char="•"/>
        <a:defRPr sz="10200">
          <a:solidFill>
            <a:schemeClr val="tx1"/>
          </a:solidFill>
          <a:latin typeface="+mn-lt"/>
          <a:ea typeface="+mn-ea"/>
          <a:cs typeface="+mn-cs"/>
        </a:defRPr>
      </a:lvl1pPr>
      <a:lvl2pPr marL="2395538" indent="-920750" algn="l" defTabSz="2951163" rtl="0" eaLnBrk="0" fontAlgn="base" hangingPunct="0">
        <a:spcBef>
          <a:spcPct val="20000"/>
        </a:spcBef>
        <a:spcAft>
          <a:spcPct val="0"/>
        </a:spcAft>
        <a:buChar char="–"/>
        <a:defRPr sz="9100">
          <a:solidFill>
            <a:schemeClr val="tx1"/>
          </a:solidFill>
          <a:latin typeface="+mn-lt"/>
        </a:defRPr>
      </a:lvl2pPr>
      <a:lvl3pPr marL="3687763" indent="-736600" algn="l" defTabSz="2951163" rtl="0" eaLnBrk="0" fontAlgn="base" hangingPunct="0">
        <a:spcBef>
          <a:spcPct val="20000"/>
        </a:spcBef>
        <a:spcAft>
          <a:spcPct val="0"/>
        </a:spcAft>
        <a:buChar char="•"/>
        <a:defRPr sz="7800">
          <a:solidFill>
            <a:schemeClr val="tx1"/>
          </a:solidFill>
          <a:latin typeface="+mn-lt"/>
        </a:defRPr>
      </a:lvl3pPr>
      <a:lvl4pPr marL="5164138" indent="-738188" algn="l" defTabSz="2951163" rtl="0" eaLnBrk="0" fontAlgn="base" hangingPunct="0">
        <a:spcBef>
          <a:spcPct val="20000"/>
        </a:spcBef>
        <a:spcAft>
          <a:spcPct val="0"/>
        </a:spcAft>
        <a:buChar char="–"/>
        <a:defRPr sz="6400">
          <a:solidFill>
            <a:schemeClr val="tx1"/>
          </a:solidFill>
          <a:latin typeface="+mn-lt"/>
        </a:defRPr>
      </a:lvl4pPr>
      <a:lvl5pPr marL="6638925" indent="-739775" algn="l" defTabSz="2951163" rtl="0" eaLnBrk="0" fontAlgn="base" hangingPunct="0">
        <a:spcBef>
          <a:spcPct val="20000"/>
        </a:spcBef>
        <a:spcAft>
          <a:spcPct val="0"/>
        </a:spcAft>
        <a:buChar char="»"/>
        <a:defRPr sz="6400">
          <a:solidFill>
            <a:schemeClr val="tx1"/>
          </a:solidFill>
          <a:latin typeface="+mn-lt"/>
        </a:defRPr>
      </a:lvl5pPr>
      <a:lvl6pPr marL="7096125" indent="-739775" algn="l" defTabSz="2951163" rtl="0" eaLnBrk="0" fontAlgn="base" hangingPunct="0">
        <a:spcBef>
          <a:spcPct val="20000"/>
        </a:spcBef>
        <a:spcAft>
          <a:spcPct val="0"/>
        </a:spcAft>
        <a:buChar char="»"/>
        <a:defRPr sz="6400">
          <a:solidFill>
            <a:schemeClr val="tx1"/>
          </a:solidFill>
          <a:latin typeface="+mn-lt"/>
        </a:defRPr>
      </a:lvl6pPr>
      <a:lvl7pPr marL="7553325" indent="-739775" algn="l" defTabSz="2951163" rtl="0" eaLnBrk="0" fontAlgn="base" hangingPunct="0">
        <a:spcBef>
          <a:spcPct val="20000"/>
        </a:spcBef>
        <a:spcAft>
          <a:spcPct val="0"/>
        </a:spcAft>
        <a:buChar char="»"/>
        <a:defRPr sz="6400">
          <a:solidFill>
            <a:schemeClr val="tx1"/>
          </a:solidFill>
          <a:latin typeface="+mn-lt"/>
        </a:defRPr>
      </a:lvl7pPr>
      <a:lvl8pPr marL="8010525" indent="-739775" algn="l" defTabSz="2951163" rtl="0" eaLnBrk="0" fontAlgn="base" hangingPunct="0">
        <a:spcBef>
          <a:spcPct val="20000"/>
        </a:spcBef>
        <a:spcAft>
          <a:spcPct val="0"/>
        </a:spcAft>
        <a:buChar char="»"/>
        <a:defRPr sz="6400">
          <a:solidFill>
            <a:schemeClr val="tx1"/>
          </a:solidFill>
          <a:latin typeface="+mn-lt"/>
        </a:defRPr>
      </a:lvl8pPr>
      <a:lvl9pPr marL="8467725" indent="-739775" algn="l" defTabSz="2951163" rtl="0" eaLnBrk="0" fontAlgn="base" hangingPunct="0">
        <a:spcBef>
          <a:spcPct val="20000"/>
        </a:spcBef>
        <a:spcAft>
          <a:spcPct val="0"/>
        </a:spcAft>
        <a:buChar char="»"/>
        <a:defRPr sz="6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image" Target="../media/image1.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32">
            <a:extLst>
              <a:ext uri="{FF2B5EF4-FFF2-40B4-BE49-F238E27FC236}">
                <a16:creationId xmlns:a16="http://schemas.microsoft.com/office/drawing/2014/main" id="{409CDEB3-4E6E-472B-99A7-0A8DB392C0B5}"/>
              </a:ext>
            </a:extLst>
          </p:cNvPr>
          <p:cNvSpPr txBox="1">
            <a:spLocks noChangeAspect="1" noChangeArrowheads="1"/>
          </p:cNvSpPr>
          <p:nvPr/>
        </p:nvSpPr>
        <p:spPr bwMode="auto">
          <a:xfrm>
            <a:off x="7129463" y="0"/>
            <a:ext cx="14257337" cy="2881313"/>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endParaRPr lang="de-DE" altLang="de-DE" sz="4200"/>
          </a:p>
        </p:txBody>
      </p:sp>
      <p:pic>
        <p:nvPicPr>
          <p:cNvPr id="2051" name="Picture 346" descr="Foto">
            <a:extLst>
              <a:ext uri="{FF2B5EF4-FFF2-40B4-BE49-F238E27FC236}">
                <a16:creationId xmlns:a16="http://schemas.microsoft.com/office/drawing/2014/main" id="{01867263-F964-4A5F-ACAD-284D88BDCEA5}"/>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86463" y="125413"/>
            <a:ext cx="1800225" cy="251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 Box 12">
            <a:extLst>
              <a:ext uri="{FF2B5EF4-FFF2-40B4-BE49-F238E27FC236}">
                <a16:creationId xmlns:a16="http://schemas.microsoft.com/office/drawing/2014/main" id="{77E4DF91-610C-4AD9-9F7D-13B792216682}"/>
              </a:ext>
            </a:extLst>
          </p:cNvPr>
          <p:cNvSpPr txBox="1">
            <a:spLocks noChangeArrowheads="1"/>
          </p:cNvSpPr>
          <p:nvPr/>
        </p:nvSpPr>
        <p:spPr bwMode="auto">
          <a:xfrm>
            <a:off x="612775" y="3833813"/>
            <a:ext cx="6696075" cy="261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700" b="1">
                <a:latin typeface="Arial" panose="020B0604020202020204" pitchFamily="34" charset="0"/>
              </a:rPr>
              <a:t>Diplomthema</a:t>
            </a:r>
            <a:br>
              <a:rPr lang="de-DE" altLang="de-DE" sz="4700" b="1">
                <a:latin typeface="Arial" panose="020B0604020202020204" pitchFamily="34" charset="0"/>
              </a:rPr>
            </a:br>
            <a:r>
              <a:rPr lang="de-DE" altLang="de-DE" sz="4700" b="1">
                <a:latin typeface="Arial" panose="020B0604020202020204" pitchFamily="34" charset="0"/>
              </a:rPr>
              <a:t>Nr. 1610</a:t>
            </a:r>
          </a:p>
          <a:p>
            <a:pPr>
              <a:spcBef>
                <a:spcPct val="50000"/>
              </a:spcBef>
            </a:pPr>
            <a:endParaRPr lang="de-DE" altLang="de-DE" sz="4700">
              <a:latin typeface="Arial" panose="020B0604020202020204" pitchFamily="34" charset="0"/>
            </a:endParaRPr>
          </a:p>
        </p:txBody>
      </p:sp>
      <p:sp>
        <p:nvSpPr>
          <p:cNvPr id="2053" name="Text Box 231">
            <a:extLst>
              <a:ext uri="{FF2B5EF4-FFF2-40B4-BE49-F238E27FC236}">
                <a16:creationId xmlns:a16="http://schemas.microsoft.com/office/drawing/2014/main" id="{3458179D-B3FD-40E3-9227-387913B8ADFC}"/>
              </a:ext>
            </a:extLst>
          </p:cNvPr>
          <p:cNvSpPr txBox="1">
            <a:spLocks noChangeAspect="1" noChangeArrowheads="1"/>
          </p:cNvSpPr>
          <p:nvPr/>
        </p:nvSpPr>
        <p:spPr bwMode="auto">
          <a:xfrm>
            <a:off x="7129463" y="27422475"/>
            <a:ext cx="14257337" cy="2857500"/>
          </a:xfrm>
          <a:prstGeom prst="rect">
            <a:avLst/>
          </a:prstGeom>
          <a:solidFill>
            <a:srgbClr val="1C4F7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endParaRPr lang="de-DE" altLang="de-DE" sz="5700"/>
          </a:p>
        </p:txBody>
      </p:sp>
      <p:sp>
        <p:nvSpPr>
          <p:cNvPr id="2054" name="Text Box 234">
            <a:extLst>
              <a:ext uri="{FF2B5EF4-FFF2-40B4-BE49-F238E27FC236}">
                <a16:creationId xmlns:a16="http://schemas.microsoft.com/office/drawing/2014/main" id="{FC5195A8-CA36-4E11-8502-DF5626B4613A}"/>
              </a:ext>
            </a:extLst>
          </p:cNvPr>
          <p:cNvSpPr txBox="1">
            <a:spLocks noChangeAspect="1" noChangeArrowheads="1"/>
          </p:cNvSpPr>
          <p:nvPr/>
        </p:nvSpPr>
        <p:spPr bwMode="auto">
          <a:xfrm>
            <a:off x="7453312" y="27470100"/>
            <a:ext cx="13681075" cy="2809875"/>
          </a:xfrm>
          <a:prstGeom prst="rect">
            <a:avLst/>
          </a:prstGeom>
          <a:noFill/>
          <a:ln>
            <a:noFill/>
          </a:ln>
          <a:effectLst/>
          <a:extLst>
            <a:ext uri="{909E8E84-426E-40DD-AFC4-6F175D3DCCD1}">
              <a14:hiddenFill xmlns:a14="http://schemas.microsoft.com/office/drawing/2010/main">
                <a:solidFill>
                  <a:srgbClr val="0099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nchor="ct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5100" dirty="0">
                <a:solidFill>
                  <a:schemeClr val="bg1"/>
                </a:solidFill>
                <a:latin typeface="Arial" panose="020B0604020202020204" pitchFamily="34" charset="0"/>
              </a:rPr>
              <a:t>Fakultät Bauingenieurwesen</a:t>
            </a:r>
            <a:br>
              <a:rPr lang="de-DE" altLang="de-DE" sz="5100" dirty="0">
                <a:solidFill>
                  <a:schemeClr val="bg1"/>
                </a:solidFill>
                <a:latin typeface="Arial" panose="020B0604020202020204" pitchFamily="34" charset="0"/>
              </a:rPr>
            </a:br>
            <a:r>
              <a:rPr lang="de-DE" altLang="de-DE" sz="5100" dirty="0">
                <a:solidFill>
                  <a:schemeClr val="bg1"/>
                </a:solidFill>
                <a:latin typeface="Arial" panose="020B0604020202020204" pitchFamily="34" charset="0"/>
              </a:rPr>
              <a:t>Institut für Baubetriebswesen</a:t>
            </a:r>
            <a:br>
              <a:rPr lang="de-DE" altLang="de-DE" sz="5100" dirty="0">
                <a:solidFill>
                  <a:schemeClr val="bg1"/>
                </a:solidFill>
                <a:latin typeface="Arial" panose="020B0604020202020204" pitchFamily="34" charset="0"/>
              </a:rPr>
            </a:br>
            <a:r>
              <a:rPr lang="de-DE" altLang="de-DE" sz="5100" dirty="0">
                <a:solidFill>
                  <a:schemeClr val="bg1"/>
                </a:solidFill>
                <a:latin typeface="Arial" panose="020B0604020202020204" pitchFamily="34" charset="0"/>
              </a:rPr>
              <a:t>Univ.-Prof. Dr.-Ing. Jens Otto </a:t>
            </a:r>
            <a:r>
              <a:rPr lang="de-DE" altLang="de-DE" sz="3200" dirty="0">
                <a:solidFill>
                  <a:schemeClr val="bg1"/>
                </a:solidFill>
                <a:latin typeface="Arial" panose="020B0604020202020204" pitchFamily="34" charset="0"/>
              </a:rPr>
              <a:t>(oder Katharina Kleinschrot)</a:t>
            </a:r>
            <a:endParaRPr lang="de-DE" altLang="de-DE" sz="3200" dirty="0">
              <a:solidFill>
                <a:schemeClr val="bg1"/>
              </a:solidFill>
            </a:endParaRPr>
          </a:p>
        </p:txBody>
      </p:sp>
      <p:sp>
        <p:nvSpPr>
          <p:cNvPr id="2055" name="Text Box 237">
            <a:extLst>
              <a:ext uri="{FF2B5EF4-FFF2-40B4-BE49-F238E27FC236}">
                <a16:creationId xmlns:a16="http://schemas.microsoft.com/office/drawing/2014/main" id="{4E78E521-305A-47BD-9386-F6C1B6E9D388}"/>
              </a:ext>
            </a:extLst>
          </p:cNvPr>
          <p:cNvSpPr txBox="1">
            <a:spLocks noChangeAspect="1" noChangeArrowheads="1"/>
          </p:cNvSpPr>
          <p:nvPr/>
        </p:nvSpPr>
        <p:spPr bwMode="auto">
          <a:xfrm>
            <a:off x="7453313" y="461963"/>
            <a:ext cx="11306175" cy="1847850"/>
          </a:xfrm>
          <a:prstGeom prst="rect">
            <a:avLst/>
          </a:prstGeom>
          <a:noFill/>
          <a:ln>
            <a:noFill/>
          </a:ln>
          <a:effectLst/>
          <a:extLst>
            <a:ext uri="{909E8E84-426E-40DD-AFC4-6F175D3DCCD1}">
              <a14:hiddenFill xmlns:a14="http://schemas.microsoft.com/office/drawing/2010/main">
                <a:solidFill>
                  <a:srgbClr val="0099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5100" b="1">
                <a:latin typeface="Arial" panose="020B0604020202020204" pitchFamily="34" charset="0"/>
              </a:rPr>
              <a:t>Diplomarbeit</a:t>
            </a:r>
            <a:br>
              <a:rPr lang="de-DE" altLang="de-DE" sz="5100" b="1">
                <a:latin typeface="Arial" panose="020B0604020202020204" pitchFamily="34" charset="0"/>
              </a:rPr>
            </a:br>
            <a:r>
              <a:rPr lang="de-DE" altLang="de-DE" sz="5100">
                <a:latin typeface="Arial" panose="020B0604020202020204" pitchFamily="34" charset="0"/>
              </a:rPr>
              <a:t>Max Mustermann</a:t>
            </a:r>
            <a:endParaRPr lang="de-DE" altLang="de-DE" sz="5100"/>
          </a:p>
        </p:txBody>
      </p:sp>
      <p:sp>
        <p:nvSpPr>
          <p:cNvPr id="2056" name="Text Box 239">
            <a:extLst>
              <a:ext uri="{FF2B5EF4-FFF2-40B4-BE49-F238E27FC236}">
                <a16:creationId xmlns:a16="http://schemas.microsoft.com/office/drawing/2014/main" id="{5FDBE9AE-598D-441D-A6F3-701A58D95A02}"/>
              </a:ext>
            </a:extLst>
          </p:cNvPr>
          <p:cNvSpPr txBox="1">
            <a:spLocks noChangeArrowheads="1"/>
          </p:cNvSpPr>
          <p:nvPr/>
        </p:nvSpPr>
        <p:spPr bwMode="auto">
          <a:xfrm>
            <a:off x="612775" y="7434263"/>
            <a:ext cx="7488238" cy="72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200" b="1">
                <a:latin typeface="Arial" panose="020B0604020202020204" pitchFamily="34" charset="0"/>
              </a:rPr>
              <a:t>Betreuer</a:t>
            </a:r>
            <a:endParaRPr lang="de-DE" altLang="de-DE" sz="4200">
              <a:latin typeface="Arial" panose="020B0604020202020204" pitchFamily="34" charset="0"/>
            </a:endParaRPr>
          </a:p>
        </p:txBody>
      </p:sp>
      <p:sp>
        <p:nvSpPr>
          <p:cNvPr id="2057" name="Text Box 240">
            <a:extLst>
              <a:ext uri="{FF2B5EF4-FFF2-40B4-BE49-F238E27FC236}">
                <a16:creationId xmlns:a16="http://schemas.microsoft.com/office/drawing/2014/main" id="{B15F1BFD-28C6-4B54-875F-D172B110141B}"/>
              </a:ext>
            </a:extLst>
          </p:cNvPr>
          <p:cNvSpPr txBox="1">
            <a:spLocks noChangeArrowheads="1"/>
          </p:cNvSpPr>
          <p:nvPr/>
        </p:nvSpPr>
        <p:spPr bwMode="auto">
          <a:xfrm>
            <a:off x="7453313" y="7434263"/>
            <a:ext cx="13466762" cy="296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200">
                <a:latin typeface="Arial" panose="020B0604020202020204" pitchFamily="34" charset="0"/>
              </a:rPr>
              <a:t>Dipl.-Ing. Frank Vollzufrieden </a:t>
            </a:r>
            <a:br>
              <a:rPr lang="de-DE" altLang="de-DE" sz="4200">
                <a:latin typeface="Arial" panose="020B0604020202020204" pitchFamily="34" charset="0"/>
              </a:rPr>
            </a:br>
            <a:r>
              <a:rPr lang="de-DE" altLang="de-DE" sz="4200">
                <a:latin typeface="Arial" panose="020B0604020202020204" pitchFamily="34" charset="0"/>
              </a:rPr>
              <a:t>TU Dresden, Institut für Baubetriebswesen</a:t>
            </a:r>
          </a:p>
          <a:p>
            <a:pPr>
              <a:spcBef>
                <a:spcPct val="50000"/>
              </a:spcBef>
            </a:pPr>
            <a:r>
              <a:rPr lang="de-DE" altLang="de-DE" sz="4200">
                <a:latin typeface="Arial" panose="020B0604020202020204" pitchFamily="34" charset="0"/>
              </a:rPr>
              <a:t>Dipl.-Ing. Peter Immerzeit</a:t>
            </a:r>
            <a:br>
              <a:rPr lang="de-DE" altLang="de-DE" sz="4200">
                <a:latin typeface="Arial" panose="020B0604020202020204" pitchFamily="34" charset="0"/>
              </a:rPr>
            </a:br>
            <a:r>
              <a:rPr lang="de-DE" altLang="de-DE" sz="4200">
                <a:latin typeface="Arial" panose="020B0604020202020204" pitchFamily="34" charset="0"/>
              </a:rPr>
              <a:t>Ingenieurbüro Beton GmbH, Dresden</a:t>
            </a:r>
          </a:p>
        </p:txBody>
      </p:sp>
      <p:sp>
        <p:nvSpPr>
          <p:cNvPr id="2058" name="Text Box 249">
            <a:extLst>
              <a:ext uri="{FF2B5EF4-FFF2-40B4-BE49-F238E27FC236}">
                <a16:creationId xmlns:a16="http://schemas.microsoft.com/office/drawing/2014/main" id="{429EA245-07DC-43C5-8D80-51FEA0062FD1}"/>
              </a:ext>
            </a:extLst>
          </p:cNvPr>
          <p:cNvSpPr txBox="1">
            <a:spLocks noChangeArrowheads="1"/>
          </p:cNvSpPr>
          <p:nvPr/>
        </p:nvSpPr>
        <p:spPr bwMode="auto">
          <a:xfrm>
            <a:off x="612775" y="6426200"/>
            <a:ext cx="6696075" cy="725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200" b="1">
                <a:latin typeface="Arial" panose="020B0604020202020204" pitchFamily="34" charset="0"/>
              </a:rPr>
              <a:t>Bearbeitungszeitraum</a:t>
            </a:r>
            <a:endParaRPr lang="de-DE" altLang="de-DE" sz="4200">
              <a:latin typeface="Arial" panose="020B0604020202020204" pitchFamily="34" charset="0"/>
            </a:endParaRPr>
          </a:p>
        </p:txBody>
      </p:sp>
      <p:sp>
        <p:nvSpPr>
          <p:cNvPr id="2059" name="Text Box 251">
            <a:extLst>
              <a:ext uri="{FF2B5EF4-FFF2-40B4-BE49-F238E27FC236}">
                <a16:creationId xmlns:a16="http://schemas.microsoft.com/office/drawing/2014/main" id="{C12483E9-3EB9-415E-A800-D607A031F622}"/>
              </a:ext>
            </a:extLst>
          </p:cNvPr>
          <p:cNvSpPr txBox="1">
            <a:spLocks noChangeArrowheads="1"/>
          </p:cNvSpPr>
          <p:nvPr/>
        </p:nvSpPr>
        <p:spPr bwMode="auto">
          <a:xfrm>
            <a:off x="612775" y="10818813"/>
            <a:ext cx="20616863" cy="1619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200" b="1" dirty="0">
                <a:latin typeface="Arial" panose="020B0604020202020204" pitchFamily="34" charset="0"/>
              </a:rPr>
              <a:t>Zielstellung</a:t>
            </a:r>
          </a:p>
          <a:p>
            <a:pPr algn="just">
              <a:spcBef>
                <a:spcPct val="20000"/>
              </a:spcBef>
              <a:spcAft>
                <a:spcPct val="20000"/>
              </a:spcAft>
            </a:pPr>
            <a:r>
              <a:rPr lang="de-DE" altLang="de-DE" sz="2400" dirty="0">
                <a:latin typeface="Arial" panose="020B0604020202020204" pitchFamily="34" charset="0"/>
              </a:rPr>
              <a:t>Folgende Formalien sind bei der Erstellung des Plakates zu beachten:</a:t>
            </a:r>
          </a:p>
          <a:p>
            <a:pPr algn="just">
              <a:spcBef>
                <a:spcPct val="20000"/>
              </a:spcBef>
              <a:spcAft>
                <a:spcPct val="20000"/>
              </a:spcAft>
            </a:pPr>
            <a:r>
              <a:rPr lang="de-DE" altLang="de-DE" sz="2400" dirty="0">
                <a:latin typeface="Arial" panose="020B0604020202020204" pitchFamily="34" charset="0"/>
              </a:rPr>
              <a:t>- Schriftart ARIAL, Schriftgröße 24, Blocksatz mit Silbentrennung, Gestaltung des Plakates im Format DIN A1 (Ausdruck dann DIN A3),</a:t>
            </a:r>
          </a:p>
          <a:p>
            <a:pPr algn="just">
              <a:spcBef>
                <a:spcPct val="20000"/>
              </a:spcBef>
              <a:spcAft>
                <a:spcPct val="20000"/>
              </a:spcAft>
            </a:pPr>
            <a:r>
              <a:rPr lang="de-DE" altLang="de-DE" sz="2400" dirty="0">
                <a:latin typeface="Arial" panose="020B0604020202020204" pitchFamily="34" charset="0"/>
              </a:rPr>
              <a:t>- Textformatierung: Zeilenabstand 1,0 Zeilen, vor und nach einem Absatz 0,2 Zeilen (siehe dazu Format, Zeilenabstand),</a:t>
            </a:r>
          </a:p>
          <a:p>
            <a:pPr algn="just">
              <a:spcBef>
                <a:spcPct val="20000"/>
              </a:spcBef>
              <a:spcAft>
                <a:spcPct val="20000"/>
              </a:spcAft>
            </a:pPr>
            <a:r>
              <a:rPr lang="de-DE" altLang="de-DE" sz="2400" dirty="0">
                <a:latin typeface="Arial" panose="020B0604020202020204" pitchFamily="34" charset="0"/>
              </a:rPr>
              <a:t>- Überschriftenformatierung: Zeilenabstand 1,0 Zeilen, vor 0,5 und nach einem Absatz 0,0 Zeilen (siehe dazu Format, Zeilenabstand),</a:t>
            </a:r>
          </a:p>
          <a:p>
            <a:pPr algn="just">
              <a:spcBef>
                <a:spcPct val="20000"/>
              </a:spcBef>
              <a:spcAft>
                <a:spcPct val="20000"/>
              </a:spcAft>
            </a:pPr>
            <a:r>
              <a:rPr lang="de-DE" altLang="de-DE" sz="2400" dirty="0">
                <a:latin typeface="Arial" panose="020B0604020202020204" pitchFamily="34" charset="0"/>
              </a:rPr>
              <a:t>- Anstriche als Punkt oder als „-“.</a:t>
            </a:r>
          </a:p>
          <a:p>
            <a:pPr algn="just">
              <a:spcBef>
                <a:spcPct val="20000"/>
              </a:spcBef>
              <a:spcAft>
                <a:spcPct val="20000"/>
              </a:spcAft>
            </a:pPr>
            <a:r>
              <a:rPr lang="de-DE" altLang="de-DE" sz="2400" dirty="0">
                <a:latin typeface="Arial" panose="020B0604020202020204" pitchFamily="34" charset="0"/>
              </a:rPr>
              <a:t>- „Zielstellung, Vorgehensweise und Ergebnisse“ sind analog dem vorgegebenen Textfeld innerhalb der 4 Führungslinien darzustellen.</a:t>
            </a:r>
          </a:p>
          <a:p>
            <a:pPr algn="just">
              <a:spcBef>
                <a:spcPct val="20000"/>
              </a:spcBef>
              <a:spcAft>
                <a:spcPct val="20000"/>
              </a:spcAft>
            </a:pPr>
            <a:r>
              <a:rPr lang="de-DE" altLang="de-DE" sz="2400" dirty="0">
                <a:latin typeface="Arial" panose="020B0604020202020204" pitchFamily="34" charset="0"/>
              </a:rPr>
              <a:t>- Grafiken und Bilder können zur Verdeutlichung der Inhalte verwendet werden.</a:t>
            </a:r>
          </a:p>
          <a:p>
            <a:pPr algn="just">
              <a:spcBef>
                <a:spcPct val="20000"/>
              </a:spcBef>
              <a:spcAft>
                <a:spcPct val="20000"/>
              </a:spcAft>
            </a:pPr>
            <a:r>
              <a:rPr lang="de-DE" altLang="de-DE" sz="2400" dirty="0">
                <a:latin typeface="Arial" panose="020B0604020202020204" pitchFamily="34" charset="0"/>
              </a:rPr>
              <a:t>- Grundsätzlich dürfen am Layout keine Änderungen vorgenommen werden!</a:t>
            </a:r>
          </a:p>
          <a:p>
            <a:pPr algn="just">
              <a:spcBef>
                <a:spcPct val="20000"/>
              </a:spcBef>
              <a:spcAft>
                <a:spcPct val="20000"/>
              </a:spcAft>
            </a:pPr>
            <a:r>
              <a:rPr lang="de-DE" altLang="de-DE" sz="2400" dirty="0">
                <a:latin typeface="Arial" panose="020B0604020202020204" pitchFamily="34" charset="0"/>
              </a:rPr>
              <a:t>- Wenn kein „betrieblicher Betreuer“ vorhanden ist, wird „Dipl.-Ing. Peter </a:t>
            </a:r>
            <a:r>
              <a:rPr lang="de-DE" altLang="de-DE" sz="2400" dirty="0" err="1">
                <a:latin typeface="Arial" panose="020B0604020202020204" pitchFamily="34" charset="0"/>
              </a:rPr>
              <a:t>Immerzeit</a:t>
            </a:r>
            <a:r>
              <a:rPr lang="de-DE" altLang="de-DE" sz="2400" dirty="0">
                <a:latin typeface="Arial" panose="020B0604020202020204" pitchFamily="34" charset="0"/>
              </a:rPr>
              <a:t> Ingenieurbüro Beton GmbH, Dresden“ gelöscht. Der Textblock   </a:t>
            </a:r>
            <a:br>
              <a:rPr lang="de-DE" altLang="de-DE" sz="2400" dirty="0">
                <a:latin typeface="Arial" panose="020B0604020202020204" pitchFamily="34" charset="0"/>
              </a:rPr>
            </a:br>
            <a:r>
              <a:rPr lang="de-DE" altLang="de-DE" sz="2400" dirty="0">
                <a:latin typeface="Arial" panose="020B0604020202020204" pitchFamily="34" charset="0"/>
              </a:rPr>
              <a:t>  „Zielstellung, Vorgehensweise und Ergebnisse“ wird NICHT nach oben geschoben!</a:t>
            </a:r>
          </a:p>
          <a:p>
            <a:pPr>
              <a:spcBef>
                <a:spcPct val="50000"/>
              </a:spcBef>
            </a:pPr>
            <a:r>
              <a:rPr lang="de-DE" altLang="de-DE" sz="4200" b="1" dirty="0">
                <a:latin typeface="Arial" panose="020B0604020202020204" pitchFamily="34" charset="0"/>
              </a:rPr>
              <a:t>Vorgehensweise</a:t>
            </a:r>
            <a:endParaRPr lang="de-DE" altLang="de-DE" sz="42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spcBef>
                <a:spcPct val="20000"/>
              </a:spcBef>
              <a:spcAft>
                <a:spcPct val="20000"/>
              </a:spcAft>
            </a:pPr>
            <a:endParaRPr lang="de-DE" altLang="de-DE" sz="2300" dirty="0">
              <a:latin typeface="Arial" panose="020B0604020202020204" pitchFamily="34" charset="0"/>
            </a:endParaRPr>
          </a:p>
          <a:p>
            <a:pPr algn="just">
              <a:spcBef>
                <a:spcPct val="20000"/>
              </a:spcBef>
              <a:spcAft>
                <a:spcPct val="20000"/>
              </a:spcAft>
            </a:pPr>
            <a:r>
              <a:rPr lang="de-DE" altLang="de-DE" sz="4200" b="1" dirty="0">
                <a:latin typeface="Arial" panose="020B0604020202020204" pitchFamily="34" charset="0"/>
              </a:rPr>
              <a:t>Ergebnisse</a:t>
            </a:r>
            <a:endParaRPr lang="de-DE" altLang="de-DE" sz="4200" dirty="0">
              <a:latin typeface="Arial" panose="020B0604020202020204" pitchFamily="34" charset="0"/>
            </a:endParaRPr>
          </a:p>
          <a:p>
            <a:pPr algn="just">
              <a:spcBef>
                <a:spcPct val="20000"/>
              </a:spcBef>
              <a:spcAft>
                <a:spcPct val="20000"/>
              </a:spcAft>
            </a:pPr>
            <a:r>
              <a:rPr lang="de-DE" altLang="de-DE" sz="2400" dirty="0">
                <a:latin typeface="Arial" panose="020B0604020202020204" pitchFamily="34" charset="0"/>
                <a:cs typeface="Times New Roman" panose="02020603050405020304" pitchFamily="18" charset="0"/>
              </a:rPr>
              <a:t>Beim Dienstvertrag ist nach § 611 BGB derjenige, welcher Dienste zusagt, zur Leistung der versprochenen Dienste, der andere Teil zur Gewährung der vereinbarten Vergütung verpflichtet. Demnach besteht beim Dienstvertrag eine Verpflichtung zur Erfüllung einer Leistung. In ähnlicher Form ist bei einem Werkvertrag nach § 631 BGB der Unternehmer zur Herstellung des versprochenen Werkes, der Besteller zur Entrichtung der vereinbarten Vergütung verpflichtet. Gegenstand des Werkvertrages kann sowohl die Herstellung oder Veränderung einer Sache, gleichermaßen aber auch ein andere durch Arbeit oder Dienstleistung herzuführender Erfolg sein. </a:t>
            </a:r>
            <a:r>
              <a:rPr lang="de-DE" altLang="de-DE" sz="2400">
                <a:latin typeface="Arial" panose="020B0604020202020204" pitchFamily="34" charset="0"/>
                <a:cs typeface="Times New Roman" panose="02020603050405020304" pitchFamily="18" charset="0"/>
              </a:rPr>
              <a:t>Durch den Abschluss eines der genannten Verträge gehen die Beteiligten ein Schuldverhältnis nach § 241 BGB ein, wonach der Gläubiger berechtigt ist, von dem Schuldner die vereinbarte Leistung zu fordern. </a:t>
            </a:r>
          </a:p>
          <a:p>
            <a:pPr algn="just">
              <a:spcBef>
                <a:spcPct val="20000"/>
              </a:spcBef>
              <a:spcAft>
                <a:spcPct val="20000"/>
              </a:spcAft>
            </a:pPr>
            <a:r>
              <a:rPr lang="de-DE" altLang="de-DE" sz="2400" dirty="0">
                <a:latin typeface="Arial" panose="020B0604020202020204" pitchFamily="34" charset="0"/>
                <a:cs typeface="Times New Roman" panose="02020603050405020304" pitchFamily="18" charset="0"/>
              </a:rPr>
              <a:t>Im Hinblick auf die Erfüllung dieser schuldrechtlichen Forderungen bestehen für den Gläubiger grundsätzlich das Risiko, das der Vertragspartner seiner Forderung nicht nachkommt. Diese Tatsache ist auf den fehlenden Handlungswillen oder das fehlende Handlungsvermögen des Schuldners abzuleiten. Fehlender Handlungswille kann in diesem Fall eine mangelhaft oder nicht erbracht Leistung sein. Fehlendes Handlungsvermögen wird hingegen durch Höhere Gewalt oder Geschäftsunfähigkeit in Form von Insolvenz verursacht. Die damit zusammenhängenden Risiken können sich bezogen auf die geschuldete ...</a:t>
            </a:r>
          </a:p>
        </p:txBody>
      </p:sp>
      <p:sp>
        <p:nvSpPr>
          <p:cNvPr id="2060" name="Text Box 252">
            <a:extLst>
              <a:ext uri="{FF2B5EF4-FFF2-40B4-BE49-F238E27FC236}">
                <a16:creationId xmlns:a16="http://schemas.microsoft.com/office/drawing/2014/main" id="{DFA0AFDB-F50E-4082-9BD5-4F6B9F888869}"/>
              </a:ext>
            </a:extLst>
          </p:cNvPr>
          <p:cNvSpPr txBox="1">
            <a:spLocks noChangeAspect="1" noChangeArrowheads="1"/>
          </p:cNvSpPr>
          <p:nvPr/>
        </p:nvSpPr>
        <p:spPr bwMode="auto">
          <a:xfrm>
            <a:off x="0" y="27432000"/>
            <a:ext cx="7129463" cy="2847975"/>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endParaRPr lang="de-DE" altLang="de-DE" sz="4200"/>
          </a:p>
        </p:txBody>
      </p:sp>
      <p:sp>
        <p:nvSpPr>
          <p:cNvPr id="2061" name="Text Box 246">
            <a:extLst>
              <a:ext uri="{FF2B5EF4-FFF2-40B4-BE49-F238E27FC236}">
                <a16:creationId xmlns:a16="http://schemas.microsoft.com/office/drawing/2014/main" id="{672BDB73-7251-4B07-B379-7204516DA934}"/>
              </a:ext>
            </a:extLst>
          </p:cNvPr>
          <p:cNvSpPr txBox="1">
            <a:spLocks noChangeArrowheads="1"/>
          </p:cNvSpPr>
          <p:nvPr/>
        </p:nvSpPr>
        <p:spPr bwMode="auto">
          <a:xfrm>
            <a:off x="18326100" y="549275"/>
            <a:ext cx="2484438" cy="167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lgn="ctr">
              <a:spcBef>
                <a:spcPct val="50000"/>
              </a:spcBef>
            </a:pPr>
            <a:r>
              <a:rPr lang="de-DE" altLang="de-DE" sz="2600" b="1" u="sng">
                <a:solidFill>
                  <a:srgbClr val="FF3300"/>
                </a:solidFill>
                <a:latin typeface="Arial" panose="020B0604020202020204" pitchFamily="34" charset="0"/>
              </a:rPr>
              <a:t>Pass</a:t>
            </a:r>
            <a:r>
              <a:rPr lang="de-DE" altLang="de-DE" sz="2600" b="1">
                <a:solidFill>
                  <a:srgbClr val="FF3300"/>
                </a:solidFill>
                <a:latin typeface="Arial" panose="020B0604020202020204" pitchFamily="34" charset="0"/>
              </a:rPr>
              <a:t>foto</a:t>
            </a:r>
            <a:br>
              <a:rPr lang="de-DE" altLang="de-DE" sz="2600" b="1">
                <a:solidFill>
                  <a:srgbClr val="FF3300"/>
                </a:solidFill>
                <a:latin typeface="Arial" panose="020B0604020202020204" pitchFamily="34" charset="0"/>
              </a:rPr>
            </a:br>
            <a:r>
              <a:rPr lang="de-DE" altLang="de-DE" sz="2600" b="1">
                <a:solidFill>
                  <a:srgbClr val="FF3300"/>
                </a:solidFill>
                <a:latin typeface="Arial" panose="020B0604020202020204" pitchFamily="34" charset="0"/>
              </a:rPr>
              <a:t>5 x 7 cm</a:t>
            </a:r>
            <a:br>
              <a:rPr lang="de-DE" altLang="de-DE" sz="2600" b="1">
                <a:solidFill>
                  <a:srgbClr val="FF3300"/>
                </a:solidFill>
                <a:latin typeface="Arial" panose="020B0604020202020204" pitchFamily="34" charset="0"/>
              </a:rPr>
            </a:br>
            <a:r>
              <a:rPr lang="de-DE" altLang="de-DE" sz="2600" b="1">
                <a:solidFill>
                  <a:srgbClr val="FF3300"/>
                </a:solidFill>
                <a:latin typeface="Arial" panose="020B0604020202020204" pitchFamily="34" charset="0"/>
              </a:rPr>
              <a:t>300 dpi</a:t>
            </a:r>
            <a:br>
              <a:rPr lang="de-DE" altLang="de-DE" sz="2600" b="1">
                <a:solidFill>
                  <a:srgbClr val="FF3300"/>
                </a:solidFill>
                <a:latin typeface="Arial" panose="020B0604020202020204" pitchFamily="34" charset="0"/>
              </a:rPr>
            </a:br>
            <a:r>
              <a:rPr lang="de-DE" altLang="de-DE" sz="2600" b="1">
                <a:solidFill>
                  <a:srgbClr val="FF3300"/>
                </a:solidFill>
                <a:latin typeface="Arial" panose="020B0604020202020204" pitchFamily="34" charset="0"/>
              </a:rPr>
              <a:t>farbig</a:t>
            </a:r>
            <a:endParaRPr lang="de-DE" altLang="de-DE" sz="2600">
              <a:solidFill>
                <a:srgbClr val="FF3300"/>
              </a:solidFill>
              <a:latin typeface="Arial" panose="020B0604020202020204" pitchFamily="34" charset="0"/>
            </a:endParaRPr>
          </a:p>
        </p:txBody>
      </p:sp>
      <p:sp>
        <p:nvSpPr>
          <p:cNvPr id="2062" name="Text Box 268">
            <a:extLst>
              <a:ext uri="{FF2B5EF4-FFF2-40B4-BE49-F238E27FC236}">
                <a16:creationId xmlns:a16="http://schemas.microsoft.com/office/drawing/2014/main" id="{62DC556E-EFA6-43A0-9D02-52BDA3B4BD06}"/>
              </a:ext>
            </a:extLst>
          </p:cNvPr>
          <p:cNvSpPr txBox="1">
            <a:spLocks noChangeArrowheads="1"/>
          </p:cNvSpPr>
          <p:nvPr/>
        </p:nvSpPr>
        <p:spPr bwMode="auto">
          <a:xfrm>
            <a:off x="7453313" y="3833813"/>
            <a:ext cx="13466762" cy="2233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700" b="1">
                <a:latin typeface="Arial" panose="020B0604020202020204" pitchFamily="34" charset="0"/>
              </a:rPr>
              <a:t>Verfahren zur Wärmeentwicklung im Frisch-beton unter Beachtung von klimatischen Besonderheiten (maximal 3 Zeilen)</a:t>
            </a:r>
            <a:endParaRPr lang="de-DE" altLang="de-DE" sz="4700">
              <a:latin typeface="Arial" panose="020B0604020202020204" pitchFamily="34" charset="0"/>
            </a:endParaRPr>
          </a:p>
        </p:txBody>
      </p:sp>
      <p:sp>
        <p:nvSpPr>
          <p:cNvPr id="2063" name="Text Box 269">
            <a:extLst>
              <a:ext uri="{FF2B5EF4-FFF2-40B4-BE49-F238E27FC236}">
                <a16:creationId xmlns:a16="http://schemas.microsoft.com/office/drawing/2014/main" id="{6F087152-9148-4D19-9D74-6B44089360E0}"/>
              </a:ext>
            </a:extLst>
          </p:cNvPr>
          <p:cNvSpPr txBox="1">
            <a:spLocks noChangeArrowheads="1"/>
          </p:cNvSpPr>
          <p:nvPr/>
        </p:nvSpPr>
        <p:spPr bwMode="auto">
          <a:xfrm>
            <a:off x="7453313" y="6426200"/>
            <a:ext cx="13466762"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200">
                <a:latin typeface="Arial" panose="020B0604020202020204" pitchFamily="34" charset="0"/>
              </a:rPr>
              <a:t>07/2015 bis 11/2015</a:t>
            </a:r>
          </a:p>
        </p:txBody>
      </p:sp>
      <p:sp>
        <p:nvSpPr>
          <p:cNvPr id="2064" name="Text Box 274">
            <a:extLst>
              <a:ext uri="{FF2B5EF4-FFF2-40B4-BE49-F238E27FC236}">
                <a16:creationId xmlns:a16="http://schemas.microsoft.com/office/drawing/2014/main" id="{DC99C5C9-8373-495E-A8C0-AD9E155B49B2}"/>
              </a:ext>
            </a:extLst>
          </p:cNvPr>
          <p:cNvSpPr txBox="1">
            <a:spLocks noChangeArrowheads="1"/>
          </p:cNvSpPr>
          <p:nvPr/>
        </p:nvSpPr>
        <p:spPr bwMode="auto">
          <a:xfrm>
            <a:off x="612775" y="17516475"/>
            <a:ext cx="1303337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lgn="just">
              <a:spcBef>
                <a:spcPct val="20000"/>
              </a:spcBef>
              <a:spcAft>
                <a:spcPct val="20000"/>
              </a:spcAft>
            </a:pPr>
            <a:r>
              <a:rPr lang="de-DE" altLang="de-DE" sz="2400">
                <a:latin typeface="Arial" panose="020B0604020202020204" pitchFamily="34" charset="0"/>
                <a:cs typeface="Times New Roman" panose="02020603050405020304" pitchFamily="18" charset="0"/>
              </a:rPr>
              <a:t>Um die im Rahmen eines Projektes zu berücksichtigenden Risiken einordnen zu können, ist deren Beurteilung und Bewältigung im Rahmen ein Risikomanagement erforderlich. Der Gesamtprozess des Risikomanagements kann dabei in drei Teilprozesse zerlegt werden: </a:t>
            </a:r>
          </a:p>
          <a:p>
            <a:pPr algn="just">
              <a:spcBef>
                <a:spcPct val="20000"/>
              </a:spcBef>
              <a:spcAft>
                <a:spcPct val="20000"/>
              </a:spcAft>
            </a:pPr>
            <a:r>
              <a:rPr lang="de-DE" altLang="de-DE" sz="2400">
                <a:latin typeface="Arial" panose="020B0604020202020204" pitchFamily="34" charset="0"/>
                <a:cs typeface="Arial" panose="020B0604020202020204" pitchFamily="34" charset="0"/>
              </a:rPr>
              <a:t>-</a:t>
            </a:r>
            <a:r>
              <a:rPr lang="de-DE" altLang="de-DE" sz="2400">
                <a:latin typeface="Arial" panose="020B0604020202020204" pitchFamily="34" charset="0"/>
                <a:cs typeface="Times New Roman" panose="02020603050405020304" pitchFamily="18" charset="0"/>
              </a:rPr>
              <a:t>  - </a:t>
            </a:r>
            <a:r>
              <a:rPr lang="de-DE" altLang="de-DE" sz="2400">
                <a:latin typeface="Arial" panose="020B0604020202020204" pitchFamily="34" charset="0"/>
                <a:cs typeface="Arial" panose="020B0604020202020204" pitchFamily="34" charset="0"/>
              </a:rPr>
              <a:t>die Risikoidentifikation,</a:t>
            </a:r>
            <a:endParaRPr lang="de-DE" altLang="de-DE" sz="2400">
              <a:latin typeface="Arial" panose="020B0604020202020204" pitchFamily="34" charset="0"/>
              <a:cs typeface="Times New Roman" panose="02020603050405020304" pitchFamily="18" charset="0"/>
            </a:endParaRPr>
          </a:p>
          <a:p>
            <a:pPr algn="just">
              <a:spcBef>
                <a:spcPct val="20000"/>
              </a:spcBef>
              <a:spcAft>
                <a:spcPct val="20000"/>
              </a:spcAft>
            </a:pPr>
            <a:r>
              <a:rPr lang="de-DE" altLang="de-DE" sz="2400">
                <a:latin typeface="Arial" panose="020B0604020202020204" pitchFamily="34" charset="0"/>
                <a:cs typeface="Arial" panose="020B0604020202020204" pitchFamily="34" charset="0"/>
              </a:rPr>
              <a:t>-</a:t>
            </a:r>
            <a:r>
              <a:rPr lang="de-DE" altLang="de-DE" sz="2400">
                <a:latin typeface="Arial" panose="020B0604020202020204" pitchFamily="34" charset="0"/>
                <a:cs typeface="Times New Roman" panose="02020603050405020304" pitchFamily="18" charset="0"/>
              </a:rPr>
              <a:t>  - </a:t>
            </a:r>
            <a:r>
              <a:rPr lang="de-DE" altLang="de-DE" sz="2400">
                <a:latin typeface="Arial" panose="020B0604020202020204" pitchFamily="34" charset="0"/>
                <a:cs typeface="Arial" panose="020B0604020202020204" pitchFamily="34" charset="0"/>
              </a:rPr>
              <a:t>die Risikobewertung und </a:t>
            </a:r>
            <a:endParaRPr lang="de-DE" altLang="de-DE" sz="2400">
              <a:latin typeface="Arial" panose="020B0604020202020204" pitchFamily="34" charset="0"/>
              <a:cs typeface="Times New Roman" panose="02020603050405020304" pitchFamily="18" charset="0"/>
            </a:endParaRPr>
          </a:p>
          <a:p>
            <a:pPr algn="just">
              <a:spcBef>
                <a:spcPct val="20000"/>
              </a:spcBef>
              <a:spcAft>
                <a:spcPct val="20000"/>
              </a:spcAft>
            </a:pPr>
            <a:r>
              <a:rPr lang="de-DE" altLang="de-DE" sz="2400">
                <a:latin typeface="Arial" panose="020B0604020202020204" pitchFamily="34" charset="0"/>
                <a:cs typeface="Times New Roman" panose="02020603050405020304" pitchFamily="18" charset="0"/>
              </a:rPr>
              <a:t>-  - </a:t>
            </a:r>
            <a:r>
              <a:rPr lang="de-DE" altLang="de-DE" sz="2400">
                <a:latin typeface="Arial" panose="020B0604020202020204" pitchFamily="34" charset="0"/>
                <a:cs typeface="Arial" panose="020B0604020202020204" pitchFamily="34" charset="0"/>
              </a:rPr>
              <a:t>die Risikobewältigung.</a:t>
            </a:r>
            <a:endParaRPr lang="de-DE" altLang="de-DE" sz="2400">
              <a:latin typeface="Arial" panose="020B0604020202020204" pitchFamily="34" charset="0"/>
              <a:cs typeface="Times New Roman" panose="02020603050405020304" pitchFamily="18" charset="0"/>
            </a:endParaRPr>
          </a:p>
          <a:p>
            <a:pPr algn="just">
              <a:spcBef>
                <a:spcPct val="20000"/>
              </a:spcBef>
              <a:spcAft>
                <a:spcPct val="20000"/>
              </a:spcAft>
            </a:pPr>
            <a:r>
              <a:rPr lang="de-DE" altLang="de-DE" sz="2400">
                <a:latin typeface="Arial" panose="020B0604020202020204" pitchFamily="34" charset="0"/>
                <a:cs typeface="Times New Roman" panose="02020603050405020304" pitchFamily="18" charset="0"/>
              </a:rPr>
              <a:t>Die </a:t>
            </a:r>
            <a:r>
              <a:rPr lang="de-DE" altLang="de-DE" sz="2400" b="1">
                <a:latin typeface="Arial" panose="020B0604020202020204" pitchFamily="34" charset="0"/>
                <a:cs typeface="Times New Roman" panose="02020603050405020304" pitchFamily="18" charset="0"/>
              </a:rPr>
              <a:t>Risikoidentifikation</a:t>
            </a:r>
            <a:r>
              <a:rPr lang="de-DE" altLang="de-DE" sz="2400">
                <a:latin typeface="Arial" panose="020B0604020202020204" pitchFamily="34" charset="0"/>
                <a:cs typeface="Times New Roman" panose="02020603050405020304" pitchFamily="18" charset="0"/>
              </a:rPr>
              <a:t> beinhaltet hauptsächlich die Determination von Prozessen, die zu einer negativen Abweichung zu den geplanten Anforderungen führen. Insofern ist es wichtig, vorab möglichst erschöpfende Szenarien zu erfassen, die im Laufe des Gesamtprozesses eintreten können.</a:t>
            </a:r>
            <a:r>
              <a:rPr lang="de-DE" altLang="de-DE" sz="2400">
                <a:latin typeface="Arial" panose="020B0604020202020204" pitchFamily="34" charset="0"/>
              </a:rPr>
              <a:t> </a:t>
            </a:r>
            <a:endParaRPr lang="de-DE" altLang="de-DE" sz="2400">
              <a:latin typeface="Arial" panose="020B0604020202020204" pitchFamily="34" charset="0"/>
              <a:cs typeface="Times New Roman" panose="02020603050405020304" pitchFamily="18" charset="0"/>
            </a:endParaRPr>
          </a:p>
        </p:txBody>
      </p:sp>
      <p:sp>
        <p:nvSpPr>
          <p:cNvPr id="2065" name="Text Box 230">
            <a:extLst>
              <a:ext uri="{FF2B5EF4-FFF2-40B4-BE49-F238E27FC236}">
                <a16:creationId xmlns:a16="http://schemas.microsoft.com/office/drawing/2014/main" id="{80E6B472-4B20-4E2A-869D-5624885A859F}"/>
              </a:ext>
            </a:extLst>
          </p:cNvPr>
          <p:cNvSpPr txBox="1">
            <a:spLocks noChangeAspect="1" noChangeArrowheads="1"/>
          </p:cNvSpPr>
          <p:nvPr/>
        </p:nvSpPr>
        <p:spPr bwMode="auto">
          <a:xfrm>
            <a:off x="0" y="0"/>
            <a:ext cx="7129463" cy="2881313"/>
          </a:xfrm>
          <a:prstGeom prst="rect">
            <a:avLst/>
          </a:prstGeom>
          <a:solidFill>
            <a:srgbClr val="1C4F7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endParaRPr lang="de-DE" altLang="de-DE" sz="4200"/>
          </a:p>
        </p:txBody>
      </p:sp>
      <p:sp>
        <p:nvSpPr>
          <p:cNvPr id="2066" name="Text Box 319">
            <a:extLst>
              <a:ext uri="{FF2B5EF4-FFF2-40B4-BE49-F238E27FC236}">
                <a16:creationId xmlns:a16="http://schemas.microsoft.com/office/drawing/2014/main" id="{6E488E02-256B-4B33-983E-D624CA466349}"/>
              </a:ext>
            </a:extLst>
          </p:cNvPr>
          <p:cNvSpPr txBox="1">
            <a:spLocks noChangeArrowheads="1"/>
          </p:cNvSpPr>
          <p:nvPr/>
        </p:nvSpPr>
        <p:spPr bwMode="auto">
          <a:xfrm>
            <a:off x="7453313" y="3833813"/>
            <a:ext cx="13466762" cy="2233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700" b="1">
                <a:latin typeface="Arial" panose="020B0604020202020204" pitchFamily="34" charset="0"/>
              </a:rPr>
              <a:t>Verfahren zur Wärmeentwicklung im Frisch-beton unter Beachtung von klimatischen Besonderheiten (maximal 3 Zeilen)</a:t>
            </a:r>
            <a:endParaRPr lang="de-DE" altLang="de-DE" sz="4700">
              <a:latin typeface="Arial" panose="020B0604020202020204" pitchFamily="34" charset="0"/>
            </a:endParaRPr>
          </a:p>
        </p:txBody>
      </p:sp>
      <p:graphicFrame>
        <p:nvGraphicFramePr>
          <p:cNvPr id="2067" name="Object 324">
            <a:extLst>
              <a:ext uri="{FF2B5EF4-FFF2-40B4-BE49-F238E27FC236}">
                <a16:creationId xmlns:a16="http://schemas.microsoft.com/office/drawing/2014/main" id="{F302B1F0-A8EB-420B-A52B-E55121F5B25E}"/>
              </a:ext>
            </a:extLst>
          </p:cNvPr>
          <p:cNvGraphicFramePr>
            <a:graphicFrameLocks noChangeAspect="1"/>
          </p:cNvGraphicFramePr>
          <p:nvPr/>
        </p:nvGraphicFramePr>
        <p:xfrm>
          <a:off x="13858875" y="17043400"/>
          <a:ext cx="7275513" cy="5441950"/>
        </p:xfrm>
        <a:graphic>
          <a:graphicData uri="http://schemas.openxmlformats.org/presentationml/2006/ole">
            <mc:AlternateContent xmlns:mc="http://schemas.openxmlformats.org/markup-compatibility/2006">
              <mc:Choice xmlns:v="urn:schemas-microsoft-com:vml" Requires="v">
                <p:oleObj spid="_x0000_s2074" name="Dokument" r:id="rId4" imgW="6956425" imgH="5203825" progId="WordPro.Document">
                  <p:embed/>
                </p:oleObj>
              </mc:Choice>
              <mc:Fallback>
                <p:oleObj name="Dokument" r:id="rId4" imgW="6956425" imgH="5203825" progId="WordPro.Document">
                  <p:embed/>
                  <p:pic>
                    <p:nvPicPr>
                      <p:cNvPr id="0" name="Object 3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58875" y="17043400"/>
                        <a:ext cx="7275513" cy="544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68" name="Text Box 325">
            <a:extLst>
              <a:ext uri="{FF2B5EF4-FFF2-40B4-BE49-F238E27FC236}">
                <a16:creationId xmlns:a16="http://schemas.microsoft.com/office/drawing/2014/main" id="{40EA227C-5341-4010-A050-DD9DFC8A1D20}"/>
              </a:ext>
            </a:extLst>
          </p:cNvPr>
          <p:cNvSpPr txBox="1">
            <a:spLocks noChangeArrowheads="1"/>
          </p:cNvSpPr>
          <p:nvPr/>
        </p:nvSpPr>
        <p:spPr bwMode="auto">
          <a:xfrm>
            <a:off x="14365288" y="20469225"/>
            <a:ext cx="6408737"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lgn="ctr">
              <a:spcBef>
                <a:spcPct val="50000"/>
              </a:spcBef>
            </a:pPr>
            <a:r>
              <a:rPr lang="de-DE" altLang="de-DE" sz="2600" b="1">
                <a:solidFill>
                  <a:srgbClr val="FF3300"/>
                </a:solidFill>
                <a:latin typeface="Arial" panose="020B0604020202020204" pitchFamily="34" charset="0"/>
              </a:rPr>
              <a:t>Grafiken in gut lesbarer Qualität,</a:t>
            </a:r>
            <a:br>
              <a:rPr lang="de-DE" altLang="de-DE" sz="2600" b="1">
                <a:solidFill>
                  <a:srgbClr val="FF3300"/>
                </a:solidFill>
                <a:latin typeface="Arial" panose="020B0604020202020204" pitchFamily="34" charset="0"/>
              </a:rPr>
            </a:br>
            <a:r>
              <a:rPr lang="de-DE" altLang="de-DE" sz="2600" b="1">
                <a:solidFill>
                  <a:srgbClr val="FF3300"/>
                </a:solidFill>
                <a:latin typeface="Arial" panose="020B0604020202020204" pitchFamily="34" charset="0"/>
              </a:rPr>
              <a:t>300 dpi</a:t>
            </a:r>
            <a:endParaRPr lang="de-DE" altLang="de-DE" sz="2600">
              <a:solidFill>
                <a:srgbClr val="FF3300"/>
              </a:solidFill>
              <a:latin typeface="Arial" panose="020B0604020202020204" pitchFamily="34" charset="0"/>
            </a:endParaRPr>
          </a:p>
        </p:txBody>
      </p:sp>
      <p:pic>
        <p:nvPicPr>
          <p:cNvPr id="2069" name="Picture 333" descr="TU_Logo_90_WS">
            <a:extLst>
              <a:ext uri="{FF2B5EF4-FFF2-40B4-BE49-F238E27FC236}">
                <a16:creationId xmlns:a16="http://schemas.microsoft.com/office/drawing/2014/main" id="{6DD2A673-FF24-4A36-A092-46D5B90CF0E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775" y="573088"/>
            <a:ext cx="5541963" cy="162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0" name="Text Box 348">
            <a:extLst>
              <a:ext uri="{FF2B5EF4-FFF2-40B4-BE49-F238E27FC236}">
                <a16:creationId xmlns:a16="http://schemas.microsoft.com/office/drawing/2014/main" id="{26897FE3-A454-4541-917A-5632BC5F5959}"/>
              </a:ext>
            </a:extLst>
          </p:cNvPr>
          <p:cNvSpPr txBox="1">
            <a:spLocks noChangeArrowheads="1"/>
          </p:cNvSpPr>
          <p:nvPr/>
        </p:nvSpPr>
        <p:spPr bwMode="auto">
          <a:xfrm>
            <a:off x="7453313" y="3833813"/>
            <a:ext cx="13466762" cy="2233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700" b="1">
                <a:latin typeface="Arial" panose="020B0604020202020204" pitchFamily="34" charset="0"/>
              </a:rPr>
              <a:t>Verfahren zur Wärmeentwicklung im Frisch-beton unter Beachtung von klimatischen Besonderheiten (maximal 3 Zeilen)</a:t>
            </a:r>
            <a:endParaRPr lang="de-DE" altLang="de-DE" sz="4700">
              <a:latin typeface="Arial" panose="020B0604020202020204" pitchFamily="34" charset="0"/>
            </a:endParaRPr>
          </a:p>
        </p:txBody>
      </p:sp>
      <p:sp>
        <p:nvSpPr>
          <p:cNvPr id="2071" name="Text Box 350">
            <a:extLst>
              <a:ext uri="{FF2B5EF4-FFF2-40B4-BE49-F238E27FC236}">
                <a16:creationId xmlns:a16="http://schemas.microsoft.com/office/drawing/2014/main" id="{981DC17E-E434-4778-A293-1C389B9637A9}"/>
              </a:ext>
            </a:extLst>
          </p:cNvPr>
          <p:cNvSpPr txBox="1">
            <a:spLocks noChangeArrowheads="1"/>
          </p:cNvSpPr>
          <p:nvPr/>
        </p:nvSpPr>
        <p:spPr bwMode="auto">
          <a:xfrm>
            <a:off x="7453313" y="7434263"/>
            <a:ext cx="13466762" cy="296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200">
                <a:latin typeface="Arial" panose="020B0604020202020204" pitchFamily="34" charset="0"/>
              </a:rPr>
              <a:t>Dipl.-Ing. Frank Vollzufrieden </a:t>
            </a:r>
            <a:br>
              <a:rPr lang="de-DE" altLang="de-DE" sz="4200">
                <a:latin typeface="Arial" panose="020B0604020202020204" pitchFamily="34" charset="0"/>
              </a:rPr>
            </a:br>
            <a:r>
              <a:rPr lang="de-DE" altLang="de-DE" sz="4200">
                <a:latin typeface="Arial" panose="020B0604020202020204" pitchFamily="34" charset="0"/>
              </a:rPr>
              <a:t>TU Dresden, Institut für Baubetriebswesen</a:t>
            </a:r>
          </a:p>
          <a:p>
            <a:pPr>
              <a:spcBef>
                <a:spcPct val="50000"/>
              </a:spcBef>
            </a:pPr>
            <a:r>
              <a:rPr lang="de-DE" altLang="de-DE" sz="4200">
                <a:latin typeface="Arial" panose="020B0604020202020204" pitchFamily="34" charset="0"/>
              </a:rPr>
              <a:t>Dipl.-Ing. Peter Immerzeit</a:t>
            </a:r>
            <a:br>
              <a:rPr lang="de-DE" altLang="de-DE" sz="4200">
                <a:latin typeface="Arial" panose="020B0604020202020204" pitchFamily="34" charset="0"/>
              </a:rPr>
            </a:br>
            <a:r>
              <a:rPr lang="de-DE" altLang="de-DE" sz="4200">
                <a:latin typeface="Arial" panose="020B0604020202020204" pitchFamily="34" charset="0"/>
              </a:rPr>
              <a:t>Ingenieurbüro Beton GmbH, Dresden</a:t>
            </a:r>
          </a:p>
        </p:txBody>
      </p:sp>
      <p:sp>
        <p:nvSpPr>
          <p:cNvPr id="2072" name="Text Box 354">
            <a:extLst>
              <a:ext uri="{FF2B5EF4-FFF2-40B4-BE49-F238E27FC236}">
                <a16:creationId xmlns:a16="http://schemas.microsoft.com/office/drawing/2014/main" id="{91514DD6-5AC4-4B7C-8B00-BF975EBFCA59}"/>
              </a:ext>
            </a:extLst>
          </p:cNvPr>
          <p:cNvSpPr txBox="1">
            <a:spLocks noChangeArrowheads="1"/>
          </p:cNvSpPr>
          <p:nvPr/>
        </p:nvSpPr>
        <p:spPr bwMode="auto">
          <a:xfrm>
            <a:off x="7453313" y="3833813"/>
            <a:ext cx="13466762" cy="2233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400" tIns="43201" rIns="86400" bIns="43201">
            <a:spAutoFit/>
          </a:bodyPr>
          <a:lstStyle>
            <a:lvl1pPr defTabSz="865188">
              <a:defRPr sz="4500">
                <a:solidFill>
                  <a:schemeClr val="tx1"/>
                </a:solidFill>
                <a:latin typeface="Times New Roman" panose="02020603050405020304" pitchFamily="18" charset="0"/>
              </a:defRPr>
            </a:lvl1pPr>
            <a:lvl2pPr marL="742950" indent="-285750" defTabSz="865188">
              <a:defRPr sz="4500">
                <a:solidFill>
                  <a:schemeClr val="tx1"/>
                </a:solidFill>
                <a:latin typeface="Times New Roman" panose="02020603050405020304" pitchFamily="18" charset="0"/>
              </a:defRPr>
            </a:lvl2pPr>
            <a:lvl3pPr marL="1143000" indent="-228600" defTabSz="865188">
              <a:defRPr sz="4500">
                <a:solidFill>
                  <a:schemeClr val="tx1"/>
                </a:solidFill>
                <a:latin typeface="Times New Roman" panose="02020603050405020304" pitchFamily="18" charset="0"/>
              </a:defRPr>
            </a:lvl3pPr>
            <a:lvl4pPr marL="1600200" indent="-228600" defTabSz="865188">
              <a:defRPr sz="4500">
                <a:solidFill>
                  <a:schemeClr val="tx1"/>
                </a:solidFill>
                <a:latin typeface="Times New Roman" panose="02020603050405020304" pitchFamily="18" charset="0"/>
              </a:defRPr>
            </a:lvl4pPr>
            <a:lvl5pPr marL="2057400" indent="-228600" defTabSz="865188">
              <a:defRPr sz="4500">
                <a:solidFill>
                  <a:schemeClr val="tx1"/>
                </a:solidFill>
                <a:latin typeface="Times New Roman" panose="02020603050405020304" pitchFamily="18" charset="0"/>
              </a:defRPr>
            </a:lvl5pPr>
            <a:lvl6pPr marL="2514600" indent="-228600" defTabSz="865188" eaLnBrk="0" fontAlgn="base" hangingPunct="0">
              <a:spcBef>
                <a:spcPct val="0"/>
              </a:spcBef>
              <a:spcAft>
                <a:spcPct val="0"/>
              </a:spcAft>
              <a:defRPr sz="4500">
                <a:solidFill>
                  <a:schemeClr val="tx1"/>
                </a:solidFill>
                <a:latin typeface="Times New Roman" panose="02020603050405020304" pitchFamily="18" charset="0"/>
              </a:defRPr>
            </a:lvl6pPr>
            <a:lvl7pPr marL="2971800" indent="-228600" defTabSz="865188" eaLnBrk="0" fontAlgn="base" hangingPunct="0">
              <a:spcBef>
                <a:spcPct val="0"/>
              </a:spcBef>
              <a:spcAft>
                <a:spcPct val="0"/>
              </a:spcAft>
              <a:defRPr sz="4500">
                <a:solidFill>
                  <a:schemeClr val="tx1"/>
                </a:solidFill>
                <a:latin typeface="Times New Roman" panose="02020603050405020304" pitchFamily="18" charset="0"/>
              </a:defRPr>
            </a:lvl7pPr>
            <a:lvl8pPr marL="3429000" indent="-228600" defTabSz="865188" eaLnBrk="0" fontAlgn="base" hangingPunct="0">
              <a:spcBef>
                <a:spcPct val="0"/>
              </a:spcBef>
              <a:spcAft>
                <a:spcPct val="0"/>
              </a:spcAft>
              <a:defRPr sz="4500">
                <a:solidFill>
                  <a:schemeClr val="tx1"/>
                </a:solidFill>
                <a:latin typeface="Times New Roman" panose="02020603050405020304" pitchFamily="18" charset="0"/>
              </a:defRPr>
            </a:lvl8pPr>
            <a:lvl9pPr marL="3886200" indent="-228600" defTabSz="865188" eaLnBrk="0" fontAlgn="base" hangingPunct="0">
              <a:spcBef>
                <a:spcPct val="0"/>
              </a:spcBef>
              <a:spcAft>
                <a:spcPct val="0"/>
              </a:spcAft>
              <a:defRPr sz="4500">
                <a:solidFill>
                  <a:schemeClr val="tx1"/>
                </a:solidFill>
                <a:latin typeface="Times New Roman" panose="02020603050405020304" pitchFamily="18" charset="0"/>
              </a:defRPr>
            </a:lvl9pPr>
          </a:lstStyle>
          <a:p>
            <a:pPr>
              <a:spcBef>
                <a:spcPct val="50000"/>
              </a:spcBef>
            </a:pPr>
            <a:r>
              <a:rPr lang="de-DE" altLang="de-DE" sz="4700" b="1">
                <a:latin typeface="Arial" panose="020B0604020202020204" pitchFamily="34" charset="0"/>
              </a:rPr>
              <a:t>Verfahren zur Wärmeentwicklung im Frisch-beton unter Beachtung von klimatischen Besonderheiten (maximal 3 Zeilen)</a:t>
            </a:r>
            <a:endParaRPr lang="de-DE" altLang="de-DE" sz="4700">
              <a:latin typeface="Arial" panose="020B0604020202020204" pitchFamily="34" charset="0"/>
            </a:endParaRP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728788" rtl="0" eaLnBrk="0" fontAlgn="base" latinLnBrk="0" hangingPunct="0">
          <a:lnSpc>
            <a:spcPct val="100000"/>
          </a:lnSpc>
          <a:spcBef>
            <a:spcPct val="0"/>
          </a:spcBef>
          <a:spcAft>
            <a:spcPct val="0"/>
          </a:spcAft>
          <a:buClrTx/>
          <a:buSzTx/>
          <a:buFontTx/>
          <a:buNone/>
          <a:tabLst/>
          <a:defRPr kumimoji="0" lang="de-DE" altLang="de-DE" sz="4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728788" rtl="0" eaLnBrk="0" fontAlgn="base" latinLnBrk="0" hangingPunct="0">
          <a:lnSpc>
            <a:spcPct val="100000"/>
          </a:lnSpc>
          <a:spcBef>
            <a:spcPct val="0"/>
          </a:spcBef>
          <a:spcAft>
            <a:spcPct val="0"/>
          </a:spcAft>
          <a:buClrTx/>
          <a:buSzTx/>
          <a:buFontTx/>
          <a:buNone/>
          <a:tabLst/>
          <a:defRPr kumimoji="0" lang="de-DE" altLang="de-DE" sz="4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andard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634</Words>
  <Application>Microsoft Office PowerPoint</Application>
  <PresentationFormat>Benutzerdefiniert</PresentationFormat>
  <Paragraphs>44</Paragraphs>
  <Slides>1</Slides>
  <Notes>0</Notes>
  <HiddenSlides>0</HiddenSlides>
  <MMClips>0</MMClips>
  <ScaleCrop>false</ScaleCrop>
  <HeadingPairs>
    <vt:vector size="8" baseType="variant">
      <vt:variant>
        <vt:lpstr>Verwendete Schriftarten</vt:lpstr>
      </vt:variant>
      <vt:variant>
        <vt:i4>2</vt:i4>
      </vt:variant>
      <vt:variant>
        <vt:lpstr>Design</vt:lpstr>
      </vt:variant>
      <vt:variant>
        <vt:i4>1</vt:i4>
      </vt:variant>
      <vt:variant>
        <vt:lpstr>Eingebettete OLE-Server</vt:lpstr>
      </vt:variant>
      <vt:variant>
        <vt:i4>1</vt:i4>
      </vt:variant>
      <vt:variant>
        <vt:lpstr>Folientitel</vt:lpstr>
      </vt:variant>
      <vt:variant>
        <vt:i4>1</vt:i4>
      </vt:variant>
    </vt:vector>
  </HeadingPairs>
  <TitlesOfParts>
    <vt:vector size="5" baseType="lpstr">
      <vt:lpstr>Arial</vt:lpstr>
      <vt:lpstr>Times New Roman</vt:lpstr>
      <vt:lpstr>Standarddesign</vt:lpstr>
      <vt:lpstr>Dokument</vt:lpstr>
      <vt:lpstr>PowerPoint-Präsentation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Kein Folientitel</dc:title>
  <dc:creator>Andre Weigelt</dc:creator>
  <cp:lastModifiedBy>Mischke, Janik</cp:lastModifiedBy>
  <cp:revision>58</cp:revision>
  <cp:lastPrinted>2001-04-22T16:32:50Z</cp:lastPrinted>
  <dcterms:created xsi:type="dcterms:W3CDTF">2001-04-18T15:55:53Z</dcterms:created>
  <dcterms:modified xsi:type="dcterms:W3CDTF">2025-05-14T13:41:41Z</dcterms:modified>
</cp:coreProperties>
</file>