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80" r:id="rId2"/>
    <p:sldId id="259" r:id="rId3"/>
    <p:sldId id="257" r:id="rId4"/>
    <p:sldId id="283" r:id="rId5"/>
    <p:sldId id="284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6" r:id="rId16"/>
    <p:sldId id="297" r:id="rId17"/>
    <p:sldId id="298" r:id="rId18"/>
    <p:sldId id="258" r:id="rId19"/>
    <p:sldId id="282" r:id="rId20"/>
    <p:sldId id="260" r:id="rId21"/>
    <p:sldId id="261" r:id="rId22"/>
    <p:sldId id="263" r:id="rId23"/>
    <p:sldId id="264" r:id="rId24"/>
    <p:sldId id="265" r:id="rId25"/>
    <p:sldId id="266" r:id="rId26"/>
    <p:sldId id="268" r:id="rId27"/>
  </p:sldIdLst>
  <p:sldSz cx="9144000" cy="6858000" type="screen4x3"/>
  <p:notesSz cx="6648450" cy="98504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BDFB"/>
    <a:srgbClr val="398FED"/>
    <a:srgbClr val="6081EA"/>
    <a:srgbClr val="A7C1F5"/>
    <a:srgbClr val="003366"/>
    <a:srgbClr val="990000"/>
    <a:srgbClr val="80000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33" autoAdjust="0"/>
    <p:restoredTop sz="90090" autoAdjust="0"/>
  </p:normalViewPr>
  <p:slideViewPr>
    <p:cSldViewPr>
      <p:cViewPr varScale="1">
        <p:scale>
          <a:sx n="102" d="100"/>
          <a:sy n="102" d="100"/>
        </p:scale>
        <p:origin x="20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E07F1DE-C6CB-4C86-9ED8-6B51C23BBD8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13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14DE991-7854-4899-8C72-342737F8E17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7138" y="0"/>
            <a:ext cx="28813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CF7D5949-0AE8-4DE8-BEBE-819D668DE6D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58313"/>
            <a:ext cx="28813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13BE1CC-4AE8-457C-8FE7-90A607D0A96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7138" y="9358313"/>
            <a:ext cx="28813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mtClean="0"/>
            </a:lvl1pPr>
          </a:lstStyle>
          <a:p>
            <a:pPr>
              <a:defRPr/>
            </a:pPr>
            <a:fld id="{F75E1996-F034-4DF2-851C-2CAB08248A9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CC0BF58-B7A0-4434-811D-D8A578DA339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13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0D5475B-6D3D-457C-953E-89145776EE4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67138" y="0"/>
            <a:ext cx="28813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9C46940-F673-4E18-AEF7-AC9A5AF8C26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0425" y="738188"/>
            <a:ext cx="4926013" cy="3694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F1989BCD-372E-431A-88E1-BA4C0F0FBF2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4678363"/>
            <a:ext cx="4876800" cy="4433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Klicken Sie, um die Formate des Vorlagentextes zu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CD0A014D-3160-4B96-8B1B-616CF2706E2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58313"/>
            <a:ext cx="2881313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C8099BB2-4483-4490-9670-B9355632B0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7138" y="9358313"/>
            <a:ext cx="2881312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mtClean="0"/>
            </a:lvl1pPr>
          </a:lstStyle>
          <a:p>
            <a:pPr>
              <a:defRPr/>
            </a:pPr>
            <a:fld id="{122611B0-1946-419E-81F6-DFBD47C2819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Rectangle 30">
            <a:extLst>
              <a:ext uri="{FF2B5EF4-FFF2-40B4-BE49-F238E27FC236}">
                <a16:creationId xmlns:a16="http://schemas.microsoft.com/office/drawing/2014/main" id="{8980885B-0064-45D5-8B81-84A551ADB2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Mai 2006</a:t>
            </a:r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47D0B460-EDDC-49AD-8665-1B70A32C29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Dr. H.-H. Grove, Dr. M. Mayer</a:t>
            </a:r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2362BC98-B22E-4BCA-8AA6-65139C2797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76EEF-E477-4265-992B-3F4222D2649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1387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30">
            <a:extLst>
              <a:ext uri="{FF2B5EF4-FFF2-40B4-BE49-F238E27FC236}">
                <a16:creationId xmlns:a16="http://schemas.microsoft.com/office/drawing/2014/main" id="{8C954A55-F42E-422B-8DB2-E4EFCD0AAC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Mai 2006</a:t>
            </a:r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97B1A3FB-3AD1-44E3-93AF-A5AA831E91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Dr. H.-H. Grove, Dr. M. Mayer</a:t>
            </a:r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C9DCE1AF-C407-465A-96D0-4CF7641504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7FAEF-F7FB-49DA-B1CB-6C7EECE8189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18928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24650" y="228600"/>
            <a:ext cx="2190750" cy="586740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52400" y="228600"/>
            <a:ext cx="6419850" cy="58674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30">
            <a:extLst>
              <a:ext uri="{FF2B5EF4-FFF2-40B4-BE49-F238E27FC236}">
                <a16:creationId xmlns:a16="http://schemas.microsoft.com/office/drawing/2014/main" id="{89C004FF-2E1C-4CAC-A2F4-C5CC4071AC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Mai 2006</a:t>
            </a:r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3F53D2C3-D78A-42E7-ACA9-F2F9F451F1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Dr. H.-H. Grove, Dr. M. Mayer</a:t>
            </a:r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51042529-6537-4FE9-8AD7-6FF1848B8A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43F9D-D066-4F32-B839-3EA575DB26A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3455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30">
            <a:extLst>
              <a:ext uri="{FF2B5EF4-FFF2-40B4-BE49-F238E27FC236}">
                <a16:creationId xmlns:a16="http://schemas.microsoft.com/office/drawing/2014/main" id="{49067FAD-D38B-4C8C-B457-F337E05714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Mai 2006</a:t>
            </a:r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82724207-4BA9-475B-BD92-985F303E60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Dr. H.-H. Grove, Dr. M. Mayer</a:t>
            </a:r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E161C21F-057E-404F-9264-5F2900A08C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24B5E2-5F15-442D-9E04-B0CF666E058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99651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Rectangle 30">
            <a:extLst>
              <a:ext uri="{FF2B5EF4-FFF2-40B4-BE49-F238E27FC236}">
                <a16:creationId xmlns:a16="http://schemas.microsoft.com/office/drawing/2014/main" id="{713D8C43-21AB-41AB-BE76-7DE89D2359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Mai 2006</a:t>
            </a:r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B13AE74C-F2CF-49F0-9336-A8FF667F63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Dr. H.-H. Grove, Dr. M. Mayer</a:t>
            </a:r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DAFCA7E1-33A9-422E-BBAD-AD3F9C0F8B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D0718-AE04-41B9-AE3D-5C4FF2342E4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91082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2400" y="1981200"/>
            <a:ext cx="4305300" cy="4114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4305300" cy="4114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30">
            <a:extLst>
              <a:ext uri="{FF2B5EF4-FFF2-40B4-BE49-F238E27FC236}">
                <a16:creationId xmlns:a16="http://schemas.microsoft.com/office/drawing/2014/main" id="{8C8DE95E-4B0F-4A0D-A2C4-4676891D13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Mai 2006</a:t>
            </a:r>
          </a:p>
        </p:txBody>
      </p:sp>
      <p:sp>
        <p:nvSpPr>
          <p:cNvPr id="6" name="Rectangle 31">
            <a:extLst>
              <a:ext uri="{FF2B5EF4-FFF2-40B4-BE49-F238E27FC236}">
                <a16:creationId xmlns:a16="http://schemas.microsoft.com/office/drawing/2014/main" id="{7BD0BC84-09DC-4BB5-8540-EDBAC3D56E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Dr. H.-H. Grove, Dr. M. Mayer</a:t>
            </a:r>
          </a:p>
        </p:txBody>
      </p:sp>
      <p:sp>
        <p:nvSpPr>
          <p:cNvPr id="7" name="Rectangle 32">
            <a:extLst>
              <a:ext uri="{FF2B5EF4-FFF2-40B4-BE49-F238E27FC236}">
                <a16:creationId xmlns:a16="http://schemas.microsoft.com/office/drawing/2014/main" id="{99C55F99-6F16-4F97-9F48-E98E7FBF71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8FA66-73C1-44C5-B80F-AF92DECB3FC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88150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30">
            <a:extLst>
              <a:ext uri="{FF2B5EF4-FFF2-40B4-BE49-F238E27FC236}">
                <a16:creationId xmlns:a16="http://schemas.microsoft.com/office/drawing/2014/main" id="{23D15E1D-A316-4221-912D-F47D8F16E9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Mai 2006</a:t>
            </a:r>
          </a:p>
        </p:txBody>
      </p:sp>
      <p:sp>
        <p:nvSpPr>
          <p:cNvPr id="8" name="Rectangle 31">
            <a:extLst>
              <a:ext uri="{FF2B5EF4-FFF2-40B4-BE49-F238E27FC236}">
                <a16:creationId xmlns:a16="http://schemas.microsoft.com/office/drawing/2014/main" id="{E321D0A0-1D60-411B-924E-326B3325BE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Dr. H.-H. Grove, Dr. M. Mayer</a:t>
            </a:r>
          </a:p>
        </p:txBody>
      </p:sp>
      <p:sp>
        <p:nvSpPr>
          <p:cNvPr id="9" name="Rectangle 32">
            <a:extLst>
              <a:ext uri="{FF2B5EF4-FFF2-40B4-BE49-F238E27FC236}">
                <a16:creationId xmlns:a16="http://schemas.microsoft.com/office/drawing/2014/main" id="{739CDBB5-134E-42A3-8A94-198EBD42FF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153FD-3DC6-4E25-A3C5-04E3AF0CF8D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6743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Rectangle 30">
            <a:extLst>
              <a:ext uri="{FF2B5EF4-FFF2-40B4-BE49-F238E27FC236}">
                <a16:creationId xmlns:a16="http://schemas.microsoft.com/office/drawing/2014/main" id="{CB2DBFD4-4FA4-4726-AE3A-A180D9A974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Mai 2006</a:t>
            </a:r>
          </a:p>
        </p:txBody>
      </p:sp>
      <p:sp>
        <p:nvSpPr>
          <p:cNvPr id="4" name="Rectangle 31">
            <a:extLst>
              <a:ext uri="{FF2B5EF4-FFF2-40B4-BE49-F238E27FC236}">
                <a16:creationId xmlns:a16="http://schemas.microsoft.com/office/drawing/2014/main" id="{2B01A1D0-4716-4E6A-AAF3-B2A27EBB23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Dr. H.-H. Grove, Dr. M. Mayer</a:t>
            </a:r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9FA0EF96-BD26-4666-9D71-A4A45A5B66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FEE1C-3595-4447-891E-E0C8CDE4A60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50264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0">
            <a:extLst>
              <a:ext uri="{FF2B5EF4-FFF2-40B4-BE49-F238E27FC236}">
                <a16:creationId xmlns:a16="http://schemas.microsoft.com/office/drawing/2014/main" id="{5A23034C-07CE-46BC-8963-257AFB9AA5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Mai 2006</a:t>
            </a:r>
          </a:p>
        </p:txBody>
      </p:sp>
      <p:sp>
        <p:nvSpPr>
          <p:cNvPr id="3" name="Rectangle 31">
            <a:extLst>
              <a:ext uri="{FF2B5EF4-FFF2-40B4-BE49-F238E27FC236}">
                <a16:creationId xmlns:a16="http://schemas.microsoft.com/office/drawing/2014/main" id="{9184E4B9-8A35-4052-8770-548D2DCADF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Dr. H.-H. Grove, Dr. M. Mayer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69B782DD-5DA9-46C5-84F0-83A38C689E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6F693-3455-42FD-877D-83C002DD5A0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61678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30">
            <a:extLst>
              <a:ext uri="{FF2B5EF4-FFF2-40B4-BE49-F238E27FC236}">
                <a16:creationId xmlns:a16="http://schemas.microsoft.com/office/drawing/2014/main" id="{DB335101-3F1E-4498-937C-880FFDEA96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Mai 2006</a:t>
            </a:r>
          </a:p>
        </p:txBody>
      </p:sp>
      <p:sp>
        <p:nvSpPr>
          <p:cNvPr id="6" name="Rectangle 31">
            <a:extLst>
              <a:ext uri="{FF2B5EF4-FFF2-40B4-BE49-F238E27FC236}">
                <a16:creationId xmlns:a16="http://schemas.microsoft.com/office/drawing/2014/main" id="{7A37C378-1D1F-4C63-B50C-42C6F67199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Dr. H.-H. Grove, Dr. M. Mayer</a:t>
            </a:r>
          </a:p>
        </p:txBody>
      </p:sp>
      <p:sp>
        <p:nvSpPr>
          <p:cNvPr id="7" name="Rectangle 32">
            <a:extLst>
              <a:ext uri="{FF2B5EF4-FFF2-40B4-BE49-F238E27FC236}">
                <a16:creationId xmlns:a16="http://schemas.microsoft.com/office/drawing/2014/main" id="{3AD0DF2B-63AF-4612-9A70-A7A05CF5E9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D743F-C71C-4101-9C6A-CC1EEFA713D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2682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30">
            <a:extLst>
              <a:ext uri="{FF2B5EF4-FFF2-40B4-BE49-F238E27FC236}">
                <a16:creationId xmlns:a16="http://schemas.microsoft.com/office/drawing/2014/main" id="{624B32AB-66A3-4752-A5A3-07009009B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Mai 2006</a:t>
            </a:r>
          </a:p>
        </p:txBody>
      </p:sp>
      <p:sp>
        <p:nvSpPr>
          <p:cNvPr id="6" name="Rectangle 31">
            <a:extLst>
              <a:ext uri="{FF2B5EF4-FFF2-40B4-BE49-F238E27FC236}">
                <a16:creationId xmlns:a16="http://schemas.microsoft.com/office/drawing/2014/main" id="{494C0244-EE29-4855-9C50-413EF528F5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Dr. H.-H. Grove, Dr. M. Mayer</a:t>
            </a:r>
          </a:p>
        </p:txBody>
      </p:sp>
      <p:sp>
        <p:nvSpPr>
          <p:cNvPr id="7" name="Rectangle 32">
            <a:extLst>
              <a:ext uri="{FF2B5EF4-FFF2-40B4-BE49-F238E27FC236}">
                <a16:creationId xmlns:a16="http://schemas.microsoft.com/office/drawing/2014/main" id="{451E9335-2733-4867-BCC3-652C5DF3B0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50BAB-9337-41BA-A0E8-03BEF9DBE12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90980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BFCFF"/>
            </a:gs>
            <a:gs pos="100000">
              <a:srgbClr val="EBF1FD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B04A9F7-E6DA-42FF-9C14-EEA8B04D22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5562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das Titelformat zu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783C88-72A0-437B-8DD4-DBE314A75A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981200"/>
            <a:ext cx="8763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Text Box 17">
            <a:extLst>
              <a:ext uri="{FF2B5EF4-FFF2-40B4-BE49-F238E27FC236}">
                <a16:creationId xmlns:a16="http://schemas.microsoft.com/office/drawing/2014/main" id="{B48F9084-DC5F-4D67-8368-396CA959658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66800" y="228600"/>
            <a:ext cx="601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altLang="de-DE" sz="2400"/>
          </a:p>
        </p:txBody>
      </p:sp>
      <p:sp>
        <p:nvSpPr>
          <p:cNvPr id="1054" name="Rectangle 30">
            <a:extLst>
              <a:ext uri="{FF2B5EF4-FFF2-40B4-BE49-F238E27FC236}">
                <a16:creationId xmlns:a16="http://schemas.microsoft.com/office/drawing/2014/main" id="{9F1FE6D0-ACDC-4100-8D7D-F99669877B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629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900" b="1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r>
              <a:rPr lang="de-DE" altLang="de-DE"/>
              <a:t>Mai 2006</a:t>
            </a:r>
          </a:p>
        </p:txBody>
      </p:sp>
      <p:sp>
        <p:nvSpPr>
          <p:cNvPr id="1055" name="Rectangle 31">
            <a:extLst>
              <a:ext uri="{FF2B5EF4-FFF2-40B4-BE49-F238E27FC236}">
                <a16:creationId xmlns:a16="http://schemas.microsoft.com/office/drawing/2014/main" id="{D325403E-81D0-4306-B20C-3C90C5DDFB7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040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900" b="1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r>
              <a:rPr lang="de-DE" altLang="de-DE"/>
              <a:t>Dr. H.-H. Grove, Dr. M. Mayer</a:t>
            </a:r>
          </a:p>
        </p:txBody>
      </p:sp>
      <p:sp>
        <p:nvSpPr>
          <p:cNvPr id="1056" name="Rectangle 32">
            <a:extLst>
              <a:ext uri="{FF2B5EF4-FFF2-40B4-BE49-F238E27FC236}">
                <a16:creationId xmlns:a16="http://schemas.microsoft.com/office/drawing/2014/main" id="{FB66E61A-1C00-4681-9DB5-5FF8E5FB907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00825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900" b="1" smtClean="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fld id="{92C6ECBE-B740-42F7-BE1E-7FEE2AAC3D4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032" name="Rectangle 41">
            <a:extLst>
              <a:ext uri="{FF2B5EF4-FFF2-40B4-BE49-F238E27FC236}">
                <a16:creationId xmlns:a16="http://schemas.microsoft.com/office/drawing/2014/main" id="{51F7A202-1E86-44D9-9A54-1A3A70ADF42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141788" y="3086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033" name="Rectangle 61">
            <a:extLst>
              <a:ext uri="{FF2B5EF4-FFF2-40B4-BE49-F238E27FC236}">
                <a16:creationId xmlns:a16="http://schemas.microsoft.com/office/drawing/2014/main" id="{FBCBF4D7-813C-466D-8EDA-E8919ACE84B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971925" y="3038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grpSp>
        <p:nvGrpSpPr>
          <p:cNvPr id="1034" name="Group 68">
            <a:extLst>
              <a:ext uri="{FF2B5EF4-FFF2-40B4-BE49-F238E27FC236}">
                <a16:creationId xmlns:a16="http://schemas.microsoft.com/office/drawing/2014/main" id="{D6A33A38-85E6-4377-9DA9-176906DB81DE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5429250" y="0"/>
            <a:ext cx="3621088" cy="396875"/>
            <a:chOff x="3420" y="0"/>
            <a:chExt cx="2281" cy="250"/>
          </a:xfrm>
        </p:grpSpPr>
        <p:pic>
          <p:nvPicPr>
            <p:cNvPr id="1035" name="Picture 60">
              <a:extLst>
                <a:ext uri="{FF2B5EF4-FFF2-40B4-BE49-F238E27FC236}">
                  <a16:creationId xmlns:a16="http://schemas.microsoft.com/office/drawing/2014/main" id="{0DC7BE1A-9E73-44D5-A3CF-7ABC09ABE3D9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8" y="12"/>
              <a:ext cx="31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6" name="Text Box 63">
              <a:extLst>
                <a:ext uri="{FF2B5EF4-FFF2-40B4-BE49-F238E27FC236}">
                  <a16:creationId xmlns:a16="http://schemas.microsoft.com/office/drawing/2014/main" id="{8C0643F9-88BE-43F3-810A-9F9045D0736B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420" y="0"/>
              <a:ext cx="20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de-DE" altLang="de-DE" sz="1000" b="1">
                  <a:solidFill>
                    <a:srgbClr val="000066"/>
                  </a:solidFill>
                </a:rPr>
                <a:t>Bayerisches Staatsministerium für</a:t>
              </a:r>
              <a:br>
                <a:rPr lang="de-DE" altLang="de-DE" sz="1000" b="1">
                  <a:solidFill>
                    <a:srgbClr val="000066"/>
                  </a:solidFill>
                </a:rPr>
              </a:br>
              <a:r>
                <a:rPr lang="de-DE" altLang="de-DE" sz="1000" b="1">
                  <a:solidFill>
                    <a:srgbClr val="000066"/>
                  </a:solidFill>
                </a:rPr>
                <a:t>Umwelt, Gesundheit und Verbraucherschutz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A5002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A50021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A50021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A50021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A50021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rgbClr val="A50021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rgbClr val="A50021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rgbClr val="A50021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rgbClr val="A50021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rgbClr val="00006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kern="1200">
          <a:solidFill>
            <a:srgbClr val="0000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3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gif"/><Relationship Id="rId5" Type="http://schemas.openxmlformats.org/officeDocument/2006/relationships/image" Target="../media/image7.pn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15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de/imgres?imgurl=www.mygermanladen.netfirms.com/images/bayern.jpg&amp;imgrefurl=http://www.mygermanladen.netfirms.com/wc.htm&amp;h=334&amp;w=300&amp;sz=30&amp;tbnid=9Smbgk-VZAwJ:&amp;tbnh=114&amp;tbnw=103&amp;prev=/images%3Fq%3DWappen%2BBayern%26hl%3Dde%26lr%3D%26ie%3DUTF-8%26oe%3DUTF-8" TargetMode="External"/><Relationship Id="rId3" Type="http://schemas.openxmlformats.org/officeDocument/2006/relationships/image" Target="../media/image21.png"/><Relationship Id="rId7" Type="http://schemas.openxmlformats.org/officeDocument/2006/relationships/image" Target="../media/image18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de/imgres?imgurl=www.eberproducts.com/images/Wildschweine.jpg&amp;imgrefurl=http://www.eberproducts.com/&amp;h=581&amp;w=861&amp;sz=88&amp;tbnid=xkuOS3xijh4J:&amp;tbnh=97&amp;tbnw=143&amp;prev=/images%3Fq%3DWildschweine%26hl%3Dde%26lr%3D%26ie%3DUTF-8%26oe%3DUTF-8%26sa%3DN" TargetMode="External"/><Relationship Id="rId5" Type="http://schemas.openxmlformats.org/officeDocument/2006/relationships/image" Target="../media/image24.wmf"/><Relationship Id="rId4" Type="http://schemas.openxmlformats.org/officeDocument/2006/relationships/image" Target="../media/image26.gif"/><Relationship Id="rId9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3.wmf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7.png"/><Relationship Id="rId4" Type="http://schemas.openxmlformats.org/officeDocument/2006/relationships/image" Target="../media/image21.png"/><Relationship Id="rId9" Type="http://schemas.openxmlformats.org/officeDocument/2006/relationships/image" Target="../media/image29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30.gif"/><Relationship Id="rId7" Type="http://schemas.openxmlformats.org/officeDocument/2006/relationships/hyperlink" Target="http://images.google.de/imgres?imgurl=www.mygermanladen.netfirms.com/images/bayern.jpg&amp;imgrefurl=http://www.mygermanladen.netfirms.com/wc.htm&amp;h=334&amp;w=300&amp;sz=30&amp;tbnid=9Smbgk-VZAwJ:&amp;tbnh=114&amp;tbnw=103&amp;prev=/images%3Fq%3DWappen%2BBayern%26hl%3Dde%26lr%3D%26ie%3DUTF-8%26oe%3DUTF-8" TargetMode="External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wmf"/><Relationship Id="rId5" Type="http://schemas.openxmlformats.org/officeDocument/2006/relationships/image" Target="../media/image32.gif"/><Relationship Id="rId4" Type="http://schemas.openxmlformats.org/officeDocument/2006/relationships/image" Target="../media/image31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image" Target="../media/image3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hyperlink" Target="http://images.google.de/imgres?imgurl=www.mygermanladen.netfirms.com/images/bayern.jpg&amp;imgrefurl=http://www.mygermanladen.netfirms.com/wc.htm&amp;h=334&amp;w=300&amp;sz=30&amp;tbnid=9Smbgk-VZAwJ:&amp;tbnh=114&amp;tbnw=103&amp;prev=/images%3Fq%3DWappen%2BBayern%26hl%3Dde%26lr%3D%26ie%3DUTF-8%26oe%3DUTF-8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gi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gif"/><Relationship Id="rId5" Type="http://schemas.openxmlformats.org/officeDocument/2006/relationships/image" Target="../media/image40.wmf"/><Relationship Id="rId4" Type="http://schemas.openxmlformats.org/officeDocument/2006/relationships/image" Target="../media/image39.gif"/><Relationship Id="rId9" Type="http://schemas.openxmlformats.org/officeDocument/2006/relationships/image" Target="../media/image4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4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gif"/><Relationship Id="rId2" Type="http://schemas.openxmlformats.org/officeDocument/2006/relationships/image" Target="../media/image46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de/imgres?imgurl=www.mygermanladen.netfirms.com/images/bayern.jpg&amp;imgrefurl=http://www.mygermanladen.netfirms.com/wc.htm&amp;h=334&amp;w=300&amp;sz=30&amp;tbnid=9Smbgk-VZAwJ:&amp;tbnh=114&amp;tbnw=103&amp;prev=/images%3Fq%3DWappen%2BBayern%26hl%3Dde%26lr%3D%26ie%3DUTF-8%26oe%3DUTF-8" TargetMode="Externa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wmf"/><Relationship Id="rId4" Type="http://schemas.openxmlformats.org/officeDocument/2006/relationships/image" Target="../media/image1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de/imgres?imgurl=www.mygermanladen.netfirms.com/images/bayern.jpg&amp;imgrefurl=http://www.mygermanladen.netfirms.com/wc.htm&amp;h=334&amp;w=300&amp;sz=30&amp;tbnid=9Smbgk-VZAwJ:&amp;tbnh=114&amp;tbnw=103&amp;prev=/images%3Fq%3DWappen%2BBayern%26hl%3Dde%26lr%3D%26ie%3DUTF-8%26oe%3DUTF-8" TargetMode="Externa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wmf"/><Relationship Id="rId5" Type="http://schemas.openxmlformats.org/officeDocument/2006/relationships/image" Target="../media/image15.wmf"/><Relationship Id="rId4" Type="http://schemas.openxmlformats.org/officeDocument/2006/relationships/image" Target="../media/image16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de/imgres?imgurl=www.mygermanladen.netfirms.com/images/bayern.jpg&amp;imgrefurl=http://www.mygermanladen.netfirms.com/wc.htm&amp;h=334&amp;w=300&amp;sz=30&amp;tbnid=9Smbgk-VZAwJ:&amp;tbnh=114&amp;tbnw=103&amp;prev=/images%3Fq%3DWappen%2BBayern%26hl%3Dde%26lr%3D%26ie%3DUTF-8%26oe%3DUTF-8" TargetMode="Externa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gif"/><Relationship Id="rId5" Type="http://schemas.openxmlformats.org/officeDocument/2006/relationships/image" Target="../media/image15.wmf"/><Relationship Id="rId4" Type="http://schemas.openxmlformats.org/officeDocument/2006/relationships/image" Target="../media/image16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de/imgres?imgurl=www.mygermanladen.netfirms.com/images/bayern.jpg&amp;imgrefurl=http://www.mygermanladen.netfirms.com/wc.htm&amp;h=334&amp;w=300&amp;sz=30&amp;tbnid=9Smbgk-VZAwJ:&amp;tbnh=114&amp;tbnw=103&amp;prev=/images%3Fq%3DWappen%2BBayern%26hl%3Dde%26lr%3D%26ie%3DUTF-8%26oe%3DUTF-8" TargetMode="Externa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wmf"/><Relationship Id="rId4" Type="http://schemas.openxmlformats.org/officeDocument/2006/relationships/image" Target="../media/image1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images.google.de/imgres?imgurl=www.mygermanladen.netfirms.com/images/bayern.jpg&amp;imgrefurl=http://www.mygermanladen.netfirms.com/wc.htm&amp;h=334&amp;w=300&amp;sz=30&amp;tbnid=9Smbgk-VZAwJ:&amp;tbnh=114&amp;tbnw=103&amp;prev=/images%3Fq%3DWappen%2BBayern%26hl%3Dde%26lr%3D%26ie%3DUTF-8%26oe%3DUTF-8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wmf"/><Relationship Id="rId4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image" Target="../media/image10.gif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7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image" Target="../media/image16.jpeg"/><Relationship Id="rId4" Type="http://schemas.openxmlformats.org/officeDocument/2006/relationships/hyperlink" Target="http://images.google.de/imgres?imgurl=www.mygermanladen.netfirms.com/images/bayern.jpg&amp;imgrefurl=http://www.mygermanladen.netfirms.com/wc.htm&amp;h=334&amp;w=300&amp;sz=30&amp;tbnid=9Smbgk-VZAwJ:&amp;tbnh=114&amp;tbnw=103&amp;prev=/images%3Fq%3DWappen%2BBayern%26hl%3Dde%26lr%3D%26ie%3DUTF-8%26oe%3DUTF-8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images.google.de/imgres?imgurl=www.mygermanladen.netfirms.com/images/bayern.jpg&amp;imgrefurl=http://www.mygermanladen.netfirms.com/wc.htm&amp;h=334&amp;w=300&amp;sz=30&amp;tbnid=9Smbgk-VZAwJ:&amp;tbnh=114&amp;tbnw=103&amp;prev=/images%3Fq%3DWappen%2BBayern%26hl%3Dde%26lr%3D%26ie%3DUTF-8%26oe%3DUTF-8" TargetMode="External"/><Relationship Id="rId7" Type="http://schemas.openxmlformats.org/officeDocument/2006/relationships/image" Target="../media/image18.jpeg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de/imgres?imgurl=www.eberproducts.com/images/Wildschweine.jpg&amp;imgrefurl=http://www.eberproducts.com/&amp;h=581&amp;w=861&amp;sz=88&amp;tbnid=xkuOS3xijh4J:&amp;tbnh=97&amp;tbnw=143&amp;prev=/images%3Fq%3DWildschweine%26hl%3Dde%26lr%3D%26ie%3DUTF-8%26oe%3DUTF-8%26sa%3DN" TargetMode="External"/><Relationship Id="rId5" Type="http://schemas.openxmlformats.org/officeDocument/2006/relationships/image" Target="../media/image3.wmf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umsplatzhalter 1">
            <a:extLst>
              <a:ext uri="{FF2B5EF4-FFF2-40B4-BE49-F238E27FC236}">
                <a16:creationId xmlns:a16="http://schemas.microsoft.com/office/drawing/2014/main" id="{0E3332B5-DCDB-40AD-9F14-777C15F203F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4099" name="Fußzeilenplatzhalter 2">
            <a:extLst>
              <a:ext uri="{FF2B5EF4-FFF2-40B4-BE49-F238E27FC236}">
                <a16:creationId xmlns:a16="http://schemas.microsoft.com/office/drawing/2014/main" id="{82B8F663-3F87-4784-8049-15C6EAA5F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4100" name="Foliennummernplatzhalter 3">
            <a:extLst>
              <a:ext uri="{FF2B5EF4-FFF2-40B4-BE49-F238E27FC236}">
                <a16:creationId xmlns:a16="http://schemas.microsoft.com/office/drawing/2014/main" id="{5F49E624-EAA0-41E2-BD1B-282A635A2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2C3176A-9D2F-4FC8-9BEF-D6D0BEB12F46}" type="slidenum">
              <a:rPr lang="de-DE" altLang="de-DE" sz="900">
                <a:solidFill>
                  <a:srgbClr val="000066"/>
                </a:solidFill>
              </a:rPr>
              <a:pPr/>
              <a:t>1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pic>
        <p:nvPicPr>
          <p:cNvPr id="4101" name="Picture 2050">
            <a:extLst>
              <a:ext uri="{FF2B5EF4-FFF2-40B4-BE49-F238E27FC236}">
                <a16:creationId xmlns:a16="http://schemas.microsoft.com/office/drawing/2014/main" id="{BDD1ED87-F935-4610-9787-1568F74704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WordArt 2051">
            <a:extLst>
              <a:ext uri="{FF2B5EF4-FFF2-40B4-BE49-F238E27FC236}">
                <a16:creationId xmlns:a16="http://schemas.microsoft.com/office/drawing/2014/main" id="{16EB6B3F-80FC-4BA9-91A1-404DD9EE529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27100" y="330200"/>
            <a:ext cx="6819900" cy="132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Arial Black" panose="020B0A04020102020204" pitchFamily="34" charset="0"/>
              </a:rPr>
              <a:t>Jäger als kundige Person</a:t>
            </a:r>
          </a:p>
          <a:p>
            <a:pPr algn="ctr"/>
            <a:r>
              <a:rPr lang="de-DE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Arial Black" panose="020B0A04020102020204" pitchFamily="34" charset="0"/>
              </a:rPr>
              <a:t>und Wildvermarkter</a:t>
            </a:r>
          </a:p>
        </p:txBody>
      </p:sp>
      <p:sp>
        <p:nvSpPr>
          <p:cNvPr id="4103" name="WordArt 2052">
            <a:extLst>
              <a:ext uri="{FF2B5EF4-FFF2-40B4-BE49-F238E27FC236}">
                <a16:creationId xmlns:a16="http://schemas.microsoft.com/office/drawing/2014/main" id="{7B14BD66-648A-4260-BD39-216DF9C6019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24300" y="2070100"/>
            <a:ext cx="186690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Arial Black" panose="020B0A04020102020204" pitchFamily="34" charset="0"/>
              </a:rPr>
              <a:t>Dr. H.-H. Grove</a:t>
            </a:r>
          </a:p>
          <a:p>
            <a:pPr algn="ctr"/>
            <a:r>
              <a:rPr lang="en-US" sz="1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Arial Black" panose="020B0A04020102020204" pitchFamily="34" charset="0"/>
              </a:rPr>
              <a:t>Dr. M. Mayer</a:t>
            </a:r>
            <a:endParaRPr lang="de-DE" sz="18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3300"/>
              </a:solidFill>
              <a:latin typeface="Arial Black" panose="020B0A04020102020204" pitchFamily="34" charset="0"/>
            </a:endParaRPr>
          </a:p>
        </p:txBody>
      </p:sp>
      <p:pic>
        <p:nvPicPr>
          <p:cNvPr id="4104" name="Picture 2058">
            <a:extLst>
              <a:ext uri="{FF2B5EF4-FFF2-40B4-BE49-F238E27FC236}">
                <a16:creationId xmlns:a16="http://schemas.microsoft.com/office/drawing/2014/main" id="{E2C2A7F7-E555-4117-9FFF-27509CFDBD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685800"/>
            <a:ext cx="1614488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umsplatzhalter 3">
            <a:extLst>
              <a:ext uri="{FF2B5EF4-FFF2-40B4-BE49-F238E27FC236}">
                <a16:creationId xmlns:a16="http://schemas.microsoft.com/office/drawing/2014/main" id="{32A38F72-B301-4647-9E9D-90E4BA8E345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13315" name="Fußzeilenplatzhalter 4">
            <a:extLst>
              <a:ext uri="{FF2B5EF4-FFF2-40B4-BE49-F238E27FC236}">
                <a16:creationId xmlns:a16="http://schemas.microsoft.com/office/drawing/2014/main" id="{F9016EE9-B2B7-4E4A-B38D-EF952D3B9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13316" name="Foliennummernplatzhalter 5">
            <a:extLst>
              <a:ext uri="{FF2B5EF4-FFF2-40B4-BE49-F238E27FC236}">
                <a16:creationId xmlns:a16="http://schemas.microsoft.com/office/drawing/2014/main" id="{F1D9C078-4743-48E9-BEC4-7EC5AF5B4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1987010-05F0-482B-ADC9-3253E4C670C3}" type="slidenum">
              <a:rPr lang="de-DE" altLang="de-DE" sz="900">
                <a:solidFill>
                  <a:srgbClr val="000066"/>
                </a:solidFill>
              </a:rPr>
              <a:pPr/>
              <a:t>10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13317" name="Rectangle 2">
            <a:extLst>
              <a:ext uri="{FF2B5EF4-FFF2-40B4-BE49-F238E27FC236}">
                <a16:creationId xmlns:a16="http://schemas.microsoft.com/office/drawing/2014/main" id="{C0526CED-FA93-4FA3-A3DA-751B1505F0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28600" y="127000"/>
            <a:ext cx="6096000" cy="838200"/>
          </a:xfrm>
        </p:spPr>
        <p:txBody>
          <a:bodyPr/>
          <a:lstStyle/>
          <a:p>
            <a:pPr eaLnBrk="1" hangingPunct="1"/>
            <a:r>
              <a:rPr lang="de-DE" altLang="de-DE" sz="2400">
                <a:solidFill>
                  <a:srgbClr val="800000"/>
                </a:solidFill>
              </a:rPr>
              <a:t>Was soll die kundige Person tun?</a:t>
            </a:r>
          </a:p>
        </p:txBody>
      </p:sp>
      <p:sp>
        <p:nvSpPr>
          <p:cNvPr id="13318" name="Rectangle 3">
            <a:extLst>
              <a:ext uri="{FF2B5EF4-FFF2-40B4-BE49-F238E27FC236}">
                <a16:creationId xmlns:a16="http://schemas.microsoft.com/office/drawing/2014/main" id="{92D651AA-00B7-41B2-8962-973B8B854A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3319" name="Text Box 4">
            <a:extLst>
              <a:ext uri="{FF2B5EF4-FFF2-40B4-BE49-F238E27FC236}">
                <a16:creationId xmlns:a16="http://schemas.microsoft.com/office/drawing/2014/main" id="{94DFB6F6-32F0-497C-94FC-903247331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90600"/>
            <a:ext cx="8394700" cy="7016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1.	Informationen über Verhaltensstörungen am lebenden</a:t>
            </a:r>
            <a:br>
              <a:rPr lang="de-DE" altLang="de-DE" sz="2000" b="1"/>
            </a:br>
            <a:r>
              <a:rPr lang="de-DE" altLang="de-DE" sz="2000" b="1"/>
              <a:t>	Stück vom Erleger einholen</a:t>
            </a:r>
          </a:p>
        </p:txBody>
      </p:sp>
      <p:pic>
        <p:nvPicPr>
          <p:cNvPr id="13320" name="Picture 10">
            <a:extLst>
              <a:ext uri="{FF2B5EF4-FFF2-40B4-BE49-F238E27FC236}">
                <a16:creationId xmlns:a16="http://schemas.microsoft.com/office/drawing/2014/main" id="{1A91D116-ECC4-4132-9963-9FED995A32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3500"/>
            <a:ext cx="7985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Text Box 12">
            <a:extLst>
              <a:ext uri="{FF2B5EF4-FFF2-40B4-BE49-F238E27FC236}">
                <a16:creationId xmlns:a16="http://schemas.microsoft.com/office/drawing/2014/main" id="{5CA76D46-0608-47F5-A7E5-53E076E2D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828800"/>
            <a:ext cx="8394700" cy="7016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2.	Wildkörper und alle Eingeweide auf auffällige Merkmale 	untersuchen</a:t>
            </a:r>
          </a:p>
        </p:txBody>
      </p:sp>
      <p:pic>
        <p:nvPicPr>
          <p:cNvPr id="13322" name="Picture 14">
            <a:extLst>
              <a:ext uri="{FF2B5EF4-FFF2-40B4-BE49-F238E27FC236}">
                <a16:creationId xmlns:a16="http://schemas.microsoft.com/office/drawing/2014/main" id="{BC93E66A-71C0-4CA2-9F2B-74A3210AE3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838200"/>
            <a:ext cx="82232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3" name="Freeform 24">
            <a:extLst>
              <a:ext uri="{FF2B5EF4-FFF2-40B4-BE49-F238E27FC236}">
                <a16:creationId xmlns:a16="http://schemas.microsoft.com/office/drawing/2014/main" id="{7DA153B1-1A40-4187-87A0-835B213A5E98}"/>
              </a:ext>
            </a:extLst>
          </p:cNvPr>
          <p:cNvSpPr>
            <a:spLocks/>
          </p:cNvSpPr>
          <p:nvPr/>
        </p:nvSpPr>
        <p:spPr bwMode="auto">
          <a:xfrm>
            <a:off x="833438" y="4905375"/>
            <a:ext cx="303212" cy="119063"/>
          </a:xfrm>
          <a:custGeom>
            <a:avLst/>
            <a:gdLst>
              <a:gd name="T0" fmla="*/ 303212 w 571"/>
              <a:gd name="T1" fmla="*/ 0 h 223"/>
              <a:gd name="T2" fmla="*/ 0 w 571"/>
              <a:gd name="T3" fmla="*/ 119063 h 223"/>
              <a:gd name="T4" fmla="*/ 303212 w 571"/>
              <a:gd name="T5" fmla="*/ 0 h 22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1" h="223">
                <a:moveTo>
                  <a:pt x="571" y="0"/>
                </a:moveTo>
                <a:lnTo>
                  <a:pt x="0" y="223"/>
                </a:lnTo>
                <a:lnTo>
                  <a:pt x="571" y="0"/>
                </a:lnTo>
                <a:close/>
              </a:path>
            </a:pathLst>
          </a:custGeom>
          <a:blipFill dpi="0" rotWithShape="0">
            <a:blip r:embed="rId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3324" name="Text Box 7">
            <a:extLst>
              <a:ext uri="{FF2B5EF4-FFF2-40B4-BE49-F238E27FC236}">
                <a16:creationId xmlns:a16="http://schemas.microsoft.com/office/drawing/2014/main" id="{39A0FE4C-5E64-4976-B598-1440A4036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00" y="2667000"/>
            <a:ext cx="8394700" cy="31400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 marL="457200" indent="-4572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 startAt="3"/>
            </a:pPr>
            <a:r>
              <a:rPr lang="de-DE" altLang="de-DE" sz="2000" b="1"/>
              <a:t>Entscheidung treffen: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r>
              <a:rPr lang="de-DE" altLang="de-DE" sz="2000" b="1"/>
              <a:t>                                                      oder</a:t>
            </a:r>
            <a:br>
              <a:rPr lang="de-DE" altLang="de-DE" sz="2000" b="1"/>
            </a:br>
            <a:r>
              <a:rPr lang="de-DE" altLang="de-DE" sz="2000" b="1"/>
              <a:t>       </a:t>
            </a: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</p:txBody>
      </p:sp>
      <p:sp>
        <p:nvSpPr>
          <p:cNvPr id="13325" name="Text Box 8">
            <a:extLst>
              <a:ext uri="{FF2B5EF4-FFF2-40B4-BE49-F238E27FC236}">
                <a16:creationId xmlns:a16="http://schemas.microsoft.com/office/drawing/2014/main" id="{C2A801E5-44EA-468D-8236-414171BDB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048000"/>
            <a:ext cx="7391400" cy="13112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 marL="381000" indent="-3810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5"/>
              </a:buBlip>
            </a:pPr>
            <a:r>
              <a:rPr lang="de-DE" altLang="de-DE" sz="2000" b="1"/>
              <a:t>Es lagen keine Verhaltensstörungen am lebenden Stück, </a:t>
            </a:r>
            <a:br>
              <a:rPr lang="de-DE" altLang="de-DE" sz="2000" b="1"/>
            </a:br>
            <a:r>
              <a:rPr lang="de-DE" altLang="de-DE" sz="2000" b="1"/>
              <a:t>es liegen keine auffälligen Merkmale am Wildkörper und den Eingeweiden sowie kein Verdacht auf Umweltkontamination vor</a:t>
            </a:r>
          </a:p>
        </p:txBody>
      </p:sp>
      <p:sp>
        <p:nvSpPr>
          <p:cNvPr id="13326" name="Text Box 9">
            <a:extLst>
              <a:ext uri="{FF2B5EF4-FFF2-40B4-BE49-F238E27FC236}">
                <a16:creationId xmlns:a16="http://schemas.microsoft.com/office/drawing/2014/main" id="{5E37AEDF-023A-42B6-80BD-58E8A6B408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800600"/>
            <a:ext cx="7239000" cy="7016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 marL="381000" indent="-3810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5"/>
              </a:buBlip>
            </a:pPr>
            <a:r>
              <a:rPr lang="de-DE" altLang="de-DE" sz="2000" b="1"/>
              <a:t>Es lagen Verhaltensstörungen bzw. es liegen auffällige Merkmale bzw. Verdacht auf Umweltkontamination vor</a:t>
            </a:r>
          </a:p>
        </p:txBody>
      </p:sp>
      <p:pic>
        <p:nvPicPr>
          <p:cNvPr id="13327" name="Picture 26">
            <a:extLst>
              <a:ext uri="{FF2B5EF4-FFF2-40B4-BE49-F238E27FC236}">
                <a16:creationId xmlns:a16="http://schemas.microsoft.com/office/drawing/2014/main" id="{BE803412-8A2A-4D95-9B92-570C4D87D90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606800"/>
            <a:ext cx="993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8" name="Text Box 28">
            <a:extLst>
              <a:ext uri="{FF2B5EF4-FFF2-40B4-BE49-F238E27FC236}">
                <a16:creationId xmlns:a16="http://schemas.microsoft.com/office/drawing/2014/main" id="{A09652B5-7D24-4A7A-92E7-5C632B24B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851525"/>
            <a:ext cx="8394700" cy="7016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4.	Weiteres Vorgehen bei „gesunden“ Stücken bzw. bei Stücken mit 	bedenklichen Merkmalen bestimmen</a:t>
            </a:r>
          </a:p>
        </p:txBody>
      </p:sp>
      <p:pic>
        <p:nvPicPr>
          <p:cNvPr id="13329" name="Picture 30">
            <a:extLst>
              <a:ext uri="{FF2B5EF4-FFF2-40B4-BE49-F238E27FC236}">
                <a16:creationId xmlns:a16="http://schemas.microsoft.com/office/drawing/2014/main" id="{50F91534-18B8-498E-85B0-DC009C6FCF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981200"/>
            <a:ext cx="838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umsplatzhalter 3">
            <a:extLst>
              <a:ext uri="{FF2B5EF4-FFF2-40B4-BE49-F238E27FC236}">
                <a16:creationId xmlns:a16="http://schemas.microsoft.com/office/drawing/2014/main" id="{4E6FC909-2A41-4173-8E02-4790C2C5918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14339" name="Fußzeilenplatzhalter 4">
            <a:extLst>
              <a:ext uri="{FF2B5EF4-FFF2-40B4-BE49-F238E27FC236}">
                <a16:creationId xmlns:a16="http://schemas.microsoft.com/office/drawing/2014/main" id="{76A45943-4BCB-4F7B-9CD0-76879F4CE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14340" name="Foliennummernplatzhalter 5">
            <a:extLst>
              <a:ext uri="{FF2B5EF4-FFF2-40B4-BE49-F238E27FC236}">
                <a16:creationId xmlns:a16="http://schemas.microsoft.com/office/drawing/2014/main" id="{62824F6F-E3D0-4A18-B162-4C9A7E7A6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C2E295D-CADC-4A4E-BBA4-C5DD91A96870}" type="slidenum">
              <a:rPr lang="de-DE" altLang="de-DE" sz="900">
                <a:solidFill>
                  <a:srgbClr val="000066"/>
                </a:solidFill>
              </a:rPr>
              <a:pPr/>
              <a:t>11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14341" name="Rectangle 2">
            <a:extLst>
              <a:ext uri="{FF2B5EF4-FFF2-40B4-BE49-F238E27FC236}">
                <a16:creationId xmlns:a16="http://schemas.microsoft.com/office/drawing/2014/main" id="{0ED85AA7-9CD1-415B-BF20-848DC61BB4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28600" y="127000"/>
            <a:ext cx="6096000" cy="838200"/>
          </a:xfrm>
        </p:spPr>
        <p:txBody>
          <a:bodyPr/>
          <a:lstStyle/>
          <a:p>
            <a:pPr eaLnBrk="1" hangingPunct="1"/>
            <a:r>
              <a:rPr lang="de-DE" altLang="de-DE" sz="2400">
                <a:solidFill>
                  <a:srgbClr val="800000"/>
                </a:solidFill>
              </a:rPr>
              <a:t>Weiteres Vorgehen der kundigen Person</a:t>
            </a:r>
            <a:br>
              <a:rPr lang="de-DE" altLang="de-DE" sz="2400">
                <a:solidFill>
                  <a:srgbClr val="800000"/>
                </a:solidFill>
              </a:rPr>
            </a:br>
            <a:r>
              <a:rPr lang="de-DE" altLang="de-DE" sz="2400">
                <a:solidFill>
                  <a:srgbClr val="800000"/>
                </a:solidFill>
              </a:rPr>
              <a:t> bei </a:t>
            </a:r>
            <a:r>
              <a:rPr lang="de-DE" altLang="de-DE" sz="2400">
                <a:solidFill>
                  <a:schemeClr val="tx2"/>
                </a:solidFill>
              </a:rPr>
              <a:t>„gesunden“</a:t>
            </a:r>
            <a:r>
              <a:rPr lang="de-DE" altLang="de-DE" sz="2400">
                <a:solidFill>
                  <a:srgbClr val="800000"/>
                </a:solidFill>
              </a:rPr>
              <a:t> Stücken (1)</a:t>
            </a:r>
          </a:p>
        </p:txBody>
      </p:sp>
      <p:sp>
        <p:nvSpPr>
          <p:cNvPr id="14342" name="Rectangle 3">
            <a:extLst>
              <a:ext uri="{FF2B5EF4-FFF2-40B4-BE49-F238E27FC236}">
                <a16:creationId xmlns:a16="http://schemas.microsoft.com/office/drawing/2014/main" id="{D3F16872-D54E-45EE-A576-A5611343F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4343" name="Text Box 4">
            <a:extLst>
              <a:ext uri="{FF2B5EF4-FFF2-40B4-BE49-F238E27FC236}">
                <a16:creationId xmlns:a16="http://schemas.microsoft.com/office/drawing/2014/main" id="{FBB98318-9F3D-491D-8A6E-7500E98DB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905000"/>
            <a:ext cx="8610600" cy="35972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 marL="457200" indent="-4572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de-DE" altLang="de-DE" sz="2000" b="1"/>
              <a:t>Bescheinigung ausstellen darüber,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endParaRPr lang="de-DE" altLang="de-DE" sz="2000" b="1"/>
          </a:p>
        </p:txBody>
      </p:sp>
      <p:pic>
        <p:nvPicPr>
          <p:cNvPr id="14344" name="Picture 5">
            <a:extLst>
              <a:ext uri="{FF2B5EF4-FFF2-40B4-BE49-F238E27FC236}">
                <a16:creationId xmlns:a16="http://schemas.microsoft.com/office/drawing/2014/main" id="{16D074FB-C370-4044-856A-12A883972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609600"/>
            <a:ext cx="9318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Freeform 8">
            <a:extLst>
              <a:ext uri="{FF2B5EF4-FFF2-40B4-BE49-F238E27FC236}">
                <a16:creationId xmlns:a16="http://schemas.microsoft.com/office/drawing/2014/main" id="{038F503F-B87A-4354-86E8-2985771B7EC2}"/>
              </a:ext>
            </a:extLst>
          </p:cNvPr>
          <p:cNvSpPr>
            <a:spLocks/>
          </p:cNvSpPr>
          <p:nvPr/>
        </p:nvSpPr>
        <p:spPr bwMode="auto">
          <a:xfrm>
            <a:off x="833438" y="4905375"/>
            <a:ext cx="303212" cy="119063"/>
          </a:xfrm>
          <a:custGeom>
            <a:avLst/>
            <a:gdLst>
              <a:gd name="T0" fmla="*/ 303212 w 571"/>
              <a:gd name="T1" fmla="*/ 0 h 223"/>
              <a:gd name="T2" fmla="*/ 0 w 571"/>
              <a:gd name="T3" fmla="*/ 119063 h 223"/>
              <a:gd name="T4" fmla="*/ 303212 w 571"/>
              <a:gd name="T5" fmla="*/ 0 h 22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1" h="223">
                <a:moveTo>
                  <a:pt x="571" y="0"/>
                </a:moveTo>
                <a:lnTo>
                  <a:pt x="0" y="223"/>
                </a:lnTo>
                <a:lnTo>
                  <a:pt x="571" y="0"/>
                </a:ln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4346" name="Text Box 17">
            <a:extLst>
              <a:ext uri="{FF2B5EF4-FFF2-40B4-BE49-F238E27FC236}">
                <a16:creationId xmlns:a16="http://schemas.microsoft.com/office/drawing/2014/main" id="{F5A90AED-9579-49B0-87AA-64AA294F4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260725"/>
            <a:ext cx="7543800" cy="7016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 marL="381000" indent="-3810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4"/>
              </a:buBlip>
            </a:pPr>
            <a:r>
              <a:rPr lang="de-DE" altLang="de-DE" sz="2000" b="1"/>
              <a:t>dass am Wildkörper und an den Eingeweiden keine auffälligen Merkmale festgestellt wurden</a:t>
            </a:r>
          </a:p>
        </p:txBody>
      </p:sp>
      <p:sp>
        <p:nvSpPr>
          <p:cNvPr id="14347" name="Text Box 18">
            <a:extLst>
              <a:ext uri="{FF2B5EF4-FFF2-40B4-BE49-F238E27FC236}">
                <a16:creationId xmlns:a16="http://schemas.microsoft.com/office/drawing/2014/main" id="{46D886BD-D6EF-45DB-B891-68DA3D8C2B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098925"/>
            <a:ext cx="75438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4"/>
              </a:buBlip>
            </a:pPr>
            <a:r>
              <a:rPr lang="de-DE" altLang="de-DE" sz="2000" b="1"/>
              <a:t>	dass kein Verdacht auf Umweltkontamination vorliegt</a:t>
            </a:r>
          </a:p>
        </p:txBody>
      </p:sp>
      <p:sp>
        <p:nvSpPr>
          <p:cNvPr id="14348" name="Text Box 19">
            <a:extLst>
              <a:ext uri="{FF2B5EF4-FFF2-40B4-BE49-F238E27FC236}">
                <a16:creationId xmlns:a16="http://schemas.microsoft.com/office/drawing/2014/main" id="{5FA76BE0-CE63-42CD-8582-CFCE80903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632325"/>
            <a:ext cx="7543800" cy="7016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 marL="381000" indent="-3810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4"/>
              </a:buBlip>
            </a:pPr>
            <a:r>
              <a:rPr lang="de-DE" altLang="de-DE" sz="2000" b="1"/>
              <a:t>an welchem Ort (Revier), </a:t>
            </a:r>
            <a:br>
              <a:rPr lang="de-DE" altLang="de-DE" sz="2000" b="1"/>
            </a:br>
            <a:r>
              <a:rPr lang="de-DE" altLang="de-DE" sz="2000" b="1"/>
              <a:t>an welchem Datum und Zeitpunkt das Stück erlegt wurde</a:t>
            </a:r>
          </a:p>
        </p:txBody>
      </p:sp>
      <p:sp>
        <p:nvSpPr>
          <p:cNvPr id="14349" name="Text Box 20">
            <a:extLst>
              <a:ext uri="{FF2B5EF4-FFF2-40B4-BE49-F238E27FC236}">
                <a16:creationId xmlns:a16="http://schemas.microsoft.com/office/drawing/2014/main" id="{B351E977-A2B1-4809-8B42-3CB37674B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99125"/>
            <a:ext cx="8610600" cy="3968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2.	Bescheinigung nummerieren</a:t>
            </a:r>
          </a:p>
        </p:txBody>
      </p:sp>
      <p:sp>
        <p:nvSpPr>
          <p:cNvPr id="14350" name="WordArt 21">
            <a:extLst>
              <a:ext uri="{FF2B5EF4-FFF2-40B4-BE49-F238E27FC236}">
                <a16:creationId xmlns:a16="http://schemas.microsoft.com/office/drawing/2014/main" id="{FE3FFA8E-5E3A-4010-8625-515D7A1C007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638800" y="5715000"/>
            <a:ext cx="19050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20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1, 2, 3, ....</a:t>
            </a:r>
          </a:p>
        </p:txBody>
      </p:sp>
      <p:pic>
        <p:nvPicPr>
          <p:cNvPr id="14351" name="Picture 23">
            <a:extLst>
              <a:ext uri="{FF2B5EF4-FFF2-40B4-BE49-F238E27FC236}">
                <a16:creationId xmlns:a16="http://schemas.microsoft.com/office/drawing/2014/main" id="{864DB30D-5164-4C96-956C-1709CA9D7C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219200"/>
            <a:ext cx="1295400" cy="121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2" name="Picture 24">
            <a:extLst>
              <a:ext uri="{FF2B5EF4-FFF2-40B4-BE49-F238E27FC236}">
                <a16:creationId xmlns:a16="http://schemas.microsoft.com/office/drawing/2014/main" id="{8AE90C13-40BF-4AB5-8F9F-C19A3F78B4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3429000"/>
            <a:ext cx="704850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3" name="Picture 25">
            <a:extLst>
              <a:ext uri="{FF2B5EF4-FFF2-40B4-BE49-F238E27FC236}">
                <a16:creationId xmlns:a16="http://schemas.microsoft.com/office/drawing/2014/main" id="{3C2CDCD3-EA6A-4CF6-8C14-7B3B40664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57200"/>
            <a:ext cx="90805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4" name="Text Box 26">
            <a:extLst>
              <a:ext uri="{FF2B5EF4-FFF2-40B4-BE49-F238E27FC236}">
                <a16:creationId xmlns:a16="http://schemas.microsoft.com/office/drawing/2014/main" id="{F36BB39A-A086-4C83-9505-8D9E8C4A7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422525"/>
            <a:ext cx="7543800" cy="7016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 marL="381000" indent="-3810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4"/>
              </a:buBlip>
            </a:pPr>
            <a:r>
              <a:rPr lang="de-DE" altLang="de-DE" sz="2000" b="1"/>
              <a:t>dass am lebenden Stück keine Verhaltensstörungen festgestellt wurden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umsplatzhalter 3">
            <a:extLst>
              <a:ext uri="{FF2B5EF4-FFF2-40B4-BE49-F238E27FC236}">
                <a16:creationId xmlns:a16="http://schemas.microsoft.com/office/drawing/2014/main" id="{765AC768-D201-429D-B310-35473607A46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15363" name="Fußzeilenplatzhalter 4">
            <a:extLst>
              <a:ext uri="{FF2B5EF4-FFF2-40B4-BE49-F238E27FC236}">
                <a16:creationId xmlns:a16="http://schemas.microsoft.com/office/drawing/2014/main" id="{7B57F6DA-FD32-4B99-83E9-BF3884F97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15364" name="Foliennummernplatzhalter 5">
            <a:extLst>
              <a:ext uri="{FF2B5EF4-FFF2-40B4-BE49-F238E27FC236}">
                <a16:creationId xmlns:a16="http://schemas.microsoft.com/office/drawing/2014/main" id="{54147DBA-881E-4187-A278-A34A3D4DD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C5A30F-1ABB-4F37-8B2A-21824D2FD19D}" type="slidenum">
              <a:rPr lang="de-DE" altLang="de-DE" sz="900">
                <a:solidFill>
                  <a:srgbClr val="000066"/>
                </a:solidFill>
              </a:rPr>
              <a:pPr/>
              <a:t>12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15365" name="Rectangle 2">
            <a:extLst>
              <a:ext uri="{FF2B5EF4-FFF2-40B4-BE49-F238E27FC236}">
                <a16:creationId xmlns:a16="http://schemas.microsoft.com/office/drawing/2014/main" id="{1850BD9D-C8D6-45B8-82A9-4229C37EEF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28600" y="127000"/>
            <a:ext cx="6096000" cy="838200"/>
          </a:xfrm>
        </p:spPr>
        <p:txBody>
          <a:bodyPr/>
          <a:lstStyle/>
          <a:p>
            <a:pPr eaLnBrk="1" hangingPunct="1"/>
            <a:r>
              <a:rPr lang="de-DE" altLang="de-DE" sz="2400">
                <a:solidFill>
                  <a:srgbClr val="800000"/>
                </a:solidFill>
              </a:rPr>
              <a:t>Weiteres Vorgehen der kundigen Person</a:t>
            </a:r>
            <a:br>
              <a:rPr lang="de-DE" altLang="de-DE" sz="2400">
                <a:solidFill>
                  <a:srgbClr val="800000"/>
                </a:solidFill>
              </a:rPr>
            </a:br>
            <a:r>
              <a:rPr lang="de-DE" altLang="de-DE" sz="2400">
                <a:solidFill>
                  <a:srgbClr val="800000"/>
                </a:solidFill>
              </a:rPr>
              <a:t> bei </a:t>
            </a:r>
            <a:r>
              <a:rPr lang="de-DE" altLang="de-DE" sz="2400">
                <a:solidFill>
                  <a:schemeClr val="tx2"/>
                </a:solidFill>
              </a:rPr>
              <a:t>„gesunden“</a:t>
            </a:r>
            <a:r>
              <a:rPr lang="de-DE" altLang="de-DE" sz="2400">
                <a:solidFill>
                  <a:srgbClr val="800000"/>
                </a:solidFill>
              </a:rPr>
              <a:t> Stücken (2)</a:t>
            </a:r>
          </a:p>
        </p:txBody>
      </p:sp>
      <p:sp>
        <p:nvSpPr>
          <p:cNvPr id="15366" name="Rectangle 3">
            <a:extLst>
              <a:ext uri="{FF2B5EF4-FFF2-40B4-BE49-F238E27FC236}">
                <a16:creationId xmlns:a16="http://schemas.microsoft.com/office/drawing/2014/main" id="{F6F8EB00-7463-464B-9340-EDDC976EB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5367" name="Text Box 4">
            <a:extLst>
              <a:ext uri="{FF2B5EF4-FFF2-40B4-BE49-F238E27FC236}">
                <a16:creationId xmlns:a16="http://schemas.microsoft.com/office/drawing/2014/main" id="{25AD9CD8-D29E-4F5D-A625-B63C2D828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778000"/>
            <a:ext cx="8610600" cy="3968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3.	Bescheinigung dem Wildkörper beigeben</a:t>
            </a:r>
          </a:p>
        </p:txBody>
      </p:sp>
      <p:pic>
        <p:nvPicPr>
          <p:cNvPr id="15368" name="Picture 5">
            <a:extLst>
              <a:ext uri="{FF2B5EF4-FFF2-40B4-BE49-F238E27FC236}">
                <a16:creationId xmlns:a16="http://schemas.microsoft.com/office/drawing/2014/main" id="{E33D2F3A-FDA4-4C54-A72B-CE2CC5EF64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57200"/>
            <a:ext cx="9318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Freeform 6">
            <a:extLst>
              <a:ext uri="{FF2B5EF4-FFF2-40B4-BE49-F238E27FC236}">
                <a16:creationId xmlns:a16="http://schemas.microsoft.com/office/drawing/2014/main" id="{0464CCC5-BCE8-4AEC-9D7B-9F82A849F61F}"/>
              </a:ext>
            </a:extLst>
          </p:cNvPr>
          <p:cNvSpPr>
            <a:spLocks/>
          </p:cNvSpPr>
          <p:nvPr/>
        </p:nvSpPr>
        <p:spPr bwMode="auto">
          <a:xfrm>
            <a:off x="833438" y="4905375"/>
            <a:ext cx="303212" cy="119063"/>
          </a:xfrm>
          <a:custGeom>
            <a:avLst/>
            <a:gdLst>
              <a:gd name="T0" fmla="*/ 303212 w 571"/>
              <a:gd name="T1" fmla="*/ 0 h 223"/>
              <a:gd name="T2" fmla="*/ 0 w 571"/>
              <a:gd name="T3" fmla="*/ 119063 h 223"/>
              <a:gd name="T4" fmla="*/ 303212 w 571"/>
              <a:gd name="T5" fmla="*/ 0 h 22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1" h="223">
                <a:moveTo>
                  <a:pt x="571" y="0"/>
                </a:moveTo>
                <a:lnTo>
                  <a:pt x="0" y="223"/>
                </a:lnTo>
                <a:lnTo>
                  <a:pt x="571" y="0"/>
                </a:ln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5370" name="Text Box 10">
            <a:extLst>
              <a:ext uri="{FF2B5EF4-FFF2-40B4-BE49-F238E27FC236}">
                <a16:creationId xmlns:a16="http://schemas.microsoft.com/office/drawing/2014/main" id="{4A3B2566-EE21-4FFF-81B2-751B3AD6F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2590800"/>
            <a:ext cx="8610600" cy="13112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4.	Ergebnis: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</p:txBody>
      </p:sp>
      <p:sp>
        <p:nvSpPr>
          <p:cNvPr id="15371" name="Text Box 11">
            <a:extLst>
              <a:ext uri="{FF2B5EF4-FFF2-40B4-BE49-F238E27FC236}">
                <a16:creationId xmlns:a16="http://schemas.microsoft.com/office/drawing/2014/main" id="{DD7092EE-D757-4673-B3E6-20758FD46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900" y="3009900"/>
            <a:ext cx="7543800" cy="7016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Die so bescheinigten Stücke dürfen ohne Kopf und ohne rote Organe an Wildbearbeitungsbetriebe abgegeben werden</a:t>
            </a:r>
          </a:p>
        </p:txBody>
      </p:sp>
      <p:sp>
        <p:nvSpPr>
          <p:cNvPr id="15372" name="Oval 12">
            <a:extLst>
              <a:ext uri="{FF2B5EF4-FFF2-40B4-BE49-F238E27FC236}">
                <a16:creationId xmlns:a16="http://schemas.microsoft.com/office/drawing/2014/main" id="{76EDE43E-9B5C-48E2-AF55-AF8AC4168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457700"/>
            <a:ext cx="7315200" cy="1524000"/>
          </a:xfrm>
          <a:prstGeom prst="ellipse">
            <a:avLst/>
          </a:prstGeom>
          <a:solidFill>
            <a:srgbClr val="CC99FF"/>
          </a:solidFill>
          <a:ln w="9525">
            <a:round/>
            <a:headEnd/>
            <a:tailEnd/>
          </a:ln>
          <a:effectLst/>
          <a:scene3d>
            <a:camera prst="legacyPerspectiveTopRigh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  <a:contourClr>
              <a:srgbClr val="CC99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de-DE" altLang="de-DE" sz="2000" b="1"/>
              <a:t>Achtung:</a:t>
            </a:r>
            <a:br>
              <a:rPr lang="de-DE" altLang="de-DE" sz="2000" b="1"/>
            </a:br>
            <a:r>
              <a:rPr lang="de-DE" altLang="de-DE" sz="2000" b="1"/>
              <a:t>Bei Trichinen-anfälligen Tierarten (z. B. Wildschwein, Dachs)</a:t>
            </a:r>
            <a:br>
              <a:rPr lang="de-DE" altLang="de-DE" sz="2000" b="1"/>
            </a:br>
            <a:r>
              <a:rPr lang="de-DE" altLang="de-DE" sz="2000" b="1"/>
              <a:t>immer Kopf (ohne Hauer) und Zwerchfell beifügen</a:t>
            </a:r>
          </a:p>
        </p:txBody>
      </p:sp>
      <p:pic>
        <p:nvPicPr>
          <p:cNvPr id="15373" name="Picture 14">
            <a:extLst>
              <a:ext uri="{FF2B5EF4-FFF2-40B4-BE49-F238E27FC236}">
                <a16:creationId xmlns:a16="http://schemas.microsoft.com/office/drawing/2014/main" id="{E7B63CFB-B528-4A92-8E80-06FCCCEE052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224338"/>
            <a:ext cx="838200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4" name="Picture 15">
            <a:extLst>
              <a:ext uri="{FF2B5EF4-FFF2-40B4-BE49-F238E27FC236}">
                <a16:creationId xmlns:a16="http://schemas.microsoft.com/office/drawing/2014/main" id="{70CEB46E-B7BE-4395-91C8-BDBAE0F381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990600"/>
            <a:ext cx="1295400" cy="121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5" name="Picture 16">
            <a:hlinkClick r:id="rId6"/>
            <a:extLst>
              <a:ext uri="{FF2B5EF4-FFF2-40B4-BE49-F238E27FC236}">
                <a16:creationId xmlns:a16="http://schemas.microsoft.com/office/drawing/2014/main" id="{C8300A8F-A7C1-4D2B-B204-EF437B3774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114800"/>
            <a:ext cx="1371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6" name="Picture 17">
            <a:hlinkClick r:id="rId8"/>
            <a:extLst>
              <a:ext uri="{FF2B5EF4-FFF2-40B4-BE49-F238E27FC236}">
                <a16:creationId xmlns:a16="http://schemas.microsoft.com/office/drawing/2014/main" id="{203C8161-DA65-41FF-951C-8FAEA2819A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638800"/>
            <a:ext cx="11430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umsplatzhalter 3">
            <a:extLst>
              <a:ext uri="{FF2B5EF4-FFF2-40B4-BE49-F238E27FC236}">
                <a16:creationId xmlns:a16="http://schemas.microsoft.com/office/drawing/2014/main" id="{E24BBDF1-EF20-4342-8E6C-8B9349787AB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16387" name="Fußzeilenplatzhalter 4">
            <a:extLst>
              <a:ext uri="{FF2B5EF4-FFF2-40B4-BE49-F238E27FC236}">
                <a16:creationId xmlns:a16="http://schemas.microsoft.com/office/drawing/2014/main" id="{11C2E1E2-A4C8-4A9E-9274-E78082E47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16388" name="Foliennummernplatzhalter 5">
            <a:extLst>
              <a:ext uri="{FF2B5EF4-FFF2-40B4-BE49-F238E27FC236}">
                <a16:creationId xmlns:a16="http://schemas.microsoft.com/office/drawing/2014/main" id="{40738432-F348-4C79-867E-120D2BA87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B5ED340-D257-444E-94AD-D76D49A6CD53}" type="slidenum">
              <a:rPr lang="de-DE" altLang="de-DE" sz="900">
                <a:solidFill>
                  <a:srgbClr val="000066"/>
                </a:solidFill>
              </a:rPr>
              <a:pPr/>
              <a:t>13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16389" name="Rectangle 2">
            <a:extLst>
              <a:ext uri="{FF2B5EF4-FFF2-40B4-BE49-F238E27FC236}">
                <a16:creationId xmlns:a16="http://schemas.microsoft.com/office/drawing/2014/main" id="{C04A6C58-3653-46FC-92FA-5CD6D446B7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6781800" cy="1143000"/>
          </a:xfrm>
        </p:spPr>
        <p:txBody>
          <a:bodyPr/>
          <a:lstStyle/>
          <a:p>
            <a:pPr eaLnBrk="1" hangingPunct="1"/>
            <a:r>
              <a:rPr lang="de-DE" altLang="de-DE" sz="2400">
                <a:solidFill>
                  <a:srgbClr val="800000"/>
                </a:solidFill>
              </a:rPr>
              <a:t>Weiteres Vorgehen der kundigen Person</a:t>
            </a:r>
            <a:br>
              <a:rPr lang="de-DE" altLang="de-DE" sz="2400">
                <a:solidFill>
                  <a:srgbClr val="800000"/>
                </a:solidFill>
              </a:rPr>
            </a:br>
            <a:r>
              <a:rPr lang="de-DE" altLang="de-DE" sz="2400">
                <a:solidFill>
                  <a:srgbClr val="800000"/>
                </a:solidFill>
              </a:rPr>
              <a:t> bei Wild </a:t>
            </a:r>
            <a:r>
              <a:rPr lang="de-DE" altLang="de-DE" sz="2400" u="sng">
                <a:solidFill>
                  <a:schemeClr val="tx2"/>
                </a:solidFill>
              </a:rPr>
              <a:t>mit</a:t>
            </a:r>
            <a:r>
              <a:rPr lang="de-DE" altLang="de-DE" sz="2400">
                <a:solidFill>
                  <a:srgbClr val="800000"/>
                </a:solidFill>
              </a:rPr>
              <a:t> Verhaltensstörung / auffälligen Merkmalen / Verdacht auf Umweltkontamination</a:t>
            </a:r>
          </a:p>
        </p:txBody>
      </p:sp>
      <p:sp>
        <p:nvSpPr>
          <p:cNvPr id="16390" name="Rectangle 3">
            <a:extLst>
              <a:ext uri="{FF2B5EF4-FFF2-40B4-BE49-F238E27FC236}">
                <a16:creationId xmlns:a16="http://schemas.microsoft.com/office/drawing/2014/main" id="{40EF2664-0C6F-49E7-BD3F-FF93D1260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6391" name="Text Box 4">
            <a:extLst>
              <a:ext uri="{FF2B5EF4-FFF2-40B4-BE49-F238E27FC236}">
                <a16:creationId xmlns:a16="http://schemas.microsoft.com/office/drawing/2014/main" id="{2878B482-8225-4EB4-AD1B-348CAE15C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032000"/>
            <a:ext cx="8610600" cy="7016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1.	Dem Stück müssen die Eingeweide, außer Magen-Darmtrakt,</a:t>
            </a:r>
            <a:br>
              <a:rPr lang="de-DE" altLang="de-DE" sz="2000" b="1"/>
            </a:br>
            <a:r>
              <a:rPr lang="de-DE" altLang="de-DE" sz="2000" b="1"/>
              <a:t>	beigegeben werden</a:t>
            </a:r>
          </a:p>
        </p:txBody>
      </p:sp>
      <p:pic>
        <p:nvPicPr>
          <p:cNvPr id="16392" name="Picture 5">
            <a:extLst>
              <a:ext uri="{FF2B5EF4-FFF2-40B4-BE49-F238E27FC236}">
                <a16:creationId xmlns:a16="http://schemas.microsoft.com/office/drawing/2014/main" id="{4670FFC8-E880-4C36-85D8-BC4F82A5A0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33400"/>
            <a:ext cx="9318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3" name="Freeform 6">
            <a:extLst>
              <a:ext uri="{FF2B5EF4-FFF2-40B4-BE49-F238E27FC236}">
                <a16:creationId xmlns:a16="http://schemas.microsoft.com/office/drawing/2014/main" id="{AE93F3CB-72CA-468B-A265-8394338FBC29}"/>
              </a:ext>
            </a:extLst>
          </p:cNvPr>
          <p:cNvSpPr>
            <a:spLocks/>
          </p:cNvSpPr>
          <p:nvPr/>
        </p:nvSpPr>
        <p:spPr bwMode="auto">
          <a:xfrm>
            <a:off x="833438" y="4905375"/>
            <a:ext cx="303212" cy="119063"/>
          </a:xfrm>
          <a:custGeom>
            <a:avLst/>
            <a:gdLst>
              <a:gd name="T0" fmla="*/ 303212 w 571"/>
              <a:gd name="T1" fmla="*/ 0 h 223"/>
              <a:gd name="T2" fmla="*/ 0 w 571"/>
              <a:gd name="T3" fmla="*/ 119063 h 223"/>
              <a:gd name="T4" fmla="*/ 303212 w 571"/>
              <a:gd name="T5" fmla="*/ 0 h 22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1" h="223">
                <a:moveTo>
                  <a:pt x="571" y="0"/>
                </a:moveTo>
                <a:lnTo>
                  <a:pt x="0" y="223"/>
                </a:lnTo>
                <a:lnTo>
                  <a:pt x="571" y="0"/>
                </a:lnTo>
                <a:close/>
              </a:path>
            </a:pathLst>
          </a:custGeom>
          <a:blipFill dpi="0" rotWithShape="0">
            <a:blip r:embed="rId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6394" name="Text Box 7">
            <a:extLst>
              <a:ext uri="{FF2B5EF4-FFF2-40B4-BE49-F238E27FC236}">
                <a16:creationId xmlns:a16="http://schemas.microsoft.com/office/drawing/2014/main" id="{112DAFAD-5A9F-4BCE-AD43-173EDFA552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352800"/>
            <a:ext cx="8610600" cy="28352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2.	Die kundige Person muss der zuständigen Behörde (= amtlicher Tierarzt)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r>
              <a:rPr lang="de-DE" altLang="de-DE" sz="2000" b="1"/>
              <a:t>	mitteilen	</a:t>
            </a:r>
          </a:p>
        </p:txBody>
      </p:sp>
      <p:sp>
        <p:nvSpPr>
          <p:cNvPr id="16395" name="Text Box 14">
            <a:extLst>
              <a:ext uri="{FF2B5EF4-FFF2-40B4-BE49-F238E27FC236}">
                <a16:creationId xmlns:a16="http://schemas.microsoft.com/office/drawing/2014/main" id="{B1857800-6B8F-4F70-887D-E85511894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9600" y="3962400"/>
            <a:ext cx="51816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5"/>
              </a:buBlip>
            </a:pPr>
            <a:r>
              <a:rPr lang="de-DE" altLang="de-DE" sz="2000" b="1"/>
              <a:t>	auffällige Merkmale</a:t>
            </a:r>
          </a:p>
        </p:txBody>
      </p:sp>
      <p:sp>
        <p:nvSpPr>
          <p:cNvPr id="16396" name="Text Box 15">
            <a:extLst>
              <a:ext uri="{FF2B5EF4-FFF2-40B4-BE49-F238E27FC236}">
                <a16:creationId xmlns:a16="http://schemas.microsoft.com/office/drawing/2014/main" id="{9E1E9454-F34D-46DB-8CDF-1F0FB974A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4584700"/>
            <a:ext cx="51816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5"/>
              </a:buBlip>
            </a:pPr>
            <a:r>
              <a:rPr lang="de-DE" altLang="de-DE" sz="2000" b="1"/>
              <a:t>	Verhaltensstörungen</a:t>
            </a:r>
          </a:p>
        </p:txBody>
      </p:sp>
      <p:sp>
        <p:nvSpPr>
          <p:cNvPr id="16397" name="Text Box 16">
            <a:extLst>
              <a:ext uri="{FF2B5EF4-FFF2-40B4-BE49-F238E27FC236}">
                <a16:creationId xmlns:a16="http://schemas.microsoft.com/office/drawing/2014/main" id="{E781F244-B8B5-4F1C-8A47-E22AB21CF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5219700"/>
            <a:ext cx="51816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5"/>
              </a:buBlip>
            </a:pPr>
            <a:r>
              <a:rPr lang="de-DE" altLang="de-DE" sz="2000" b="1"/>
              <a:t>	Verdacht auf Umweltkontamination</a:t>
            </a:r>
          </a:p>
        </p:txBody>
      </p:sp>
      <p:grpSp>
        <p:nvGrpSpPr>
          <p:cNvPr id="16398" name="Group 25">
            <a:extLst>
              <a:ext uri="{FF2B5EF4-FFF2-40B4-BE49-F238E27FC236}">
                <a16:creationId xmlns:a16="http://schemas.microsoft.com/office/drawing/2014/main" id="{D9FBB36E-5F7A-4C56-9428-F69D9307E804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1066800"/>
            <a:ext cx="838200" cy="1524000"/>
            <a:chOff x="4944" y="816"/>
            <a:chExt cx="528" cy="960"/>
          </a:xfrm>
        </p:grpSpPr>
        <p:graphicFrame>
          <p:nvGraphicFramePr>
            <p:cNvPr id="16403" name="Object 18">
              <a:extLst>
                <a:ext uri="{FF2B5EF4-FFF2-40B4-BE49-F238E27FC236}">
                  <a16:creationId xmlns:a16="http://schemas.microsoft.com/office/drawing/2014/main" id="{30FFF9C6-CC86-4C35-8E67-3081753C86F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44" y="864"/>
            <a:ext cx="484" cy="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" r:id="rId6" imgW="2451100" imgH="4787900" progId="MS_ClipArt_Gallery">
                    <p:embed/>
                  </p:oleObj>
                </mc:Choice>
                <mc:Fallback>
                  <p:oleObj r:id="rId6" imgW="2451100" imgH="4787900" progId="MS_ClipArt_Gallery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44" y="864"/>
                          <a:ext cx="484" cy="9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404" name="Line 19">
              <a:extLst>
                <a:ext uri="{FF2B5EF4-FFF2-40B4-BE49-F238E27FC236}">
                  <a16:creationId xmlns:a16="http://schemas.microsoft.com/office/drawing/2014/main" id="{F0F8F7AD-D6EE-446B-A576-C92D24E0EB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4" y="816"/>
              <a:ext cx="528" cy="912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6399" name="Group 20">
            <a:extLst>
              <a:ext uri="{FF2B5EF4-FFF2-40B4-BE49-F238E27FC236}">
                <a16:creationId xmlns:a16="http://schemas.microsoft.com/office/drawing/2014/main" id="{638C0037-0D9C-47B1-8708-655F3940BCDB}"/>
              </a:ext>
            </a:extLst>
          </p:cNvPr>
          <p:cNvGrpSpPr>
            <a:grpSpLocks/>
          </p:cNvGrpSpPr>
          <p:nvPr/>
        </p:nvGrpSpPr>
        <p:grpSpPr bwMode="auto">
          <a:xfrm>
            <a:off x="7251700" y="3695700"/>
            <a:ext cx="1606550" cy="1616075"/>
            <a:chOff x="4055" y="160"/>
            <a:chExt cx="1012" cy="1018"/>
          </a:xfrm>
        </p:grpSpPr>
        <p:pic>
          <p:nvPicPr>
            <p:cNvPr id="16401" name="Picture 21">
              <a:extLst>
                <a:ext uri="{FF2B5EF4-FFF2-40B4-BE49-F238E27FC236}">
                  <a16:creationId xmlns:a16="http://schemas.microsoft.com/office/drawing/2014/main" id="{B9DFE88A-C3E2-4BBE-B61E-9B34AFB457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5" y="288"/>
              <a:ext cx="941" cy="7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02" name="Text Box 22">
              <a:extLst>
                <a:ext uri="{FF2B5EF4-FFF2-40B4-BE49-F238E27FC236}">
                  <a16:creationId xmlns:a16="http://schemas.microsoft.com/office/drawing/2014/main" id="{65DF5D9D-5640-4E04-A8CF-D619996787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160"/>
              <a:ext cx="891" cy="10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10000">
                  <a:solidFill>
                    <a:srgbClr val="000099"/>
                  </a:solidFill>
                </a:rPr>
                <a:t>V</a:t>
              </a:r>
            </a:p>
          </p:txBody>
        </p:sp>
      </p:grpSp>
      <p:pic>
        <p:nvPicPr>
          <p:cNvPr id="16400" name="Picture 24">
            <a:extLst>
              <a:ext uri="{FF2B5EF4-FFF2-40B4-BE49-F238E27FC236}">
                <a16:creationId xmlns:a16="http://schemas.microsoft.com/office/drawing/2014/main" id="{38364110-BDE2-4FFC-A031-6C1A905F1F5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038600"/>
            <a:ext cx="13716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umsplatzhalter 3">
            <a:extLst>
              <a:ext uri="{FF2B5EF4-FFF2-40B4-BE49-F238E27FC236}">
                <a16:creationId xmlns:a16="http://schemas.microsoft.com/office/drawing/2014/main" id="{57AE6307-FDB1-446C-B34B-0DF52AA04F5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17411" name="Fußzeilenplatzhalter 4">
            <a:extLst>
              <a:ext uri="{FF2B5EF4-FFF2-40B4-BE49-F238E27FC236}">
                <a16:creationId xmlns:a16="http://schemas.microsoft.com/office/drawing/2014/main" id="{9DD21863-77B9-48B4-BD28-96308D4C8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17412" name="Foliennummernplatzhalter 5">
            <a:extLst>
              <a:ext uri="{FF2B5EF4-FFF2-40B4-BE49-F238E27FC236}">
                <a16:creationId xmlns:a16="http://schemas.microsoft.com/office/drawing/2014/main" id="{2C66865F-324F-4BC4-B967-E256ACD0D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81508DF-92EA-4DE9-A969-3A20D2A1E5D9}" type="slidenum">
              <a:rPr lang="de-DE" altLang="de-DE" sz="900">
                <a:solidFill>
                  <a:srgbClr val="000066"/>
                </a:solidFill>
              </a:rPr>
              <a:pPr/>
              <a:t>14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A4E13BAE-F2C8-470B-9895-6F8C1C72AB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700" y="152400"/>
            <a:ext cx="6096000" cy="838200"/>
          </a:xfrm>
        </p:spPr>
        <p:txBody>
          <a:bodyPr/>
          <a:lstStyle/>
          <a:p>
            <a:pPr eaLnBrk="1" hangingPunct="1"/>
            <a:r>
              <a:rPr lang="de-DE" altLang="de-DE" sz="2400">
                <a:solidFill>
                  <a:srgbClr val="800000"/>
                </a:solidFill>
              </a:rPr>
              <a:t>Zum Verdacht auf Umweltkontaminationen (1)</a:t>
            </a:r>
          </a:p>
        </p:txBody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3F32293E-6A4A-41EE-AD0C-2B3763DD4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7415" name="Freeform 6">
            <a:extLst>
              <a:ext uri="{FF2B5EF4-FFF2-40B4-BE49-F238E27FC236}">
                <a16:creationId xmlns:a16="http://schemas.microsoft.com/office/drawing/2014/main" id="{79F8975E-7A94-458A-981A-024679FEEAC5}"/>
              </a:ext>
            </a:extLst>
          </p:cNvPr>
          <p:cNvSpPr>
            <a:spLocks/>
          </p:cNvSpPr>
          <p:nvPr/>
        </p:nvSpPr>
        <p:spPr bwMode="auto">
          <a:xfrm>
            <a:off x="833438" y="4905375"/>
            <a:ext cx="303212" cy="119063"/>
          </a:xfrm>
          <a:custGeom>
            <a:avLst/>
            <a:gdLst>
              <a:gd name="T0" fmla="*/ 303212 w 571"/>
              <a:gd name="T1" fmla="*/ 0 h 223"/>
              <a:gd name="T2" fmla="*/ 0 w 571"/>
              <a:gd name="T3" fmla="*/ 119063 h 223"/>
              <a:gd name="T4" fmla="*/ 303212 w 571"/>
              <a:gd name="T5" fmla="*/ 0 h 22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1" h="223">
                <a:moveTo>
                  <a:pt x="571" y="0"/>
                </a:moveTo>
                <a:lnTo>
                  <a:pt x="0" y="223"/>
                </a:lnTo>
                <a:lnTo>
                  <a:pt x="571" y="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7416" name="Text Box 4">
            <a:extLst>
              <a:ext uri="{FF2B5EF4-FFF2-40B4-BE49-F238E27FC236}">
                <a16:creationId xmlns:a16="http://schemas.microsoft.com/office/drawing/2014/main" id="{7853E133-3512-4BE7-8FBB-48143340E9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82700"/>
            <a:ext cx="5410200" cy="3968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1.	Mögliche Umweltkontaminationen, z. B.</a:t>
            </a:r>
          </a:p>
        </p:txBody>
      </p:sp>
      <p:sp>
        <p:nvSpPr>
          <p:cNvPr id="17417" name="Oval 36">
            <a:extLst>
              <a:ext uri="{FF2B5EF4-FFF2-40B4-BE49-F238E27FC236}">
                <a16:creationId xmlns:a16="http://schemas.microsoft.com/office/drawing/2014/main" id="{EDC19ED5-9C52-4088-AF7A-1DF7753CA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120900"/>
            <a:ext cx="2667000" cy="762000"/>
          </a:xfrm>
          <a:prstGeom prst="ellipse">
            <a:avLst/>
          </a:prstGeom>
          <a:solidFill>
            <a:srgbClr val="FFCC99"/>
          </a:solidFill>
          <a:ln w="9525">
            <a:round/>
            <a:headEnd/>
            <a:tailEnd/>
          </a:ln>
          <a:effectLst/>
          <a:scene3d>
            <a:camera prst="legacyPerspectiveTopRigh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  <a:contourClr>
              <a:srgbClr val="FFCC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de-DE" altLang="de-DE" sz="2000" b="1"/>
              <a:t>Schwermetalle</a:t>
            </a:r>
          </a:p>
        </p:txBody>
      </p:sp>
      <p:sp>
        <p:nvSpPr>
          <p:cNvPr id="17418" name="Oval 37">
            <a:extLst>
              <a:ext uri="{FF2B5EF4-FFF2-40B4-BE49-F238E27FC236}">
                <a16:creationId xmlns:a16="http://schemas.microsoft.com/office/drawing/2014/main" id="{B355AEF4-C881-4628-AE3D-4993A0128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133600"/>
            <a:ext cx="2667000" cy="762000"/>
          </a:xfrm>
          <a:prstGeom prst="ellipse">
            <a:avLst/>
          </a:prstGeom>
          <a:solidFill>
            <a:srgbClr val="FFFF99"/>
          </a:solidFill>
          <a:ln w="9525">
            <a:round/>
            <a:headEnd/>
            <a:tailEnd/>
          </a:ln>
          <a:effectLst/>
          <a:scene3d>
            <a:camera prst="legacyPerspectiveTopRigh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de-DE" altLang="de-DE" sz="2000" b="1"/>
              <a:t>Dioxine, PCB</a:t>
            </a:r>
          </a:p>
        </p:txBody>
      </p:sp>
      <p:sp>
        <p:nvSpPr>
          <p:cNvPr id="17419" name="Oval 38">
            <a:extLst>
              <a:ext uri="{FF2B5EF4-FFF2-40B4-BE49-F238E27FC236}">
                <a16:creationId xmlns:a16="http://schemas.microsoft.com/office/drawing/2014/main" id="{94C91674-7480-49C2-BF72-788C9F32F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810000"/>
            <a:ext cx="3733800" cy="990600"/>
          </a:xfrm>
          <a:prstGeom prst="ellipse">
            <a:avLst/>
          </a:prstGeom>
          <a:solidFill>
            <a:srgbClr val="CCFFCC"/>
          </a:solidFill>
          <a:ln w="9525">
            <a:round/>
            <a:headEnd/>
            <a:tailEnd/>
          </a:ln>
          <a:effectLst/>
          <a:scene3d>
            <a:camera prst="legacyPerspectiveTopRigh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de-DE" altLang="de-DE" sz="2000" b="1"/>
              <a:t>Pflanzenschutz-,</a:t>
            </a:r>
            <a:br>
              <a:rPr lang="de-DE" altLang="de-DE" sz="2000" b="1"/>
            </a:br>
            <a:r>
              <a:rPr lang="de-DE" altLang="de-DE" sz="2000" b="1"/>
              <a:t>Schädlingsbekämpfungsmittel</a:t>
            </a:r>
          </a:p>
        </p:txBody>
      </p:sp>
      <p:sp>
        <p:nvSpPr>
          <p:cNvPr id="17420" name="Oval 39">
            <a:extLst>
              <a:ext uri="{FF2B5EF4-FFF2-40B4-BE49-F238E27FC236}">
                <a16:creationId xmlns:a16="http://schemas.microsoft.com/office/drawing/2014/main" id="{25559E19-16F3-43D8-88CD-14784432F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3429000"/>
            <a:ext cx="3200400" cy="838200"/>
          </a:xfrm>
          <a:prstGeom prst="ellipse">
            <a:avLst/>
          </a:prstGeom>
          <a:solidFill>
            <a:srgbClr val="FF99CC"/>
          </a:solidFill>
          <a:ln w="9525">
            <a:round/>
            <a:headEnd/>
            <a:tailEnd/>
          </a:ln>
          <a:effectLst/>
          <a:scene3d>
            <a:camera prst="legacyPerspectiveTopRigh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FF99CC"/>
            </a:extrusionClr>
            <a:contourClr>
              <a:srgbClr val="FF99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de-DE" altLang="de-DE" sz="2000" b="1"/>
              <a:t>Radioaktive Stoffe</a:t>
            </a:r>
          </a:p>
          <a:p>
            <a:pPr algn="ctr" eaLnBrk="1" hangingPunct="1"/>
            <a:r>
              <a:rPr lang="de-DE" altLang="de-DE" sz="2000" b="1"/>
              <a:t>(&lt; 600 Beq)</a:t>
            </a:r>
          </a:p>
        </p:txBody>
      </p:sp>
      <p:pic>
        <p:nvPicPr>
          <p:cNvPr id="17421" name="Picture 45">
            <a:extLst>
              <a:ext uri="{FF2B5EF4-FFF2-40B4-BE49-F238E27FC236}">
                <a16:creationId xmlns:a16="http://schemas.microsoft.com/office/drawing/2014/main" id="{59A068C6-9A44-4DD5-B1F5-456AB9BD0CE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3434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50">
            <a:extLst>
              <a:ext uri="{FF2B5EF4-FFF2-40B4-BE49-F238E27FC236}">
                <a16:creationId xmlns:a16="http://schemas.microsoft.com/office/drawing/2014/main" id="{DC3FFFD2-4C90-4929-9005-C93558D0A33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778500"/>
            <a:ext cx="12207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3" name="Picture 51">
            <a:extLst>
              <a:ext uri="{FF2B5EF4-FFF2-40B4-BE49-F238E27FC236}">
                <a16:creationId xmlns:a16="http://schemas.microsoft.com/office/drawing/2014/main" id="{A8DA88CF-52CA-4531-9EDD-CAFEE53F5F5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800600"/>
            <a:ext cx="21336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4" name="Picture 52">
            <a:extLst>
              <a:ext uri="{FF2B5EF4-FFF2-40B4-BE49-F238E27FC236}">
                <a16:creationId xmlns:a16="http://schemas.microsoft.com/office/drawing/2014/main" id="{7C43DA80-0B7D-49BD-B876-1A1F816B0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43200"/>
            <a:ext cx="652463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5" name="Picture 53">
            <a:hlinkClick r:id="rId7"/>
            <a:extLst>
              <a:ext uri="{FF2B5EF4-FFF2-40B4-BE49-F238E27FC236}">
                <a16:creationId xmlns:a16="http://schemas.microsoft.com/office/drawing/2014/main" id="{D10A3128-2106-43DC-83F3-9505D0C544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828800"/>
            <a:ext cx="11430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umsplatzhalter 3">
            <a:extLst>
              <a:ext uri="{FF2B5EF4-FFF2-40B4-BE49-F238E27FC236}">
                <a16:creationId xmlns:a16="http://schemas.microsoft.com/office/drawing/2014/main" id="{355C0B19-D2B7-47D2-96BE-3DD317373EA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18435" name="Fußzeilenplatzhalter 4">
            <a:extLst>
              <a:ext uri="{FF2B5EF4-FFF2-40B4-BE49-F238E27FC236}">
                <a16:creationId xmlns:a16="http://schemas.microsoft.com/office/drawing/2014/main" id="{519962AF-605B-4848-90EB-0EAAD6ADB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18436" name="Foliennummernplatzhalter 5">
            <a:extLst>
              <a:ext uri="{FF2B5EF4-FFF2-40B4-BE49-F238E27FC236}">
                <a16:creationId xmlns:a16="http://schemas.microsoft.com/office/drawing/2014/main" id="{AC9352CD-50F6-4D6F-B0B1-7AFF1F81A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259E90A-5B80-4E28-ABDF-07F58BE0A2D2}" type="slidenum">
              <a:rPr lang="de-DE" altLang="de-DE" sz="900">
                <a:solidFill>
                  <a:srgbClr val="000066"/>
                </a:solidFill>
              </a:rPr>
              <a:pPr/>
              <a:t>15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18437" name="Rectangle 2">
            <a:extLst>
              <a:ext uri="{FF2B5EF4-FFF2-40B4-BE49-F238E27FC236}">
                <a16:creationId xmlns:a16="http://schemas.microsoft.com/office/drawing/2014/main" id="{AC7994D6-C651-4F16-8AA9-0CC61C6FCE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700" y="152400"/>
            <a:ext cx="6096000" cy="838200"/>
          </a:xfrm>
        </p:spPr>
        <p:txBody>
          <a:bodyPr/>
          <a:lstStyle/>
          <a:p>
            <a:pPr eaLnBrk="1" hangingPunct="1"/>
            <a:r>
              <a:rPr lang="de-DE" altLang="de-DE" sz="2400">
                <a:solidFill>
                  <a:srgbClr val="800000"/>
                </a:solidFill>
              </a:rPr>
              <a:t>Zum Verdacht auf Umweltkontaminationen (2)</a:t>
            </a:r>
          </a:p>
        </p:txBody>
      </p:sp>
      <p:sp>
        <p:nvSpPr>
          <p:cNvPr id="18438" name="Rectangle 3">
            <a:extLst>
              <a:ext uri="{FF2B5EF4-FFF2-40B4-BE49-F238E27FC236}">
                <a16:creationId xmlns:a16="http://schemas.microsoft.com/office/drawing/2014/main" id="{4CB13B6D-EB06-4CD4-AA6F-E7C838F17E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de-DE" altLang="de-DE"/>
              <a:t> </a:t>
            </a:r>
          </a:p>
        </p:txBody>
      </p:sp>
      <p:sp>
        <p:nvSpPr>
          <p:cNvPr id="18439" name="Freeform 4">
            <a:extLst>
              <a:ext uri="{FF2B5EF4-FFF2-40B4-BE49-F238E27FC236}">
                <a16:creationId xmlns:a16="http://schemas.microsoft.com/office/drawing/2014/main" id="{087FCF7B-F735-47C9-BA2A-2B90AA8FC386}"/>
              </a:ext>
            </a:extLst>
          </p:cNvPr>
          <p:cNvSpPr>
            <a:spLocks/>
          </p:cNvSpPr>
          <p:nvPr/>
        </p:nvSpPr>
        <p:spPr bwMode="auto">
          <a:xfrm>
            <a:off x="833438" y="4905375"/>
            <a:ext cx="303212" cy="119063"/>
          </a:xfrm>
          <a:custGeom>
            <a:avLst/>
            <a:gdLst>
              <a:gd name="T0" fmla="*/ 303212 w 571"/>
              <a:gd name="T1" fmla="*/ 0 h 223"/>
              <a:gd name="T2" fmla="*/ 0 w 571"/>
              <a:gd name="T3" fmla="*/ 119063 h 223"/>
              <a:gd name="T4" fmla="*/ 303212 w 571"/>
              <a:gd name="T5" fmla="*/ 0 h 22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1" h="223">
                <a:moveTo>
                  <a:pt x="571" y="0"/>
                </a:moveTo>
                <a:lnTo>
                  <a:pt x="0" y="223"/>
                </a:lnTo>
                <a:lnTo>
                  <a:pt x="571" y="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8440" name="Text Box 5">
            <a:extLst>
              <a:ext uri="{FF2B5EF4-FFF2-40B4-BE49-F238E27FC236}">
                <a16:creationId xmlns:a16="http://schemas.microsoft.com/office/drawing/2014/main" id="{F55E9F64-5573-405C-B1F7-1C69C2EC1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82700"/>
            <a:ext cx="4267200" cy="3968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2.	Informationsmöglichkeiten z. B.</a:t>
            </a:r>
          </a:p>
        </p:txBody>
      </p:sp>
      <p:sp>
        <p:nvSpPr>
          <p:cNvPr id="18441" name="Oval 6">
            <a:extLst>
              <a:ext uri="{FF2B5EF4-FFF2-40B4-BE49-F238E27FC236}">
                <a16:creationId xmlns:a16="http://schemas.microsoft.com/office/drawing/2014/main" id="{6E9C6D64-09AA-492B-918C-0905F9C00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09800"/>
            <a:ext cx="3124200" cy="673100"/>
          </a:xfrm>
          <a:prstGeom prst="ellipse">
            <a:avLst/>
          </a:prstGeom>
          <a:solidFill>
            <a:srgbClr val="FFCC99"/>
          </a:solidFill>
          <a:ln w="9525">
            <a:round/>
            <a:headEnd/>
            <a:tailEnd/>
          </a:ln>
          <a:effectLst/>
          <a:scene3d>
            <a:camera prst="legacyPerspectiveTopRigh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  <a:contourClr>
              <a:srgbClr val="FFCC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de-DE" altLang="de-DE" sz="2000" b="1"/>
              <a:t>Tageszeitungen, Magazine</a:t>
            </a:r>
          </a:p>
        </p:txBody>
      </p:sp>
      <p:sp>
        <p:nvSpPr>
          <p:cNvPr id="18442" name="Oval 7">
            <a:extLst>
              <a:ext uri="{FF2B5EF4-FFF2-40B4-BE49-F238E27FC236}">
                <a16:creationId xmlns:a16="http://schemas.microsoft.com/office/drawing/2014/main" id="{24F03CA9-B2EA-4E5F-94F6-BAE5E83D7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733800"/>
            <a:ext cx="5105400" cy="711200"/>
          </a:xfrm>
          <a:prstGeom prst="ellipse">
            <a:avLst/>
          </a:prstGeom>
          <a:solidFill>
            <a:srgbClr val="FFFF99"/>
          </a:solidFill>
          <a:ln w="9525">
            <a:round/>
            <a:headEnd/>
            <a:tailEnd/>
          </a:ln>
          <a:effectLst/>
          <a:scene3d>
            <a:camera prst="legacyPerspectiveTopRigh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de-DE" altLang="de-DE" sz="2000" b="1"/>
              <a:t>Fachzeitschriften</a:t>
            </a:r>
          </a:p>
        </p:txBody>
      </p:sp>
      <p:sp>
        <p:nvSpPr>
          <p:cNvPr id="18443" name="Oval 8">
            <a:extLst>
              <a:ext uri="{FF2B5EF4-FFF2-40B4-BE49-F238E27FC236}">
                <a16:creationId xmlns:a16="http://schemas.microsoft.com/office/drawing/2014/main" id="{48FB2280-E135-4405-8ABF-333CA4298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057400"/>
            <a:ext cx="2667000" cy="812800"/>
          </a:xfrm>
          <a:prstGeom prst="ellipse">
            <a:avLst/>
          </a:prstGeom>
          <a:solidFill>
            <a:srgbClr val="CCFFCC"/>
          </a:solidFill>
          <a:ln w="9525">
            <a:round/>
            <a:headEnd/>
            <a:tailEnd/>
          </a:ln>
          <a:effectLst/>
          <a:scene3d>
            <a:camera prst="legacyPerspectiveTopRigh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de-DE" altLang="de-DE" sz="2000" b="1"/>
              <a:t>Behörden vor Ort</a:t>
            </a:r>
          </a:p>
        </p:txBody>
      </p:sp>
      <p:sp>
        <p:nvSpPr>
          <p:cNvPr id="18444" name="Text Box 10">
            <a:extLst>
              <a:ext uri="{FF2B5EF4-FFF2-40B4-BE49-F238E27FC236}">
                <a16:creationId xmlns:a16="http://schemas.microsoft.com/office/drawing/2014/main" id="{35241DB5-671E-4098-9E5C-70B0E094E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5410200"/>
            <a:ext cx="7734300" cy="7016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3.	Jäger ist verantwortlich dafür, dass nur Wild in Verkehr kommt,</a:t>
            </a:r>
            <a:br>
              <a:rPr lang="de-DE" altLang="de-DE" sz="2000" b="1"/>
            </a:br>
            <a:r>
              <a:rPr lang="de-DE" altLang="de-DE" sz="2000" b="1"/>
              <a:t>	das die zulässigen Höchstmengen nicht überschreitet</a:t>
            </a:r>
          </a:p>
        </p:txBody>
      </p:sp>
      <p:pic>
        <p:nvPicPr>
          <p:cNvPr id="18445" name="Picture 11">
            <a:extLst>
              <a:ext uri="{FF2B5EF4-FFF2-40B4-BE49-F238E27FC236}">
                <a16:creationId xmlns:a16="http://schemas.microsoft.com/office/drawing/2014/main" id="{EAB59D73-6943-4EB5-816B-CDB3F4DF71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819400"/>
            <a:ext cx="871538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6" name="Picture 14">
            <a:extLst>
              <a:ext uri="{FF2B5EF4-FFF2-40B4-BE49-F238E27FC236}">
                <a16:creationId xmlns:a16="http://schemas.microsoft.com/office/drawing/2014/main" id="{1A26F6DD-859C-4447-80E9-372FFC4170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752600"/>
            <a:ext cx="12954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7" name="Picture 15">
            <a:extLst>
              <a:ext uri="{FF2B5EF4-FFF2-40B4-BE49-F238E27FC236}">
                <a16:creationId xmlns:a16="http://schemas.microsoft.com/office/drawing/2014/main" id="{0CADC1A4-AA50-4F22-9B7A-594814EFCC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181600"/>
            <a:ext cx="10652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umsplatzhalter 3">
            <a:extLst>
              <a:ext uri="{FF2B5EF4-FFF2-40B4-BE49-F238E27FC236}">
                <a16:creationId xmlns:a16="http://schemas.microsoft.com/office/drawing/2014/main" id="{31F3ED6E-3418-47C6-A493-95B5663522B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19459" name="Fußzeilenplatzhalter 4">
            <a:extLst>
              <a:ext uri="{FF2B5EF4-FFF2-40B4-BE49-F238E27FC236}">
                <a16:creationId xmlns:a16="http://schemas.microsoft.com/office/drawing/2014/main" id="{E8A97864-0B7B-45E9-A908-21435124D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19460" name="Foliennummernplatzhalter 5">
            <a:extLst>
              <a:ext uri="{FF2B5EF4-FFF2-40B4-BE49-F238E27FC236}">
                <a16:creationId xmlns:a16="http://schemas.microsoft.com/office/drawing/2014/main" id="{11EA6699-2684-4BF2-A6D5-7CA8B228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4242379-7E13-440F-80A1-D43E61D8DE57}" type="slidenum">
              <a:rPr lang="de-DE" altLang="de-DE" sz="900">
                <a:solidFill>
                  <a:srgbClr val="000066"/>
                </a:solidFill>
              </a:rPr>
              <a:pPr/>
              <a:t>16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19461" name="Rectangle 2">
            <a:extLst>
              <a:ext uri="{FF2B5EF4-FFF2-40B4-BE49-F238E27FC236}">
                <a16:creationId xmlns:a16="http://schemas.microsoft.com/office/drawing/2014/main" id="{8EC3A8A2-40C0-4B16-BFFD-B86CE1BA60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700" y="-101600"/>
            <a:ext cx="6096000" cy="838200"/>
          </a:xfrm>
        </p:spPr>
        <p:txBody>
          <a:bodyPr/>
          <a:lstStyle/>
          <a:p>
            <a:pPr eaLnBrk="1" hangingPunct="1"/>
            <a:r>
              <a:rPr lang="de-DE" altLang="de-DE" sz="2400">
                <a:solidFill>
                  <a:srgbClr val="800000"/>
                </a:solidFill>
              </a:rPr>
              <a:t>Bescheinigung</a:t>
            </a:r>
          </a:p>
        </p:txBody>
      </p:sp>
      <p:sp>
        <p:nvSpPr>
          <p:cNvPr id="19462" name="Freeform 4">
            <a:extLst>
              <a:ext uri="{FF2B5EF4-FFF2-40B4-BE49-F238E27FC236}">
                <a16:creationId xmlns:a16="http://schemas.microsoft.com/office/drawing/2014/main" id="{3AC75F39-9B3C-4CF1-8B79-288443BD9847}"/>
              </a:ext>
            </a:extLst>
          </p:cNvPr>
          <p:cNvSpPr>
            <a:spLocks/>
          </p:cNvSpPr>
          <p:nvPr/>
        </p:nvSpPr>
        <p:spPr bwMode="auto">
          <a:xfrm>
            <a:off x="833438" y="4905375"/>
            <a:ext cx="303212" cy="119063"/>
          </a:xfrm>
          <a:custGeom>
            <a:avLst/>
            <a:gdLst>
              <a:gd name="T0" fmla="*/ 303212 w 571"/>
              <a:gd name="T1" fmla="*/ 0 h 223"/>
              <a:gd name="T2" fmla="*/ 0 w 571"/>
              <a:gd name="T3" fmla="*/ 119063 h 223"/>
              <a:gd name="T4" fmla="*/ 303212 w 571"/>
              <a:gd name="T5" fmla="*/ 0 h 22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1" h="223">
                <a:moveTo>
                  <a:pt x="571" y="0"/>
                </a:moveTo>
                <a:lnTo>
                  <a:pt x="0" y="223"/>
                </a:lnTo>
                <a:lnTo>
                  <a:pt x="571" y="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9463" name="Picture 39">
            <a:extLst>
              <a:ext uri="{FF2B5EF4-FFF2-40B4-BE49-F238E27FC236}">
                <a16:creationId xmlns:a16="http://schemas.microsoft.com/office/drawing/2014/main" id="{3DF616E7-D547-4401-A956-F71E1A08DA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00" t="11172" r="28751" b="18750"/>
          <a:stretch>
            <a:fillRect/>
          </a:stretch>
        </p:blipFill>
        <p:spPr bwMode="auto">
          <a:xfrm>
            <a:off x="1600200" y="609600"/>
            <a:ext cx="4373563" cy="5943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umsplatzhalter 3">
            <a:extLst>
              <a:ext uri="{FF2B5EF4-FFF2-40B4-BE49-F238E27FC236}">
                <a16:creationId xmlns:a16="http://schemas.microsoft.com/office/drawing/2014/main" id="{AE328D1C-46DA-4737-8550-8A1234F4D2F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20483" name="Fußzeilenplatzhalter 4">
            <a:extLst>
              <a:ext uri="{FF2B5EF4-FFF2-40B4-BE49-F238E27FC236}">
                <a16:creationId xmlns:a16="http://schemas.microsoft.com/office/drawing/2014/main" id="{063DEC41-DA54-41FE-B2B7-A943690B0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20484" name="Foliennummernplatzhalter 5">
            <a:extLst>
              <a:ext uri="{FF2B5EF4-FFF2-40B4-BE49-F238E27FC236}">
                <a16:creationId xmlns:a16="http://schemas.microsoft.com/office/drawing/2014/main" id="{C69B95F9-78A2-44DF-96AF-2E1C8EA44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C4CA3C0-BF4E-4AD3-8979-453A564AD1AD}" type="slidenum">
              <a:rPr lang="de-DE" altLang="de-DE" sz="900">
                <a:solidFill>
                  <a:srgbClr val="000066"/>
                </a:solidFill>
              </a:rPr>
              <a:pPr/>
              <a:t>17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20485" name="Rectangle 2">
            <a:extLst>
              <a:ext uri="{FF2B5EF4-FFF2-40B4-BE49-F238E27FC236}">
                <a16:creationId xmlns:a16="http://schemas.microsoft.com/office/drawing/2014/main" id="{657A05A5-3C7A-412F-A4A4-4007925789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5562600" cy="838200"/>
          </a:xfrm>
        </p:spPr>
        <p:txBody>
          <a:bodyPr/>
          <a:lstStyle/>
          <a:p>
            <a:pPr eaLnBrk="1" hangingPunct="1"/>
            <a:r>
              <a:rPr lang="de-DE" altLang="de-DE">
                <a:solidFill>
                  <a:srgbClr val="800000"/>
                </a:solidFill>
              </a:rPr>
              <a:t>Abgabe und Vermarktung</a:t>
            </a:r>
            <a:br>
              <a:rPr lang="de-DE" altLang="de-DE">
                <a:solidFill>
                  <a:srgbClr val="800000"/>
                </a:solidFill>
              </a:rPr>
            </a:br>
            <a:r>
              <a:rPr lang="de-DE" altLang="de-DE">
                <a:solidFill>
                  <a:srgbClr val="800000"/>
                </a:solidFill>
              </a:rPr>
              <a:t>von Wildbret</a:t>
            </a:r>
          </a:p>
        </p:txBody>
      </p:sp>
      <p:sp>
        <p:nvSpPr>
          <p:cNvPr id="20486" name="Rectangle 3">
            <a:extLst>
              <a:ext uri="{FF2B5EF4-FFF2-40B4-BE49-F238E27FC236}">
                <a16:creationId xmlns:a16="http://schemas.microsoft.com/office/drawing/2014/main" id="{1E4D3AC8-B7A7-4F6E-B63C-D517D179E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0487" name="Text Box 4">
            <a:extLst>
              <a:ext uri="{FF2B5EF4-FFF2-40B4-BE49-F238E27FC236}">
                <a16:creationId xmlns:a16="http://schemas.microsoft.com/office/drawing/2014/main" id="{96267D0E-F36B-4F45-A7C8-63EA30D54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590800"/>
            <a:ext cx="5257800" cy="519113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800" b="1"/>
              <a:t>1.	Abgabe durch den Jäger</a:t>
            </a:r>
          </a:p>
        </p:txBody>
      </p:sp>
      <p:sp>
        <p:nvSpPr>
          <p:cNvPr id="20488" name="Text Box 5">
            <a:extLst>
              <a:ext uri="{FF2B5EF4-FFF2-40B4-BE49-F238E27FC236}">
                <a16:creationId xmlns:a16="http://schemas.microsoft.com/office/drawing/2014/main" id="{8C4A5A62-19FA-40CB-A851-3ED6EF8FD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595688"/>
            <a:ext cx="6324600" cy="519112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800" b="1"/>
              <a:t>2.	Vermarktung über Einzelhandel</a:t>
            </a:r>
          </a:p>
        </p:txBody>
      </p:sp>
      <p:sp>
        <p:nvSpPr>
          <p:cNvPr id="20489" name="Text Box 6">
            <a:extLst>
              <a:ext uri="{FF2B5EF4-FFF2-40B4-BE49-F238E27FC236}">
                <a16:creationId xmlns:a16="http://schemas.microsoft.com/office/drawing/2014/main" id="{75EE169A-0A3F-4596-B3ED-7E8B710C3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662488"/>
            <a:ext cx="7391400" cy="519112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800" b="1"/>
              <a:t>3.	Vermarktung über zugelassenen Betrieb</a:t>
            </a:r>
          </a:p>
        </p:txBody>
      </p:sp>
      <p:pic>
        <p:nvPicPr>
          <p:cNvPr id="20490" name="Picture 7">
            <a:extLst>
              <a:ext uri="{FF2B5EF4-FFF2-40B4-BE49-F238E27FC236}">
                <a16:creationId xmlns:a16="http://schemas.microsoft.com/office/drawing/2014/main" id="{730DF3B9-1170-4084-885C-22655B26FE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219200"/>
            <a:ext cx="1347788" cy="154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491" name="Group 8">
            <a:extLst>
              <a:ext uri="{FF2B5EF4-FFF2-40B4-BE49-F238E27FC236}">
                <a16:creationId xmlns:a16="http://schemas.microsoft.com/office/drawing/2014/main" id="{EC3A3C8F-E886-48DC-B413-7A77D4D67944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86400"/>
            <a:ext cx="2209800" cy="838200"/>
            <a:chOff x="3969" y="572"/>
            <a:chExt cx="1633" cy="681"/>
          </a:xfrm>
        </p:grpSpPr>
        <p:sp>
          <p:nvSpPr>
            <p:cNvPr id="20494" name="Oval 9">
              <a:extLst>
                <a:ext uri="{FF2B5EF4-FFF2-40B4-BE49-F238E27FC236}">
                  <a16:creationId xmlns:a16="http://schemas.microsoft.com/office/drawing/2014/main" id="{02463A99-F3F6-4B87-A2EC-4D2663786CC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76104">
              <a:off x="3969" y="572"/>
              <a:ext cx="1633" cy="681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20495" name="WordArt 10">
              <a:extLst>
                <a:ext uri="{FF2B5EF4-FFF2-40B4-BE49-F238E27FC236}">
                  <a16:creationId xmlns:a16="http://schemas.microsoft.com/office/drawing/2014/main" id="{41FF0FE3-D9C5-4B4E-AD88-21655F0D7F3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 rot="1095114">
              <a:off x="4150" y="799"/>
              <a:ext cx="1290" cy="19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de-DE" sz="1800" kern="10" spc="36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 panose="020B0A04020102020204" pitchFamily="34" charset="0"/>
                </a:rPr>
                <a:t>DE-BY-12345-EG</a:t>
              </a:r>
            </a:p>
          </p:txBody>
        </p:sp>
      </p:grpSp>
      <p:pic>
        <p:nvPicPr>
          <p:cNvPr id="20492" name="Picture 12">
            <a:extLst>
              <a:ext uri="{FF2B5EF4-FFF2-40B4-BE49-F238E27FC236}">
                <a16:creationId xmlns:a16="http://schemas.microsoft.com/office/drawing/2014/main" id="{7ADA0A3B-7852-4514-BA04-4C3095338C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136650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3" name="Picture 13">
            <a:hlinkClick r:id="rId4"/>
            <a:extLst>
              <a:ext uri="{FF2B5EF4-FFF2-40B4-BE49-F238E27FC236}">
                <a16:creationId xmlns:a16="http://schemas.microsoft.com/office/drawing/2014/main" id="{6267AC80-873B-4D24-896F-826AA3147F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90600"/>
            <a:ext cx="12954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umsplatzhalter 3">
            <a:extLst>
              <a:ext uri="{FF2B5EF4-FFF2-40B4-BE49-F238E27FC236}">
                <a16:creationId xmlns:a16="http://schemas.microsoft.com/office/drawing/2014/main" id="{9D997A97-6143-47EC-824C-A07379899F3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21507" name="Fußzeilenplatzhalter 4">
            <a:extLst>
              <a:ext uri="{FF2B5EF4-FFF2-40B4-BE49-F238E27FC236}">
                <a16:creationId xmlns:a16="http://schemas.microsoft.com/office/drawing/2014/main" id="{03B7139B-3963-4826-8A4C-8396BB5ED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21508" name="Foliennummernplatzhalter 5">
            <a:extLst>
              <a:ext uri="{FF2B5EF4-FFF2-40B4-BE49-F238E27FC236}">
                <a16:creationId xmlns:a16="http://schemas.microsoft.com/office/drawing/2014/main" id="{E9202EE9-3BA1-4766-A7CC-EA97A20CF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F00CC0-543C-477E-95FB-6436A531F985}" type="slidenum">
              <a:rPr lang="de-DE" altLang="de-DE" sz="900">
                <a:solidFill>
                  <a:srgbClr val="000066"/>
                </a:solidFill>
              </a:rPr>
              <a:pPr/>
              <a:t>18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21509" name="Rectangle 2">
            <a:extLst>
              <a:ext uri="{FF2B5EF4-FFF2-40B4-BE49-F238E27FC236}">
                <a16:creationId xmlns:a16="http://schemas.microsoft.com/office/drawing/2014/main" id="{FED24F83-160A-49E2-90BF-9B787F2A1A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38100"/>
            <a:ext cx="5562600" cy="838200"/>
          </a:xfrm>
        </p:spPr>
        <p:txBody>
          <a:bodyPr/>
          <a:lstStyle/>
          <a:p>
            <a:pPr eaLnBrk="1" hangingPunct="1"/>
            <a:r>
              <a:rPr lang="de-DE" altLang="de-DE">
                <a:solidFill>
                  <a:srgbClr val="800000"/>
                </a:solidFill>
              </a:rPr>
              <a:t>Das neue EU-Lebensmittelrecht</a:t>
            </a:r>
          </a:p>
        </p:txBody>
      </p:sp>
      <p:sp>
        <p:nvSpPr>
          <p:cNvPr id="21510" name="Rectangle 3">
            <a:extLst>
              <a:ext uri="{FF2B5EF4-FFF2-40B4-BE49-F238E27FC236}">
                <a16:creationId xmlns:a16="http://schemas.microsoft.com/office/drawing/2014/main" id="{A308AF55-102A-42C2-9917-5E5A130F0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1511" name="Text Box 13">
            <a:extLst>
              <a:ext uri="{FF2B5EF4-FFF2-40B4-BE49-F238E27FC236}">
                <a16:creationId xmlns:a16="http://schemas.microsoft.com/office/drawing/2014/main" id="{B1DD010B-5039-454B-8CC8-86B556C33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1447800"/>
            <a:ext cx="2286000" cy="45720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/>
              <a:t>1.	Gültig für</a:t>
            </a:r>
          </a:p>
        </p:txBody>
      </p:sp>
      <p:sp>
        <p:nvSpPr>
          <p:cNvPr id="21512" name="Text Box 16">
            <a:extLst>
              <a:ext uri="{FF2B5EF4-FFF2-40B4-BE49-F238E27FC236}">
                <a16:creationId xmlns:a16="http://schemas.microsoft.com/office/drawing/2014/main" id="{ACD9DC37-06BB-4EE6-8933-0A5D80FA2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2286000"/>
            <a:ext cx="2667000" cy="45720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/>
              <a:t>2.	Ausnahmen für</a:t>
            </a:r>
          </a:p>
        </p:txBody>
      </p:sp>
      <p:grpSp>
        <p:nvGrpSpPr>
          <p:cNvPr id="21513" name="Group 70">
            <a:extLst>
              <a:ext uri="{FF2B5EF4-FFF2-40B4-BE49-F238E27FC236}">
                <a16:creationId xmlns:a16="http://schemas.microsoft.com/office/drawing/2014/main" id="{558EFC70-72EA-48E2-894D-0D66CB4325A3}"/>
              </a:ext>
            </a:extLst>
          </p:cNvPr>
          <p:cNvGrpSpPr>
            <a:grpSpLocks/>
          </p:cNvGrpSpPr>
          <p:nvPr/>
        </p:nvGrpSpPr>
        <p:grpSpPr bwMode="auto">
          <a:xfrm>
            <a:off x="1695450" y="2895600"/>
            <a:ext cx="6457950" cy="1187450"/>
            <a:chOff x="300" y="1824"/>
            <a:chExt cx="4068" cy="748"/>
          </a:xfrm>
        </p:grpSpPr>
        <p:sp>
          <p:nvSpPr>
            <p:cNvPr id="21525" name="Text Box 17">
              <a:extLst>
                <a:ext uri="{FF2B5EF4-FFF2-40B4-BE49-F238E27FC236}">
                  <a16:creationId xmlns:a16="http://schemas.microsoft.com/office/drawing/2014/main" id="{C3200B3C-1D52-4E85-95D1-9C15D2283D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" y="1824"/>
              <a:ext cx="4068" cy="748"/>
            </a:xfrm>
            <a:prstGeom prst="rect">
              <a:avLst/>
            </a:prstGeom>
            <a:solidFill>
              <a:srgbClr val="FFCC00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CC00"/>
              </a:extrusionClr>
              <a:contourClr>
                <a:srgbClr val="FFCC00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br>
                <a:rPr lang="de-DE" altLang="de-DE" sz="2400" b="1">
                  <a:solidFill>
                    <a:srgbClr val="000066"/>
                  </a:solidFill>
                </a:rPr>
              </a:br>
              <a:br>
                <a:rPr lang="de-DE" altLang="de-DE" sz="2400" b="1">
                  <a:solidFill>
                    <a:srgbClr val="000066"/>
                  </a:solidFill>
                </a:rPr>
              </a:br>
              <a:endParaRPr lang="de-DE" altLang="de-DE" sz="2400" b="1">
                <a:solidFill>
                  <a:srgbClr val="000066"/>
                </a:solidFill>
              </a:endParaRPr>
            </a:p>
          </p:txBody>
        </p:sp>
        <p:sp>
          <p:nvSpPr>
            <p:cNvPr id="21526" name="Text Box 18">
              <a:extLst>
                <a:ext uri="{FF2B5EF4-FFF2-40B4-BE49-F238E27FC236}">
                  <a16:creationId xmlns:a16="http://schemas.microsoft.com/office/drawing/2014/main" id="{59988C44-ECCB-458D-B38D-E51B62AE7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1920"/>
              <a:ext cx="2064" cy="518"/>
            </a:xfrm>
            <a:prstGeom prst="rect">
              <a:avLst/>
            </a:prstGeom>
            <a:solidFill>
              <a:srgbClr val="FFFF99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99"/>
              </a:extrusionClr>
              <a:contourClr>
                <a:srgbClr val="FFFF99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2400" b="1"/>
                <a:t>bestimmte Bereiche der Primärproduktion</a:t>
              </a:r>
            </a:p>
          </p:txBody>
        </p:sp>
        <p:sp>
          <p:nvSpPr>
            <p:cNvPr id="21527" name="Text Box 19">
              <a:extLst>
                <a:ext uri="{FF2B5EF4-FFF2-40B4-BE49-F238E27FC236}">
                  <a16:creationId xmlns:a16="http://schemas.microsoft.com/office/drawing/2014/main" id="{B997190C-5FC9-4D37-9F22-BAD5D2F754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8" y="1920"/>
              <a:ext cx="1776" cy="518"/>
            </a:xfrm>
            <a:prstGeom prst="rect">
              <a:avLst/>
            </a:prstGeom>
            <a:solidFill>
              <a:srgbClr val="FFCC99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CC99"/>
              </a:extrusionClr>
              <a:contourClr>
                <a:srgbClr val="FFCC99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2400" b="1"/>
                <a:t>privaten häuslichen</a:t>
              </a:r>
              <a:br>
                <a:rPr lang="de-DE" altLang="de-DE" sz="2400" b="1"/>
              </a:br>
              <a:r>
                <a:rPr lang="de-DE" altLang="de-DE" sz="2400" b="1"/>
                <a:t>Ge-/Verbrauch</a:t>
              </a:r>
            </a:p>
          </p:txBody>
        </p:sp>
      </p:grpSp>
      <p:sp>
        <p:nvSpPr>
          <p:cNvPr id="21514" name="Text Box 20">
            <a:extLst>
              <a:ext uri="{FF2B5EF4-FFF2-40B4-BE49-F238E27FC236}">
                <a16:creationId xmlns:a16="http://schemas.microsoft.com/office/drawing/2014/main" id="{CC02323C-C791-4363-A2C3-BB5E1937F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495800"/>
            <a:ext cx="1943100" cy="457200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/>
              <a:t>Einzelhandel</a:t>
            </a:r>
          </a:p>
        </p:txBody>
      </p:sp>
      <p:sp>
        <p:nvSpPr>
          <p:cNvPr id="21515" name="Text Box 42">
            <a:extLst>
              <a:ext uri="{FF2B5EF4-FFF2-40B4-BE49-F238E27FC236}">
                <a16:creationId xmlns:a16="http://schemas.microsoft.com/office/drawing/2014/main" id="{964A5795-C225-4DA2-B04E-F343838A4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" y="5372100"/>
            <a:ext cx="6286500" cy="82232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/>
              <a:t>4.	Frage:</a:t>
            </a:r>
            <a:br>
              <a:rPr lang="de-DE" altLang="de-DE" sz="2400" b="1"/>
            </a:br>
            <a:r>
              <a:rPr lang="de-DE" altLang="de-DE" sz="2400" b="1"/>
              <a:t>	Was gilt für erlegtes Wild und Wildfleisch?</a:t>
            </a:r>
          </a:p>
        </p:txBody>
      </p:sp>
      <p:pic>
        <p:nvPicPr>
          <p:cNvPr id="21516" name="Picture 51">
            <a:extLst>
              <a:ext uri="{FF2B5EF4-FFF2-40B4-BE49-F238E27FC236}">
                <a16:creationId xmlns:a16="http://schemas.microsoft.com/office/drawing/2014/main" id="{4230C974-D032-4ADF-9A72-C535E830BA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800600"/>
            <a:ext cx="836613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7" name="Oval 52">
            <a:extLst>
              <a:ext uri="{FF2B5EF4-FFF2-40B4-BE49-F238E27FC236}">
                <a16:creationId xmlns:a16="http://schemas.microsoft.com/office/drawing/2014/main" id="{501C47D0-66EA-4812-93AE-02200FB4F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914400"/>
            <a:ext cx="2667000" cy="762000"/>
          </a:xfrm>
          <a:prstGeom prst="ellipse">
            <a:avLst/>
          </a:prstGeom>
          <a:solidFill>
            <a:srgbClr val="FFCC99"/>
          </a:solidFill>
          <a:ln w="9525">
            <a:round/>
            <a:headEnd/>
            <a:tailEnd/>
          </a:ln>
          <a:effectLst/>
          <a:scene3d>
            <a:camera prst="legacyPerspectiveTopRigh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  <a:contourClr>
              <a:srgbClr val="FFCC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de-DE" altLang="de-DE" sz="2400" b="1"/>
              <a:t>Primärproduktion</a:t>
            </a:r>
          </a:p>
        </p:txBody>
      </p:sp>
      <p:sp>
        <p:nvSpPr>
          <p:cNvPr id="21518" name="Oval 53">
            <a:extLst>
              <a:ext uri="{FF2B5EF4-FFF2-40B4-BE49-F238E27FC236}">
                <a16:creationId xmlns:a16="http://schemas.microsoft.com/office/drawing/2014/main" id="{9F227F0F-0BD0-4494-9C55-C2F6A5331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1524000"/>
            <a:ext cx="3886200" cy="838200"/>
          </a:xfrm>
          <a:prstGeom prst="ellipse">
            <a:avLst/>
          </a:prstGeom>
          <a:solidFill>
            <a:srgbClr val="CCFFCC"/>
          </a:solidFill>
          <a:ln w="9525">
            <a:round/>
            <a:headEnd/>
            <a:tailEnd/>
          </a:ln>
          <a:effectLst/>
          <a:scene3d>
            <a:camera prst="legacyPerspectiveTopRigh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de-DE" altLang="de-DE" sz="2400" b="1"/>
              <a:t>Lebensmittelunternehmen</a:t>
            </a:r>
          </a:p>
        </p:txBody>
      </p:sp>
      <p:sp>
        <p:nvSpPr>
          <p:cNvPr id="21519" name="Line 58">
            <a:extLst>
              <a:ext uri="{FF2B5EF4-FFF2-40B4-BE49-F238E27FC236}">
                <a16:creationId xmlns:a16="http://schemas.microsoft.com/office/drawing/2014/main" id="{8905ECD8-65BF-4779-802F-B3BC8B6612DF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514600"/>
            <a:ext cx="0" cy="533400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21520" name="AutoShape 59">
            <a:extLst>
              <a:ext uri="{FF2B5EF4-FFF2-40B4-BE49-F238E27FC236}">
                <a16:creationId xmlns:a16="http://schemas.microsoft.com/office/drawing/2014/main" id="{CB6AF4C0-645E-4F4B-B5F6-D3EBE801AF3A}"/>
              </a:ext>
            </a:extLst>
          </p:cNvPr>
          <p:cNvCxnSpPr>
            <a:cxnSpLocks noChangeShapeType="1"/>
            <a:stCxn id="21512" idx="3"/>
            <a:endCxn id="21527" idx="0"/>
          </p:cNvCxnSpPr>
          <p:nvPr/>
        </p:nvCxnSpPr>
        <p:spPr bwMode="auto">
          <a:xfrm>
            <a:off x="3162300" y="2514600"/>
            <a:ext cx="3448050" cy="533400"/>
          </a:xfrm>
          <a:prstGeom prst="bentConnector2">
            <a:avLst/>
          </a:prstGeom>
          <a:noFill/>
          <a:ln w="50800">
            <a:solidFill>
              <a:srgbClr val="00008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21" name="Line 64">
            <a:extLst>
              <a:ext uri="{FF2B5EF4-FFF2-40B4-BE49-F238E27FC236}">
                <a16:creationId xmlns:a16="http://schemas.microsoft.com/office/drawing/2014/main" id="{99EE1797-C079-43FF-8BF9-C77039DD58B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905000"/>
            <a:ext cx="19812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522" name="Line 67">
            <a:extLst>
              <a:ext uri="{FF2B5EF4-FFF2-40B4-BE49-F238E27FC236}">
                <a16:creationId xmlns:a16="http://schemas.microsoft.com/office/drawing/2014/main" id="{78A74B5E-540A-4A9D-9AED-4D1E98065E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1447800"/>
            <a:ext cx="381000" cy="1524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523" name="Text Box 68">
            <a:extLst>
              <a:ext uri="{FF2B5EF4-FFF2-40B4-BE49-F238E27FC236}">
                <a16:creationId xmlns:a16="http://schemas.microsoft.com/office/drawing/2014/main" id="{5F7BF45C-E6ED-4FF1-8E7D-03929B6EF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495800"/>
            <a:ext cx="2667000" cy="45720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/>
              <a:t>3.	Sonderstellung:</a:t>
            </a:r>
          </a:p>
        </p:txBody>
      </p:sp>
      <p:sp>
        <p:nvSpPr>
          <p:cNvPr id="21524" name="Line 69">
            <a:extLst>
              <a:ext uri="{FF2B5EF4-FFF2-40B4-BE49-F238E27FC236}">
                <a16:creationId xmlns:a16="http://schemas.microsoft.com/office/drawing/2014/main" id="{D544C3DB-F7A4-4755-8B55-04D87DCC4E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4724400"/>
            <a:ext cx="19812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umsplatzhalter 3">
            <a:extLst>
              <a:ext uri="{FF2B5EF4-FFF2-40B4-BE49-F238E27FC236}">
                <a16:creationId xmlns:a16="http://schemas.microsoft.com/office/drawing/2014/main" id="{C8AEE02A-CE89-4082-944B-50AEC8DE221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22531" name="Fußzeilenplatzhalter 4">
            <a:extLst>
              <a:ext uri="{FF2B5EF4-FFF2-40B4-BE49-F238E27FC236}">
                <a16:creationId xmlns:a16="http://schemas.microsoft.com/office/drawing/2014/main" id="{F214E408-2F85-466F-8FE5-B928301C6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22532" name="Foliennummernplatzhalter 5">
            <a:extLst>
              <a:ext uri="{FF2B5EF4-FFF2-40B4-BE49-F238E27FC236}">
                <a16:creationId xmlns:a16="http://schemas.microsoft.com/office/drawing/2014/main" id="{47830532-2CB2-41E3-9448-53C738FA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1FF3021-2350-4C22-A670-35F4094CFE15}" type="slidenum">
              <a:rPr lang="de-DE" altLang="de-DE" sz="900">
                <a:solidFill>
                  <a:srgbClr val="000066"/>
                </a:solidFill>
              </a:rPr>
              <a:pPr/>
              <a:t>19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22533" name="Rectangle 2">
            <a:extLst>
              <a:ext uri="{FF2B5EF4-FFF2-40B4-BE49-F238E27FC236}">
                <a16:creationId xmlns:a16="http://schemas.microsoft.com/office/drawing/2014/main" id="{1EDB8EE1-6457-43EC-94A5-ED4CA510EC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50" y="38100"/>
            <a:ext cx="7162800" cy="838200"/>
          </a:xfrm>
        </p:spPr>
        <p:txBody>
          <a:bodyPr/>
          <a:lstStyle/>
          <a:p>
            <a:pPr eaLnBrk="1" hangingPunct="1"/>
            <a:br>
              <a:rPr lang="de-DE" altLang="de-DE" sz="2400">
                <a:solidFill>
                  <a:srgbClr val="800000"/>
                </a:solidFill>
              </a:rPr>
            </a:br>
            <a:r>
              <a:rPr lang="de-DE" altLang="de-DE" sz="2400">
                <a:solidFill>
                  <a:srgbClr val="800000"/>
                </a:solidFill>
              </a:rPr>
              <a:t>Definitionen im Hinblick auf „Wildvermarktung“ (1)</a:t>
            </a:r>
          </a:p>
        </p:txBody>
      </p:sp>
      <p:sp>
        <p:nvSpPr>
          <p:cNvPr id="22534" name="Rectangle 3">
            <a:extLst>
              <a:ext uri="{FF2B5EF4-FFF2-40B4-BE49-F238E27FC236}">
                <a16:creationId xmlns:a16="http://schemas.microsoft.com/office/drawing/2014/main" id="{32618882-CCD9-402D-AFDC-4C722A45D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2535" name="Text Box 4">
            <a:extLst>
              <a:ext uri="{FF2B5EF4-FFF2-40B4-BE49-F238E27FC236}">
                <a16:creationId xmlns:a16="http://schemas.microsoft.com/office/drawing/2014/main" id="{A2FF51EF-D7B6-4214-9E0A-CD9195D8B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90600"/>
            <a:ext cx="8686800" cy="539432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1.	Primärerzeugnisse; Erzeugnisse aus primärer Produktion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r>
              <a:rPr lang="de-DE" altLang="de-DE" sz="2000" b="1"/>
              <a:t>	                                        </a:t>
            </a:r>
            <a:r>
              <a:rPr lang="de-DE" altLang="de-DE" sz="2400" b="1" u="sng"/>
              <a:t>e i n s c h l i e ß l i c h</a:t>
            </a:r>
            <a:br>
              <a:rPr lang="de-DE" altLang="de-DE" sz="2400" b="1">
                <a:solidFill>
                  <a:srgbClr val="FF0000"/>
                </a:solidFill>
              </a:rPr>
            </a:br>
            <a:br>
              <a:rPr lang="de-DE" altLang="de-DE" sz="2400" b="1">
                <a:solidFill>
                  <a:srgbClr val="FF0000"/>
                </a:solidFill>
              </a:rPr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</p:txBody>
      </p:sp>
      <p:sp>
        <p:nvSpPr>
          <p:cNvPr id="22536" name="Text Box 5">
            <a:extLst>
              <a:ext uri="{FF2B5EF4-FFF2-40B4-BE49-F238E27FC236}">
                <a16:creationId xmlns:a16="http://schemas.microsoft.com/office/drawing/2014/main" id="{2EE4E152-D327-4EE8-BBEA-322CE300C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428750"/>
            <a:ext cx="8458200" cy="1917700"/>
          </a:xfrm>
          <a:prstGeom prst="rect">
            <a:avLst/>
          </a:prstGeom>
          <a:solidFill>
            <a:srgbClr val="FFCC00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00"/>
            </a:extrusionClr>
            <a:contourClr>
              <a:srgbClr val="FFCC0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br>
              <a:rPr lang="de-DE" altLang="de-DE" sz="2400" b="1">
                <a:solidFill>
                  <a:srgbClr val="000066"/>
                </a:solidFill>
              </a:rPr>
            </a:br>
            <a:br>
              <a:rPr lang="de-DE" altLang="de-DE" sz="2400" b="1">
                <a:solidFill>
                  <a:srgbClr val="000066"/>
                </a:solidFill>
              </a:rPr>
            </a:br>
            <a:br>
              <a:rPr lang="de-DE" altLang="de-DE" sz="2400" b="1">
                <a:solidFill>
                  <a:srgbClr val="000066"/>
                </a:solidFill>
              </a:rPr>
            </a:br>
            <a:br>
              <a:rPr lang="de-DE" altLang="de-DE" sz="2400" b="1">
                <a:solidFill>
                  <a:srgbClr val="000066"/>
                </a:solidFill>
              </a:rPr>
            </a:br>
            <a:endParaRPr lang="de-DE" altLang="de-DE" sz="2400" b="1">
              <a:solidFill>
                <a:srgbClr val="000066"/>
              </a:solidFill>
            </a:endParaRPr>
          </a:p>
        </p:txBody>
      </p:sp>
      <p:sp>
        <p:nvSpPr>
          <p:cNvPr id="22537" name="Text Box 6">
            <a:extLst>
              <a:ext uri="{FF2B5EF4-FFF2-40B4-BE49-F238E27FC236}">
                <a16:creationId xmlns:a16="http://schemas.microsoft.com/office/drawing/2014/main" id="{090E761D-25FA-4E13-B20D-A7354471BA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81150"/>
            <a:ext cx="22098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Anbauerzeugnisse</a:t>
            </a:r>
          </a:p>
        </p:txBody>
      </p:sp>
      <p:sp>
        <p:nvSpPr>
          <p:cNvPr id="22538" name="Text Box 7">
            <a:extLst>
              <a:ext uri="{FF2B5EF4-FFF2-40B4-BE49-F238E27FC236}">
                <a16:creationId xmlns:a16="http://schemas.microsoft.com/office/drawing/2014/main" id="{40AE749B-BAA8-448A-9A5C-91F5C4B76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0350" y="1581150"/>
            <a:ext cx="2286000" cy="701675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  <a:contourClr>
              <a:srgbClr val="FFCC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Erzeugnisse aus</a:t>
            </a:r>
            <a:br>
              <a:rPr lang="de-DE" altLang="de-DE" sz="2000" b="1"/>
            </a:br>
            <a:r>
              <a:rPr lang="de-DE" altLang="de-DE" sz="2000" b="1"/>
              <a:t>der Tierhaltung</a:t>
            </a:r>
          </a:p>
        </p:txBody>
      </p:sp>
      <p:sp>
        <p:nvSpPr>
          <p:cNvPr id="22539" name="Text Box 8">
            <a:extLst>
              <a:ext uri="{FF2B5EF4-FFF2-40B4-BE49-F238E27FC236}">
                <a16:creationId xmlns:a16="http://schemas.microsoft.com/office/drawing/2014/main" id="{FFC0C026-1C92-40B6-BDC4-AF40BBC72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0650" y="1600200"/>
            <a:ext cx="3581400" cy="3968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Jagd- und Fischereierzeugnisse</a:t>
            </a:r>
          </a:p>
        </p:txBody>
      </p:sp>
      <p:pic>
        <p:nvPicPr>
          <p:cNvPr id="22540" name="Picture 9">
            <a:extLst>
              <a:ext uri="{FF2B5EF4-FFF2-40B4-BE49-F238E27FC236}">
                <a16:creationId xmlns:a16="http://schemas.microsoft.com/office/drawing/2014/main" id="{CAECB058-670A-4BB8-A409-E5070E40A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133600"/>
            <a:ext cx="13716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1" name="Picture 10">
            <a:extLst>
              <a:ext uri="{FF2B5EF4-FFF2-40B4-BE49-F238E27FC236}">
                <a16:creationId xmlns:a16="http://schemas.microsoft.com/office/drawing/2014/main" id="{8D947D6E-9AD8-46AF-BFB9-9204946602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095500"/>
            <a:ext cx="817563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2" name="Text Box 11">
            <a:extLst>
              <a:ext uri="{FF2B5EF4-FFF2-40B4-BE49-F238E27FC236}">
                <a16:creationId xmlns:a16="http://schemas.microsoft.com/office/drawing/2014/main" id="{94E998FA-7506-4403-81D2-AD849158C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248150"/>
            <a:ext cx="8458200" cy="1917700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hlink"/>
            </a:extrusionClr>
            <a:contourClr>
              <a:schemeClr val="hlink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br>
              <a:rPr lang="de-DE" altLang="de-DE" sz="2400" b="1">
                <a:solidFill>
                  <a:srgbClr val="000066"/>
                </a:solidFill>
              </a:rPr>
            </a:br>
            <a:br>
              <a:rPr lang="de-DE" altLang="de-DE" sz="2400" b="1">
                <a:solidFill>
                  <a:srgbClr val="000066"/>
                </a:solidFill>
              </a:rPr>
            </a:br>
            <a:br>
              <a:rPr lang="de-DE" altLang="de-DE" sz="2400" b="1">
                <a:solidFill>
                  <a:srgbClr val="000066"/>
                </a:solidFill>
              </a:rPr>
            </a:br>
            <a:br>
              <a:rPr lang="de-DE" altLang="de-DE" sz="2400" b="1">
                <a:solidFill>
                  <a:srgbClr val="000066"/>
                </a:solidFill>
              </a:rPr>
            </a:br>
            <a:endParaRPr lang="de-DE" altLang="de-DE" sz="2400" b="1">
              <a:solidFill>
                <a:srgbClr val="000066"/>
              </a:solidFill>
            </a:endParaRPr>
          </a:p>
        </p:txBody>
      </p:sp>
      <p:grpSp>
        <p:nvGrpSpPr>
          <p:cNvPr id="22543" name="Group 12">
            <a:extLst>
              <a:ext uri="{FF2B5EF4-FFF2-40B4-BE49-F238E27FC236}">
                <a16:creationId xmlns:a16="http://schemas.microsoft.com/office/drawing/2014/main" id="{326ED4F7-6748-46C2-A11C-8AE1788C7A82}"/>
              </a:ext>
            </a:extLst>
          </p:cNvPr>
          <p:cNvGrpSpPr>
            <a:grpSpLocks/>
          </p:cNvGrpSpPr>
          <p:nvPr/>
        </p:nvGrpSpPr>
        <p:grpSpPr bwMode="auto">
          <a:xfrm>
            <a:off x="476250" y="4343400"/>
            <a:ext cx="8210550" cy="701675"/>
            <a:chOff x="300" y="2880"/>
            <a:chExt cx="5172" cy="442"/>
          </a:xfrm>
        </p:grpSpPr>
        <p:sp>
          <p:nvSpPr>
            <p:cNvPr id="22550" name="Text Box 13">
              <a:extLst>
                <a:ext uri="{FF2B5EF4-FFF2-40B4-BE49-F238E27FC236}">
                  <a16:creationId xmlns:a16="http://schemas.microsoft.com/office/drawing/2014/main" id="{509D8B46-FC87-4A3D-AE3D-BCD2431DC0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" y="2892"/>
              <a:ext cx="624" cy="250"/>
            </a:xfrm>
            <a:prstGeom prst="rect">
              <a:avLst/>
            </a:prstGeom>
            <a:solidFill>
              <a:srgbClr val="FFFF99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99"/>
              </a:extrusionClr>
              <a:contourClr>
                <a:srgbClr val="FFFF99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2000" b="1"/>
                <a:t>Ernten</a:t>
              </a:r>
            </a:p>
          </p:txBody>
        </p:sp>
        <p:sp>
          <p:nvSpPr>
            <p:cNvPr id="22551" name="Text Box 14">
              <a:extLst>
                <a:ext uri="{FF2B5EF4-FFF2-40B4-BE49-F238E27FC236}">
                  <a16:creationId xmlns:a16="http://schemas.microsoft.com/office/drawing/2014/main" id="{8C76CEA9-8F50-4884-9870-F1135F4C80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6" y="2892"/>
              <a:ext cx="672" cy="250"/>
            </a:xfrm>
            <a:prstGeom prst="rect">
              <a:avLst/>
            </a:prstGeom>
            <a:solidFill>
              <a:srgbClr val="FFCC99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CC99"/>
              </a:extrusionClr>
              <a:contourClr>
                <a:srgbClr val="FFCC99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2000" b="1"/>
                <a:t>Melken</a:t>
              </a:r>
            </a:p>
          </p:txBody>
        </p:sp>
        <p:sp>
          <p:nvSpPr>
            <p:cNvPr id="22552" name="Text Box 15">
              <a:extLst>
                <a:ext uri="{FF2B5EF4-FFF2-40B4-BE49-F238E27FC236}">
                  <a16:creationId xmlns:a16="http://schemas.microsoft.com/office/drawing/2014/main" id="{EB3BC8B1-D1B7-43E2-8891-2E0CD36EC5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2880"/>
              <a:ext cx="1440" cy="442"/>
            </a:xfrm>
            <a:prstGeom prst="rect">
              <a:avLst/>
            </a:prstGeom>
            <a:solidFill>
              <a:srgbClr val="FF99CC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99CC"/>
              </a:extrusionClr>
              <a:contourClr>
                <a:srgbClr val="FF99CC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2000" b="1"/>
                <a:t>Aufzucht vor dem</a:t>
              </a:r>
              <a:br>
                <a:rPr lang="de-DE" altLang="de-DE" sz="2000" b="1"/>
              </a:br>
              <a:r>
                <a:rPr lang="de-DE" altLang="de-DE" sz="2000" b="1"/>
                <a:t>Schlachten</a:t>
              </a:r>
            </a:p>
          </p:txBody>
        </p:sp>
        <p:sp>
          <p:nvSpPr>
            <p:cNvPr id="22553" name="Text Box 16">
              <a:extLst>
                <a:ext uri="{FF2B5EF4-FFF2-40B4-BE49-F238E27FC236}">
                  <a16:creationId xmlns:a16="http://schemas.microsoft.com/office/drawing/2014/main" id="{84CA155A-0D38-4754-B320-68845C7CD1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2892"/>
              <a:ext cx="1440" cy="250"/>
            </a:xfrm>
            <a:prstGeom prst="rect">
              <a:avLst/>
            </a:prstGeom>
            <a:solidFill>
              <a:srgbClr val="CCFFCC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CCFFCC"/>
              </a:extrusionClr>
              <a:contourClr>
                <a:srgbClr val="CCFFCC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2000" b="1"/>
                <a:t>Jagen und Fischen</a:t>
              </a:r>
            </a:p>
          </p:txBody>
        </p:sp>
      </p:grpSp>
      <p:pic>
        <p:nvPicPr>
          <p:cNvPr id="22544" name="Picture 17">
            <a:extLst>
              <a:ext uri="{FF2B5EF4-FFF2-40B4-BE49-F238E27FC236}">
                <a16:creationId xmlns:a16="http://schemas.microsoft.com/office/drawing/2014/main" id="{4A739551-9283-4738-844A-6E721855E85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972050"/>
            <a:ext cx="137160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5" name="Picture 18">
            <a:extLst>
              <a:ext uri="{FF2B5EF4-FFF2-40B4-BE49-F238E27FC236}">
                <a16:creationId xmlns:a16="http://schemas.microsoft.com/office/drawing/2014/main" id="{4C370E40-A914-41B1-B7B5-1829AA6E08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4927600"/>
            <a:ext cx="1485900" cy="108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6" name="Picture 19">
            <a:extLst>
              <a:ext uri="{FF2B5EF4-FFF2-40B4-BE49-F238E27FC236}">
                <a16:creationId xmlns:a16="http://schemas.microsoft.com/office/drawing/2014/main" id="{49B47E75-4E16-41DD-93E2-2B12AD1B72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852988"/>
            <a:ext cx="1447800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7" name="Picture 20">
            <a:extLst>
              <a:ext uri="{FF2B5EF4-FFF2-40B4-BE49-F238E27FC236}">
                <a16:creationId xmlns:a16="http://schemas.microsoft.com/office/drawing/2014/main" id="{5948567E-6477-4F19-A574-09133FF97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4762500"/>
            <a:ext cx="1160463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8" name="Picture 21">
            <a:extLst>
              <a:ext uri="{FF2B5EF4-FFF2-40B4-BE49-F238E27FC236}">
                <a16:creationId xmlns:a16="http://schemas.microsoft.com/office/drawing/2014/main" id="{B52035E3-4AC1-4EA4-B200-9608BEB2017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057400"/>
            <a:ext cx="1325563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9" name="Picture 22">
            <a:extLst>
              <a:ext uri="{FF2B5EF4-FFF2-40B4-BE49-F238E27FC236}">
                <a16:creationId xmlns:a16="http://schemas.microsoft.com/office/drawing/2014/main" id="{BC480DD2-B162-47C9-9707-E6EA919B65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86000"/>
            <a:ext cx="838200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umsplatzhalter 3">
            <a:extLst>
              <a:ext uri="{FF2B5EF4-FFF2-40B4-BE49-F238E27FC236}">
                <a16:creationId xmlns:a16="http://schemas.microsoft.com/office/drawing/2014/main" id="{0F596679-DD8E-46AB-B6A8-4BAF32B4E7D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5123" name="Fußzeilenplatzhalter 4">
            <a:extLst>
              <a:ext uri="{FF2B5EF4-FFF2-40B4-BE49-F238E27FC236}">
                <a16:creationId xmlns:a16="http://schemas.microsoft.com/office/drawing/2014/main" id="{AB9D342F-ED31-4B45-8335-EBA657D09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5124" name="Foliennummernplatzhalter 5">
            <a:extLst>
              <a:ext uri="{FF2B5EF4-FFF2-40B4-BE49-F238E27FC236}">
                <a16:creationId xmlns:a16="http://schemas.microsoft.com/office/drawing/2014/main" id="{F9F39B7D-4F38-4B21-BE4E-32FAFCDE0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A00E05A-8653-4B61-8395-46881BBBA29F}" type="slidenum">
              <a:rPr lang="de-DE" altLang="de-DE" sz="900">
                <a:solidFill>
                  <a:srgbClr val="000066"/>
                </a:solidFill>
              </a:rPr>
              <a:pPr/>
              <a:t>2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21251C3D-58D4-4155-B268-0FE4E791AF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50" y="38100"/>
            <a:ext cx="7162800" cy="838200"/>
          </a:xfrm>
        </p:spPr>
        <p:txBody>
          <a:bodyPr/>
          <a:lstStyle/>
          <a:p>
            <a:pPr eaLnBrk="1" hangingPunct="1"/>
            <a:r>
              <a:rPr lang="de-DE" altLang="de-DE" sz="3200">
                <a:solidFill>
                  <a:srgbClr val="800000"/>
                </a:solidFill>
              </a:rPr>
              <a:t>G l i e d e r u n g</a:t>
            </a:r>
          </a:p>
        </p:txBody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7D9BA93A-F7BF-42DA-A531-E616091AD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5127" name="Text Box 24">
            <a:extLst>
              <a:ext uri="{FF2B5EF4-FFF2-40B4-BE49-F238E27FC236}">
                <a16:creationId xmlns:a16="http://schemas.microsoft.com/office/drawing/2014/main" id="{DDEF1C64-9A19-458E-8809-D5CD4610B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104900"/>
            <a:ext cx="7696200" cy="45720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/>
              <a:t>1.	Allgemeines zum neuen EU-Lebensmittelhygienerecht</a:t>
            </a:r>
            <a:endParaRPr lang="de-DE" altLang="de-DE" sz="2000" b="1"/>
          </a:p>
        </p:txBody>
      </p:sp>
      <p:sp>
        <p:nvSpPr>
          <p:cNvPr id="5128" name="Text Box 56">
            <a:extLst>
              <a:ext uri="{FF2B5EF4-FFF2-40B4-BE49-F238E27FC236}">
                <a16:creationId xmlns:a16="http://schemas.microsoft.com/office/drawing/2014/main" id="{D6B34370-ADD0-4DEE-9939-39E2FED82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955800"/>
            <a:ext cx="4800600" cy="45720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/>
              <a:t>2.	Der Jäger als „kundige Person“</a:t>
            </a:r>
            <a:endParaRPr lang="de-DE" altLang="de-DE" sz="2000" b="1"/>
          </a:p>
        </p:txBody>
      </p:sp>
      <p:sp>
        <p:nvSpPr>
          <p:cNvPr id="5129" name="Oval 57">
            <a:extLst>
              <a:ext uri="{FF2B5EF4-FFF2-40B4-BE49-F238E27FC236}">
                <a16:creationId xmlns:a16="http://schemas.microsoft.com/office/drawing/2014/main" id="{8D9AFD23-C079-455C-9362-C7C08FC0B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00" y="3390900"/>
            <a:ext cx="2667000" cy="762000"/>
          </a:xfrm>
          <a:prstGeom prst="ellipse">
            <a:avLst/>
          </a:prstGeom>
          <a:solidFill>
            <a:srgbClr val="FFCC99"/>
          </a:solidFill>
          <a:ln w="9525">
            <a:round/>
            <a:headEnd/>
            <a:tailEnd/>
          </a:ln>
          <a:effectLst/>
          <a:scene3d>
            <a:camera prst="legacyPerspectiveTopRigh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  <a:contourClr>
              <a:srgbClr val="FFCC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de-DE" altLang="de-DE" sz="2400" b="1"/>
              <a:t>Schulung</a:t>
            </a:r>
          </a:p>
        </p:txBody>
      </p:sp>
      <p:sp>
        <p:nvSpPr>
          <p:cNvPr id="5130" name="Oval 59">
            <a:extLst>
              <a:ext uri="{FF2B5EF4-FFF2-40B4-BE49-F238E27FC236}">
                <a16:creationId xmlns:a16="http://schemas.microsoft.com/office/drawing/2014/main" id="{F3D6DCA2-C9A1-40CB-9C13-E1156CC66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292600"/>
            <a:ext cx="2667000" cy="762000"/>
          </a:xfrm>
          <a:prstGeom prst="ellipse">
            <a:avLst/>
          </a:prstGeom>
          <a:solidFill>
            <a:srgbClr val="FFFF99"/>
          </a:solidFill>
          <a:ln w="9525">
            <a:round/>
            <a:headEnd/>
            <a:tailEnd/>
          </a:ln>
          <a:effectLst/>
          <a:scene3d>
            <a:camera prst="legacyPerspectiveTopRigh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de-DE" altLang="de-DE" sz="2400" b="1"/>
              <a:t>Aufgaben</a:t>
            </a:r>
          </a:p>
        </p:txBody>
      </p:sp>
      <p:sp>
        <p:nvSpPr>
          <p:cNvPr id="5131" name="Oval 60">
            <a:extLst>
              <a:ext uri="{FF2B5EF4-FFF2-40B4-BE49-F238E27FC236}">
                <a16:creationId xmlns:a16="http://schemas.microsoft.com/office/drawing/2014/main" id="{ABA902AC-9643-4F6B-A6A0-2284B7DC3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2100" y="3200400"/>
            <a:ext cx="3581400" cy="1066800"/>
          </a:xfrm>
          <a:prstGeom prst="ellipse">
            <a:avLst/>
          </a:prstGeom>
          <a:solidFill>
            <a:srgbClr val="CCFFCC"/>
          </a:solidFill>
          <a:ln w="9525">
            <a:round/>
            <a:headEnd/>
            <a:tailEnd/>
          </a:ln>
          <a:effectLst/>
          <a:scene3d>
            <a:camera prst="legacyPerspectiveTopRigh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de-DE" altLang="de-DE" sz="2400" b="1"/>
              <a:t>Bescheinigungs-Formblatt</a:t>
            </a:r>
          </a:p>
        </p:txBody>
      </p:sp>
      <p:sp>
        <p:nvSpPr>
          <p:cNvPr id="5132" name="Text Box 61">
            <a:extLst>
              <a:ext uri="{FF2B5EF4-FFF2-40B4-BE49-F238E27FC236}">
                <a16:creationId xmlns:a16="http://schemas.microsoft.com/office/drawing/2014/main" id="{75ACB381-83A5-4A17-AFB7-5201086EC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6934200" cy="45720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/>
              <a:t>3.	Inverkehrbringen von Wildbret durch den Jäger</a:t>
            </a:r>
            <a:endParaRPr lang="de-DE" altLang="de-DE" sz="2000" b="1"/>
          </a:p>
        </p:txBody>
      </p:sp>
      <p:pic>
        <p:nvPicPr>
          <p:cNvPr id="5133" name="Picture 62">
            <a:extLst>
              <a:ext uri="{FF2B5EF4-FFF2-40B4-BE49-F238E27FC236}">
                <a16:creationId xmlns:a16="http://schemas.microsoft.com/office/drawing/2014/main" id="{B3D62A24-9534-450A-8B9A-89021D2CB9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6096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63">
            <a:extLst>
              <a:ext uri="{FF2B5EF4-FFF2-40B4-BE49-F238E27FC236}">
                <a16:creationId xmlns:a16="http://schemas.microsoft.com/office/drawing/2014/main" id="{EE09883C-1999-4E12-BA44-B5FD040F58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828800"/>
            <a:ext cx="1081088" cy="123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64">
            <a:extLst>
              <a:ext uri="{FF2B5EF4-FFF2-40B4-BE49-F238E27FC236}">
                <a16:creationId xmlns:a16="http://schemas.microsoft.com/office/drawing/2014/main" id="{99CE2A9A-88BC-4207-A847-F2021181AD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800" y="4895850"/>
            <a:ext cx="1752600" cy="131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6" name="Picture 65">
            <a:extLst>
              <a:ext uri="{FF2B5EF4-FFF2-40B4-BE49-F238E27FC236}">
                <a16:creationId xmlns:a16="http://schemas.microsoft.com/office/drawing/2014/main" id="{C7027614-F17D-42A7-9924-1FC05FC5A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57200"/>
            <a:ext cx="87788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7" name="Line 67">
            <a:extLst>
              <a:ext uri="{FF2B5EF4-FFF2-40B4-BE49-F238E27FC236}">
                <a16:creationId xmlns:a16="http://schemas.microsoft.com/office/drawing/2014/main" id="{4FE0A2F4-116A-42F7-9C63-4A34D8D4E3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2590800"/>
            <a:ext cx="381000" cy="76200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38" name="Line 68">
            <a:extLst>
              <a:ext uri="{FF2B5EF4-FFF2-40B4-BE49-F238E27FC236}">
                <a16:creationId xmlns:a16="http://schemas.microsoft.com/office/drawing/2014/main" id="{19DF0EEF-5C39-49C4-AC30-E04DFA1ED11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590800"/>
            <a:ext cx="1143000" cy="76200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39" name="Line 69">
            <a:extLst>
              <a:ext uri="{FF2B5EF4-FFF2-40B4-BE49-F238E27FC236}">
                <a16:creationId xmlns:a16="http://schemas.microsoft.com/office/drawing/2014/main" id="{76DAF798-9F8C-4A9A-92CB-5F6A16EC32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743200"/>
            <a:ext cx="304800" cy="144780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umsplatzhalter 3">
            <a:extLst>
              <a:ext uri="{FF2B5EF4-FFF2-40B4-BE49-F238E27FC236}">
                <a16:creationId xmlns:a16="http://schemas.microsoft.com/office/drawing/2014/main" id="{06E1C4E2-166F-4591-8797-5FFCFF51560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23555" name="Fußzeilenplatzhalter 4">
            <a:extLst>
              <a:ext uri="{FF2B5EF4-FFF2-40B4-BE49-F238E27FC236}">
                <a16:creationId xmlns:a16="http://schemas.microsoft.com/office/drawing/2014/main" id="{85F9C02F-653F-4125-8800-78B9D350E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23556" name="Foliennummernplatzhalter 5">
            <a:extLst>
              <a:ext uri="{FF2B5EF4-FFF2-40B4-BE49-F238E27FC236}">
                <a16:creationId xmlns:a16="http://schemas.microsoft.com/office/drawing/2014/main" id="{4773ABE9-F24A-4BDD-ADBE-86FF96439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AE48C8-AE44-40E7-AA02-DBE33458EE6B}" type="slidenum">
              <a:rPr lang="de-DE" altLang="de-DE" sz="900">
                <a:solidFill>
                  <a:srgbClr val="000066"/>
                </a:solidFill>
              </a:rPr>
              <a:pPr/>
              <a:t>20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23557" name="Rectangle 2">
            <a:extLst>
              <a:ext uri="{FF2B5EF4-FFF2-40B4-BE49-F238E27FC236}">
                <a16:creationId xmlns:a16="http://schemas.microsoft.com/office/drawing/2014/main" id="{4CEB8A3F-747C-46B6-972F-2E3B1CF9FA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52400" y="38100"/>
            <a:ext cx="7391400" cy="838200"/>
          </a:xfrm>
        </p:spPr>
        <p:txBody>
          <a:bodyPr/>
          <a:lstStyle/>
          <a:p>
            <a:pPr eaLnBrk="1" hangingPunct="1"/>
            <a:br>
              <a:rPr lang="de-DE" altLang="de-DE" sz="2400">
                <a:solidFill>
                  <a:srgbClr val="800000"/>
                </a:solidFill>
              </a:rPr>
            </a:br>
            <a:r>
              <a:rPr lang="de-DE" altLang="de-DE" sz="2400">
                <a:solidFill>
                  <a:srgbClr val="800000"/>
                </a:solidFill>
              </a:rPr>
              <a:t>Definitionen im Hinblick auf „Wildvermarktung“ (2)</a:t>
            </a:r>
          </a:p>
        </p:txBody>
      </p:sp>
      <p:sp>
        <p:nvSpPr>
          <p:cNvPr id="23558" name="Rectangle 3">
            <a:extLst>
              <a:ext uri="{FF2B5EF4-FFF2-40B4-BE49-F238E27FC236}">
                <a16:creationId xmlns:a16="http://schemas.microsoft.com/office/drawing/2014/main" id="{28860960-F067-4367-81D6-F311B836A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3559" name="Text Box 5">
            <a:extLst>
              <a:ext uri="{FF2B5EF4-FFF2-40B4-BE49-F238E27FC236}">
                <a16:creationId xmlns:a16="http://schemas.microsoft.com/office/drawing/2014/main" id="{BB64146D-EE60-429A-A13E-D21CF654B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95400"/>
            <a:ext cx="8686800" cy="48418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/>
              <a:t>2.	Was sind Jagderzeugnisse?</a:t>
            </a:r>
            <a:br>
              <a:rPr lang="de-DE" altLang="de-DE" sz="2400" b="1"/>
            </a:br>
            <a:br>
              <a:rPr lang="de-DE" altLang="de-DE" sz="2400" b="1"/>
            </a:br>
            <a:r>
              <a:rPr lang="de-DE" altLang="de-DE" sz="2400" b="1"/>
              <a:t>	„Bei der Jagd auch noch</a:t>
            </a:r>
            <a:br>
              <a:rPr lang="de-DE" altLang="de-DE" sz="2400" b="1"/>
            </a:br>
            <a:r>
              <a:rPr lang="de-DE" altLang="de-DE" sz="2400" b="1"/>
              <a:t>                                                       und</a:t>
            </a:r>
            <a:br>
              <a:rPr lang="de-DE" altLang="de-DE" sz="2400" b="1"/>
            </a:br>
            <a:br>
              <a:rPr lang="de-DE" altLang="de-DE" sz="2400" b="1"/>
            </a:br>
            <a:r>
              <a:rPr lang="de-DE" altLang="de-DE" sz="2400" b="1"/>
              <a:t>                                                                           der erlegten Stücke“                                                                      </a:t>
            </a:r>
            <a:br>
              <a:rPr lang="de-DE" altLang="de-DE" sz="2000" b="1"/>
            </a:br>
            <a:r>
              <a:rPr lang="de-DE" altLang="de-DE" sz="2000" b="1"/>
              <a:t>                                                                             </a:t>
            </a:r>
            <a:br>
              <a:rPr lang="de-DE" altLang="de-DE" sz="2400" b="1"/>
            </a:br>
            <a:r>
              <a:rPr lang="de-DE" altLang="de-DE" sz="2000" b="1"/>
              <a:t> </a:t>
            </a:r>
            <a:br>
              <a:rPr lang="de-DE" altLang="de-DE" sz="2000" b="1"/>
            </a:br>
            <a:r>
              <a:rPr lang="de-DE" altLang="de-DE" sz="2000" b="1"/>
              <a:t>	</a:t>
            </a:r>
            <a:r>
              <a:rPr lang="de-DE" altLang="de-DE" sz="2400" b="1"/>
              <a:t>Das heißt: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r>
              <a:rPr lang="de-DE" altLang="de-DE" sz="2000" b="1"/>
              <a:t>	                                        </a:t>
            </a:r>
            <a:br>
              <a:rPr lang="de-DE" altLang="de-DE" sz="2400" b="1">
                <a:solidFill>
                  <a:srgbClr val="FF0000"/>
                </a:solidFill>
              </a:rPr>
            </a:br>
            <a:br>
              <a:rPr lang="de-DE" altLang="de-DE" sz="2400" b="1">
                <a:solidFill>
                  <a:srgbClr val="FF0000"/>
                </a:solidFill>
              </a:rPr>
            </a:br>
            <a:endParaRPr lang="de-DE" altLang="de-DE" sz="2000" b="1"/>
          </a:p>
        </p:txBody>
      </p:sp>
      <p:sp>
        <p:nvSpPr>
          <p:cNvPr id="23560" name="Text Box 14">
            <a:extLst>
              <a:ext uri="{FF2B5EF4-FFF2-40B4-BE49-F238E27FC236}">
                <a16:creationId xmlns:a16="http://schemas.microsoft.com/office/drawing/2014/main" id="{FD31B389-AE27-4E63-A81E-673822D3D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876800"/>
            <a:ext cx="5410200" cy="822325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hlink"/>
            </a:extrusionClr>
            <a:contourClr>
              <a:schemeClr val="hlink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/>
              <a:t>Aus der Decke schlagen und Zerwirken</a:t>
            </a:r>
            <a:br>
              <a:rPr lang="de-DE" altLang="de-DE" sz="2400" b="1"/>
            </a:br>
            <a:r>
              <a:rPr lang="de-DE" altLang="de-DE" sz="2400" b="1"/>
              <a:t>gehört nicht in die Primärproduktion</a:t>
            </a:r>
          </a:p>
        </p:txBody>
      </p:sp>
      <p:sp>
        <p:nvSpPr>
          <p:cNvPr id="23561" name="Text Box 26">
            <a:extLst>
              <a:ext uri="{FF2B5EF4-FFF2-40B4-BE49-F238E27FC236}">
                <a16:creationId xmlns:a16="http://schemas.microsoft.com/office/drawing/2014/main" id="{1265B1CE-6ECF-4DC4-BED5-7AE95A4D9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0" y="1809750"/>
            <a:ext cx="1676400" cy="457200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/>
              <a:t>Eröffnen</a:t>
            </a:r>
          </a:p>
        </p:txBody>
      </p:sp>
      <p:sp>
        <p:nvSpPr>
          <p:cNvPr id="23562" name="Text Box 27">
            <a:extLst>
              <a:ext uri="{FF2B5EF4-FFF2-40B4-BE49-F238E27FC236}">
                <a16:creationId xmlns:a16="http://schemas.microsoft.com/office/drawing/2014/main" id="{0B16F8DD-2193-4836-9AE1-B34978EFA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933700"/>
            <a:ext cx="1676400" cy="457200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  <a:contourClr>
              <a:srgbClr val="FFCC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400" b="1"/>
              <a:t>Ausweiden</a:t>
            </a:r>
          </a:p>
        </p:txBody>
      </p:sp>
      <p:pic>
        <p:nvPicPr>
          <p:cNvPr id="23563" name="Picture 32">
            <a:extLst>
              <a:ext uri="{FF2B5EF4-FFF2-40B4-BE49-F238E27FC236}">
                <a16:creationId xmlns:a16="http://schemas.microsoft.com/office/drawing/2014/main" id="{C11EC992-44BC-42CB-9A4D-258CFDEF4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600200"/>
            <a:ext cx="1779588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4" name="Picture 34">
            <a:extLst>
              <a:ext uri="{FF2B5EF4-FFF2-40B4-BE49-F238E27FC236}">
                <a16:creationId xmlns:a16="http://schemas.microsoft.com/office/drawing/2014/main" id="{18544F8C-9184-4C39-94C8-791114AAB4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819400"/>
            <a:ext cx="1136650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5" name="Picture 35">
            <a:extLst>
              <a:ext uri="{FF2B5EF4-FFF2-40B4-BE49-F238E27FC236}">
                <a16:creationId xmlns:a16="http://schemas.microsoft.com/office/drawing/2014/main" id="{70E69F6F-1519-4424-896C-0E90964FDD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114800"/>
            <a:ext cx="1157288" cy="1671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umsplatzhalter 3">
            <a:extLst>
              <a:ext uri="{FF2B5EF4-FFF2-40B4-BE49-F238E27FC236}">
                <a16:creationId xmlns:a16="http://schemas.microsoft.com/office/drawing/2014/main" id="{84BB9D18-0814-43FB-88FF-818194ADC36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24579" name="Fußzeilenplatzhalter 4">
            <a:extLst>
              <a:ext uri="{FF2B5EF4-FFF2-40B4-BE49-F238E27FC236}">
                <a16:creationId xmlns:a16="http://schemas.microsoft.com/office/drawing/2014/main" id="{AAB6311C-C121-4ABF-96AC-D4A53B41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24580" name="Foliennummernplatzhalter 5">
            <a:extLst>
              <a:ext uri="{FF2B5EF4-FFF2-40B4-BE49-F238E27FC236}">
                <a16:creationId xmlns:a16="http://schemas.microsoft.com/office/drawing/2014/main" id="{01304AFC-FC84-47E0-94A8-1E1886ED0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FBBCF99-2153-4819-A051-8FB6E7199F49}" type="slidenum">
              <a:rPr lang="de-DE" altLang="de-DE" sz="900">
                <a:solidFill>
                  <a:srgbClr val="000066"/>
                </a:solidFill>
              </a:rPr>
              <a:pPr/>
              <a:t>21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24581" name="Rectangle 2">
            <a:extLst>
              <a:ext uri="{FF2B5EF4-FFF2-40B4-BE49-F238E27FC236}">
                <a16:creationId xmlns:a16="http://schemas.microsoft.com/office/drawing/2014/main" id="{4ECA61FD-78B0-410A-91A9-ACA2555B5B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52400" y="38100"/>
            <a:ext cx="7391400" cy="838200"/>
          </a:xfrm>
        </p:spPr>
        <p:txBody>
          <a:bodyPr/>
          <a:lstStyle/>
          <a:p>
            <a:pPr eaLnBrk="1" hangingPunct="1"/>
            <a:br>
              <a:rPr lang="de-DE" altLang="de-DE" sz="2400">
                <a:solidFill>
                  <a:srgbClr val="800000"/>
                </a:solidFill>
              </a:rPr>
            </a:br>
            <a:r>
              <a:rPr lang="de-DE" altLang="de-DE" sz="2400">
                <a:solidFill>
                  <a:srgbClr val="800000"/>
                </a:solidFill>
              </a:rPr>
              <a:t>Definitionen im Hinblick auf „Wildvermarktung“ (3)</a:t>
            </a:r>
          </a:p>
        </p:txBody>
      </p:sp>
      <p:sp>
        <p:nvSpPr>
          <p:cNvPr id="24582" name="Rectangle 3">
            <a:extLst>
              <a:ext uri="{FF2B5EF4-FFF2-40B4-BE49-F238E27FC236}">
                <a16:creationId xmlns:a16="http://schemas.microsoft.com/office/drawing/2014/main" id="{A1B76019-5BC0-40B8-8972-86F4B2A2C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4583" name="Text Box 4">
            <a:extLst>
              <a:ext uri="{FF2B5EF4-FFF2-40B4-BE49-F238E27FC236}">
                <a16:creationId xmlns:a16="http://schemas.microsoft.com/office/drawing/2014/main" id="{6E5B4B29-8752-4812-AA8D-786C5D73F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95400"/>
            <a:ext cx="8686800" cy="16160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3.	Wer ist Endverbraucher?</a:t>
            </a:r>
            <a:br>
              <a:rPr lang="de-DE" altLang="de-DE" sz="2000" b="1"/>
            </a:br>
            <a:br>
              <a:rPr lang="de-DE" altLang="de-DE" sz="2000" b="1"/>
            </a:br>
            <a:r>
              <a:rPr lang="de-DE" altLang="de-DE" sz="2000" b="1"/>
              <a:t>	</a:t>
            </a: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</p:txBody>
      </p:sp>
      <p:sp>
        <p:nvSpPr>
          <p:cNvPr id="24584" name="Text Box 10">
            <a:extLst>
              <a:ext uri="{FF2B5EF4-FFF2-40B4-BE49-F238E27FC236}">
                <a16:creationId xmlns:a16="http://schemas.microsoft.com/office/drawing/2014/main" id="{2FB4E13D-6D52-4580-BF46-428224DAB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09750"/>
            <a:ext cx="8077200" cy="701675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hlink"/>
            </a:extrusionClr>
            <a:contourClr>
              <a:schemeClr val="hlink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„Der letzte Verbraucher, der das Lebensmittel nicht im Rahmen der Tätigkeit eines Lebensmittelunternehmens verwendet“</a:t>
            </a:r>
          </a:p>
        </p:txBody>
      </p:sp>
      <p:sp>
        <p:nvSpPr>
          <p:cNvPr id="24585" name="Text Box 11">
            <a:extLst>
              <a:ext uri="{FF2B5EF4-FFF2-40B4-BE49-F238E27FC236}">
                <a16:creationId xmlns:a16="http://schemas.microsoft.com/office/drawing/2014/main" id="{951743D1-B3A5-4FF2-9DD1-583C60992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" y="3717925"/>
            <a:ext cx="8686800" cy="25304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4.	Was ist ein Lebensmittelunternehmen?</a:t>
            </a:r>
            <a:br>
              <a:rPr lang="de-DE" altLang="de-DE" sz="2000" b="1"/>
            </a:br>
            <a:r>
              <a:rPr lang="de-DE" altLang="de-DE" sz="2000" b="1"/>
              <a:t>	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</p:txBody>
      </p:sp>
      <p:sp>
        <p:nvSpPr>
          <p:cNvPr id="24586" name="Text Box 13">
            <a:extLst>
              <a:ext uri="{FF2B5EF4-FFF2-40B4-BE49-F238E27FC236}">
                <a16:creationId xmlns:a16="http://schemas.microsoft.com/office/drawing/2014/main" id="{DF44F699-7CD0-4FE9-8858-17456BA29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850" y="4229100"/>
            <a:ext cx="8058150" cy="1920875"/>
          </a:xfrm>
          <a:prstGeom prst="rect">
            <a:avLst/>
          </a:prstGeom>
          <a:solidFill>
            <a:srgbClr val="FFCC00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00"/>
            </a:extrusionClr>
            <a:contourClr>
              <a:srgbClr val="FFCC0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>
                <a:solidFill>
                  <a:srgbClr val="000066"/>
                </a:solidFill>
              </a:rPr>
              <a:t>Unternehmen der Produktion, Verarbeitung, des Vertriebs (z.B. auch Gastronomie)</a:t>
            </a:r>
            <a:br>
              <a:rPr lang="de-DE" altLang="de-DE" sz="2000" b="1">
                <a:solidFill>
                  <a:srgbClr val="000066"/>
                </a:solidFill>
              </a:rPr>
            </a:br>
            <a:br>
              <a:rPr lang="de-DE" altLang="de-DE" sz="2000" b="1">
                <a:solidFill>
                  <a:srgbClr val="000066"/>
                </a:solidFill>
              </a:rPr>
            </a:br>
            <a:br>
              <a:rPr lang="de-DE" altLang="de-DE" sz="2000" b="1">
                <a:solidFill>
                  <a:srgbClr val="000066"/>
                </a:solidFill>
              </a:rPr>
            </a:br>
            <a:br>
              <a:rPr lang="de-DE" altLang="de-DE" sz="2000" b="1">
                <a:solidFill>
                  <a:srgbClr val="000066"/>
                </a:solidFill>
              </a:rPr>
            </a:br>
            <a:endParaRPr lang="de-DE" altLang="de-DE" sz="2000" b="1">
              <a:solidFill>
                <a:srgbClr val="000066"/>
              </a:solidFill>
            </a:endParaRPr>
          </a:p>
        </p:txBody>
      </p:sp>
      <p:sp>
        <p:nvSpPr>
          <p:cNvPr id="24587" name="Text Box 14">
            <a:extLst>
              <a:ext uri="{FF2B5EF4-FFF2-40B4-BE49-F238E27FC236}">
                <a16:creationId xmlns:a16="http://schemas.microsoft.com/office/drawing/2014/main" id="{794DA4C1-0998-4009-85D8-96852CD63E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4857750"/>
            <a:ext cx="1905000" cy="7016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öffentlich oder</a:t>
            </a:r>
            <a:br>
              <a:rPr lang="de-DE" altLang="de-DE" sz="2000" b="1"/>
            </a:br>
            <a:r>
              <a:rPr lang="de-DE" altLang="de-DE" sz="2000" b="1"/>
              <a:t>privat</a:t>
            </a:r>
          </a:p>
        </p:txBody>
      </p:sp>
      <p:sp>
        <p:nvSpPr>
          <p:cNvPr id="24588" name="Text Box 15">
            <a:extLst>
              <a:ext uri="{FF2B5EF4-FFF2-40B4-BE49-F238E27FC236}">
                <a16:creationId xmlns:a16="http://schemas.microsoft.com/office/drawing/2014/main" id="{763AE140-0EE2-47F5-AB0A-86D2F17E1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0" y="4857750"/>
            <a:ext cx="2057400" cy="701675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  <a:contourClr>
              <a:srgbClr val="FFCC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Gewinnerzielung</a:t>
            </a:r>
            <a:br>
              <a:rPr lang="de-DE" altLang="de-DE" sz="2000" b="1"/>
            </a:br>
            <a:r>
              <a:rPr lang="de-DE" altLang="de-DE" sz="2000" b="1"/>
              <a:t>oder nicht</a:t>
            </a:r>
          </a:p>
        </p:txBody>
      </p:sp>
      <p:sp>
        <p:nvSpPr>
          <p:cNvPr id="24589" name="Text Box 16">
            <a:extLst>
              <a:ext uri="{FF2B5EF4-FFF2-40B4-BE49-F238E27FC236}">
                <a16:creationId xmlns:a16="http://schemas.microsoft.com/office/drawing/2014/main" id="{3D3E821C-B7E5-4613-9179-D02CD80E5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3050" y="4876800"/>
            <a:ext cx="3276600" cy="7016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gewisse Kontinuität und</a:t>
            </a:r>
            <a:br>
              <a:rPr lang="de-DE" altLang="de-DE" sz="2000" b="1"/>
            </a:br>
            <a:r>
              <a:rPr lang="de-DE" altLang="de-DE" sz="2000" b="1"/>
              <a:t>gewisser Organisationsgrad</a:t>
            </a:r>
          </a:p>
        </p:txBody>
      </p:sp>
      <p:pic>
        <p:nvPicPr>
          <p:cNvPr id="24590" name="Picture 17">
            <a:extLst>
              <a:ext uri="{FF2B5EF4-FFF2-40B4-BE49-F238E27FC236}">
                <a16:creationId xmlns:a16="http://schemas.microsoft.com/office/drawing/2014/main" id="{16366839-0779-4C03-AD28-3E15C0F3D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7575" y="1619250"/>
            <a:ext cx="181927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1" name="Picture 18">
            <a:extLst>
              <a:ext uri="{FF2B5EF4-FFF2-40B4-BE49-F238E27FC236}">
                <a16:creationId xmlns:a16="http://schemas.microsoft.com/office/drawing/2014/main" id="{2F31A816-4423-4937-82B3-ABBA5BFFCA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2819400"/>
            <a:ext cx="100806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92" name="Line 21">
            <a:extLst>
              <a:ext uri="{FF2B5EF4-FFF2-40B4-BE49-F238E27FC236}">
                <a16:creationId xmlns:a16="http://schemas.microsoft.com/office/drawing/2014/main" id="{8F013FD7-A694-44CE-9DBA-BC55BEB5C1A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4419600"/>
            <a:ext cx="228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umsplatzhalter 3">
            <a:extLst>
              <a:ext uri="{FF2B5EF4-FFF2-40B4-BE49-F238E27FC236}">
                <a16:creationId xmlns:a16="http://schemas.microsoft.com/office/drawing/2014/main" id="{8678711D-8D4E-4D89-B1C7-DAB645F1C70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26627" name="Fußzeilenplatzhalter 4">
            <a:extLst>
              <a:ext uri="{FF2B5EF4-FFF2-40B4-BE49-F238E27FC236}">
                <a16:creationId xmlns:a16="http://schemas.microsoft.com/office/drawing/2014/main" id="{F2BF3D1F-CB17-433F-81D8-0DE2AA4BD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26628" name="Foliennummernplatzhalter 5">
            <a:extLst>
              <a:ext uri="{FF2B5EF4-FFF2-40B4-BE49-F238E27FC236}">
                <a16:creationId xmlns:a16="http://schemas.microsoft.com/office/drawing/2014/main" id="{B7661349-C815-456E-BD8B-A50E73F54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4FAAF08-54FF-4616-9288-70ACCE573CBE}" type="slidenum">
              <a:rPr lang="de-DE" altLang="de-DE" sz="900">
                <a:solidFill>
                  <a:srgbClr val="000066"/>
                </a:solidFill>
              </a:rPr>
              <a:pPr/>
              <a:t>22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26629" name="Rectangle 2">
            <a:extLst>
              <a:ext uri="{FF2B5EF4-FFF2-40B4-BE49-F238E27FC236}">
                <a16:creationId xmlns:a16="http://schemas.microsoft.com/office/drawing/2014/main" id="{EFF71D8C-5F0C-41E2-9D9D-8EF3533A1B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52400" y="190500"/>
            <a:ext cx="7391400" cy="838200"/>
          </a:xfrm>
        </p:spPr>
        <p:txBody>
          <a:bodyPr/>
          <a:lstStyle/>
          <a:p>
            <a:pPr eaLnBrk="1" hangingPunct="1"/>
            <a:r>
              <a:rPr lang="de-DE" altLang="de-DE">
                <a:solidFill>
                  <a:schemeClr val="tx1"/>
                </a:solidFill>
              </a:rPr>
              <a:t>Abgabemöglichkeiten des Jägers</a:t>
            </a:r>
            <a:br>
              <a:rPr lang="de-DE" altLang="de-DE">
                <a:solidFill>
                  <a:schemeClr val="tx1"/>
                </a:solidFill>
              </a:rPr>
            </a:br>
            <a:r>
              <a:rPr lang="de-DE" altLang="de-DE">
                <a:solidFill>
                  <a:schemeClr val="tx1"/>
                </a:solidFill>
              </a:rPr>
              <a:t>als Lebensmittelunternehmer</a:t>
            </a:r>
          </a:p>
        </p:txBody>
      </p:sp>
      <p:sp>
        <p:nvSpPr>
          <p:cNvPr id="26630" name="Rectangle 3">
            <a:extLst>
              <a:ext uri="{FF2B5EF4-FFF2-40B4-BE49-F238E27FC236}">
                <a16:creationId xmlns:a16="http://schemas.microsoft.com/office/drawing/2014/main" id="{EBF8F61F-82EA-4A7D-A049-4344023A7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26631" name="Text Box 4">
            <a:extLst>
              <a:ext uri="{FF2B5EF4-FFF2-40B4-BE49-F238E27FC236}">
                <a16:creationId xmlns:a16="http://schemas.microsoft.com/office/drawing/2014/main" id="{15F4DCB2-5AC4-4572-9D10-6A1B512E3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95400"/>
            <a:ext cx="8686800" cy="52736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1.	Abgabe in der Decke</a:t>
            </a:r>
            <a:br>
              <a:rPr lang="de-DE" altLang="de-DE" sz="2000" b="1"/>
            </a:br>
            <a:br>
              <a:rPr lang="de-DE" altLang="de-DE" sz="2000" b="1"/>
            </a:br>
            <a:r>
              <a:rPr lang="de-DE" altLang="de-DE" sz="2000" b="1"/>
              <a:t>	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r>
              <a:rPr lang="de-DE" altLang="de-DE" sz="2000" b="1"/>
              <a:t>2.	Abgabe des zerwirkten Wildbrets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r>
              <a:rPr lang="de-DE" altLang="de-DE" sz="2000" b="1"/>
              <a:t>3.	Abgabe von Erzeugnissen aus Wildfleisch</a:t>
            </a:r>
            <a:br>
              <a:rPr lang="de-DE" altLang="de-DE" sz="2000" b="1"/>
            </a:br>
            <a:r>
              <a:rPr lang="de-DE" altLang="de-DE" sz="2000" b="1"/>
              <a:t>	</a:t>
            </a:r>
          </a:p>
          <a:p>
            <a:pPr eaLnBrk="1" hangingPunct="1">
              <a:spcBef>
                <a:spcPct val="50000"/>
              </a:spcBef>
            </a:pPr>
            <a:endParaRPr lang="de-DE" altLang="de-DE" sz="2000" b="1"/>
          </a:p>
          <a:p>
            <a:pPr eaLnBrk="1" hangingPunct="1">
              <a:spcBef>
                <a:spcPct val="50000"/>
              </a:spcBef>
            </a:pPr>
            <a:endParaRPr lang="de-DE" altLang="de-DE" sz="2000" b="1"/>
          </a:p>
        </p:txBody>
      </p:sp>
      <p:sp>
        <p:nvSpPr>
          <p:cNvPr id="26632" name="Text Box 5">
            <a:extLst>
              <a:ext uri="{FF2B5EF4-FFF2-40B4-BE49-F238E27FC236}">
                <a16:creationId xmlns:a16="http://schemas.microsoft.com/office/drawing/2014/main" id="{1AC72627-98EB-429E-BBE2-2A82B9198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" y="1981200"/>
            <a:ext cx="8058150" cy="1006475"/>
          </a:xfrm>
          <a:prstGeom prst="rect">
            <a:avLst/>
          </a:prstGeom>
          <a:solidFill>
            <a:srgbClr val="FFCC00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00"/>
            </a:extrusionClr>
            <a:contourClr>
              <a:srgbClr val="FFCC0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br>
              <a:rPr lang="de-DE" altLang="de-DE" sz="2000" b="1">
                <a:solidFill>
                  <a:srgbClr val="000066"/>
                </a:solidFill>
              </a:rPr>
            </a:br>
            <a:br>
              <a:rPr lang="de-DE" altLang="de-DE" sz="2000" b="1">
                <a:solidFill>
                  <a:srgbClr val="000066"/>
                </a:solidFill>
              </a:rPr>
            </a:br>
            <a:endParaRPr lang="de-DE" altLang="de-DE" sz="2000" b="1">
              <a:solidFill>
                <a:srgbClr val="000066"/>
              </a:solidFill>
            </a:endParaRPr>
          </a:p>
        </p:txBody>
      </p:sp>
      <p:sp>
        <p:nvSpPr>
          <p:cNvPr id="26633" name="Text Box 6">
            <a:extLst>
              <a:ext uri="{FF2B5EF4-FFF2-40B4-BE49-F238E27FC236}">
                <a16:creationId xmlns:a16="http://schemas.microsoft.com/office/drawing/2014/main" id="{85C593B8-429A-4887-BE4A-18EB05A22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2209800"/>
            <a:ext cx="24384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an Endverbraucher</a:t>
            </a:r>
          </a:p>
        </p:txBody>
      </p:sp>
      <p:sp>
        <p:nvSpPr>
          <p:cNvPr id="26634" name="Text Box 7">
            <a:extLst>
              <a:ext uri="{FF2B5EF4-FFF2-40B4-BE49-F238E27FC236}">
                <a16:creationId xmlns:a16="http://schemas.microsoft.com/office/drawing/2014/main" id="{DB5D2F17-C72E-4F52-BFF3-8C4560F9F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2350" y="2209800"/>
            <a:ext cx="2228850" cy="671513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  <a:contourClr>
              <a:srgbClr val="FFCC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an Einzelhändler</a:t>
            </a:r>
            <a:br>
              <a:rPr lang="de-DE" altLang="de-DE" sz="2000" b="1"/>
            </a:br>
            <a:r>
              <a:rPr lang="de-DE" altLang="de-DE" sz="1800" b="1"/>
              <a:t>(auch Gastronomie)</a:t>
            </a:r>
          </a:p>
        </p:txBody>
      </p:sp>
      <p:sp>
        <p:nvSpPr>
          <p:cNvPr id="26635" name="Text Box 8">
            <a:extLst>
              <a:ext uri="{FF2B5EF4-FFF2-40B4-BE49-F238E27FC236}">
                <a16:creationId xmlns:a16="http://schemas.microsoft.com/office/drawing/2014/main" id="{607EE802-D05B-4E08-B142-E79FDD3B7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2650" y="2133600"/>
            <a:ext cx="2705100" cy="7016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an zugelassene Lebens-mittelunternehmen</a:t>
            </a:r>
          </a:p>
        </p:txBody>
      </p:sp>
      <p:sp>
        <p:nvSpPr>
          <p:cNvPr id="26636" name="Text Box 9">
            <a:extLst>
              <a:ext uri="{FF2B5EF4-FFF2-40B4-BE49-F238E27FC236}">
                <a16:creationId xmlns:a16="http://schemas.microsoft.com/office/drawing/2014/main" id="{54E7144E-82BE-40D8-A45B-96C5C5F3E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733800"/>
            <a:ext cx="5486400" cy="1158875"/>
          </a:xfrm>
          <a:prstGeom prst="rect">
            <a:avLst/>
          </a:prstGeom>
          <a:solidFill>
            <a:srgbClr val="FFCC00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00"/>
            </a:extrusionClr>
            <a:contourClr>
              <a:srgbClr val="FFCC0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>
                <a:solidFill>
                  <a:srgbClr val="000066"/>
                </a:solidFill>
              </a:rPr>
              <a:t>nur an:</a:t>
            </a:r>
          </a:p>
          <a:p>
            <a:pPr eaLnBrk="1" hangingPunct="1">
              <a:spcBef>
                <a:spcPct val="50000"/>
              </a:spcBef>
            </a:pPr>
            <a:br>
              <a:rPr lang="de-DE" altLang="de-DE" sz="2000" b="1">
                <a:solidFill>
                  <a:srgbClr val="000066"/>
                </a:solidFill>
              </a:rPr>
            </a:br>
            <a:endParaRPr lang="de-DE" altLang="de-DE" sz="2000" b="1">
              <a:solidFill>
                <a:srgbClr val="000066"/>
              </a:solidFill>
            </a:endParaRPr>
          </a:p>
        </p:txBody>
      </p:sp>
      <p:sp>
        <p:nvSpPr>
          <p:cNvPr id="26637" name="Text Box 25">
            <a:extLst>
              <a:ext uri="{FF2B5EF4-FFF2-40B4-BE49-F238E27FC236}">
                <a16:creationId xmlns:a16="http://schemas.microsoft.com/office/drawing/2014/main" id="{7819A09C-5D1A-4202-8A05-DAEB48C02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098925"/>
            <a:ext cx="24384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an Endverbraucher</a:t>
            </a:r>
          </a:p>
        </p:txBody>
      </p:sp>
      <p:pic>
        <p:nvPicPr>
          <p:cNvPr id="26638" name="Picture 27">
            <a:extLst>
              <a:ext uri="{FF2B5EF4-FFF2-40B4-BE49-F238E27FC236}">
                <a16:creationId xmlns:a16="http://schemas.microsoft.com/office/drawing/2014/main" id="{613EF7F9-D9EB-404B-B845-3B0CFB9877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57200"/>
            <a:ext cx="781050" cy="89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9" name="Picture 29">
            <a:hlinkClick r:id="rId3"/>
            <a:extLst>
              <a:ext uri="{FF2B5EF4-FFF2-40B4-BE49-F238E27FC236}">
                <a16:creationId xmlns:a16="http://schemas.microsoft.com/office/drawing/2014/main" id="{FB594FCF-B30D-4092-B6D1-1DC93BE4AB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33400"/>
            <a:ext cx="12954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0" name="Picture 30">
            <a:extLst>
              <a:ext uri="{FF2B5EF4-FFF2-40B4-BE49-F238E27FC236}">
                <a16:creationId xmlns:a16="http://schemas.microsoft.com/office/drawing/2014/main" id="{57A25066-8A80-43DA-88FB-2F63A2A0B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962400"/>
            <a:ext cx="1136650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41" name="Text Box 31">
            <a:extLst>
              <a:ext uri="{FF2B5EF4-FFF2-40B4-BE49-F238E27FC236}">
                <a16:creationId xmlns:a16="http://schemas.microsoft.com/office/drawing/2014/main" id="{8CD2DF9F-AEB8-4FBB-A880-EE2C1FDD32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334000"/>
            <a:ext cx="2895600" cy="1006475"/>
          </a:xfrm>
          <a:prstGeom prst="rect">
            <a:avLst/>
          </a:prstGeom>
          <a:solidFill>
            <a:srgbClr val="FFCC00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00"/>
            </a:extrusionClr>
            <a:contourClr>
              <a:srgbClr val="FFCC0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>
                <a:solidFill>
                  <a:srgbClr val="000066"/>
                </a:solidFill>
              </a:rPr>
              <a:t>nur an:</a:t>
            </a:r>
            <a:br>
              <a:rPr lang="de-DE" altLang="de-DE" sz="2000" b="1">
                <a:solidFill>
                  <a:srgbClr val="000066"/>
                </a:solidFill>
              </a:rPr>
            </a:br>
            <a:br>
              <a:rPr lang="de-DE" altLang="de-DE" sz="2000" b="1">
                <a:solidFill>
                  <a:srgbClr val="000066"/>
                </a:solidFill>
              </a:rPr>
            </a:br>
            <a:endParaRPr lang="de-DE" altLang="de-DE" sz="2000" b="1">
              <a:solidFill>
                <a:srgbClr val="000066"/>
              </a:solidFill>
            </a:endParaRPr>
          </a:p>
        </p:txBody>
      </p:sp>
      <p:sp>
        <p:nvSpPr>
          <p:cNvPr id="26642" name="Text Box 32">
            <a:extLst>
              <a:ext uri="{FF2B5EF4-FFF2-40B4-BE49-F238E27FC236}">
                <a16:creationId xmlns:a16="http://schemas.microsoft.com/office/drawing/2014/main" id="{DB5D47DB-3A88-48E1-9F09-1A0134E09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715000"/>
            <a:ext cx="24384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an Endverbraucher</a:t>
            </a:r>
          </a:p>
        </p:txBody>
      </p:sp>
      <p:sp>
        <p:nvSpPr>
          <p:cNvPr id="26643" name="Text Box 33">
            <a:extLst>
              <a:ext uri="{FF2B5EF4-FFF2-40B4-BE49-F238E27FC236}">
                <a16:creationId xmlns:a16="http://schemas.microsoft.com/office/drawing/2014/main" id="{437D9A66-F6FF-4B29-AABE-22703021C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976688"/>
            <a:ext cx="2228850" cy="671512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  <a:contourClr>
              <a:srgbClr val="FFCC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an Einzelhändler</a:t>
            </a:r>
            <a:br>
              <a:rPr lang="de-DE" altLang="de-DE" sz="2000" b="1"/>
            </a:br>
            <a:r>
              <a:rPr lang="de-DE" altLang="de-DE" sz="1800" b="1"/>
              <a:t>(auch Gastronomie)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umsplatzhalter 3">
            <a:extLst>
              <a:ext uri="{FF2B5EF4-FFF2-40B4-BE49-F238E27FC236}">
                <a16:creationId xmlns:a16="http://schemas.microsoft.com/office/drawing/2014/main" id="{D176261D-27C1-46BF-9657-5A8DBAD86F9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27651" name="Fußzeilenplatzhalter 4">
            <a:extLst>
              <a:ext uri="{FF2B5EF4-FFF2-40B4-BE49-F238E27FC236}">
                <a16:creationId xmlns:a16="http://schemas.microsoft.com/office/drawing/2014/main" id="{E7BDF4A3-2D62-4920-B9B6-AEB48D05B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27652" name="Foliennummernplatzhalter 5">
            <a:extLst>
              <a:ext uri="{FF2B5EF4-FFF2-40B4-BE49-F238E27FC236}">
                <a16:creationId xmlns:a16="http://schemas.microsoft.com/office/drawing/2014/main" id="{E087B027-CD03-491D-AAB8-F0B10D55A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33C10C1-FCF8-4806-ACA5-644769A2278E}" type="slidenum">
              <a:rPr lang="de-DE" altLang="de-DE" sz="900">
                <a:solidFill>
                  <a:srgbClr val="000066"/>
                </a:solidFill>
              </a:rPr>
              <a:pPr/>
              <a:t>23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27653" name="Rectangle 2">
            <a:extLst>
              <a:ext uri="{FF2B5EF4-FFF2-40B4-BE49-F238E27FC236}">
                <a16:creationId xmlns:a16="http://schemas.microsoft.com/office/drawing/2014/main" id="{FB8817CC-8F1B-4CDB-9D61-39CCE87CDF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419100" y="228600"/>
            <a:ext cx="7391400" cy="838200"/>
          </a:xfrm>
        </p:spPr>
        <p:txBody>
          <a:bodyPr/>
          <a:lstStyle/>
          <a:p>
            <a:pPr eaLnBrk="1" hangingPunct="1"/>
            <a:r>
              <a:rPr lang="de-DE" altLang="de-DE">
                <a:solidFill>
                  <a:schemeClr val="tx1"/>
                </a:solidFill>
              </a:rPr>
              <a:t>Abgabe von Wild in der</a:t>
            </a:r>
            <a:br>
              <a:rPr lang="de-DE" altLang="de-DE">
                <a:solidFill>
                  <a:schemeClr val="tx1"/>
                </a:solidFill>
              </a:rPr>
            </a:br>
            <a:r>
              <a:rPr lang="de-DE" altLang="de-DE">
                <a:solidFill>
                  <a:schemeClr val="tx1"/>
                </a:solidFill>
              </a:rPr>
              <a:t> Decke durch Jäger (1)</a:t>
            </a:r>
          </a:p>
        </p:txBody>
      </p:sp>
      <p:sp>
        <p:nvSpPr>
          <p:cNvPr id="27654" name="Rectangle 3">
            <a:extLst>
              <a:ext uri="{FF2B5EF4-FFF2-40B4-BE49-F238E27FC236}">
                <a16:creationId xmlns:a16="http://schemas.microsoft.com/office/drawing/2014/main" id="{FE7326B1-525C-42DA-9AC7-8124E8051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27655" name="Picture 12">
            <a:extLst>
              <a:ext uri="{FF2B5EF4-FFF2-40B4-BE49-F238E27FC236}">
                <a16:creationId xmlns:a16="http://schemas.microsoft.com/office/drawing/2014/main" id="{50BB403B-CBEE-4476-A070-3C742AAEA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76200"/>
            <a:ext cx="981075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13">
            <a:hlinkClick r:id="rId3"/>
            <a:extLst>
              <a:ext uri="{FF2B5EF4-FFF2-40B4-BE49-F238E27FC236}">
                <a16:creationId xmlns:a16="http://schemas.microsoft.com/office/drawing/2014/main" id="{796D2142-A061-4CBD-95B0-FB1DB2D2E5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150" y="381000"/>
            <a:ext cx="12954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7" name="Text Box 4">
            <a:extLst>
              <a:ext uri="{FF2B5EF4-FFF2-40B4-BE49-F238E27FC236}">
                <a16:creationId xmlns:a16="http://schemas.microsoft.com/office/drawing/2014/main" id="{C8967D75-0BC1-40CC-BDD1-DD19C3F6C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" y="1409700"/>
            <a:ext cx="8801100" cy="472440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1.	Bedingungen (Abgabe nur im Bereich des Erlegungs- oder Wohnorts)</a:t>
            </a:r>
            <a:br>
              <a:rPr lang="de-DE" altLang="de-DE" sz="2000" b="1"/>
            </a:br>
            <a:r>
              <a:rPr lang="de-DE" altLang="de-DE" sz="2000" b="1"/>
              <a:t>	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r>
              <a:rPr lang="de-DE" altLang="de-DE" sz="2000" b="1"/>
              <a:t>                     </a:t>
            </a:r>
            <a:r>
              <a:rPr lang="de-DE" altLang="de-DE" sz="2400" b="1" u="sng"/>
              <a:t>Hinweis:</a:t>
            </a:r>
            <a:br>
              <a:rPr lang="de-DE" altLang="de-DE" sz="2000" b="1"/>
            </a:br>
            <a:endParaRPr lang="de-DE" altLang="de-DE" sz="2000" b="1"/>
          </a:p>
        </p:txBody>
      </p:sp>
      <p:sp>
        <p:nvSpPr>
          <p:cNvPr id="27658" name="Text Box 5">
            <a:extLst>
              <a:ext uri="{FF2B5EF4-FFF2-40B4-BE49-F238E27FC236}">
                <a16:creationId xmlns:a16="http://schemas.microsoft.com/office/drawing/2014/main" id="{5D73110D-E9FD-4F6D-9ED8-C1B1B5453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05000"/>
            <a:ext cx="8382000" cy="3292475"/>
          </a:xfrm>
          <a:prstGeom prst="rect">
            <a:avLst/>
          </a:prstGeom>
          <a:solidFill>
            <a:srgbClr val="FFCC00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00"/>
            </a:extrusionClr>
            <a:contourClr>
              <a:srgbClr val="FFCC0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br>
              <a:rPr lang="de-DE" altLang="de-DE" sz="2000" b="1">
                <a:solidFill>
                  <a:srgbClr val="000066"/>
                </a:solidFill>
              </a:rPr>
            </a:br>
            <a:br>
              <a:rPr lang="de-DE" altLang="de-DE" sz="2000" b="1">
                <a:solidFill>
                  <a:srgbClr val="000066"/>
                </a:solidFill>
              </a:rPr>
            </a:br>
            <a:endParaRPr lang="de-DE" altLang="de-DE" sz="2000" b="1">
              <a:solidFill>
                <a:srgbClr val="000066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de-DE" altLang="de-DE" sz="2000" b="1">
              <a:solidFill>
                <a:srgbClr val="000066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de-DE" altLang="de-DE" sz="2000" b="1">
              <a:solidFill>
                <a:srgbClr val="000066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de-DE" altLang="de-DE" sz="2000" b="1">
              <a:solidFill>
                <a:srgbClr val="000066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de-DE" altLang="de-DE" sz="2000" b="1">
              <a:solidFill>
                <a:srgbClr val="000066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de-DE" altLang="de-DE" sz="2000" b="1">
              <a:solidFill>
                <a:srgbClr val="000066"/>
              </a:solidFill>
            </a:endParaRPr>
          </a:p>
        </p:txBody>
      </p:sp>
      <p:sp>
        <p:nvSpPr>
          <p:cNvPr id="27659" name="Text Box 6">
            <a:extLst>
              <a:ext uri="{FF2B5EF4-FFF2-40B4-BE49-F238E27FC236}">
                <a16:creationId xmlns:a16="http://schemas.microsoft.com/office/drawing/2014/main" id="{949C2504-8C37-4CF8-AD27-30D5DFFA7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" y="2038350"/>
            <a:ext cx="8210550" cy="7016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Nationale Vorschriften wegen bedenklicher Merkmale und wegen Trichinen-Untersuchung</a:t>
            </a:r>
          </a:p>
        </p:txBody>
      </p:sp>
      <p:sp>
        <p:nvSpPr>
          <p:cNvPr id="27661" name="Text Box 16">
            <a:extLst>
              <a:ext uri="{FF2B5EF4-FFF2-40B4-BE49-F238E27FC236}">
                <a16:creationId xmlns:a16="http://schemas.microsoft.com/office/drawing/2014/main" id="{58907FB7-3137-4C0B-9E4F-4FCD07A44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" y="3352800"/>
            <a:ext cx="4629150" cy="3968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kleine Mengen</a:t>
            </a:r>
          </a:p>
        </p:txBody>
      </p:sp>
      <p:sp>
        <p:nvSpPr>
          <p:cNvPr id="27662" name="Text Box 17">
            <a:extLst>
              <a:ext uri="{FF2B5EF4-FFF2-40B4-BE49-F238E27FC236}">
                <a16:creationId xmlns:a16="http://schemas.microsoft.com/office/drawing/2014/main" id="{05DEBEA7-14AC-43D4-AE5D-760BFE02C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" y="3870325"/>
            <a:ext cx="6229350" cy="3968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an Endverbraucher</a:t>
            </a:r>
          </a:p>
        </p:txBody>
      </p:sp>
      <p:sp>
        <p:nvSpPr>
          <p:cNvPr id="27663" name="Text Box 18">
            <a:extLst>
              <a:ext uri="{FF2B5EF4-FFF2-40B4-BE49-F238E27FC236}">
                <a16:creationId xmlns:a16="http://schemas.microsoft.com/office/drawing/2014/main" id="{B7B2C785-5A75-4461-8F66-0DCA9E2B1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" y="4343400"/>
            <a:ext cx="7677150" cy="7016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an lokale Einzelhändler (z.B. auch Gastronomiebetriebe) zur unmittelbaren Abgabe an Endverbraucher (Rückverfolgbarkeit)</a:t>
            </a:r>
          </a:p>
        </p:txBody>
      </p:sp>
      <p:sp>
        <p:nvSpPr>
          <p:cNvPr id="27664" name="Text Box 20">
            <a:extLst>
              <a:ext uri="{FF2B5EF4-FFF2-40B4-BE49-F238E27FC236}">
                <a16:creationId xmlns:a16="http://schemas.microsoft.com/office/drawing/2014/main" id="{6D795637-BD45-4032-80FA-73F659A97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8950" y="5410200"/>
            <a:ext cx="5410200" cy="457200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hlink"/>
            </a:extrusionClr>
            <a:contourClr>
              <a:schemeClr val="hlink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/>
              <a:t>Registrierung dafür </a:t>
            </a:r>
            <a:r>
              <a:rPr lang="de-DE" altLang="de-DE" sz="2400" b="1" u="sng"/>
              <a:t>nicht</a:t>
            </a:r>
            <a:r>
              <a:rPr lang="de-DE" altLang="de-DE" sz="2400" b="1"/>
              <a:t> erforderlich</a:t>
            </a:r>
          </a:p>
        </p:txBody>
      </p:sp>
      <p:sp>
        <p:nvSpPr>
          <p:cNvPr id="27665" name="Line 21">
            <a:extLst>
              <a:ext uri="{FF2B5EF4-FFF2-40B4-BE49-F238E27FC236}">
                <a16:creationId xmlns:a16="http://schemas.microsoft.com/office/drawing/2014/main" id="{E5EAE156-0FC0-480A-ADC3-5632594B9D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450" y="2362200"/>
            <a:ext cx="228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67" name="Line 23">
            <a:extLst>
              <a:ext uri="{FF2B5EF4-FFF2-40B4-BE49-F238E27FC236}">
                <a16:creationId xmlns:a16="http://schemas.microsoft.com/office/drawing/2014/main" id="{7417609F-842C-40DF-AC93-742354F91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450" y="3581400"/>
            <a:ext cx="228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68" name="Line 24">
            <a:extLst>
              <a:ext uri="{FF2B5EF4-FFF2-40B4-BE49-F238E27FC236}">
                <a16:creationId xmlns:a16="http://schemas.microsoft.com/office/drawing/2014/main" id="{E2BC7EA3-C460-4C0C-80D2-7B917EB0B9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450" y="4038600"/>
            <a:ext cx="228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69" name="Line 25">
            <a:extLst>
              <a:ext uri="{FF2B5EF4-FFF2-40B4-BE49-F238E27FC236}">
                <a16:creationId xmlns:a16="http://schemas.microsoft.com/office/drawing/2014/main" id="{0C562C25-8AFE-466D-8197-E51DA6209C8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450" y="4686300"/>
            <a:ext cx="228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27670" name="Picture 30">
            <a:extLst>
              <a:ext uri="{FF2B5EF4-FFF2-40B4-BE49-F238E27FC236}">
                <a16:creationId xmlns:a16="http://schemas.microsoft.com/office/drawing/2014/main" id="{A5DBE7A4-E198-4298-BD75-59C74A028A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650" y="133350"/>
            <a:ext cx="793750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1" name="Picture 31">
            <a:extLst>
              <a:ext uri="{FF2B5EF4-FFF2-40B4-BE49-F238E27FC236}">
                <a16:creationId xmlns:a16="http://schemas.microsoft.com/office/drawing/2014/main" id="{6A04BB92-CA58-46DB-8F9B-C610EFED46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486400"/>
            <a:ext cx="836613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umsplatzhalter 3">
            <a:extLst>
              <a:ext uri="{FF2B5EF4-FFF2-40B4-BE49-F238E27FC236}">
                <a16:creationId xmlns:a16="http://schemas.microsoft.com/office/drawing/2014/main" id="{BD4F4E13-3F7A-4A79-92E4-F3C6BBF5696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28675" name="Fußzeilenplatzhalter 4">
            <a:extLst>
              <a:ext uri="{FF2B5EF4-FFF2-40B4-BE49-F238E27FC236}">
                <a16:creationId xmlns:a16="http://schemas.microsoft.com/office/drawing/2014/main" id="{DEFFADF5-EB56-46A1-9216-D24DFF650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28676" name="Foliennummernplatzhalter 5">
            <a:extLst>
              <a:ext uri="{FF2B5EF4-FFF2-40B4-BE49-F238E27FC236}">
                <a16:creationId xmlns:a16="http://schemas.microsoft.com/office/drawing/2014/main" id="{C39FD12E-75D1-4B37-A333-50DB68397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6C5B8CE-3A87-4E96-92B3-F04D9A308378}" type="slidenum">
              <a:rPr lang="de-DE" altLang="de-DE" sz="900">
                <a:solidFill>
                  <a:srgbClr val="000066"/>
                </a:solidFill>
              </a:rPr>
              <a:pPr/>
              <a:t>24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28677" name="Rectangle 2">
            <a:extLst>
              <a:ext uri="{FF2B5EF4-FFF2-40B4-BE49-F238E27FC236}">
                <a16:creationId xmlns:a16="http://schemas.microsoft.com/office/drawing/2014/main" id="{96226988-1A58-473C-9C0A-C78F43D56D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406400" y="190500"/>
            <a:ext cx="7391400" cy="838200"/>
          </a:xfrm>
        </p:spPr>
        <p:txBody>
          <a:bodyPr/>
          <a:lstStyle/>
          <a:p>
            <a:pPr eaLnBrk="1" hangingPunct="1"/>
            <a:r>
              <a:rPr lang="de-DE" altLang="de-DE">
                <a:solidFill>
                  <a:schemeClr val="tx1"/>
                </a:solidFill>
              </a:rPr>
              <a:t>Abgabe von Wild in der</a:t>
            </a:r>
            <a:br>
              <a:rPr lang="de-DE" altLang="de-DE">
                <a:solidFill>
                  <a:schemeClr val="tx1"/>
                </a:solidFill>
              </a:rPr>
            </a:br>
            <a:r>
              <a:rPr lang="de-DE" altLang="de-DE">
                <a:solidFill>
                  <a:schemeClr val="tx1"/>
                </a:solidFill>
              </a:rPr>
              <a:t> Decke durch Jäger (2)</a:t>
            </a:r>
          </a:p>
        </p:txBody>
      </p:sp>
      <p:sp>
        <p:nvSpPr>
          <p:cNvPr id="28678" name="Rectangle 3">
            <a:extLst>
              <a:ext uri="{FF2B5EF4-FFF2-40B4-BE49-F238E27FC236}">
                <a16:creationId xmlns:a16="http://schemas.microsoft.com/office/drawing/2014/main" id="{425FA16D-C641-48B2-9AAB-D14135927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28679" name="Picture 4">
            <a:extLst>
              <a:ext uri="{FF2B5EF4-FFF2-40B4-BE49-F238E27FC236}">
                <a16:creationId xmlns:a16="http://schemas.microsoft.com/office/drawing/2014/main" id="{A8D32302-7EDC-4E6E-8B65-632A6531A5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76200"/>
            <a:ext cx="981075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5">
            <a:hlinkClick r:id="rId3"/>
            <a:extLst>
              <a:ext uri="{FF2B5EF4-FFF2-40B4-BE49-F238E27FC236}">
                <a16:creationId xmlns:a16="http://schemas.microsoft.com/office/drawing/2014/main" id="{2CA0E2FD-2DCF-4EE4-AE7A-EE8F00CE2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150" y="444500"/>
            <a:ext cx="12954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19">
            <a:extLst>
              <a:ext uri="{FF2B5EF4-FFF2-40B4-BE49-F238E27FC236}">
                <a16:creationId xmlns:a16="http://schemas.microsoft.com/office/drawing/2014/main" id="{7937820D-19E8-4733-AD73-3C4239296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650" y="133350"/>
            <a:ext cx="793750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2" name="Text Box 28">
            <a:extLst>
              <a:ext uri="{FF2B5EF4-FFF2-40B4-BE49-F238E27FC236}">
                <a16:creationId xmlns:a16="http://schemas.microsoft.com/office/drawing/2014/main" id="{D218318C-5E92-4D3E-BED9-747B28B82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743200"/>
            <a:ext cx="8362950" cy="10064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Bedenkliche Merkmale, d. h. erste Untersuchung des lebenden und ausgeweideten Stückes nach Anhang III Abschnitt IV VO (EG)Nr. 853/2004</a:t>
            </a:r>
          </a:p>
        </p:txBody>
      </p:sp>
      <p:sp>
        <p:nvSpPr>
          <p:cNvPr id="28683" name="Line 38">
            <a:extLst>
              <a:ext uri="{FF2B5EF4-FFF2-40B4-BE49-F238E27FC236}">
                <a16:creationId xmlns:a16="http://schemas.microsoft.com/office/drawing/2014/main" id="{F3EB1903-C2DE-4F53-B284-F3B1B17350A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48100" y="1943100"/>
            <a:ext cx="228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8684" name="Text Box 6">
            <a:extLst>
              <a:ext uri="{FF2B5EF4-FFF2-40B4-BE49-F238E27FC236}">
                <a16:creationId xmlns:a16="http://schemas.microsoft.com/office/drawing/2014/main" id="{493D7462-6253-409C-97E8-EF8C8EA4E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" y="1524000"/>
            <a:ext cx="8801100" cy="472440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2.	Bedingungen für Abgabe an zugelassene Wildbearbeitungsbetriebe</a:t>
            </a:r>
            <a:br>
              <a:rPr lang="de-DE" altLang="de-DE" sz="2000" b="1"/>
            </a:br>
            <a:r>
              <a:rPr lang="de-DE" altLang="de-DE" sz="2000" b="1"/>
              <a:t>	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r>
              <a:rPr lang="de-DE" altLang="de-DE" sz="2000" b="1"/>
              <a:t>                                          </a:t>
            </a:r>
            <a:r>
              <a:rPr lang="de-DE" altLang="de-DE" sz="2400" b="1"/>
              <a:t> </a:t>
            </a:r>
            <a:endParaRPr lang="de-DE" altLang="de-DE" sz="2400" b="1" u="sng"/>
          </a:p>
        </p:txBody>
      </p:sp>
      <p:sp>
        <p:nvSpPr>
          <p:cNvPr id="28685" name="Text Box 7">
            <a:extLst>
              <a:ext uri="{FF2B5EF4-FFF2-40B4-BE49-F238E27FC236}">
                <a16:creationId xmlns:a16="http://schemas.microsoft.com/office/drawing/2014/main" id="{06ED52F6-E079-449F-AE84-9BB6F1B00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2019300"/>
            <a:ext cx="2667000" cy="396875"/>
          </a:xfrm>
          <a:prstGeom prst="rect">
            <a:avLst/>
          </a:prstGeom>
          <a:solidFill>
            <a:srgbClr val="FFCC00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00"/>
            </a:extrusionClr>
            <a:contourClr>
              <a:srgbClr val="FFCC0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altLang="de-DE" sz="2000" b="1">
              <a:solidFill>
                <a:srgbClr val="000066"/>
              </a:solidFill>
            </a:endParaRPr>
          </a:p>
        </p:txBody>
      </p:sp>
      <p:sp>
        <p:nvSpPr>
          <p:cNvPr id="28686" name="Text Box 8">
            <a:extLst>
              <a:ext uri="{FF2B5EF4-FFF2-40B4-BE49-F238E27FC236}">
                <a16:creationId xmlns:a16="http://schemas.microsoft.com/office/drawing/2014/main" id="{007C8585-C035-48B4-BDB4-5620E787C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019300"/>
            <a:ext cx="2343150" cy="3968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kundige Person</a:t>
            </a:r>
          </a:p>
        </p:txBody>
      </p:sp>
      <p:sp>
        <p:nvSpPr>
          <p:cNvPr id="28687" name="Line 14">
            <a:extLst>
              <a:ext uri="{FF2B5EF4-FFF2-40B4-BE49-F238E27FC236}">
                <a16:creationId xmlns:a16="http://schemas.microsoft.com/office/drawing/2014/main" id="{5FF8361F-40BC-4880-847E-E10ACA6284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450" y="2228850"/>
            <a:ext cx="228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8688" name="Line 15">
            <a:extLst>
              <a:ext uri="{FF2B5EF4-FFF2-40B4-BE49-F238E27FC236}">
                <a16:creationId xmlns:a16="http://schemas.microsoft.com/office/drawing/2014/main" id="{34D7115D-B524-4999-8010-F921BCE255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450" y="2990850"/>
            <a:ext cx="228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8689" name="Line 17">
            <a:extLst>
              <a:ext uri="{FF2B5EF4-FFF2-40B4-BE49-F238E27FC236}">
                <a16:creationId xmlns:a16="http://schemas.microsoft.com/office/drawing/2014/main" id="{BDA2F0BB-4CFE-4680-823B-A3B24A10B89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450" y="4152900"/>
            <a:ext cx="228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8692" name="Text Box 30">
            <a:extLst>
              <a:ext uri="{FF2B5EF4-FFF2-40B4-BE49-F238E27FC236}">
                <a16:creationId xmlns:a16="http://schemas.microsoft.com/office/drawing/2014/main" id="{F0644E0F-5455-48C1-9150-F2B3DC46B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781300"/>
            <a:ext cx="8305800" cy="2835275"/>
          </a:xfrm>
          <a:prstGeom prst="rect">
            <a:avLst/>
          </a:prstGeom>
          <a:solidFill>
            <a:srgbClr val="FFCC00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00"/>
            </a:extrusionClr>
            <a:contourClr>
              <a:srgbClr val="FFCC0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br>
              <a:rPr lang="de-DE" altLang="de-DE" sz="2000" b="1">
                <a:solidFill>
                  <a:srgbClr val="000066"/>
                </a:solidFill>
              </a:rPr>
            </a:br>
            <a:br>
              <a:rPr lang="de-DE" altLang="de-DE" sz="2000" b="1">
                <a:solidFill>
                  <a:srgbClr val="000066"/>
                </a:solidFill>
              </a:rPr>
            </a:br>
            <a:br>
              <a:rPr lang="de-DE" altLang="de-DE" sz="2000" b="1">
                <a:solidFill>
                  <a:srgbClr val="000066"/>
                </a:solidFill>
              </a:rPr>
            </a:br>
            <a:br>
              <a:rPr lang="de-DE" altLang="de-DE" sz="2000" b="1">
                <a:solidFill>
                  <a:srgbClr val="000066"/>
                </a:solidFill>
              </a:rPr>
            </a:br>
            <a:br>
              <a:rPr lang="de-DE" altLang="de-DE" sz="2000" b="1">
                <a:solidFill>
                  <a:srgbClr val="000066"/>
                </a:solidFill>
              </a:rPr>
            </a:br>
            <a:br>
              <a:rPr lang="de-DE" altLang="de-DE" sz="2000" b="1">
                <a:solidFill>
                  <a:srgbClr val="000066"/>
                </a:solidFill>
              </a:rPr>
            </a:br>
            <a:br>
              <a:rPr lang="de-DE" altLang="de-DE" sz="2000" b="1">
                <a:solidFill>
                  <a:srgbClr val="000066"/>
                </a:solidFill>
              </a:rPr>
            </a:br>
            <a:br>
              <a:rPr lang="de-DE" altLang="de-DE" sz="2000" b="1">
                <a:solidFill>
                  <a:srgbClr val="000066"/>
                </a:solidFill>
              </a:rPr>
            </a:br>
            <a:endParaRPr lang="de-DE" altLang="de-DE" sz="2000" b="1">
              <a:solidFill>
                <a:srgbClr val="000066"/>
              </a:solidFill>
            </a:endParaRPr>
          </a:p>
        </p:txBody>
      </p:sp>
      <p:sp>
        <p:nvSpPr>
          <p:cNvPr id="28693" name="Text Box 31">
            <a:extLst>
              <a:ext uri="{FF2B5EF4-FFF2-40B4-BE49-F238E27FC236}">
                <a16:creationId xmlns:a16="http://schemas.microsoft.com/office/drawing/2014/main" id="{1BF0937C-D7F1-4731-940D-E67039EA7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50" y="2819400"/>
            <a:ext cx="8096250" cy="10064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Auffällige Merkmale, d. h. erste Untersuchung des lebenden und ausgeweideten Stückes nach Anhang III Abschnitt IV VO (EG)Nr. 853/2004</a:t>
            </a:r>
          </a:p>
        </p:txBody>
      </p:sp>
      <p:sp>
        <p:nvSpPr>
          <p:cNvPr id="28694" name="Text Box 32">
            <a:extLst>
              <a:ext uri="{FF2B5EF4-FFF2-40B4-BE49-F238E27FC236}">
                <a16:creationId xmlns:a16="http://schemas.microsoft.com/office/drawing/2014/main" id="{D8F24F7C-1650-429F-8375-F193C3380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981450"/>
            <a:ext cx="8096250" cy="16160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Bescheinigung der kundigen Person über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r>
              <a:rPr lang="de-DE" altLang="de-DE" sz="2000" b="1"/>
              <a:t>nach Kapitel II Nr. 4 a) vorgenannter Fundstelle</a:t>
            </a:r>
          </a:p>
        </p:txBody>
      </p:sp>
      <p:sp>
        <p:nvSpPr>
          <p:cNvPr id="28695" name="Text Box 33">
            <a:extLst>
              <a:ext uri="{FF2B5EF4-FFF2-40B4-BE49-F238E27FC236}">
                <a16:creationId xmlns:a16="http://schemas.microsoft.com/office/drawing/2014/main" id="{1FF8CCDF-0E4E-4B91-B617-94B686D8A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419600"/>
            <a:ext cx="2057400" cy="7016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keine auffälligen Merkmale</a:t>
            </a:r>
          </a:p>
        </p:txBody>
      </p:sp>
      <p:sp>
        <p:nvSpPr>
          <p:cNvPr id="28696" name="Text Box 34">
            <a:extLst>
              <a:ext uri="{FF2B5EF4-FFF2-40B4-BE49-F238E27FC236}">
                <a16:creationId xmlns:a16="http://schemas.microsoft.com/office/drawing/2014/main" id="{8843DAFE-89DA-4F71-8725-D4F192510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419600"/>
            <a:ext cx="2590800" cy="701675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  <a:contourClr>
              <a:srgbClr val="FFCC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keine Verhaltensstörungen</a:t>
            </a:r>
          </a:p>
        </p:txBody>
      </p:sp>
      <p:sp>
        <p:nvSpPr>
          <p:cNvPr id="28697" name="Text Box 35">
            <a:extLst>
              <a:ext uri="{FF2B5EF4-FFF2-40B4-BE49-F238E27FC236}">
                <a16:creationId xmlns:a16="http://schemas.microsoft.com/office/drawing/2014/main" id="{155DC9C6-5B1C-4CB0-99E7-5DDC6E6BE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6900" y="4381500"/>
            <a:ext cx="2933700" cy="701675"/>
          </a:xfrm>
          <a:prstGeom prst="rect">
            <a:avLst/>
          </a:prstGeom>
          <a:solidFill>
            <a:srgbClr val="FFCC00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00"/>
            </a:extrusionClr>
            <a:contourClr>
              <a:srgbClr val="FFCC0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kein Verdacht auf Umweltkontaminationen</a:t>
            </a:r>
          </a:p>
        </p:txBody>
      </p:sp>
      <p:pic>
        <p:nvPicPr>
          <p:cNvPr id="28698" name="Picture 44">
            <a:extLst>
              <a:ext uri="{FF2B5EF4-FFF2-40B4-BE49-F238E27FC236}">
                <a16:creationId xmlns:a16="http://schemas.microsoft.com/office/drawing/2014/main" id="{3E81FE38-5148-4A44-9E03-C8D055B11F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724400"/>
            <a:ext cx="6096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9" name="Picture 45">
            <a:extLst>
              <a:ext uri="{FF2B5EF4-FFF2-40B4-BE49-F238E27FC236}">
                <a16:creationId xmlns:a16="http://schemas.microsoft.com/office/drawing/2014/main" id="{FF42BC82-E3EF-487B-A371-10729FE71EC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419600"/>
            <a:ext cx="6096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00" name="Picture 46">
            <a:extLst>
              <a:ext uri="{FF2B5EF4-FFF2-40B4-BE49-F238E27FC236}">
                <a16:creationId xmlns:a16="http://schemas.microsoft.com/office/drawing/2014/main" id="{A4BF4589-8BDE-42C2-A5C0-291CD6E7A4C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100" y="4286250"/>
            <a:ext cx="6096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701" name="Text Box 48">
            <a:extLst>
              <a:ext uri="{FF2B5EF4-FFF2-40B4-BE49-F238E27FC236}">
                <a16:creationId xmlns:a16="http://schemas.microsoft.com/office/drawing/2014/main" id="{BEE6E794-A362-4F6E-BAF3-D725167BA9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91200"/>
            <a:ext cx="4343400" cy="396875"/>
          </a:xfrm>
          <a:prstGeom prst="rect">
            <a:avLst/>
          </a:prstGeom>
          <a:solidFill>
            <a:srgbClr val="FFCC00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00"/>
            </a:extrusionClr>
            <a:contourClr>
              <a:srgbClr val="FFCC0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altLang="de-DE" sz="2000" b="1">
              <a:solidFill>
                <a:srgbClr val="000066"/>
              </a:solidFill>
            </a:endParaRPr>
          </a:p>
        </p:txBody>
      </p:sp>
      <p:sp>
        <p:nvSpPr>
          <p:cNvPr id="28702" name="Text Box 49">
            <a:extLst>
              <a:ext uri="{FF2B5EF4-FFF2-40B4-BE49-F238E27FC236}">
                <a16:creationId xmlns:a16="http://schemas.microsoft.com/office/drawing/2014/main" id="{454C52CC-0C05-43B4-B0BB-99421E172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791200"/>
            <a:ext cx="3886200" cy="3968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Rückverfolgbarkeit sicherstellen</a:t>
            </a:r>
          </a:p>
        </p:txBody>
      </p:sp>
      <p:sp>
        <p:nvSpPr>
          <p:cNvPr id="28703" name="Line 50">
            <a:extLst>
              <a:ext uri="{FF2B5EF4-FFF2-40B4-BE49-F238E27FC236}">
                <a16:creationId xmlns:a16="http://schemas.microsoft.com/office/drawing/2014/main" id="{B6A6C1C7-1502-4EA3-91A7-3C6926160B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5943600"/>
            <a:ext cx="228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umsplatzhalter 3">
            <a:extLst>
              <a:ext uri="{FF2B5EF4-FFF2-40B4-BE49-F238E27FC236}">
                <a16:creationId xmlns:a16="http://schemas.microsoft.com/office/drawing/2014/main" id="{7CBCFC1E-7F6B-47F5-9F45-301995D32B7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29699" name="Fußzeilenplatzhalter 4">
            <a:extLst>
              <a:ext uri="{FF2B5EF4-FFF2-40B4-BE49-F238E27FC236}">
                <a16:creationId xmlns:a16="http://schemas.microsoft.com/office/drawing/2014/main" id="{68859408-1AC7-429E-BE95-5C241AB12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29700" name="Foliennummernplatzhalter 5">
            <a:extLst>
              <a:ext uri="{FF2B5EF4-FFF2-40B4-BE49-F238E27FC236}">
                <a16:creationId xmlns:a16="http://schemas.microsoft.com/office/drawing/2014/main" id="{6C48951B-77A3-4D03-AB9B-65A01BC1C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9652029-B3FD-4A8C-9822-5F5B3DD2EF90}" type="slidenum">
              <a:rPr lang="de-DE" altLang="de-DE" sz="900">
                <a:solidFill>
                  <a:srgbClr val="000066"/>
                </a:solidFill>
              </a:rPr>
              <a:pPr/>
              <a:t>25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29701" name="Rectangle 2">
            <a:extLst>
              <a:ext uri="{FF2B5EF4-FFF2-40B4-BE49-F238E27FC236}">
                <a16:creationId xmlns:a16="http://schemas.microsoft.com/office/drawing/2014/main" id="{0CB16F3D-50A3-49EA-867E-4EF298E2B3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419100" y="165100"/>
            <a:ext cx="7391400" cy="838200"/>
          </a:xfrm>
        </p:spPr>
        <p:txBody>
          <a:bodyPr/>
          <a:lstStyle/>
          <a:p>
            <a:pPr eaLnBrk="1" hangingPunct="1"/>
            <a:r>
              <a:rPr lang="de-DE" altLang="de-DE">
                <a:solidFill>
                  <a:schemeClr val="tx1"/>
                </a:solidFill>
              </a:rPr>
              <a:t>Abgabe von zerwirktem</a:t>
            </a:r>
            <a:br>
              <a:rPr lang="de-DE" altLang="de-DE">
                <a:solidFill>
                  <a:schemeClr val="tx1"/>
                </a:solidFill>
              </a:rPr>
            </a:br>
            <a:r>
              <a:rPr lang="de-DE" altLang="de-DE">
                <a:solidFill>
                  <a:schemeClr val="tx1"/>
                </a:solidFill>
              </a:rPr>
              <a:t> Wildbret durch Jäger (1)</a:t>
            </a:r>
          </a:p>
        </p:txBody>
      </p:sp>
      <p:sp>
        <p:nvSpPr>
          <p:cNvPr id="29702" name="Rectangle 3">
            <a:extLst>
              <a:ext uri="{FF2B5EF4-FFF2-40B4-BE49-F238E27FC236}">
                <a16:creationId xmlns:a16="http://schemas.microsoft.com/office/drawing/2014/main" id="{F2C275DB-3581-412E-BE89-C779200C8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29703" name="Picture 4">
            <a:extLst>
              <a:ext uri="{FF2B5EF4-FFF2-40B4-BE49-F238E27FC236}">
                <a16:creationId xmlns:a16="http://schemas.microsoft.com/office/drawing/2014/main" id="{9D382C66-2203-43C5-B78A-47F757D144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76200"/>
            <a:ext cx="981075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4" name="Picture 5">
            <a:hlinkClick r:id="rId3"/>
            <a:extLst>
              <a:ext uri="{FF2B5EF4-FFF2-40B4-BE49-F238E27FC236}">
                <a16:creationId xmlns:a16="http://schemas.microsoft.com/office/drawing/2014/main" id="{26D35AA2-46F7-435D-8ECE-62D384469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150" y="406400"/>
            <a:ext cx="12954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5" name="Text Box 6">
            <a:extLst>
              <a:ext uri="{FF2B5EF4-FFF2-40B4-BE49-F238E27FC236}">
                <a16:creationId xmlns:a16="http://schemas.microsoft.com/office/drawing/2014/main" id="{687FEE72-63F6-4E42-928E-302FCB6E5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" y="1409700"/>
            <a:ext cx="8801100" cy="46640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1.	Bedingungen (Abgabe nur im Bereich des Erlegungs- oder Wohnorts)</a:t>
            </a:r>
            <a:br>
              <a:rPr lang="de-DE" altLang="de-DE" sz="2000" b="1"/>
            </a:br>
            <a:r>
              <a:rPr lang="de-DE" altLang="de-DE" sz="2000" b="1"/>
              <a:t>	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</p:txBody>
      </p:sp>
      <p:sp>
        <p:nvSpPr>
          <p:cNvPr id="29706" name="Text Box 7">
            <a:extLst>
              <a:ext uri="{FF2B5EF4-FFF2-40B4-BE49-F238E27FC236}">
                <a16:creationId xmlns:a16="http://schemas.microsoft.com/office/drawing/2014/main" id="{13E6B692-2052-45BA-A933-455DDEA4D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05000"/>
            <a:ext cx="8382000" cy="3902075"/>
          </a:xfrm>
          <a:prstGeom prst="rect">
            <a:avLst/>
          </a:prstGeom>
          <a:solidFill>
            <a:srgbClr val="FFCC00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00"/>
            </a:extrusionClr>
            <a:contourClr>
              <a:srgbClr val="FFCC0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br>
              <a:rPr lang="de-DE" altLang="de-DE" sz="2000" b="1">
                <a:solidFill>
                  <a:srgbClr val="000066"/>
                </a:solidFill>
              </a:rPr>
            </a:br>
            <a:br>
              <a:rPr lang="de-DE" altLang="de-DE" sz="2000" b="1">
                <a:solidFill>
                  <a:srgbClr val="000066"/>
                </a:solidFill>
              </a:rPr>
            </a:br>
            <a:endParaRPr lang="de-DE" altLang="de-DE" sz="2000" b="1">
              <a:solidFill>
                <a:srgbClr val="000066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de-DE" altLang="de-DE" sz="2000" b="1">
              <a:solidFill>
                <a:srgbClr val="000066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de-DE" altLang="de-DE" sz="2000" b="1">
              <a:solidFill>
                <a:srgbClr val="000066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de-DE" altLang="de-DE" sz="2000" b="1">
              <a:solidFill>
                <a:srgbClr val="000066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de-DE" altLang="de-DE" sz="2000" b="1">
              <a:solidFill>
                <a:srgbClr val="000066"/>
              </a:solidFill>
            </a:endParaRPr>
          </a:p>
          <a:p>
            <a:pPr eaLnBrk="1" hangingPunct="1">
              <a:spcBef>
                <a:spcPct val="50000"/>
              </a:spcBef>
            </a:pPr>
            <a:br>
              <a:rPr lang="de-DE" altLang="de-DE" sz="2000" b="1">
                <a:solidFill>
                  <a:srgbClr val="000066"/>
                </a:solidFill>
              </a:rPr>
            </a:br>
            <a:br>
              <a:rPr lang="de-DE" altLang="de-DE" sz="2000" b="1">
                <a:solidFill>
                  <a:srgbClr val="000066"/>
                </a:solidFill>
              </a:rPr>
            </a:br>
            <a:endParaRPr lang="de-DE" altLang="de-DE" sz="2000" b="1">
              <a:solidFill>
                <a:srgbClr val="000066"/>
              </a:solidFill>
            </a:endParaRPr>
          </a:p>
        </p:txBody>
      </p:sp>
      <p:sp>
        <p:nvSpPr>
          <p:cNvPr id="29707" name="Text Box 8">
            <a:extLst>
              <a:ext uri="{FF2B5EF4-FFF2-40B4-BE49-F238E27FC236}">
                <a16:creationId xmlns:a16="http://schemas.microsoft.com/office/drawing/2014/main" id="{914AF36A-2F20-459E-9843-54D8C061E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038350"/>
            <a:ext cx="8210550" cy="7016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Nationale Vorschriften wegen bedenklicher Merkmale und wegen Trichinen-Untersuchung</a:t>
            </a:r>
          </a:p>
        </p:txBody>
      </p:sp>
      <p:sp>
        <p:nvSpPr>
          <p:cNvPr id="29709" name="Text Box 10">
            <a:extLst>
              <a:ext uri="{FF2B5EF4-FFF2-40B4-BE49-F238E27FC236}">
                <a16:creationId xmlns:a16="http://schemas.microsoft.com/office/drawing/2014/main" id="{CA8816DC-2F00-4BA0-AD52-512B19D91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336925"/>
            <a:ext cx="4629150" cy="3968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kleine Mengen</a:t>
            </a:r>
          </a:p>
        </p:txBody>
      </p:sp>
      <p:sp>
        <p:nvSpPr>
          <p:cNvPr id="29710" name="Text Box 11">
            <a:extLst>
              <a:ext uri="{FF2B5EF4-FFF2-40B4-BE49-F238E27FC236}">
                <a16:creationId xmlns:a16="http://schemas.microsoft.com/office/drawing/2014/main" id="{F1A36BFB-13C0-4996-8294-0E7933161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10000"/>
            <a:ext cx="6229350" cy="3968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direkt an Endverbraucher</a:t>
            </a:r>
          </a:p>
        </p:txBody>
      </p:sp>
      <p:sp>
        <p:nvSpPr>
          <p:cNvPr id="29711" name="Text Box 12">
            <a:extLst>
              <a:ext uri="{FF2B5EF4-FFF2-40B4-BE49-F238E27FC236}">
                <a16:creationId xmlns:a16="http://schemas.microsoft.com/office/drawing/2014/main" id="{915E6B9C-6109-4F30-A28B-603AC6792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343400"/>
            <a:ext cx="7677150" cy="7016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an lokale Einzelhändler (z.B. auch Gastronomiebetriebe) zur unmittelbaren Abgabe an Endverbraucher (Rückverfolgbarkeit)</a:t>
            </a:r>
          </a:p>
        </p:txBody>
      </p:sp>
      <p:sp>
        <p:nvSpPr>
          <p:cNvPr id="29712" name="Line 14">
            <a:extLst>
              <a:ext uri="{FF2B5EF4-FFF2-40B4-BE49-F238E27FC236}">
                <a16:creationId xmlns:a16="http://schemas.microsoft.com/office/drawing/2014/main" id="{67BAC8BB-2410-49CC-9A20-F74FAA50A5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450" y="2247900"/>
            <a:ext cx="228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9714" name="Line 16">
            <a:extLst>
              <a:ext uri="{FF2B5EF4-FFF2-40B4-BE49-F238E27FC236}">
                <a16:creationId xmlns:a16="http://schemas.microsoft.com/office/drawing/2014/main" id="{B01859E8-59DE-4886-8FA0-876DD9CC5C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450" y="3505200"/>
            <a:ext cx="228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9715" name="Line 17">
            <a:extLst>
              <a:ext uri="{FF2B5EF4-FFF2-40B4-BE49-F238E27FC236}">
                <a16:creationId xmlns:a16="http://schemas.microsoft.com/office/drawing/2014/main" id="{8C9B8C69-F2FA-4D5F-872A-F1B9A52798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450" y="3981450"/>
            <a:ext cx="228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9716" name="Line 18">
            <a:extLst>
              <a:ext uri="{FF2B5EF4-FFF2-40B4-BE49-F238E27FC236}">
                <a16:creationId xmlns:a16="http://schemas.microsoft.com/office/drawing/2014/main" id="{2C91389D-B204-43F8-A727-EE8CA2822F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450" y="4686300"/>
            <a:ext cx="228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29717" name="Picture 19">
            <a:extLst>
              <a:ext uri="{FF2B5EF4-FFF2-40B4-BE49-F238E27FC236}">
                <a16:creationId xmlns:a16="http://schemas.microsoft.com/office/drawing/2014/main" id="{D29D6338-A090-4F43-8DE7-916A6652C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0" y="133350"/>
            <a:ext cx="793750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18" name="Text Box 21">
            <a:extLst>
              <a:ext uri="{FF2B5EF4-FFF2-40B4-BE49-F238E27FC236}">
                <a16:creationId xmlns:a16="http://schemas.microsoft.com/office/drawing/2014/main" id="{B082EFD4-5BCC-41E4-945A-0FFA19A1C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241925"/>
            <a:ext cx="7677150" cy="396875"/>
          </a:xfrm>
          <a:prstGeom prst="rect">
            <a:avLst/>
          </a:prstGeom>
          <a:solidFill>
            <a:srgbClr val="CCFFCC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Registrierung bei der zuständigen Behörde (Landratsamt)</a:t>
            </a:r>
          </a:p>
        </p:txBody>
      </p:sp>
      <p:sp>
        <p:nvSpPr>
          <p:cNvPr id="29719" name="Line 22">
            <a:extLst>
              <a:ext uri="{FF2B5EF4-FFF2-40B4-BE49-F238E27FC236}">
                <a16:creationId xmlns:a16="http://schemas.microsoft.com/office/drawing/2014/main" id="{E4614129-E7F3-4E7E-A65E-06B742711B8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" y="5448300"/>
            <a:ext cx="228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umsplatzhalter 3">
            <a:extLst>
              <a:ext uri="{FF2B5EF4-FFF2-40B4-BE49-F238E27FC236}">
                <a16:creationId xmlns:a16="http://schemas.microsoft.com/office/drawing/2014/main" id="{0964F920-B8EF-4F9B-836C-8FD95C382BC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31747" name="Fußzeilenplatzhalter 4">
            <a:extLst>
              <a:ext uri="{FF2B5EF4-FFF2-40B4-BE49-F238E27FC236}">
                <a16:creationId xmlns:a16="http://schemas.microsoft.com/office/drawing/2014/main" id="{BEE5DA60-9FF3-457B-A8C3-F929AE2A0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31748" name="Foliennummernplatzhalter 5">
            <a:extLst>
              <a:ext uri="{FF2B5EF4-FFF2-40B4-BE49-F238E27FC236}">
                <a16:creationId xmlns:a16="http://schemas.microsoft.com/office/drawing/2014/main" id="{6561B9C9-7156-4A36-B73C-008C0B878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1DC9E33-FE58-47D0-80F9-F9D83982511D}" type="slidenum">
              <a:rPr lang="de-DE" altLang="de-DE" sz="900">
                <a:solidFill>
                  <a:srgbClr val="000066"/>
                </a:solidFill>
              </a:rPr>
              <a:pPr/>
              <a:t>26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31749" name="Rectangle 2050">
            <a:extLst>
              <a:ext uri="{FF2B5EF4-FFF2-40B4-BE49-F238E27FC236}">
                <a16:creationId xmlns:a16="http://schemas.microsoft.com/office/drawing/2014/main" id="{6665C3DA-C0A9-4A91-868B-D2F9D41105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77800" y="381000"/>
            <a:ext cx="7391400" cy="838200"/>
          </a:xfrm>
        </p:spPr>
        <p:txBody>
          <a:bodyPr/>
          <a:lstStyle/>
          <a:p>
            <a:pPr eaLnBrk="1" hangingPunct="1"/>
            <a:r>
              <a:rPr lang="de-DE" altLang="de-DE">
                <a:solidFill>
                  <a:schemeClr val="tx1"/>
                </a:solidFill>
              </a:rPr>
              <a:t>Herstellen und Abgabe von</a:t>
            </a:r>
            <a:br>
              <a:rPr lang="de-DE" altLang="de-DE">
                <a:solidFill>
                  <a:schemeClr val="tx1"/>
                </a:solidFill>
              </a:rPr>
            </a:br>
            <a:r>
              <a:rPr lang="de-DE" altLang="de-DE">
                <a:solidFill>
                  <a:schemeClr val="tx1"/>
                </a:solidFill>
              </a:rPr>
              <a:t>Erzeugnissen aus Wildfleisch</a:t>
            </a:r>
          </a:p>
        </p:txBody>
      </p:sp>
      <p:sp>
        <p:nvSpPr>
          <p:cNvPr id="31750" name="Rectangle 2051">
            <a:extLst>
              <a:ext uri="{FF2B5EF4-FFF2-40B4-BE49-F238E27FC236}">
                <a16:creationId xmlns:a16="http://schemas.microsoft.com/office/drawing/2014/main" id="{AE197917-8BE8-4E07-BAB9-B2901FD43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31751" name="Picture 2053">
            <a:hlinkClick r:id="rId2"/>
            <a:extLst>
              <a:ext uri="{FF2B5EF4-FFF2-40B4-BE49-F238E27FC236}">
                <a16:creationId xmlns:a16="http://schemas.microsoft.com/office/drawing/2014/main" id="{B71F667D-CFFF-4F53-84A6-B54F9D2AA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150" y="457200"/>
            <a:ext cx="12954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Picture 2061">
            <a:extLst>
              <a:ext uri="{FF2B5EF4-FFF2-40B4-BE49-F238E27FC236}">
                <a16:creationId xmlns:a16="http://schemas.microsoft.com/office/drawing/2014/main" id="{555A83A4-1A79-4FBC-8C6D-460735AD8C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" y="209550"/>
            <a:ext cx="793750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3" name="Text Box 2066">
            <a:extLst>
              <a:ext uri="{FF2B5EF4-FFF2-40B4-BE49-F238E27FC236}">
                <a16:creationId xmlns:a16="http://schemas.microsoft.com/office/drawing/2014/main" id="{72294F3D-2E62-4055-8481-FA703AFD7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" y="2063750"/>
            <a:ext cx="8839200" cy="519113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800" b="1"/>
              <a:t>1.	Hygienebedingungen wie bei „zerwirktem Wildbret“</a:t>
            </a:r>
          </a:p>
        </p:txBody>
      </p:sp>
      <p:sp>
        <p:nvSpPr>
          <p:cNvPr id="31754" name="Text Box 2067">
            <a:extLst>
              <a:ext uri="{FF2B5EF4-FFF2-40B4-BE49-F238E27FC236}">
                <a16:creationId xmlns:a16="http://schemas.microsoft.com/office/drawing/2014/main" id="{D1057092-CD2D-40B1-BB40-216BF9504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" y="3219450"/>
            <a:ext cx="5448300" cy="519113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800" b="1"/>
              <a:t>2.	Registrierung als Einzelhandel</a:t>
            </a:r>
          </a:p>
        </p:txBody>
      </p:sp>
      <p:sp>
        <p:nvSpPr>
          <p:cNvPr id="31755" name="Text Box 2068">
            <a:extLst>
              <a:ext uri="{FF2B5EF4-FFF2-40B4-BE49-F238E27FC236}">
                <a16:creationId xmlns:a16="http://schemas.microsoft.com/office/drawing/2014/main" id="{CA654A81-8B11-421B-97F1-6524AA775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" y="4311650"/>
            <a:ext cx="8077200" cy="94615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 marL="381000" indent="-3810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800" b="1"/>
              <a:t>3.	Nur Abgabe am Ort der Herstellung an    Endverbraucher</a:t>
            </a:r>
          </a:p>
        </p:txBody>
      </p:sp>
      <p:pic>
        <p:nvPicPr>
          <p:cNvPr id="31756" name="Picture 2075">
            <a:extLst>
              <a:ext uri="{FF2B5EF4-FFF2-40B4-BE49-F238E27FC236}">
                <a16:creationId xmlns:a16="http://schemas.microsoft.com/office/drawing/2014/main" id="{1F291B01-56A3-48EE-8F2B-FCA3A84553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953000"/>
            <a:ext cx="15240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umsplatzhalter 3">
            <a:extLst>
              <a:ext uri="{FF2B5EF4-FFF2-40B4-BE49-F238E27FC236}">
                <a16:creationId xmlns:a16="http://schemas.microsoft.com/office/drawing/2014/main" id="{65625F5C-3538-4548-B2AB-24FE61CDD51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6147" name="Fußzeilenplatzhalter 4">
            <a:extLst>
              <a:ext uri="{FF2B5EF4-FFF2-40B4-BE49-F238E27FC236}">
                <a16:creationId xmlns:a16="http://schemas.microsoft.com/office/drawing/2014/main" id="{0E5CBB9C-770A-4A71-9256-EE249008E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6148" name="Foliennummernplatzhalter 5">
            <a:extLst>
              <a:ext uri="{FF2B5EF4-FFF2-40B4-BE49-F238E27FC236}">
                <a16:creationId xmlns:a16="http://schemas.microsoft.com/office/drawing/2014/main" id="{9F33A403-62D8-4A46-B9C0-428D345F9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A808E3D-25F5-42BE-B5B8-6A3E365C0760}" type="slidenum">
              <a:rPr lang="de-DE" altLang="de-DE" sz="900">
                <a:solidFill>
                  <a:srgbClr val="000066"/>
                </a:solidFill>
              </a:rPr>
              <a:pPr/>
              <a:t>3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6149" name="Rectangle 2">
            <a:extLst>
              <a:ext uri="{FF2B5EF4-FFF2-40B4-BE49-F238E27FC236}">
                <a16:creationId xmlns:a16="http://schemas.microsoft.com/office/drawing/2014/main" id="{5802450D-C42A-4810-91EA-BDFBAF5062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4300"/>
            <a:ext cx="5562600" cy="838200"/>
          </a:xfrm>
        </p:spPr>
        <p:txBody>
          <a:bodyPr/>
          <a:lstStyle/>
          <a:p>
            <a:pPr eaLnBrk="1" hangingPunct="1"/>
            <a:r>
              <a:rPr lang="de-DE" altLang="de-DE" sz="2400">
                <a:solidFill>
                  <a:srgbClr val="800000"/>
                </a:solidFill>
              </a:rPr>
              <a:t>Grundsätze des neuen Europäischen Lebensmittelrechts (1)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54C9954-0F9A-41B7-A2BD-DC17102D4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6151" name="Text Box 21">
            <a:extLst>
              <a:ext uri="{FF2B5EF4-FFF2-40B4-BE49-F238E27FC236}">
                <a16:creationId xmlns:a16="http://schemas.microsoft.com/office/drawing/2014/main" id="{A0CE4623-F9EE-40A6-B522-83090A312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55700"/>
            <a:ext cx="5257800" cy="3968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1.	Hohes Verbraucherschutzniveau</a:t>
            </a:r>
          </a:p>
        </p:txBody>
      </p:sp>
      <p:sp>
        <p:nvSpPr>
          <p:cNvPr id="6152" name="Text Box 38">
            <a:extLst>
              <a:ext uri="{FF2B5EF4-FFF2-40B4-BE49-F238E27FC236}">
                <a16:creationId xmlns:a16="http://schemas.microsoft.com/office/drawing/2014/main" id="{2956A8A9-1D6E-4178-9B11-31054D4A8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739900"/>
            <a:ext cx="5257800" cy="3968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2.	Funktionieren des Binnenmarktes</a:t>
            </a:r>
          </a:p>
        </p:txBody>
      </p:sp>
      <p:sp>
        <p:nvSpPr>
          <p:cNvPr id="6153" name="Text Box 39">
            <a:extLst>
              <a:ext uri="{FF2B5EF4-FFF2-40B4-BE49-F238E27FC236}">
                <a16:creationId xmlns:a16="http://schemas.microsoft.com/office/drawing/2014/main" id="{7FD83928-F0DE-408D-872B-4DD8B15F9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" y="2336800"/>
            <a:ext cx="8318500" cy="34448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 marL="381000" indent="-3810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3.	Lebensmittelsicherheit über alle Stufen der Lebensmittel-Herstellungskette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</p:txBody>
      </p:sp>
      <p:sp>
        <p:nvSpPr>
          <p:cNvPr id="6154" name="Text Box 40">
            <a:extLst>
              <a:ext uri="{FF2B5EF4-FFF2-40B4-BE49-F238E27FC236}">
                <a16:creationId xmlns:a16="http://schemas.microsoft.com/office/drawing/2014/main" id="{36D4CD90-1715-48D9-B5E6-BDDD86569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" y="3108325"/>
            <a:ext cx="32004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de-DE" altLang="de-DE" sz="2000" b="1"/>
              <a:t>	Futtermittelproduktion</a:t>
            </a:r>
          </a:p>
        </p:txBody>
      </p:sp>
      <p:sp>
        <p:nvSpPr>
          <p:cNvPr id="6155" name="Text Box 41">
            <a:extLst>
              <a:ext uri="{FF2B5EF4-FFF2-40B4-BE49-F238E27FC236}">
                <a16:creationId xmlns:a16="http://schemas.microsoft.com/office/drawing/2014/main" id="{30DF4F5A-E1F7-40C6-9AD7-4BD119B35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3108325"/>
            <a:ext cx="32004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de-DE" altLang="de-DE" sz="2000" b="1"/>
              <a:t>	Primärproduktion</a:t>
            </a:r>
          </a:p>
        </p:txBody>
      </p:sp>
      <p:sp>
        <p:nvSpPr>
          <p:cNvPr id="6156" name="Text Box 42">
            <a:extLst>
              <a:ext uri="{FF2B5EF4-FFF2-40B4-BE49-F238E27FC236}">
                <a16:creationId xmlns:a16="http://schemas.microsoft.com/office/drawing/2014/main" id="{773ECFED-2AD1-4BC5-9D64-5F6C8C441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" y="3870325"/>
            <a:ext cx="7239000" cy="16160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de-DE" altLang="de-DE" sz="2000" b="1"/>
              <a:t>	Lebensmittelgewinnung, -herstellung etc. bis zur Abgabe an 	Verbraucher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</p:txBody>
      </p:sp>
      <p:sp>
        <p:nvSpPr>
          <p:cNvPr id="6157" name="Oval 43">
            <a:extLst>
              <a:ext uri="{FF2B5EF4-FFF2-40B4-BE49-F238E27FC236}">
                <a16:creationId xmlns:a16="http://schemas.microsoft.com/office/drawing/2014/main" id="{17203B29-6F53-4DA5-8527-BFA8B06DF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0500" y="4343400"/>
            <a:ext cx="5029200" cy="914400"/>
          </a:xfrm>
          <a:prstGeom prst="ellipse">
            <a:avLst/>
          </a:prstGeom>
          <a:solidFill>
            <a:schemeClr val="hlink"/>
          </a:solidFill>
          <a:ln w="9525">
            <a:round/>
            <a:headEnd/>
            <a:tailEnd/>
          </a:ln>
          <a:effectLst/>
          <a:scene3d>
            <a:camera prst="legacyPerspectiveTopRigh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  <a:contourClr>
              <a:schemeClr val="hlink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de-DE" altLang="de-DE" sz="2400" b="1"/>
          </a:p>
        </p:txBody>
      </p:sp>
      <p:sp>
        <p:nvSpPr>
          <p:cNvPr id="6158" name="WordArt 45">
            <a:extLst>
              <a:ext uri="{FF2B5EF4-FFF2-40B4-BE49-F238E27FC236}">
                <a16:creationId xmlns:a16="http://schemas.microsoft.com/office/drawing/2014/main" id="{DD92EDC9-29B9-4946-955B-945D101D480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09925" y="4667250"/>
            <a:ext cx="3876675" cy="36195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0"/>
              </a:avLst>
            </a:prstTxWarp>
          </a:bodyPr>
          <a:lstStyle/>
          <a:p>
            <a:pPr algn="ctr"/>
            <a:r>
              <a:rPr lang="de-DE" sz="20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45791" dir="2021404" algn="ctr" rotWithShape="0">
                    <a:srgbClr val="808080"/>
                  </a:outerShdw>
                </a:effectLst>
                <a:latin typeface="Arial Black" panose="020B0A04020102020204" pitchFamily="34" charset="0"/>
              </a:rPr>
              <a:t>"Vom Acker bis zum Teller"</a:t>
            </a:r>
          </a:p>
        </p:txBody>
      </p:sp>
      <p:sp>
        <p:nvSpPr>
          <p:cNvPr id="6159" name="Text Box 46">
            <a:extLst>
              <a:ext uri="{FF2B5EF4-FFF2-40B4-BE49-F238E27FC236}">
                <a16:creationId xmlns:a16="http://schemas.microsoft.com/office/drawing/2014/main" id="{B7D35F0E-A1A2-4947-B0B0-C3830A9D8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" y="5676900"/>
            <a:ext cx="8305800" cy="7016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 marL="381000" indent="-3810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4.	Lebensmittelunternehmer trägt die Verantwortung und ist zu Eigenkontrolle verpflichtet</a:t>
            </a:r>
          </a:p>
        </p:txBody>
      </p:sp>
      <p:pic>
        <p:nvPicPr>
          <p:cNvPr id="6160" name="Picture 48">
            <a:extLst>
              <a:ext uri="{FF2B5EF4-FFF2-40B4-BE49-F238E27FC236}">
                <a16:creationId xmlns:a16="http://schemas.microsoft.com/office/drawing/2014/main" id="{A8D08C99-3EB4-4FB4-B6A5-C6D0BBE50E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57200"/>
            <a:ext cx="1117600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49">
            <a:extLst>
              <a:ext uri="{FF2B5EF4-FFF2-40B4-BE49-F238E27FC236}">
                <a16:creationId xmlns:a16="http://schemas.microsoft.com/office/drawing/2014/main" id="{1E9DCD39-B2A1-4F76-9282-BB227A27CE8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724400"/>
            <a:ext cx="1143000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50">
            <a:extLst>
              <a:ext uri="{FF2B5EF4-FFF2-40B4-BE49-F238E27FC236}">
                <a16:creationId xmlns:a16="http://schemas.microsoft.com/office/drawing/2014/main" id="{91AEDEB8-51DA-4BCF-A338-6F2F6DE06F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09600"/>
            <a:ext cx="762000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umsplatzhalter 3">
            <a:extLst>
              <a:ext uri="{FF2B5EF4-FFF2-40B4-BE49-F238E27FC236}">
                <a16:creationId xmlns:a16="http://schemas.microsoft.com/office/drawing/2014/main" id="{1998DA70-FD35-4111-A4BF-394762213CA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7171" name="Fußzeilenplatzhalter 4">
            <a:extLst>
              <a:ext uri="{FF2B5EF4-FFF2-40B4-BE49-F238E27FC236}">
                <a16:creationId xmlns:a16="http://schemas.microsoft.com/office/drawing/2014/main" id="{E035CA5E-5462-464D-8439-26680CAD7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7172" name="Foliennummernplatzhalter 5">
            <a:extLst>
              <a:ext uri="{FF2B5EF4-FFF2-40B4-BE49-F238E27FC236}">
                <a16:creationId xmlns:a16="http://schemas.microsoft.com/office/drawing/2014/main" id="{03063515-9F34-405F-AC97-FD9BE04C4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962944B-5562-4DEF-88DF-CCB97557CE0F}" type="slidenum">
              <a:rPr lang="de-DE" altLang="de-DE" sz="900">
                <a:solidFill>
                  <a:srgbClr val="000066"/>
                </a:solidFill>
              </a:rPr>
              <a:pPr/>
              <a:t>4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7173" name="Rectangle 1026">
            <a:extLst>
              <a:ext uri="{FF2B5EF4-FFF2-40B4-BE49-F238E27FC236}">
                <a16:creationId xmlns:a16="http://schemas.microsoft.com/office/drawing/2014/main" id="{9C0C396C-F4B6-4B83-B97E-CF7433BBE9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4300"/>
            <a:ext cx="5562600" cy="838200"/>
          </a:xfrm>
        </p:spPr>
        <p:txBody>
          <a:bodyPr/>
          <a:lstStyle/>
          <a:p>
            <a:pPr eaLnBrk="1" hangingPunct="1"/>
            <a:r>
              <a:rPr lang="de-DE" altLang="de-DE" sz="2400">
                <a:solidFill>
                  <a:srgbClr val="800000"/>
                </a:solidFill>
              </a:rPr>
              <a:t>Grundsätze des neuen Europäischen Lebensmittelrechts (2)</a:t>
            </a:r>
          </a:p>
        </p:txBody>
      </p:sp>
      <p:sp>
        <p:nvSpPr>
          <p:cNvPr id="7174" name="Rectangle 1027">
            <a:extLst>
              <a:ext uri="{FF2B5EF4-FFF2-40B4-BE49-F238E27FC236}">
                <a16:creationId xmlns:a16="http://schemas.microsoft.com/office/drawing/2014/main" id="{B8006E1B-0E5F-4CFE-96E3-50BA07042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7175" name="Text Box 1028">
            <a:extLst>
              <a:ext uri="{FF2B5EF4-FFF2-40B4-BE49-F238E27FC236}">
                <a16:creationId xmlns:a16="http://schemas.microsoft.com/office/drawing/2014/main" id="{6F3E3095-A47A-4465-9CBD-4AFB0CF58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04900"/>
            <a:ext cx="6248400" cy="3968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5.	Rückverfolgbarkeit der Lebens- und Futtermittel</a:t>
            </a:r>
          </a:p>
        </p:txBody>
      </p:sp>
      <p:sp>
        <p:nvSpPr>
          <p:cNvPr id="7176" name="Text Box 1030">
            <a:extLst>
              <a:ext uri="{FF2B5EF4-FFF2-40B4-BE49-F238E27FC236}">
                <a16:creationId xmlns:a16="http://schemas.microsoft.com/office/drawing/2014/main" id="{DB638B82-21E8-4637-B40D-ADCB17A93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" y="1689100"/>
            <a:ext cx="8318500" cy="22256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 marL="381000" indent="-3810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6.	Maßnahmen im Sinn der Lebensmittel- und Futtermittelsicherheit entsprechend der Risikoanalyse: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</p:txBody>
      </p:sp>
      <p:sp>
        <p:nvSpPr>
          <p:cNvPr id="7177" name="Text Box 1031">
            <a:extLst>
              <a:ext uri="{FF2B5EF4-FFF2-40B4-BE49-F238E27FC236}">
                <a16:creationId xmlns:a16="http://schemas.microsoft.com/office/drawing/2014/main" id="{5497753B-402E-405F-AD43-2DBA0B809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222500"/>
            <a:ext cx="32004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de-DE" altLang="de-DE" sz="2000" b="1"/>
              <a:t>	Risikobewertung</a:t>
            </a:r>
          </a:p>
        </p:txBody>
      </p:sp>
      <p:sp>
        <p:nvSpPr>
          <p:cNvPr id="7178" name="Text Box 1032">
            <a:extLst>
              <a:ext uri="{FF2B5EF4-FFF2-40B4-BE49-F238E27FC236}">
                <a16:creationId xmlns:a16="http://schemas.microsoft.com/office/drawing/2014/main" id="{9EE14CA4-BF32-4386-81DE-CBE0F3D31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768600"/>
            <a:ext cx="32004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de-DE" altLang="de-DE" sz="2000" b="1"/>
              <a:t>	Risikomanagement</a:t>
            </a:r>
          </a:p>
        </p:txBody>
      </p:sp>
      <p:sp>
        <p:nvSpPr>
          <p:cNvPr id="7179" name="Text Box 1036">
            <a:extLst>
              <a:ext uri="{FF2B5EF4-FFF2-40B4-BE49-F238E27FC236}">
                <a16:creationId xmlns:a16="http://schemas.microsoft.com/office/drawing/2014/main" id="{645C3E80-C134-48D8-8FD0-2D70415F1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127500"/>
            <a:ext cx="8305800" cy="22256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7.	Ziele des neuen EU-Lebensmittelrechts: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</p:txBody>
      </p:sp>
      <p:pic>
        <p:nvPicPr>
          <p:cNvPr id="7180" name="Picture 1037">
            <a:extLst>
              <a:ext uri="{FF2B5EF4-FFF2-40B4-BE49-F238E27FC236}">
                <a16:creationId xmlns:a16="http://schemas.microsoft.com/office/drawing/2014/main" id="{1F743759-8A95-4232-845F-0AE9891216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57200"/>
            <a:ext cx="714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1" name="Text Box 1039">
            <a:extLst>
              <a:ext uri="{FF2B5EF4-FFF2-40B4-BE49-F238E27FC236}">
                <a16:creationId xmlns:a16="http://schemas.microsoft.com/office/drawing/2014/main" id="{9DF63147-2B2B-430C-A1F3-7A1B05B90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314700"/>
            <a:ext cx="32004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de-DE" altLang="de-DE" sz="2000" b="1"/>
              <a:t>	Risikokommunikation</a:t>
            </a:r>
          </a:p>
        </p:txBody>
      </p:sp>
      <p:sp>
        <p:nvSpPr>
          <p:cNvPr id="7182" name="Text Box 1040">
            <a:extLst>
              <a:ext uri="{FF2B5EF4-FFF2-40B4-BE49-F238E27FC236}">
                <a16:creationId xmlns:a16="http://schemas.microsoft.com/office/drawing/2014/main" id="{05BABE87-7B3B-425D-BE8B-4E303C2BB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521200"/>
            <a:ext cx="7620000" cy="1616075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  <a:contourClr>
              <a:srgbClr val="FFCC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Vertrauen der Verbraucher in die Lebensmittelsicherheit aufgrund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</p:txBody>
      </p:sp>
      <p:sp>
        <p:nvSpPr>
          <p:cNvPr id="7183" name="Text Box 1041">
            <a:extLst>
              <a:ext uri="{FF2B5EF4-FFF2-40B4-BE49-F238E27FC236}">
                <a16:creationId xmlns:a16="http://schemas.microsoft.com/office/drawing/2014/main" id="{D4489AAA-4EC8-4E2D-81AE-0ED1CA227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6400" y="4965700"/>
            <a:ext cx="51816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de-DE" altLang="de-DE" sz="2000" b="1"/>
              <a:t>	transparenter wirksamer Vorschriften</a:t>
            </a:r>
          </a:p>
        </p:txBody>
      </p:sp>
      <p:sp>
        <p:nvSpPr>
          <p:cNvPr id="7184" name="Text Box 1042">
            <a:extLst>
              <a:ext uri="{FF2B5EF4-FFF2-40B4-BE49-F238E27FC236}">
                <a16:creationId xmlns:a16="http://schemas.microsoft.com/office/drawing/2014/main" id="{F129BEE0-223E-4DE5-9763-127D2B38B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6400" y="5524500"/>
            <a:ext cx="51816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de-DE" altLang="de-DE" sz="2000" b="1"/>
              <a:t>	Information der Öffentlichkeit</a:t>
            </a:r>
          </a:p>
        </p:txBody>
      </p:sp>
      <p:pic>
        <p:nvPicPr>
          <p:cNvPr id="7185" name="Picture 1043">
            <a:extLst>
              <a:ext uri="{FF2B5EF4-FFF2-40B4-BE49-F238E27FC236}">
                <a16:creationId xmlns:a16="http://schemas.microsoft.com/office/drawing/2014/main" id="{AC8E9C83-51A0-493B-952C-97DD176BF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57200"/>
            <a:ext cx="5334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6" name="Picture 1045">
            <a:extLst>
              <a:ext uri="{FF2B5EF4-FFF2-40B4-BE49-F238E27FC236}">
                <a16:creationId xmlns:a16="http://schemas.microsoft.com/office/drawing/2014/main" id="{370FAA7C-CFE2-4348-B6F8-9214AC3274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876800"/>
            <a:ext cx="143510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umsplatzhalter 3">
            <a:extLst>
              <a:ext uri="{FF2B5EF4-FFF2-40B4-BE49-F238E27FC236}">
                <a16:creationId xmlns:a16="http://schemas.microsoft.com/office/drawing/2014/main" id="{D3DA4AB1-46E5-4C3A-8812-1B079B37174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8195" name="Fußzeilenplatzhalter 4">
            <a:extLst>
              <a:ext uri="{FF2B5EF4-FFF2-40B4-BE49-F238E27FC236}">
                <a16:creationId xmlns:a16="http://schemas.microsoft.com/office/drawing/2014/main" id="{4847EA50-19BA-402C-827B-72F68301B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8196" name="Foliennummernplatzhalter 5">
            <a:extLst>
              <a:ext uri="{FF2B5EF4-FFF2-40B4-BE49-F238E27FC236}">
                <a16:creationId xmlns:a16="http://schemas.microsoft.com/office/drawing/2014/main" id="{DA5B8548-4C61-4D3D-9CAE-9FCB77E77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F820023-D2AE-4BDE-A942-E6BD0CFCAC5E}" type="slidenum">
              <a:rPr lang="de-DE" altLang="de-DE" sz="900">
                <a:solidFill>
                  <a:srgbClr val="000066"/>
                </a:solidFill>
              </a:rPr>
              <a:pPr/>
              <a:t>5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8197" name="Rectangle 1026">
            <a:extLst>
              <a:ext uri="{FF2B5EF4-FFF2-40B4-BE49-F238E27FC236}">
                <a16:creationId xmlns:a16="http://schemas.microsoft.com/office/drawing/2014/main" id="{2AE2BEA3-4BE0-43E6-BC11-7D7D07C1EE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4300"/>
            <a:ext cx="5562600" cy="838200"/>
          </a:xfrm>
        </p:spPr>
        <p:txBody>
          <a:bodyPr/>
          <a:lstStyle/>
          <a:p>
            <a:pPr eaLnBrk="1" hangingPunct="1"/>
            <a:r>
              <a:rPr lang="de-DE" altLang="de-DE" sz="2400">
                <a:solidFill>
                  <a:srgbClr val="800000"/>
                </a:solidFill>
              </a:rPr>
              <a:t>Wie ist das neue EU-Lebensmittelrecht konstruiert?</a:t>
            </a:r>
          </a:p>
        </p:txBody>
      </p:sp>
      <p:sp>
        <p:nvSpPr>
          <p:cNvPr id="8198" name="Rectangle 1027">
            <a:extLst>
              <a:ext uri="{FF2B5EF4-FFF2-40B4-BE49-F238E27FC236}">
                <a16:creationId xmlns:a16="http://schemas.microsoft.com/office/drawing/2014/main" id="{AEBB77C2-E062-4257-BCF1-8AE454F98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grpSp>
        <p:nvGrpSpPr>
          <p:cNvPr id="8199" name="Group 1052">
            <a:extLst>
              <a:ext uri="{FF2B5EF4-FFF2-40B4-BE49-F238E27FC236}">
                <a16:creationId xmlns:a16="http://schemas.microsoft.com/office/drawing/2014/main" id="{A6C4B5E7-5F29-427B-A42B-9276AFA25C89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1041400"/>
            <a:ext cx="8229600" cy="1463675"/>
            <a:chOff x="192" y="696"/>
            <a:chExt cx="5184" cy="922"/>
          </a:xfrm>
        </p:grpSpPr>
        <p:sp>
          <p:nvSpPr>
            <p:cNvPr id="8209" name="Text Box 1028">
              <a:extLst>
                <a:ext uri="{FF2B5EF4-FFF2-40B4-BE49-F238E27FC236}">
                  <a16:creationId xmlns:a16="http://schemas.microsoft.com/office/drawing/2014/main" id="{8B518EE4-C308-4AD0-ACB5-DFBA2779A2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696"/>
              <a:ext cx="5184" cy="922"/>
            </a:xfrm>
            <a:prstGeom prst="rect">
              <a:avLst/>
            </a:prstGeom>
            <a:solidFill>
              <a:srgbClr val="CCFFFF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CCFFFF"/>
              </a:extrusionClr>
              <a:contourClr>
                <a:srgbClr val="CCFFFF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 marL="457200" indent="-4572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914400" indent="-4572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71600" indent="-4572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828800" indent="-4572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4572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rabicPeriod"/>
              </a:pPr>
              <a:r>
                <a:rPr lang="de-DE" altLang="de-DE" sz="2000" b="1"/>
                <a:t>Basisverordnung</a:t>
              </a:r>
              <a:br>
                <a:rPr lang="de-DE" altLang="de-DE" sz="2000" b="1"/>
              </a:br>
              <a:br>
                <a:rPr lang="de-DE" altLang="de-DE" sz="2000" b="1"/>
              </a:br>
              <a:endParaRPr lang="de-DE" altLang="de-DE" sz="2000" b="1"/>
            </a:p>
            <a:p>
              <a:pPr eaLnBrk="1" hangingPunct="1">
                <a:spcBef>
                  <a:spcPct val="50000"/>
                </a:spcBef>
                <a:buFontTx/>
                <a:buAutoNum type="arabicPeriod"/>
              </a:pPr>
              <a:endParaRPr lang="de-DE" altLang="de-DE" sz="2000" b="1"/>
            </a:p>
          </p:txBody>
        </p:sp>
        <p:sp>
          <p:nvSpPr>
            <p:cNvPr id="8210" name="Text Box 1042">
              <a:extLst>
                <a:ext uri="{FF2B5EF4-FFF2-40B4-BE49-F238E27FC236}">
                  <a16:creationId xmlns:a16="http://schemas.microsoft.com/office/drawing/2014/main" id="{B5F795D3-FB49-4D4D-A6F4-8A2663D13C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4" y="960"/>
              <a:ext cx="4224" cy="442"/>
            </a:xfrm>
            <a:prstGeom prst="rect">
              <a:avLst/>
            </a:prstGeom>
            <a:solidFill>
              <a:srgbClr val="FFFF99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99"/>
              </a:extrusionClr>
              <a:contourClr>
                <a:srgbClr val="FFFF99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2000" b="1"/>
                <a:t>VO (EG) Nr. 178/2002 über Lebensmittelrecht und Lebensmittelsicherheit</a:t>
              </a:r>
            </a:p>
          </p:txBody>
        </p:sp>
      </p:grpSp>
      <p:sp>
        <p:nvSpPr>
          <p:cNvPr id="8200" name="Text Box 1044">
            <a:extLst>
              <a:ext uri="{FF2B5EF4-FFF2-40B4-BE49-F238E27FC236}">
                <a16:creationId xmlns:a16="http://schemas.microsoft.com/office/drawing/2014/main" id="{F753E1B2-C559-4285-9B0A-5152E5DB1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" y="2651125"/>
            <a:ext cx="8229600" cy="10064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2.	„EU-Hygienepaket“</a:t>
            </a: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</p:txBody>
      </p:sp>
      <p:sp>
        <p:nvSpPr>
          <p:cNvPr id="8201" name="Text Box 1045">
            <a:extLst>
              <a:ext uri="{FF2B5EF4-FFF2-40B4-BE49-F238E27FC236}">
                <a16:creationId xmlns:a16="http://schemas.microsoft.com/office/drawing/2014/main" id="{F676ACC6-8974-4489-86FE-EC8FACF59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100" y="3070225"/>
            <a:ext cx="72009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3 Hygieneverordnungen </a:t>
            </a:r>
            <a:r>
              <a:rPr lang="de-DE" altLang="de-DE" sz="1600" b="1"/>
              <a:t>(VO (EG) Nr. 852/2004; 853/2004; 854/2004)</a:t>
            </a:r>
          </a:p>
        </p:txBody>
      </p:sp>
      <p:grpSp>
        <p:nvGrpSpPr>
          <p:cNvPr id="8202" name="Group 1049">
            <a:extLst>
              <a:ext uri="{FF2B5EF4-FFF2-40B4-BE49-F238E27FC236}">
                <a16:creationId xmlns:a16="http://schemas.microsoft.com/office/drawing/2014/main" id="{75235E01-7604-4B32-9430-BC1571812CEC}"/>
              </a:ext>
            </a:extLst>
          </p:cNvPr>
          <p:cNvGrpSpPr>
            <a:grpSpLocks/>
          </p:cNvGrpSpPr>
          <p:nvPr/>
        </p:nvGrpSpPr>
        <p:grpSpPr bwMode="auto">
          <a:xfrm>
            <a:off x="279400" y="3794125"/>
            <a:ext cx="8229600" cy="1768475"/>
            <a:chOff x="192" y="2680"/>
            <a:chExt cx="5184" cy="1114"/>
          </a:xfrm>
        </p:grpSpPr>
        <p:sp>
          <p:nvSpPr>
            <p:cNvPr id="8207" name="Text Box 1046">
              <a:extLst>
                <a:ext uri="{FF2B5EF4-FFF2-40B4-BE49-F238E27FC236}">
                  <a16:creationId xmlns:a16="http://schemas.microsoft.com/office/drawing/2014/main" id="{F72943CD-97CB-436F-ABCE-018A1780E2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680"/>
              <a:ext cx="5184" cy="1114"/>
            </a:xfrm>
            <a:prstGeom prst="rect">
              <a:avLst/>
            </a:prstGeom>
            <a:solidFill>
              <a:srgbClr val="CCFFFF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CCFFFF"/>
              </a:extrusionClr>
              <a:contourClr>
                <a:srgbClr val="CCFFFF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 marL="457200" indent="-4572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914400" indent="-4572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71600" indent="-4572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828800" indent="-4572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4572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rabicPeriod" startAt="3"/>
              </a:pPr>
              <a:r>
                <a:rPr lang="de-DE" altLang="de-DE" sz="2000" b="1"/>
                <a:t>Lebensmittel-Überwachungsverordnung</a:t>
              </a:r>
              <a:br>
                <a:rPr lang="de-DE" altLang="de-DE" sz="2000" b="1"/>
              </a:br>
              <a:br>
                <a:rPr lang="de-DE" altLang="de-DE" sz="2000" b="1"/>
              </a:br>
              <a:br>
                <a:rPr lang="de-DE" altLang="de-DE" sz="2000" b="1"/>
              </a:br>
              <a:endParaRPr lang="de-DE" altLang="de-DE" sz="2000" b="1"/>
            </a:p>
            <a:p>
              <a:pPr eaLnBrk="1" hangingPunct="1">
                <a:spcBef>
                  <a:spcPct val="50000"/>
                </a:spcBef>
                <a:buFontTx/>
                <a:buAutoNum type="arabicPeriod" startAt="3"/>
              </a:pPr>
              <a:endParaRPr lang="de-DE" altLang="de-DE" sz="2000" b="1"/>
            </a:p>
          </p:txBody>
        </p:sp>
        <p:sp>
          <p:nvSpPr>
            <p:cNvPr id="8208" name="Text Box 1047">
              <a:extLst>
                <a:ext uri="{FF2B5EF4-FFF2-40B4-BE49-F238E27FC236}">
                  <a16:creationId xmlns:a16="http://schemas.microsoft.com/office/drawing/2014/main" id="{C1110C8D-4453-4550-A916-1075963DA8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0" y="2944"/>
              <a:ext cx="4512" cy="634"/>
            </a:xfrm>
            <a:prstGeom prst="rect">
              <a:avLst/>
            </a:prstGeom>
            <a:solidFill>
              <a:srgbClr val="FFFF99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99"/>
              </a:extrusionClr>
              <a:contourClr>
                <a:srgbClr val="FFFF99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2000" b="1"/>
                <a:t>VO (EG) Nr. 882/2004 über amtliche Kontrollen zur Einhaltung des Futtermittel-, Lebensmittel-, Tiergesundheits- und Tierschutzrechts</a:t>
              </a:r>
            </a:p>
          </p:txBody>
        </p:sp>
      </p:grpSp>
      <p:sp>
        <p:nvSpPr>
          <p:cNvPr id="8203" name="Oval 1050">
            <a:extLst>
              <a:ext uri="{FF2B5EF4-FFF2-40B4-BE49-F238E27FC236}">
                <a16:creationId xmlns:a16="http://schemas.microsoft.com/office/drawing/2014/main" id="{BFFDE0C6-529E-4534-9EDD-FBCF4535B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0100" y="5334000"/>
            <a:ext cx="6794500" cy="1295400"/>
          </a:xfrm>
          <a:prstGeom prst="ellipse">
            <a:avLst/>
          </a:prstGeom>
          <a:solidFill>
            <a:schemeClr val="hlink"/>
          </a:solidFill>
          <a:ln w="9525">
            <a:round/>
            <a:headEnd/>
            <a:tailEnd/>
          </a:ln>
          <a:effectLst/>
          <a:scene3d>
            <a:camera prst="legacyPerspectiveTopRigh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  <a:contourClr>
              <a:schemeClr val="hlink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de-DE" altLang="de-DE" sz="2400" b="1"/>
          </a:p>
        </p:txBody>
      </p:sp>
      <p:sp>
        <p:nvSpPr>
          <p:cNvPr id="8204" name="Rectangle 1051">
            <a:extLst>
              <a:ext uri="{FF2B5EF4-FFF2-40B4-BE49-F238E27FC236}">
                <a16:creationId xmlns:a16="http://schemas.microsoft.com/office/drawing/2014/main" id="{9445FA4F-160A-407C-A708-7C558DDDC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318125"/>
            <a:ext cx="58039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de-DE" altLang="de-DE" sz="2000" b="1" u="sng">
                <a:solidFill>
                  <a:srgbClr val="800000"/>
                </a:solidFill>
              </a:rPr>
              <a:t>Hinweis:</a:t>
            </a:r>
            <a:br>
              <a:rPr lang="de-DE" altLang="de-DE" sz="2000" b="1">
                <a:solidFill>
                  <a:srgbClr val="800000"/>
                </a:solidFill>
              </a:rPr>
            </a:br>
            <a:r>
              <a:rPr lang="de-DE" altLang="de-DE" sz="2000" b="1">
                <a:solidFill>
                  <a:srgbClr val="800000"/>
                </a:solidFill>
              </a:rPr>
              <a:t>Die Regelungen sind EU-Verordnungen und</a:t>
            </a:r>
            <a:br>
              <a:rPr lang="de-DE" altLang="de-DE" sz="2000" b="1">
                <a:solidFill>
                  <a:srgbClr val="800000"/>
                </a:solidFill>
              </a:rPr>
            </a:br>
            <a:r>
              <a:rPr lang="de-DE" altLang="de-DE" sz="2000" b="1">
                <a:solidFill>
                  <a:srgbClr val="800000"/>
                </a:solidFill>
              </a:rPr>
              <a:t>damit in jedem Mitgliedstaat direkt geltendes Recht</a:t>
            </a:r>
          </a:p>
        </p:txBody>
      </p:sp>
      <p:pic>
        <p:nvPicPr>
          <p:cNvPr id="8205" name="Picture 1053">
            <a:extLst>
              <a:ext uri="{FF2B5EF4-FFF2-40B4-BE49-F238E27FC236}">
                <a16:creationId xmlns:a16="http://schemas.microsoft.com/office/drawing/2014/main" id="{E114921D-112F-4D58-85D2-BE0C85B5D75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572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6" name="Picture 1054">
            <a:extLst>
              <a:ext uri="{FF2B5EF4-FFF2-40B4-BE49-F238E27FC236}">
                <a16:creationId xmlns:a16="http://schemas.microsoft.com/office/drawing/2014/main" id="{71797373-BA27-4956-AD7A-64CD4F631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278438"/>
            <a:ext cx="1905000" cy="150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umsplatzhalter 3">
            <a:extLst>
              <a:ext uri="{FF2B5EF4-FFF2-40B4-BE49-F238E27FC236}">
                <a16:creationId xmlns:a16="http://schemas.microsoft.com/office/drawing/2014/main" id="{2B30F3E5-7607-4883-B10D-7F9EB7DE49F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9219" name="Fußzeilenplatzhalter 4">
            <a:extLst>
              <a:ext uri="{FF2B5EF4-FFF2-40B4-BE49-F238E27FC236}">
                <a16:creationId xmlns:a16="http://schemas.microsoft.com/office/drawing/2014/main" id="{5F146B33-B7D9-46A6-8AE3-2D5DFFFEB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9220" name="Foliennummernplatzhalter 5">
            <a:extLst>
              <a:ext uri="{FF2B5EF4-FFF2-40B4-BE49-F238E27FC236}">
                <a16:creationId xmlns:a16="http://schemas.microsoft.com/office/drawing/2014/main" id="{07DBDDC0-D935-4E3D-BD3D-19C442754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7514FF3-135A-43E1-8940-6BC6BB8B6EEA}" type="slidenum">
              <a:rPr lang="de-DE" altLang="de-DE" sz="900">
                <a:solidFill>
                  <a:srgbClr val="000066"/>
                </a:solidFill>
              </a:rPr>
              <a:pPr/>
              <a:t>6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9221" name="Rectangle 1026">
            <a:extLst>
              <a:ext uri="{FF2B5EF4-FFF2-40B4-BE49-F238E27FC236}">
                <a16:creationId xmlns:a16="http://schemas.microsoft.com/office/drawing/2014/main" id="{A6672236-F547-47B5-9090-16579C6BBD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4300"/>
            <a:ext cx="5562600" cy="838200"/>
          </a:xfrm>
        </p:spPr>
        <p:txBody>
          <a:bodyPr/>
          <a:lstStyle/>
          <a:p>
            <a:pPr eaLnBrk="1" hangingPunct="1"/>
            <a:r>
              <a:rPr lang="de-DE" altLang="de-DE" sz="2400">
                <a:solidFill>
                  <a:srgbClr val="800000"/>
                </a:solidFill>
              </a:rPr>
              <a:t>Die drei Rechtsvorschriften des</a:t>
            </a:r>
            <a:br>
              <a:rPr lang="de-DE" altLang="de-DE" sz="2400">
                <a:solidFill>
                  <a:srgbClr val="800000"/>
                </a:solidFill>
              </a:rPr>
            </a:br>
            <a:r>
              <a:rPr lang="de-DE" altLang="de-DE" sz="2400">
                <a:solidFill>
                  <a:srgbClr val="800000"/>
                </a:solidFill>
              </a:rPr>
              <a:t> EU-Hygienepaketes</a:t>
            </a:r>
          </a:p>
        </p:txBody>
      </p:sp>
      <p:sp>
        <p:nvSpPr>
          <p:cNvPr id="9222" name="Rectangle 1027">
            <a:extLst>
              <a:ext uri="{FF2B5EF4-FFF2-40B4-BE49-F238E27FC236}">
                <a16:creationId xmlns:a16="http://schemas.microsoft.com/office/drawing/2014/main" id="{8D810F20-3004-45C4-BBFA-C6DA46C3D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grpSp>
        <p:nvGrpSpPr>
          <p:cNvPr id="9223" name="Group 1042">
            <a:extLst>
              <a:ext uri="{FF2B5EF4-FFF2-40B4-BE49-F238E27FC236}">
                <a16:creationId xmlns:a16="http://schemas.microsoft.com/office/drawing/2014/main" id="{05E30A04-D266-4B89-9964-7CCC3B7566D0}"/>
              </a:ext>
            </a:extLst>
          </p:cNvPr>
          <p:cNvGrpSpPr>
            <a:grpSpLocks/>
          </p:cNvGrpSpPr>
          <p:nvPr/>
        </p:nvGrpSpPr>
        <p:grpSpPr bwMode="auto">
          <a:xfrm>
            <a:off x="520700" y="1333500"/>
            <a:ext cx="8229600" cy="1006475"/>
            <a:chOff x="192" y="656"/>
            <a:chExt cx="5184" cy="634"/>
          </a:xfrm>
        </p:grpSpPr>
        <p:sp>
          <p:nvSpPr>
            <p:cNvPr id="9234" name="Text Box 1029">
              <a:extLst>
                <a:ext uri="{FF2B5EF4-FFF2-40B4-BE49-F238E27FC236}">
                  <a16:creationId xmlns:a16="http://schemas.microsoft.com/office/drawing/2014/main" id="{B7059125-C842-48F8-9784-01CD8D139D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656"/>
              <a:ext cx="5184" cy="634"/>
            </a:xfrm>
            <a:prstGeom prst="rect">
              <a:avLst/>
            </a:prstGeom>
            <a:solidFill>
              <a:srgbClr val="CCFFFF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CCFFFF"/>
              </a:extrusionClr>
              <a:contourClr>
                <a:srgbClr val="CCFFFF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2000" b="1"/>
                <a:t>1.	Verordnung über Lebensmittelhygiene</a:t>
              </a:r>
              <a:br>
                <a:rPr lang="de-DE" altLang="de-DE" sz="2000" b="1"/>
              </a:br>
              <a:br>
                <a:rPr lang="de-DE" altLang="de-DE" sz="2000" b="1"/>
              </a:br>
              <a:endParaRPr lang="de-DE" altLang="de-DE" sz="2000" b="1"/>
            </a:p>
          </p:txBody>
        </p:sp>
        <p:sp>
          <p:nvSpPr>
            <p:cNvPr id="9235" name="Text Box 1030">
              <a:extLst>
                <a:ext uri="{FF2B5EF4-FFF2-40B4-BE49-F238E27FC236}">
                  <a16:creationId xmlns:a16="http://schemas.microsoft.com/office/drawing/2014/main" id="{48D9CC38-6A71-4D99-9A28-E17FA5E3B4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4" y="920"/>
              <a:ext cx="2520" cy="250"/>
            </a:xfrm>
            <a:prstGeom prst="rect">
              <a:avLst/>
            </a:prstGeom>
            <a:solidFill>
              <a:srgbClr val="FFFF99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99"/>
              </a:extrusionClr>
              <a:contourClr>
                <a:srgbClr val="FFFF99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2000" b="1"/>
                <a:t>VO (EG) Nr. 852/2004</a:t>
              </a:r>
            </a:p>
          </p:txBody>
        </p:sp>
      </p:grpSp>
      <p:grpSp>
        <p:nvGrpSpPr>
          <p:cNvPr id="9224" name="Group 1043">
            <a:extLst>
              <a:ext uri="{FF2B5EF4-FFF2-40B4-BE49-F238E27FC236}">
                <a16:creationId xmlns:a16="http://schemas.microsoft.com/office/drawing/2014/main" id="{2D5B0D84-9D65-4946-B042-73F85A8209F3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692400"/>
            <a:ext cx="8229600" cy="1311275"/>
            <a:chOff x="184" y="1440"/>
            <a:chExt cx="5184" cy="826"/>
          </a:xfrm>
        </p:grpSpPr>
        <p:sp>
          <p:nvSpPr>
            <p:cNvPr id="9232" name="Text Box 1032">
              <a:extLst>
                <a:ext uri="{FF2B5EF4-FFF2-40B4-BE49-F238E27FC236}">
                  <a16:creationId xmlns:a16="http://schemas.microsoft.com/office/drawing/2014/main" id="{E84ADF36-C5C1-4C0C-9560-D8897B54BB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" y="1440"/>
              <a:ext cx="5184" cy="826"/>
            </a:xfrm>
            <a:prstGeom prst="rect">
              <a:avLst/>
            </a:prstGeom>
            <a:solidFill>
              <a:srgbClr val="CCFFFF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CCFFFF"/>
              </a:extrusionClr>
              <a:contourClr>
                <a:srgbClr val="CCFFFF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2000" b="1"/>
                <a:t>2.	Verordnung mit spezifischen Hygienevorschriften für LM </a:t>
              </a:r>
              <a:br>
                <a:rPr lang="de-DE" altLang="de-DE" sz="2000" b="1"/>
              </a:br>
              <a:r>
                <a:rPr lang="de-DE" altLang="de-DE" sz="2000" b="1"/>
                <a:t>	tierischen Ursprungs</a:t>
              </a:r>
              <a:br>
                <a:rPr lang="de-DE" altLang="de-DE" sz="2000" b="1"/>
              </a:br>
              <a:br>
                <a:rPr lang="de-DE" altLang="de-DE" sz="2000" b="1"/>
              </a:br>
              <a:endParaRPr lang="de-DE" altLang="de-DE" sz="2000" b="1"/>
            </a:p>
          </p:txBody>
        </p:sp>
        <p:sp>
          <p:nvSpPr>
            <p:cNvPr id="9233" name="Text Box 1033">
              <a:extLst>
                <a:ext uri="{FF2B5EF4-FFF2-40B4-BE49-F238E27FC236}">
                  <a16:creationId xmlns:a16="http://schemas.microsoft.com/office/drawing/2014/main" id="{0E4AFE1D-1C86-4791-9A89-9A07CCC8AD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4" y="1904"/>
              <a:ext cx="2520" cy="250"/>
            </a:xfrm>
            <a:prstGeom prst="rect">
              <a:avLst/>
            </a:prstGeom>
            <a:solidFill>
              <a:srgbClr val="FFFF99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99"/>
              </a:extrusionClr>
              <a:contourClr>
                <a:srgbClr val="FFFF99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2000" b="1"/>
                <a:t>VO (EG) Nr. 853/2004</a:t>
              </a:r>
            </a:p>
          </p:txBody>
        </p:sp>
      </p:grpSp>
      <p:grpSp>
        <p:nvGrpSpPr>
          <p:cNvPr id="9225" name="Group 1044">
            <a:extLst>
              <a:ext uri="{FF2B5EF4-FFF2-40B4-BE49-F238E27FC236}">
                <a16:creationId xmlns:a16="http://schemas.microsoft.com/office/drawing/2014/main" id="{2F565FC3-785E-4644-9B7F-BA290B53D039}"/>
              </a:ext>
            </a:extLst>
          </p:cNvPr>
          <p:cNvGrpSpPr>
            <a:grpSpLocks/>
          </p:cNvGrpSpPr>
          <p:nvPr/>
        </p:nvGrpSpPr>
        <p:grpSpPr bwMode="auto">
          <a:xfrm>
            <a:off x="520700" y="4381500"/>
            <a:ext cx="8229600" cy="1616075"/>
            <a:chOff x="144" y="2976"/>
            <a:chExt cx="5184" cy="1018"/>
          </a:xfrm>
        </p:grpSpPr>
        <p:sp>
          <p:nvSpPr>
            <p:cNvPr id="9230" name="Text Box 1035">
              <a:extLst>
                <a:ext uri="{FF2B5EF4-FFF2-40B4-BE49-F238E27FC236}">
                  <a16:creationId xmlns:a16="http://schemas.microsoft.com/office/drawing/2014/main" id="{47999733-E31E-49BD-AA7A-BFB548B1B6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976"/>
              <a:ext cx="5184" cy="1018"/>
            </a:xfrm>
            <a:prstGeom prst="rect">
              <a:avLst/>
            </a:prstGeom>
            <a:solidFill>
              <a:srgbClr val="CCFFFF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CCFFFF"/>
              </a:extrusionClr>
              <a:contourClr>
                <a:srgbClr val="CCFFFF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2000" b="1"/>
                <a:t>3.	Verordnung mit besonderen Verfahrensvorschriften für die</a:t>
              </a:r>
              <a:br>
                <a:rPr lang="de-DE" altLang="de-DE" sz="2000" b="1"/>
              </a:br>
              <a:r>
                <a:rPr lang="de-DE" altLang="de-DE" sz="2000" b="1"/>
                <a:t>	</a:t>
              </a:r>
              <a:r>
                <a:rPr lang="de-DE" altLang="de-DE" sz="2000" b="1" u="sng">
                  <a:solidFill>
                    <a:srgbClr val="800000"/>
                  </a:solidFill>
                </a:rPr>
                <a:t>amtliche Überwachung</a:t>
              </a:r>
              <a:r>
                <a:rPr lang="de-DE" altLang="de-DE" sz="2000" b="1"/>
                <a:t> von zum menschlichen Verzehr bestimmten 	Erzeugnissen tierischen Ursprungs</a:t>
              </a:r>
              <a:br>
                <a:rPr lang="de-DE" altLang="de-DE" sz="2000" b="1"/>
              </a:br>
              <a:br>
                <a:rPr lang="de-DE" altLang="de-DE" sz="2000" b="1"/>
              </a:br>
              <a:endParaRPr lang="de-DE" altLang="de-DE" sz="2000" b="1"/>
            </a:p>
          </p:txBody>
        </p:sp>
        <p:sp>
          <p:nvSpPr>
            <p:cNvPr id="9231" name="Text Box 1036">
              <a:extLst>
                <a:ext uri="{FF2B5EF4-FFF2-40B4-BE49-F238E27FC236}">
                  <a16:creationId xmlns:a16="http://schemas.microsoft.com/office/drawing/2014/main" id="{000F02F9-D1D4-46FC-BA69-6DACA2B313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6" y="3624"/>
              <a:ext cx="2592" cy="250"/>
            </a:xfrm>
            <a:prstGeom prst="rect">
              <a:avLst/>
            </a:prstGeom>
            <a:solidFill>
              <a:srgbClr val="FFFF99"/>
            </a:solidFill>
            <a:ln w="9525">
              <a:miter lim="800000"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99"/>
              </a:extrusionClr>
              <a:contourClr>
                <a:srgbClr val="FFFF99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>
              <a:lvl1pPr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 sz="1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2000" b="1"/>
                <a:t>VO (EG) Nr. 854/2004</a:t>
              </a:r>
            </a:p>
          </p:txBody>
        </p:sp>
      </p:grpSp>
      <p:grpSp>
        <p:nvGrpSpPr>
          <p:cNvPr id="9226" name="Group 1045">
            <a:extLst>
              <a:ext uri="{FF2B5EF4-FFF2-40B4-BE49-F238E27FC236}">
                <a16:creationId xmlns:a16="http://schemas.microsoft.com/office/drawing/2014/main" id="{9DA31C01-FD79-4C6B-90DE-AED08B9125D5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457200"/>
            <a:ext cx="1009650" cy="1447800"/>
            <a:chOff x="4884" y="3216"/>
            <a:chExt cx="444" cy="828"/>
          </a:xfrm>
        </p:grpSpPr>
        <p:sp>
          <p:nvSpPr>
            <p:cNvPr id="9228" name="WordArt 1046">
              <a:extLst>
                <a:ext uri="{FF2B5EF4-FFF2-40B4-BE49-F238E27FC236}">
                  <a16:creationId xmlns:a16="http://schemas.microsoft.com/office/drawing/2014/main" id="{614BC426-F18B-4749-8271-CB2ED9D09D7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040" y="3216"/>
              <a:ext cx="288" cy="58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de-DE" sz="3600" kern="1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0" scaled="1"/>
                  </a:gradFill>
                  <a:effectLst>
                    <a:outerShdw dist="35921" dir="2700000" sy="50000" kx="2115830" algn="bl" rotWithShape="0">
                      <a:srgbClr val="C0C0C0"/>
                    </a:outerShdw>
                  </a:effectLst>
                  <a:latin typeface="Arial Black" panose="020B0A04020102020204" pitchFamily="34" charset="0"/>
                </a:rPr>
                <a:t>§</a:t>
              </a:r>
            </a:p>
          </p:txBody>
        </p:sp>
        <p:sp>
          <p:nvSpPr>
            <p:cNvPr id="9229" name="WordArt 1047">
              <a:extLst>
                <a:ext uri="{FF2B5EF4-FFF2-40B4-BE49-F238E27FC236}">
                  <a16:creationId xmlns:a16="http://schemas.microsoft.com/office/drawing/2014/main" id="{F6C4006E-AE2B-4F6C-8FD4-08D00C9FAC1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884" y="3456"/>
              <a:ext cx="288" cy="58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de-DE" sz="3600" kern="1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0" scaled="1"/>
                  </a:gradFill>
                  <a:effectLst>
                    <a:outerShdw dist="35921" dir="2700000" sy="50000" kx="2115830" algn="bl" rotWithShape="0">
                      <a:srgbClr val="C0C0C0"/>
                    </a:outerShdw>
                  </a:effectLst>
                  <a:latin typeface="Arial Black" panose="020B0A04020102020204" pitchFamily="34" charset="0"/>
                </a:rPr>
                <a:t>§</a:t>
              </a:r>
            </a:p>
          </p:txBody>
        </p:sp>
      </p:grpSp>
      <p:pic>
        <p:nvPicPr>
          <p:cNvPr id="9227" name="Picture 1049">
            <a:extLst>
              <a:ext uri="{FF2B5EF4-FFF2-40B4-BE49-F238E27FC236}">
                <a16:creationId xmlns:a16="http://schemas.microsoft.com/office/drawing/2014/main" id="{14BAD6AA-DC51-4065-81A6-6B40FFF8F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05400"/>
            <a:ext cx="1295400" cy="127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umsplatzhalter 3">
            <a:extLst>
              <a:ext uri="{FF2B5EF4-FFF2-40B4-BE49-F238E27FC236}">
                <a16:creationId xmlns:a16="http://schemas.microsoft.com/office/drawing/2014/main" id="{490BD16D-CE7E-42F6-90D5-E4F9DB75404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10243" name="Fußzeilenplatzhalter 4">
            <a:extLst>
              <a:ext uri="{FF2B5EF4-FFF2-40B4-BE49-F238E27FC236}">
                <a16:creationId xmlns:a16="http://schemas.microsoft.com/office/drawing/2014/main" id="{16B79D79-23D4-49D4-918B-61AE120AE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10244" name="Foliennummernplatzhalter 5">
            <a:extLst>
              <a:ext uri="{FF2B5EF4-FFF2-40B4-BE49-F238E27FC236}">
                <a16:creationId xmlns:a16="http://schemas.microsoft.com/office/drawing/2014/main" id="{D65AE14E-4619-4F1C-BB74-0B53C97C9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52419CF-617A-4DF6-A6CA-8E3520902258}" type="slidenum">
              <a:rPr lang="de-DE" altLang="de-DE" sz="900">
                <a:solidFill>
                  <a:srgbClr val="000066"/>
                </a:solidFill>
              </a:rPr>
              <a:pPr/>
              <a:t>7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10245" name="Rectangle 1026">
            <a:extLst>
              <a:ext uri="{FF2B5EF4-FFF2-40B4-BE49-F238E27FC236}">
                <a16:creationId xmlns:a16="http://schemas.microsoft.com/office/drawing/2014/main" id="{5A843F0A-8B2F-46CA-A540-A2C8A6054C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90500"/>
            <a:ext cx="5562600" cy="838200"/>
          </a:xfrm>
        </p:spPr>
        <p:txBody>
          <a:bodyPr/>
          <a:lstStyle/>
          <a:p>
            <a:pPr eaLnBrk="1" hangingPunct="1"/>
            <a:r>
              <a:rPr lang="de-DE" altLang="de-DE" sz="2400">
                <a:solidFill>
                  <a:srgbClr val="800000"/>
                </a:solidFill>
              </a:rPr>
              <a:t>Zur „Kundigen Person“</a:t>
            </a:r>
            <a:br>
              <a:rPr lang="de-DE" altLang="de-DE" sz="2400">
                <a:solidFill>
                  <a:srgbClr val="800000"/>
                </a:solidFill>
              </a:rPr>
            </a:br>
            <a:r>
              <a:rPr lang="de-DE" altLang="de-DE" sz="2000">
                <a:solidFill>
                  <a:srgbClr val="660033"/>
                </a:solidFill>
              </a:rPr>
              <a:t>gemäß Anhang III Abschnitt IV Kap. 1 Nr. 2 der VO (EG) Nr. 853/2004</a:t>
            </a:r>
            <a:endParaRPr lang="de-DE" altLang="de-DE" sz="2400">
              <a:solidFill>
                <a:srgbClr val="800000"/>
              </a:solidFill>
            </a:endParaRPr>
          </a:p>
        </p:txBody>
      </p:sp>
      <p:sp>
        <p:nvSpPr>
          <p:cNvPr id="10246" name="Rectangle 1027">
            <a:extLst>
              <a:ext uri="{FF2B5EF4-FFF2-40B4-BE49-F238E27FC236}">
                <a16:creationId xmlns:a16="http://schemas.microsoft.com/office/drawing/2014/main" id="{30B7D4ED-19D7-49F4-9933-2B18AC89CC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0247" name="Text Box 1029">
            <a:extLst>
              <a:ext uri="{FF2B5EF4-FFF2-40B4-BE49-F238E27FC236}">
                <a16:creationId xmlns:a16="http://schemas.microsoft.com/office/drawing/2014/main" id="{1A86FE3C-0184-4026-A0D0-295F01495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700" y="1333500"/>
            <a:ext cx="8242300" cy="28352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1.	Wer ist das?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</p:txBody>
      </p:sp>
      <p:sp>
        <p:nvSpPr>
          <p:cNvPr id="10248" name="Text Box 1030">
            <a:extLst>
              <a:ext uri="{FF2B5EF4-FFF2-40B4-BE49-F238E27FC236}">
                <a16:creationId xmlns:a16="http://schemas.microsoft.com/office/drawing/2014/main" id="{DC10BCE1-94CC-400B-98EC-E6E4100F8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000" y="1854200"/>
            <a:ext cx="7213600" cy="10064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de-DE" altLang="de-DE" sz="2000" b="1"/>
              <a:t>	Mindestens 1 Person einer Jagdgesellschaft, die ausreichend 	geschult ist, um das Wild vor Ort einer ersten Untersuchung 	unterziehen zu können</a:t>
            </a:r>
          </a:p>
        </p:txBody>
      </p:sp>
      <p:sp>
        <p:nvSpPr>
          <p:cNvPr id="10249" name="Text Box 1041">
            <a:extLst>
              <a:ext uri="{FF2B5EF4-FFF2-40B4-BE49-F238E27FC236}">
                <a16:creationId xmlns:a16="http://schemas.microsoft.com/office/drawing/2014/main" id="{80AEA32F-86B8-4FE7-9A24-57DF2DF73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000" y="3073400"/>
            <a:ext cx="7213600" cy="7016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de-DE" altLang="de-DE" sz="2000" b="1"/>
              <a:t>	Jäger, die ausreichend geschult sind, um als kundige Person 	gelten zu können</a:t>
            </a:r>
          </a:p>
        </p:txBody>
      </p:sp>
      <p:sp>
        <p:nvSpPr>
          <p:cNvPr id="10250" name="Text Box 1042">
            <a:extLst>
              <a:ext uri="{FF2B5EF4-FFF2-40B4-BE49-F238E27FC236}">
                <a16:creationId xmlns:a16="http://schemas.microsoft.com/office/drawing/2014/main" id="{11C940A4-CB77-4977-8814-B4A846A11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700" y="4419600"/>
            <a:ext cx="8229600" cy="20732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 marL="381000" indent="-3810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2.	Wann ist die kundige Person erforderlich?</a:t>
            </a:r>
            <a:br>
              <a:rPr lang="de-DE" altLang="de-DE" sz="2000" b="1"/>
            </a:br>
            <a:endParaRPr lang="de-DE" altLang="de-DE" sz="2000" b="1"/>
          </a:p>
          <a:p>
            <a:pPr eaLnBrk="1" hangingPunct="1">
              <a:spcBef>
                <a:spcPct val="50000"/>
              </a:spcBef>
            </a:pP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</p:txBody>
      </p:sp>
      <p:pic>
        <p:nvPicPr>
          <p:cNvPr id="10251" name="Picture 1044">
            <a:extLst>
              <a:ext uri="{FF2B5EF4-FFF2-40B4-BE49-F238E27FC236}">
                <a16:creationId xmlns:a16="http://schemas.microsoft.com/office/drawing/2014/main" id="{62E6332A-3009-41E8-9B56-8244047B0A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81000"/>
            <a:ext cx="67945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Picture 1045">
            <a:hlinkClick r:id="rId4"/>
            <a:extLst>
              <a:ext uri="{FF2B5EF4-FFF2-40B4-BE49-F238E27FC236}">
                <a16:creationId xmlns:a16="http://schemas.microsoft.com/office/drawing/2014/main" id="{3731DB84-BD84-48A2-8107-D3F38F6260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57200"/>
            <a:ext cx="990600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3" name="Picture 1046">
            <a:extLst>
              <a:ext uri="{FF2B5EF4-FFF2-40B4-BE49-F238E27FC236}">
                <a16:creationId xmlns:a16="http://schemas.microsoft.com/office/drawing/2014/main" id="{1FAECEE7-18F4-4DCA-9AA4-7698D71CDB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057400"/>
            <a:ext cx="981075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4" name="Picture 1049">
            <a:extLst>
              <a:ext uri="{FF2B5EF4-FFF2-40B4-BE49-F238E27FC236}">
                <a16:creationId xmlns:a16="http://schemas.microsoft.com/office/drawing/2014/main" id="{A5E656C2-8DF1-49A2-943F-18F8529510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800600"/>
            <a:ext cx="892175" cy="1290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55" name="Text Box 1050">
            <a:extLst>
              <a:ext uri="{FF2B5EF4-FFF2-40B4-BE49-F238E27FC236}">
                <a16:creationId xmlns:a16="http://schemas.microsoft.com/office/drawing/2014/main" id="{9DA31565-A8F3-476F-8374-94A990C6D3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876800"/>
            <a:ext cx="7213600" cy="14636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 marL="381000" indent="-3810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Blip>
                <a:blip r:embed="rId2"/>
              </a:buBlip>
            </a:pPr>
            <a:r>
              <a:rPr lang="de-DE" altLang="de-DE" sz="2000" b="1"/>
              <a:t>Wenn Großwild (Haarwild) in der Decke ohne Kopf und ohne Organe,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de-DE" altLang="de-DE" sz="2000" b="1"/>
              <a:t>wenn Kleinwild (Hasen/Federwild),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an zugelassene Wildbearbeitungsbetriebe abgegeben werden soll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umsplatzhalter 3">
            <a:extLst>
              <a:ext uri="{FF2B5EF4-FFF2-40B4-BE49-F238E27FC236}">
                <a16:creationId xmlns:a16="http://schemas.microsoft.com/office/drawing/2014/main" id="{4B51CD30-68F0-491F-8D0E-887DE0F766F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11267" name="Fußzeilenplatzhalter 4">
            <a:extLst>
              <a:ext uri="{FF2B5EF4-FFF2-40B4-BE49-F238E27FC236}">
                <a16:creationId xmlns:a16="http://schemas.microsoft.com/office/drawing/2014/main" id="{DAFDB779-4334-4A1A-94B9-701BD430B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11268" name="Foliennummernplatzhalter 5">
            <a:extLst>
              <a:ext uri="{FF2B5EF4-FFF2-40B4-BE49-F238E27FC236}">
                <a16:creationId xmlns:a16="http://schemas.microsoft.com/office/drawing/2014/main" id="{12895E14-F9BC-49A8-BC72-550C660E3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5EC9E0-EA03-446C-88E8-D0769E5C7370}" type="slidenum">
              <a:rPr lang="de-DE" altLang="de-DE" sz="900">
                <a:solidFill>
                  <a:srgbClr val="000066"/>
                </a:solidFill>
              </a:rPr>
              <a:pPr/>
              <a:t>8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11269" name="Rectangle 2">
            <a:extLst>
              <a:ext uri="{FF2B5EF4-FFF2-40B4-BE49-F238E27FC236}">
                <a16:creationId xmlns:a16="http://schemas.microsoft.com/office/drawing/2014/main" id="{C093A85B-5A2C-43C1-B10E-55AFC77C27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90500"/>
            <a:ext cx="5562600" cy="838200"/>
          </a:xfrm>
        </p:spPr>
        <p:txBody>
          <a:bodyPr/>
          <a:lstStyle/>
          <a:p>
            <a:pPr eaLnBrk="1" hangingPunct="1"/>
            <a:r>
              <a:rPr lang="de-DE" altLang="de-DE" sz="2400">
                <a:solidFill>
                  <a:srgbClr val="800000"/>
                </a:solidFill>
              </a:rPr>
              <a:t>Auf welchen Gebieten sind kundige Personen zu schulen?</a:t>
            </a:r>
          </a:p>
        </p:txBody>
      </p:sp>
      <p:sp>
        <p:nvSpPr>
          <p:cNvPr id="11270" name="Rectangle 3">
            <a:extLst>
              <a:ext uri="{FF2B5EF4-FFF2-40B4-BE49-F238E27FC236}">
                <a16:creationId xmlns:a16="http://schemas.microsoft.com/office/drawing/2014/main" id="{C15455E0-CB8C-49AB-BC99-C3DC047AE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1271" name="Text Box 4">
            <a:extLst>
              <a:ext uri="{FF2B5EF4-FFF2-40B4-BE49-F238E27FC236}">
                <a16:creationId xmlns:a16="http://schemas.microsoft.com/office/drawing/2014/main" id="{9B7DA9E1-53EF-45D8-BD74-DE808B7CF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700" y="1701800"/>
            <a:ext cx="6642100" cy="7016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1.	Normale Anatomie, Physiologie und Verhaltensweisen</a:t>
            </a:r>
            <a:br>
              <a:rPr lang="de-DE" altLang="de-DE" sz="2000" b="1"/>
            </a:br>
            <a:r>
              <a:rPr lang="de-DE" altLang="de-DE" sz="2000" b="1"/>
              <a:t>	des frei lebenden Wildes</a:t>
            </a:r>
          </a:p>
        </p:txBody>
      </p:sp>
      <p:pic>
        <p:nvPicPr>
          <p:cNvPr id="11272" name="Picture 9">
            <a:extLst>
              <a:ext uri="{FF2B5EF4-FFF2-40B4-BE49-F238E27FC236}">
                <a16:creationId xmlns:a16="http://schemas.microsoft.com/office/drawing/2014/main" id="{798B216A-28E4-4AFE-8EBB-7F50A1DB6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57200"/>
            <a:ext cx="90805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10">
            <a:hlinkClick r:id="rId3"/>
            <a:extLst>
              <a:ext uri="{FF2B5EF4-FFF2-40B4-BE49-F238E27FC236}">
                <a16:creationId xmlns:a16="http://schemas.microsoft.com/office/drawing/2014/main" id="{DD5E03AD-D0C5-4996-920E-BA5009BE5E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57200"/>
            <a:ext cx="11430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13">
            <a:extLst>
              <a:ext uri="{FF2B5EF4-FFF2-40B4-BE49-F238E27FC236}">
                <a16:creationId xmlns:a16="http://schemas.microsoft.com/office/drawing/2014/main" id="{D2452F9D-2B9C-4074-9B0D-CB41B0A441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"/>
            <a:ext cx="7985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5" name="Text Box 14">
            <a:extLst>
              <a:ext uri="{FF2B5EF4-FFF2-40B4-BE49-F238E27FC236}">
                <a16:creationId xmlns:a16="http://schemas.microsoft.com/office/drawing/2014/main" id="{0111F1A5-C8E0-4C8C-BE21-9AE862E666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700" y="2984500"/>
            <a:ext cx="8089900" cy="7016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2.	Abnorme Verhaltensweisen und pathologische Veränderungen beim 	Wild infolge von z. B. Krankheiten, Umweltkontaminationen etc.</a:t>
            </a:r>
          </a:p>
        </p:txBody>
      </p:sp>
      <p:sp>
        <p:nvSpPr>
          <p:cNvPr id="11276" name="Text Box 15">
            <a:extLst>
              <a:ext uri="{FF2B5EF4-FFF2-40B4-BE49-F238E27FC236}">
                <a16:creationId xmlns:a16="http://schemas.microsoft.com/office/drawing/2014/main" id="{2260B074-6197-41B8-ABE0-EE789D730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91000"/>
            <a:ext cx="6400800" cy="3968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3.	Hygiene im Umgang mit erlegtem Wild</a:t>
            </a:r>
          </a:p>
        </p:txBody>
      </p:sp>
      <p:sp>
        <p:nvSpPr>
          <p:cNvPr id="11277" name="Text Box 16">
            <a:extLst>
              <a:ext uri="{FF2B5EF4-FFF2-40B4-BE49-F238E27FC236}">
                <a16:creationId xmlns:a16="http://schemas.microsoft.com/office/drawing/2014/main" id="{8E3B7BD4-1669-4D48-B46A-9A5A6415E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092700"/>
            <a:ext cx="6019800" cy="7016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4.	Rechts- und Verwaltungsvorschriften, die für das</a:t>
            </a:r>
            <a:br>
              <a:rPr lang="de-DE" altLang="de-DE" sz="2000" b="1"/>
            </a:br>
            <a:r>
              <a:rPr lang="de-DE" altLang="de-DE" sz="2000" b="1"/>
              <a:t>	Inverkehrbringen von Wildbret bedeutend sind</a:t>
            </a:r>
          </a:p>
        </p:txBody>
      </p:sp>
      <p:pic>
        <p:nvPicPr>
          <p:cNvPr id="11278" name="Picture 17">
            <a:hlinkClick r:id="rId6"/>
            <a:extLst>
              <a:ext uri="{FF2B5EF4-FFF2-40B4-BE49-F238E27FC236}">
                <a16:creationId xmlns:a16="http://schemas.microsoft.com/office/drawing/2014/main" id="{F5C4B855-6FA9-44E1-B0CB-CEB373312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968500"/>
            <a:ext cx="1371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9" name="Picture 18">
            <a:extLst>
              <a:ext uri="{FF2B5EF4-FFF2-40B4-BE49-F238E27FC236}">
                <a16:creationId xmlns:a16="http://schemas.microsoft.com/office/drawing/2014/main" id="{6AC6CF66-30E2-40DB-9652-B875848071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724400"/>
            <a:ext cx="1752600" cy="131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umsplatzhalter 3">
            <a:extLst>
              <a:ext uri="{FF2B5EF4-FFF2-40B4-BE49-F238E27FC236}">
                <a16:creationId xmlns:a16="http://schemas.microsoft.com/office/drawing/2014/main" id="{9B2A662F-2D76-449D-B7A8-F3F22AAAF9A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Mai 2006</a:t>
            </a:r>
          </a:p>
        </p:txBody>
      </p:sp>
      <p:sp>
        <p:nvSpPr>
          <p:cNvPr id="12291" name="Fußzeilenplatzhalter 4">
            <a:extLst>
              <a:ext uri="{FF2B5EF4-FFF2-40B4-BE49-F238E27FC236}">
                <a16:creationId xmlns:a16="http://schemas.microsoft.com/office/drawing/2014/main" id="{FA67A5DE-9D9B-44B0-B20F-C38EA8374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900">
                <a:solidFill>
                  <a:srgbClr val="000066"/>
                </a:solidFill>
              </a:rPr>
              <a:t>Dr. H.-H. Grove, Dr. M. Mayer</a:t>
            </a:r>
          </a:p>
        </p:txBody>
      </p:sp>
      <p:sp>
        <p:nvSpPr>
          <p:cNvPr id="12292" name="Foliennummernplatzhalter 5">
            <a:extLst>
              <a:ext uri="{FF2B5EF4-FFF2-40B4-BE49-F238E27FC236}">
                <a16:creationId xmlns:a16="http://schemas.microsoft.com/office/drawing/2014/main" id="{AD6B1ECF-C465-4182-AD39-C37707EF0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F991A34-7D18-420D-B5E5-389DEC1C8CD9}" type="slidenum">
              <a:rPr lang="de-DE" altLang="de-DE" sz="900">
                <a:solidFill>
                  <a:srgbClr val="000066"/>
                </a:solidFill>
              </a:rPr>
              <a:pPr/>
              <a:t>9</a:t>
            </a:fld>
            <a:endParaRPr lang="de-DE" altLang="de-DE" sz="900">
              <a:solidFill>
                <a:srgbClr val="000066"/>
              </a:solidFill>
            </a:endParaRPr>
          </a:p>
        </p:txBody>
      </p:sp>
      <p:sp>
        <p:nvSpPr>
          <p:cNvPr id="12293" name="Rectangle 2">
            <a:extLst>
              <a:ext uri="{FF2B5EF4-FFF2-40B4-BE49-F238E27FC236}">
                <a16:creationId xmlns:a16="http://schemas.microsoft.com/office/drawing/2014/main" id="{BA49FC06-E672-4BE7-8E1A-6C568CF446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900" y="304800"/>
            <a:ext cx="6096000" cy="838200"/>
          </a:xfrm>
        </p:spPr>
        <p:txBody>
          <a:bodyPr/>
          <a:lstStyle/>
          <a:p>
            <a:pPr eaLnBrk="1" hangingPunct="1"/>
            <a:r>
              <a:rPr lang="de-DE" altLang="de-DE" sz="2400">
                <a:solidFill>
                  <a:srgbClr val="800000"/>
                </a:solidFill>
              </a:rPr>
              <a:t>Abgleich der bisherigen Jägerschulungen</a:t>
            </a:r>
            <a:br>
              <a:rPr lang="de-DE" altLang="de-DE" sz="2400">
                <a:solidFill>
                  <a:srgbClr val="800000"/>
                </a:solidFill>
              </a:rPr>
            </a:br>
            <a:r>
              <a:rPr lang="de-DE" altLang="de-DE" sz="2400">
                <a:solidFill>
                  <a:srgbClr val="800000"/>
                </a:solidFill>
              </a:rPr>
              <a:t> mit den Anforderungen des</a:t>
            </a:r>
            <a:br>
              <a:rPr lang="de-DE" altLang="de-DE" sz="2400">
                <a:solidFill>
                  <a:srgbClr val="800000"/>
                </a:solidFill>
              </a:rPr>
            </a:br>
            <a:r>
              <a:rPr lang="de-DE" altLang="de-DE" sz="2400">
                <a:solidFill>
                  <a:srgbClr val="800000"/>
                </a:solidFill>
              </a:rPr>
              <a:t> EU-Hygienepaketes an die kundige Person</a:t>
            </a:r>
          </a:p>
        </p:txBody>
      </p:sp>
      <p:sp>
        <p:nvSpPr>
          <p:cNvPr id="12294" name="Rectangle 3">
            <a:extLst>
              <a:ext uri="{FF2B5EF4-FFF2-40B4-BE49-F238E27FC236}">
                <a16:creationId xmlns:a16="http://schemas.microsoft.com/office/drawing/2014/main" id="{98DA154C-EC96-4DF0-B471-09D7D30CB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3" y="2770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2295" name="Text Box 4">
            <a:extLst>
              <a:ext uri="{FF2B5EF4-FFF2-40B4-BE49-F238E27FC236}">
                <a16:creationId xmlns:a16="http://schemas.microsoft.com/office/drawing/2014/main" id="{F59A5914-CE7E-439A-B674-4C98ED5CD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700" y="1701800"/>
            <a:ext cx="8394700" cy="22256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1.	Bisherige Ausbildung der Jäger deckt ab: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</p:txBody>
      </p:sp>
      <p:sp>
        <p:nvSpPr>
          <p:cNvPr id="12296" name="Text Box 16">
            <a:extLst>
              <a:ext uri="{FF2B5EF4-FFF2-40B4-BE49-F238E27FC236}">
                <a16:creationId xmlns:a16="http://schemas.microsoft.com/office/drawing/2014/main" id="{FD69C4B6-6EAE-430D-B5CF-8EBE28746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286000"/>
            <a:ext cx="73152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de-DE" altLang="de-DE" sz="2000" b="1"/>
              <a:t>	Normale Anatomie, Physiologie, Verhaltensweisen des Wildes</a:t>
            </a:r>
          </a:p>
        </p:txBody>
      </p:sp>
      <p:sp>
        <p:nvSpPr>
          <p:cNvPr id="12297" name="Text Box 17">
            <a:extLst>
              <a:ext uri="{FF2B5EF4-FFF2-40B4-BE49-F238E27FC236}">
                <a16:creationId xmlns:a16="http://schemas.microsoft.com/office/drawing/2014/main" id="{2B7BF59B-F128-49C4-8FA3-C41B05746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908300"/>
            <a:ext cx="7315200" cy="7016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de-DE" altLang="de-DE" sz="2000" b="1"/>
              <a:t>	Abnorme Verhaltensweisen und pathologische 	Veränderungen beim Wild</a:t>
            </a:r>
          </a:p>
        </p:txBody>
      </p:sp>
      <p:sp>
        <p:nvSpPr>
          <p:cNvPr id="12298" name="Text Box 18">
            <a:extLst>
              <a:ext uri="{FF2B5EF4-FFF2-40B4-BE49-F238E27FC236}">
                <a16:creationId xmlns:a16="http://schemas.microsoft.com/office/drawing/2014/main" id="{EC14E234-6ABD-40EC-8A57-D3923B8C0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251325"/>
            <a:ext cx="8394700" cy="2225675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000" b="1"/>
              <a:t>2.	Neue Ausbildungsanforderungen betreffen</a:t>
            </a: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br>
              <a:rPr lang="de-DE" altLang="de-DE" sz="2000" b="1"/>
            </a:br>
            <a:endParaRPr lang="de-DE" altLang="de-DE" sz="2000" b="1"/>
          </a:p>
        </p:txBody>
      </p:sp>
      <p:sp>
        <p:nvSpPr>
          <p:cNvPr id="12299" name="Text Box 19">
            <a:extLst>
              <a:ext uri="{FF2B5EF4-FFF2-40B4-BE49-F238E27FC236}">
                <a16:creationId xmlns:a16="http://schemas.microsoft.com/office/drawing/2014/main" id="{9AF4347D-F885-4C75-AAD4-E872D59E5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724400"/>
            <a:ext cx="7315200" cy="3968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de-DE" altLang="de-DE" sz="2000" b="1"/>
              <a:t>	Umweltkontaminationen wie z. B. DDT, Radiocäsium, ...</a:t>
            </a:r>
          </a:p>
        </p:txBody>
      </p:sp>
      <p:sp>
        <p:nvSpPr>
          <p:cNvPr id="12300" name="Text Box 20">
            <a:extLst>
              <a:ext uri="{FF2B5EF4-FFF2-40B4-BE49-F238E27FC236}">
                <a16:creationId xmlns:a16="http://schemas.microsoft.com/office/drawing/2014/main" id="{146E2846-5807-4375-BF87-78A28155F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410200"/>
            <a:ext cx="7315200" cy="701675"/>
          </a:xfrm>
          <a:prstGeom prst="rect">
            <a:avLst/>
          </a:prstGeom>
          <a:solidFill>
            <a:srgbClr val="FFFF99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 marL="381000" indent="-3810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de-DE" altLang="de-DE" sz="2000" b="1"/>
              <a:t>Vorschriften des neuen Europäischen Lebensmittel-Hygienerechts bezüglich Inverkehrbringen des Wildbrets</a:t>
            </a:r>
          </a:p>
        </p:txBody>
      </p:sp>
      <p:pic>
        <p:nvPicPr>
          <p:cNvPr id="12301" name="Picture 21">
            <a:extLst>
              <a:ext uri="{FF2B5EF4-FFF2-40B4-BE49-F238E27FC236}">
                <a16:creationId xmlns:a16="http://schemas.microsoft.com/office/drawing/2014/main" id="{707C1312-C740-45E6-8927-2C11693B81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57200"/>
            <a:ext cx="9985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2" name="Picture 22">
            <a:extLst>
              <a:ext uri="{FF2B5EF4-FFF2-40B4-BE49-F238E27FC236}">
                <a16:creationId xmlns:a16="http://schemas.microsoft.com/office/drawing/2014/main" id="{FB4ADF23-7F13-421F-BC6C-2471C082C8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819400"/>
            <a:ext cx="836613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303" name="Group 23">
            <a:extLst>
              <a:ext uri="{FF2B5EF4-FFF2-40B4-BE49-F238E27FC236}">
                <a16:creationId xmlns:a16="http://schemas.microsoft.com/office/drawing/2014/main" id="{973E02AD-7E7F-4173-A926-4B8047A68A49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5105400"/>
            <a:ext cx="533400" cy="1066800"/>
            <a:chOff x="4884" y="3216"/>
            <a:chExt cx="444" cy="828"/>
          </a:xfrm>
        </p:grpSpPr>
        <p:sp>
          <p:nvSpPr>
            <p:cNvPr id="12304" name="WordArt 24">
              <a:extLst>
                <a:ext uri="{FF2B5EF4-FFF2-40B4-BE49-F238E27FC236}">
                  <a16:creationId xmlns:a16="http://schemas.microsoft.com/office/drawing/2014/main" id="{C1CE5ACF-8553-4C79-B6EC-2AD345326B8D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5040" y="3216"/>
              <a:ext cx="288" cy="58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de-DE" sz="3600" kern="1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0" scaled="1"/>
                  </a:gradFill>
                  <a:effectLst>
                    <a:outerShdw dist="35921" dir="2700000" sy="50000" kx="2115830" algn="bl" rotWithShape="0">
                      <a:srgbClr val="C0C0C0"/>
                    </a:outerShdw>
                  </a:effectLst>
                  <a:latin typeface="Arial Black" panose="020B0A04020102020204" pitchFamily="34" charset="0"/>
                </a:rPr>
                <a:t>§</a:t>
              </a:r>
            </a:p>
          </p:txBody>
        </p:sp>
        <p:sp>
          <p:nvSpPr>
            <p:cNvPr id="12305" name="WordArt 25">
              <a:extLst>
                <a:ext uri="{FF2B5EF4-FFF2-40B4-BE49-F238E27FC236}">
                  <a16:creationId xmlns:a16="http://schemas.microsoft.com/office/drawing/2014/main" id="{9484F67C-5142-484B-9ACC-846EE9ECD6E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884" y="3456"/>
              <a:ext cx="288" cy="58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de-DE" sz="3600" kern="10">
                  <a:ln w="12700">
                    <a:solidFill>
                      <a:srgbClr val="EAEAEA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0" scaled="1"/>
                  </a:gradFill>
                  <a:effectLst>
                    <a:outerShdw dist="35921" dir="2700000" sy="50000" kx="2115830" algn="bl" rotWithShape="0">
                      <a:srgbClr val="C0C0C0"/>
                    </a:outerShdw>
                  </a:effectLst>
                  <a:latin typeface="Arial Black" panose="020B0A04020102020204" pitchFamily="34" charset="0"/>
                </a:rPr>
                <a:t>§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2190</Words>
  <Application>Microsoft Office PowerPoint</Application>
  <PresentationFormat>Bildschirmpräsentation (4:3)</PresentationFormat>
  <Paragraphs>281</Paragraphs>
  <Slides>26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2" baseType="lpstr">
      <vt:lpstr>Arial</vt:lpstr>
      <vt:lpstr>Arial Black</vt:lpstr>
      <vt:lpstr>Impact</vt:lpstr>
      <vt:lpstr>Times New Roman</vt:lpstr>
      <vt:lpstr>Standarddesign</vt:lpstr>
      <vt:lpstr>MS_ClipArt_Gallery</vt:lpstr>
      <vt:lpstr>PowerPoint-Präsentation</vt:lpstr>
      <vt:lpstr>G l i e d e r u n g</vt:lpstr>
      <vt:lpstr>Grundsätze des neuen Europäischen Lebensmittelrechts (1)</vt:lpstr>
      <vt:lpstr>Grundsätze des neuen Europäischen Lebensmittelrechts (2)</vt:lpstr>
      <vt:lpstr>Wie ist das neue EU-Lebensmittelrecht konstruiert?</vt:lpstr>
      <vt:lpstr>Die drei Rechtsvorschriften des  EU-Hygienepaketes</vt:lpstr>
      <vt:lpstr>Zur „Kundigen Person“ gemäß Anhang III Abschnitt IV Kap. 1 Nr. 2 der VO (EG) Nr. 853/2004</vt:lpstr>
      <vt:lpstr>Auf welchen Gebieten sind kundige Personen zu schulen?</vt:lpstr>
      <vt:lpstr>Abgleich der bisherigen Jägerschulungen  mit den Anforderungen des  EU-Hygienepaketes an die kundige Person</vt:lpstr>
      <vt:lpstr>Was soll die kundige Person tun?</vt:lpstr>
      <vt:lpstr>Weiteres Vorgehen der kundigen Person  bei „gesunden“ Stücken (1)</vt:lpstr>
      <vt:lpstr>Weiteres Vorgehen der kundigen Person  bei „gesunden“ Stücken (2)</vt:lpstr>
      <vt:lpstr>Weiteres Vorgehen der kundigen Person  bei Wild mit Verhaltensstörung / auffälligen Merkmalen / Verdacht auf Umweltkontamination</vt:lpstr>
      <vt:lpstr>Zum Verdacht auf Umweltkontaminationen (1)</vt:lpstr>
      <vt:lpstr>Zum Verdacht auf Umweltkontaminationen (2)</vt:lpstr>
      <vt:lpstr>Bescheinigung</vt:lpstr>
      <vt:lpstr>Abgabe und Vermarktung von Wildbret</vt:lpstr>
      <vt:lpstr>Das neue EU-Lebensmittelrecht</vt:lpstr>
      <vt:lpstr> Definitionen im Hinblick auf „Wildvermarktung“ (1)</vt:lpstr>
      <vt:lpstr> Definitionen im Hinblick auf „Wildvermarktung“ (2)</vt:lpstr>
      <vt:lpstr> Definitionen im Hinblick auf „Wildvermarktung“ (3)</vt:lpstr>
      <vt:lpstr>Abgabemöglichkeiten des Jägers als Lebensmittelunternehmer</vt:lpstr>
      <vt:lpstr>Abgabe von Wild in der  Decke durch Jäger (1)</vt:lpstr>
      <vt:lpstr>Abgabe von Wild in der  Decke durch Jäger (2)</vt:lpstr>
      <vt:lpstr>Abgabe von zerwirktem  Wildbret durch Jäger (1)</vt:lpstr>
      <vt:lpstr>Herstellen und Abgabe von Erzeugnissen aus Wildfleisch</vt:lpstr>
    </vt:vector>
  </TitlesOfParts>
  <Company>StMGEV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fuchsschwanzm</dc:creator>
  <cp:lastModifiedBy>Lokaler Benutzer</cp:lastModifiedBy>
  <cp:revision>92</cp:revision>
  <dcterms:created xsi:type="dcterms:W3CDTF">2003-04-25T16:43:58Z</dcterms:created>
  <dcterms:modified xsi:type="dcterms:W3CDTF">2025-12-16T09:18:06Z</dcterms:modified>
</cp:coreProperties>
</file>