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-19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BB8E99-3D0F-E381-0FAA-3A3CBC1902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6230FE-B5E0-3F0A-3A29-6264FBAAE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BA3FA-4FA8-4F88-9DA1-83F1688AF823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18F033-47EE-2619-5A53-9553C3348C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F8B48-73DC-18F1-623D-1A63100240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C256-CF32-4ABF-A9B3-CA5D734654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5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A3FE-5D48-4F98-A49C-B8962EC8E598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3088-E774-465C-BEAE-1A57799774D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5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Für den </a:t>
            </a:r>
            <a:r>
              <a:rPr lang="en-GB" dirty="0" err="1"/>
              <a:t>Unterrichtsbeginn</a:t>
            </a:r>
            <a:r>
              <a:rPr lang="en-GB" dirty="0"/>
              <a:t> </a:t>
            </a:r>
            <a:r>
              <a:rPr lang="en-GB" dirty="0" err="1"/>
              <a:t>nochmal</a:t>
            </a:r>
            <a:r>
              <a:rPr lang="en-GB" dirty="0"/>
              <a:t> </a:t>
            </a:r>
            <a:r>
              <a:rPr lang="en-GB" dirty="0" err="1"/>
              <a:t>kurz</a:t>
            </a:r>
            <a:r>
              <a:rPr lang="en-GB" dirty="0"/>
              <a:t> </a:t>
            </a:r>
            <a:r>
              <a:rPr lang="en-GB" dirty="0" err="1"/>
              <a:t>vorher</a:t>
            </a:r>
            <a:r>
              <a:rPr lang="en-GB" dirty="0"/>
              <a:t> </a:t>
            </a:r>
            <a:r>
              <a:rPr lang="en-GB" dirty="0" err="1"/>
              <a:t>schauen</a:t>
            </a:r>
            <a:r>
              <a:rPr lang="en-GB" dirty="0"/>
              <a:t> | </a:t>
            </a:r>
            <a:r>
              <a:rPr lang="en-GB" dirty="0" err="1"/>
              <a:t>bisher</a:t>
            </a:r>
            <a:r>
              <a:rPr lang="en-GB" dirty="0"/>
              <a:t>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Angabe</a:t>
            </a:r>
            <a:r>
              <a:rPr lang="en-GB" dirty="0"/>
              <a:t> online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3088-E774-465C-BEAE-1A57799774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9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7493" y="1025524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4058" y="1196976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Fakultät Umweltwissenschaften Fachrichtung Hydrowissenschaften</a:t>
            </a:r>
          </a:p>
          <a:p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893399" y="1615144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de-DE" dirty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FSR Hydrowissenschaften</a:t>
            </a:r>
          </a:p>
          <a:p>
            <a:pPr lvl="0"/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Anmelde- und Einrichtungskurs für Logins und Seiten der TU Dresden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spcBef>
                <a:spcPts val="1200"/>
              </a:spcBef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33734" y="6429554"/>
            <a:ext cx="51879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FSR Hydrowissenschaften			TU Dresden, </a:t>
            </a:r>
            <a:fld id="{00ED6025-0FDD-4BB7-A76B-AE130F311CFD}" type="datetime1">
              <a:rPr lang="de-DE" sz="80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26.09.2022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hf sldNum="0" hdr="0" ft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ud.link/980t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pkx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9era" TargetMode="External"/><Relationship Id="rId2" Type="http://schemas.openxmlformats.org/officeDocument/2006/relationships/hyperlink" Target="https://tud.link/tjcv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ud.link/bvm5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ud.link/yg7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ud.link/ammp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zmk0" TargetMode="External"/><Relationship Id="rId2" Type="http://schemas.openxmlformats.org/officeDocument/2006/relationships/hyperlink" Target="https://tud.link/z2pp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ud.link/g6m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ud.link/olu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kpng" TargetMode="External"/><Relationship Id="rId2" Type="http://schemas.openxmlformats.org/officeDocument/2006/relationships/hyperlink" Target="https://tud.link/xh6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ud.link/gv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855DD90-C235-6936-A5BD-7B6CB7024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728" y="1212257"/>
            <a:ext cx="10438871" cy="1334525"/>
          </a:xfrm>
        </p:spPr>
        <p:txBody>
          <a:bodyPr/>
          <a:lstStyle/>
          <a:p>
            <a:r>
              <a:rPr lang="de-DE" dirty="0"/>
              <a:t>Fakultät Umweltwissenschaften Fachrichtung Hydrowissenschaften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1F493A-30A0-2D51-E332-1A848456A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FSR Hydrowissenschaften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CEE83A-565F-4021-A609-CC2A8ADC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Anmelde- und Einrichtungskurs für Logins und Seiten der TU Dresden</a:t>
            </a:r>
          </a:p>
        </p:txBody>
      </p:sp>
    </p:spTree>
    <p:extLst>
      <p:ext uri="{BB962C8B-B14F-4D97-AF65-F5344CB8AC3E}">
        <p14:creationId xmlns:p14="http://schemas.microsoft.com/office/powerpoint/2010/main" val="204239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8E529-8C14-C060-F4DB-D00F4CFF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OPAL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DCCD19-4791-3532-0760-85B979950B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indent="-342717">
              <a:spcBef>
                <a:spcPts val="450"/>
              </a:spcBef>
            </a:pPr>
            <a:r>
              <a:rPr lang="de-DE" sz="1600" dirty="0"/>
              <a:t>"Online Plattform für Akademisches Lehren &amp; Lernen"</a:t>
            </a:r>
          </a:p>
          <a:p>
            <a:pPr lvl="0" indent="-342717">
              <a:spcBef>
                <a:spcPts val="450"/>
              </a:spcBef>
            </a:pPr>
            <a:r>
              <a:rPr lang="de-DE" sz="16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Kursmaterialien, Skripte und Übungsunterlagen </a:t>
            </a:r>
          </a:p>
          <a:p>
            <a:pPr lvl="0" indent="-342717">
              <a:spcBef>
                <a:spcPts val="450"/>
              </a:spcBef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/>
            </a:pPr>
            <a:r>
              <a:rPr lang="de-DE" sz="1600" dirty="0"/>
              <a:t>Anmeldung mit ZIH-Login</a:t>
            </a:r>
          </a:p>
          <a:p>
            <a:pPr marL="457200" lvl="0" indent="-457200">
              <a:spcBef>
                <a:spcPts val="450"/>
              </a:spcBef>
              <a:buFont typeface="+mj-lt"/>
              <a:buAutoNum type="arabicPeriod"/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/>
            </a:pPr>
            <a:r>
              <a:rPr lang="de-DE" sz="1600" dirty="0"/>
              <a:t>Finden der Kurse/Kurswahl: </a:t>
            </a:r>
          </a:p>
          <a:p>
            <a:pPr marL="0" lvl="0">
              <a:spcBef>
                <a:spcPts val="450"/>
              </a:spcBef>
            </a:pPr>
            <a:r>
              <a:rPr lang="de-DE" sz="1600" dirty="0">
                <a:sym typeface="Wingdings" panose="05000000000000000000" pitchFamily="2" charset="2"/>
              </a:rPr>
              <a:t>	  Name des Kurses</a:t>
            </a:r>
            <a:endParaRPr lang="de-DE" sz="1600" dirty="0"/>
          </a:p>
          <a:p>
            <a:pPr marL="0" lvl="0">
              <a:spcBef>
                <a:spcPts val="450"/>
              </a:spcBef>
            </a:pPr>
            <a:r>
              <a:rPr lang="de-DE" sz="1600" dirty="0">
                <a:sym typeface="Wingdings" panose="05000000000000000000" pitchFamily="2" charset="2"/>
              </a:rPr>
              <a:t>	  </a:t>
            </a:r>
            <a:r>
              <a:rPr lang="de-DE" sz="1600" dirty="0"/>
              <a:t>Kürzel der Veranstaltung (zu finden über die Modulbeschreibung)</a:t>
            </a:r>
          </a:p>
          <a:p>
            <a:pPr marL="0" lvl="0">
              <a:spcBef>
                <a:spcPts val="450"/>
              </a:spcBef>
            </a:pPr>
            <a:r>
              <a:rPr lang="de-DE" sz="1600" dirty="0">
                <a:sym typeface="Wingdings" panose="05000000000000000000" pitchFamily="2" charset="2"/>
              </a:rPr>
              <a:t>	  </a:t>
            </a:r>
            <a:r>
              <a:rPr lang="de-DE" sz="1600" dirty="0"/>
              <a:t>Namen/TU-Seiten der Dozierenden </a:t>
            </a:r>
          </a:p>
          <a:p>
            <a:pPr marL="0" lvl="0">
              <a:spcBef>
                <a:spcPts val="450"/>
              </a:spcBef>
            </a:pPr>
            <a:r>
              <a:rPr lang="de-DE" sz="1600" dirty="0"/>
              <a:t>	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Fachrichtungsseite der Hydrowissenschaften </a:t>
            </a:r>
          </a:p>
          <a:p>
            <a:pPr marL="457200" lvl="0" indent="-457200">
              <a:spcBef>
                <a:spcPts val="450"/>
              </a:spcBef>
            </a:pPr>
            <a:r>
              <a:rPr lang="de-DE" sz="1600" dirty="0"/>
              <a:t>	</a:t>
            </a:r>
            <a:endParaRPr lang="de-DE" sz="16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41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A09F30-CCD4-5C23-4E72-AF06A2754A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r>
              <a:rPr lang="de-DE" sz="1600" dirty="0"/>
              <a:t>Zugriff auf Lehrmaterialien usw. z.T. über rechtzeitiges Eintragen.</a:t>
            </a:r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r>
              <a:rPr lang="de-DE" sz="1600" dirty="0"/>
              <a:t>Manche Kursunterlagen = passwortgeschützt,</a:t>
            </a:r>
          </a:p>
          <a:p>
            <a:pPr marL="0" lvl="0">
              <a:spcBef>
                <a:spcPts val="450"/>
              </a:spcBef>
            </a:pPr>
            <a:r>
              <a:rPr lang="de-DE" sz="1600" dirty="0"/>
              <a:t>	 Passwörter werden in der ersten Vorlesungswoche ausgegeben</a:t>
            </a:r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3"/>
            </a:pPr>
            <a:endParaRPr lang="de-DE" sz="1600" dirty="0"/>
          </a:p>
          <a:p>
            <a:endParaRPr lang="en-GB" dirty="0"/>
          </a:p>
        </p:txBody>
      </p:sp>
      <p:pic>
        <p:nvPicPr>
          <p:cNvPr id="4" name="Grafik 3" descr="3a77317f-078b-4fb9-8e91-c3b866d546be.png">
            <a:extLst>
              <a:ext uri="{FF2B5EF4-FFF2-40B4-BE49-F238E27FC236}">
                <a16:creationId xmlns:a16="http://schemas.microsoft.com/office/drawing/2014/main" id="{B6D2DBC4-058B-3827-E13A-7D1B2DD2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52" y="3270250"/>
            <a:ext cx="4540250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70F82-C8F0-8768-ECE2-294D7C0E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Sportkurse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3CA1B7-2C4F-8219-6E98-3BD49BB74D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indent="-342717">
              <a:spcBef>
                <a:spcPts val="450"/>
              </a:spcBef>
            </a:pPr>
            <a:r>
              <a:rPr lang="de-DE" sz="1600" dirty="0"/>
              <a:t>Sportkurse werden vom DHSZ angeboten:</a:t>
            </a:r>
          </a:p>
          <a:p>
            <a:pPr lvl="0" indent="-342717">
              <a:spcBef>
                <a:spcPts val="450"/>
              </a:spcBef>
            </a:pPr>
            <a:r>
              <a:rPr lang="de-DE" sz="1600" dirty="0"/>
              <a:t>			</a:t>
            </a:r>
            <a:r>
              <a:rPr lang="de-DE" sz="1600" dirty="0">
                <a:hlinkClick r:id="rId2"/>
              </a:rPr>
              <a:t>https://tud.link/980t</a:t>
            </a:r>
            <a:r>
              <a:rPr lang="de-DE" sz="1600" dirty="0"/>
              <a:t> </a:t>
            </a:r>
          </a:p>
          <a:p>
            <a:pPr lvl="0" indent="-342717">
              <a:spcBef>
                <a:spcPts val="450"/>
              </a:spcBef>
            </a:pPr>
            <a:endParaRPr lang="de-DE" sz="1600" dirty="0"/>
          </a:p>
          <a:p>
            <a:pPr marL="342900" lvl="0" indent="-342900">
              <a:spcBef>
                <a:spcPts val="450"/>
              </a:spcBef>
              <a:buFont typeface="Wingdings" panose="05000000000000000000" pitchFamily="2" charset="2"/>
              <a:buChar char="à"/>
            </a:pPr>
            <a:r>
              <a:rPr lang="de-DE" sz="1600" dirty="0"/>
              <a:t>Account für schnelle Anmeldung vorher anlegen, da die Plätze begrenzt und </a:t>
            </a:r>
            <a:r>
              <a:rPr lang="de-DE" sz="1600" dirty="0">
                <a:sym typeface="Wingdings" pitchFamily="2" charset="2"/>
              </a:rPr>
              <a:t>manche Kurse innerhalb einer Minute ausgebucht sind.</a:t>
            </a:r>
          </a:p>
          <a:p>
            <a:pPr marL="342900" lvl="0" indent="-342900">
              <a:spcBef>
                <a:spcPts val="450"/>
              </a:spcBef>
              <a:buFont typeface="Wingdings" panose="05000000000000000000" pitchFamily="2" charset="2"/>
              <a:buChar char="à"/>
            </a:pPr>
            <a:endParaRPr lang="de-DE" sz="1600" dirty="0">
              <a:sym typeface="Wingdings" pitchFamily="2" charset="2"/>
            </a:endParaRPr>
          </a:p>
          <a:p>
            <a:pPr marL="342900" lvl="0" indent="-342900">
              <a:spcBef>
                <a:spcPts val="450"/>
              </a:spcBef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itchFamily="2" charset="2"/>
              </a:rPr>
              <a:t>Selbst wenn Kurse bereits voll belegt sind, lohnt sich die Eintragung auf der Warteliste.</a:t>
            </a:r>
          </a:p>
          <a:p>
            <a:pPr marL="342900" lvl="0" indent="-342900">
              <a:spcBef>
                <a:spcPts val="450"/>
              </a:spcBef>
              <a:buFont typeface="Wingdings" panose="05000000000000000000" pitchFamily="2" charset="2"/>
              <a:buChar char="à"/>
            </a:pPr>
            <a:endParaRPr lang="de-DE" sz="1600" dirty="0">
              <a:sym typeface="Wingdings" pitchFamily="2" charset="2"/>
            </a:endParaRPr>
          </a:p>
          <a:p>
            <a:pPr marL="342900" lvl="0" indent="-342900">
              <a:spcBef>
                <a:spcPts val="450"/>
              </a:spcBef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itchFamily="2" charset="2"/>
              </a:rPr>
              <a:t>Anmeldung: </a:t>
            </a:r>
            <a:r>
              <a:rPr lang="de-DE" sz="2000" b="1" dirty="0">
                <a:sym typeface="Wingdings" pitchFamily="2" charset="2"/>
              </a:rPr>
              <a:t>12.10.2022, ab 17:00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99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C0411-8A41-AE88-1533-9847508F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LSK Online -Sprachkurse</a:t>
            </a:r>
            <a:r>
              <a:rPr lang="de-DE" dirty="0">
                <a:solidFill>
                  <a:srgbClr val="002060"/>
                </a:solidFill>
              </a:rPr>
              <a:t> 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812C3-B8B9-37B1-8A41-6DAE9DD65B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5656" y="930861"/>
            <a:ext cx="10580688" cy="4344987"/>
          </a:xfrm>
        </p:spPr>
        <p:txBody>
          <a:bodyPr/>
          <a:lstStyle/>
          <a:p>
            <a:pPr lvl="0" indent="-342717"/>
            <a:r>
              <a:rPr lang="de-DE" sz="1600" dirty="0"/>
              <a:t>An- und Abmeldung von Sprachkursen, Verwaltung jener und</a:t>
            </a:r>
          </a:p>
          <a:p>
            <a:pPr lvl="0" indent="-342717"/>
            <a:r>
              <a:rPr lang="de-DE" sz="1600" dirty="0"/>
              <a:t>Noten- sowie Teilnahmebescheinigungen</a:t>
            </a:r>
          </a:p>
          <a:p>
            <a:pPr lvl="0" indent="-342717"/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r>
              <a:rPr lang="de-DE" sz="1600" dirty="0">
                <a:hlinkClick r:id="rId3"/>
              </a:rPr>
              <a:t>https://tud.link/pkxu</a:t>
            </a:r>
            <a:r>
              <a:rPr lang="de-DE" sz="1600" dirty="0"/>
              <a:t> , einloggen mit ZIH-Login</a:t>
            </a:r>
          </a:p>
          <a:p>
            <a:pPr marL="457200" lvl="0" indent="-457200">
              <a:buFont typeface="+mj-lt"/>
              <a:buAutoNum type="arabicPeriod"/>
            </a:pPr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r>
              <a:rPr lang="de-DE" sz="1600" dirty="0"/>
              <a:t>Einschreibung:</a:t>
            </a:r>
            <a:br>
              <a:rPr lang="de-DE" sz="1600" dirty="0"/>
            </a:br>
            <a:r>
              <a:rPr lang="de-DE" sz="1600" dirty="0">
                <a:sym typeface="Wingdings" panose="05000000000000000000" pitchFamily="2" charset="2"/>
              </a:rPr>
              <a:t> Sprache wählen  Niveau auswählen (für höhere Sprachniveaus wird meistens Einstufungstest benötigt)</a:t>
            </a:r>
          </a:p>
          <a:p>
            <a:pPr lvl="0"/>
            <a:endParaRPr lang="de-DE" sz="1600" dirty="0">
              <a:sym typeface="Wingdings" panose="05000000000000000000" pitchFamily="2" charset="2"/>
            </a:endParaRPr>
          </a:p>
          <a:p>
            <a:pPr lvl="0" indent="-342717"/>
            <a:r>
              <a:rPr lang="de-DE" sz="1600" dirty="0"/>
              <a:t>TERMINE: </a:t>
            </a:r>
          </a:p>
          <a:p>
            <a:pPr lvl="0" indent="-342717"/>
            <a:r>
              <a:rPr lang="de-DE" sz="1600" b="1" dirty="0"/>
              <a:t>Einschreibung:</a:t>
            </a:r>
            <a:r>
              <a:rPr lang="de-DE" sz="1600" dirty="0"/>
              <a:t> 01.10.2022, ab 00:00Uhr</a:t>
            </a:r>
          </a:p>
          <a:p>
            <a:pPr lvl="0" indent="-342717"/>
            <a:r>
              <a:rPr lang="de-DE" sz="1600" b="1" dirty="0"/>
              <a:t>Unterrichtsbeginn</a:t>
            </a:r>
            <a:r>
              <a:rPr lang="de-DE" sz="1600" dirty="0"/>
              <a:t> ab 17.10.2022</a:t>
            </a:r>
          </a:p>
          <a:p>
            <a:pPr lvl="0"/>
            <a:endParaRPr lang="de-D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9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409D1-A2F1-F1B8-839C-5B154478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HISQIS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DB857-220C-5B72-893D-E9CEF526E8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indent="-342717"/>
            <a:r>
              <a:rPr lang="de-DE" sz="1600" dirty="0"/>
              <a:t>Plattform zur Prüfungsanmeldung und Noteneinsicht</a:t>
            </a:r>
          </a:p>
          <a:p>
            <a:pPr lvl="0" indent="-342717"/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r>
              <a:rPr lang="de-DE" sz="1600" dirty="0">
                <a:hlinkClick r:id="rId2"/>
              </a:rPr>
              <a:t>https://tud.link/tjcv</a:t>
            </a:r>
            <a:r>
              <a:rPr lang="de-DE" sz="1600" dirty="0"/>
              <a:t>, Anmeldung mit ZIH-Login </a:t>
            </a:r>
          </a:p>
          <a:p>
            <a:pPr marL="457200" lvl="0" indent="-457200">
              <a:buFont typeface="+mj-lt"/>
              <a:buAutoNum type="arabicPeriod"/>
            </a:pPr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r>
              <a:rPr lang="de-DE" sz="1600" dirty="0"/>
              <a:t>Verbindliche Prüfungsanmeldung = ca. 3 Wochen vor den Prüfungen für 2 Wochen möglich, danach nicht mehr</a:t>
            </a:r>
          </a:p>
          <a:p>
            <a:pPr marL="0" lvl="0"/>
            <a:r>
              <a:rPr lang="de-DE" sz="1600" dirty="0">
                <a:sym typeface="Wingdings" panose="05000000000000000000" pitchFamily="2" charset="2"/>
              </a:rPr>
              <a:t>	  bei Problemen: Prüfungsamt kontaktieren </a:t>
            </a:r>
          </a:p>
          <a:p>
            <a:pPr marL="0" lvl="0" algn="ctr"/>
            <a:r>
              <a:rPr lang="de-DE" sz="1600" dirty="0">
                <a:hlinkClick r:id="rId3"/>
              </a:rPr>
              <a:t>https://tud.link/9era</a:t>
            </a:r>
            <a:endParaRPr lang="de-DE" sz="1600" dirty="0"/>
          </a:p>
          <a:p>
            <a:pPr marL="0" lvl="0" algn="ctr"/>
            <a:endParaRPr lang="de-DE" sz="1600" dirty="0"/>
          </a:p>
          <a:p>
            <a:pPr marL="0" lvl="0"/>
            <a:r>
              <a:rPr lang="de-DE" sz="1600" dirty="0"/>
              <a:t>3.  Abmeldung ist spätestens am Tag vor der Prüfungsleistung noch möglich, nach Abmeldung kann man sich nicht erneut anmelden</a:t>
            </a:r>
          </a:p>
          <a:p>
            <a:pPr marL="457200" lvl="0" indent="-457200">
              <a:buFont typeface="+mj-lt"/>
              <a:buAutoNum type="arabicPeriod"/>
            </a:pPr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endParaRPr lang="de-DE" sz="1600" dirty="0"/>
          </a:p>
          <a:p>
            <a:pPr marL="457200" lvl="0" indent="-457200">
              <a:buFont typeface="+mj-lt"/>
              <a:buAutoNum type="arabicPeriod"/>
            </a:pPr>
            <a:endParaRPr lang="de-D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8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WhatsApp Image 2019-10-06 at 11.43.13.jpeg">
            <a:extLst>
              <a:ext uri="{FF2B5EF4-FFF2-40B4-BE49-F238E27FC236}">
                <a16:creationId xmlns:a16="http://schemas.microsoft.com/office/drawing/2014/main" id="{E8B0B508-B4C3-5DE4-00FA-6D0BB615A1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431835" y="731520"/>
            <a:ext cx="4971011" cy="2697480"/>
          </a:xfrm>
          <a:prstGeom prst="rect">
            <a:avLst/>
          </a:prstGeom>
        </p:spPr>
      </p:pic>
      <p:pic>
        <p:nvPicPr>
          <p:cNvPr id="5" name="Grafik 4" descr="WhatsApp Image 2019-10-06 at 11.43.13(1).jpeg">
            <a:extLst>
              <a:ext uri="{FF2B5EF4-FFF2-40B4-BE49-F238E27FC236}">
                <a16:creationId xmlns:a16="http://schemas.microsoft.com/office/drawing/2014/main" id="{3E9F524A-14DB-1D38-DAC1-DCBD54C9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46" y="3727768"/>
            <a:ext cx="5984244" cy="18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98713-7FDA-629C-B255-0DFCCA79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Microsoft Office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F5ACE-FB94-1388-BA9C-A37CADE8D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/>
              <a:t>Als Studierender der TU Dresden kann man bei CAMPUS SACHSEN ein kostenloses Microsoft Office Paket downloaden und nutzen.</a:t>
            </a:r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/>
              <a:t>Dieses enthält: Word, PowerPoint, Excel, Outlook, Access</a:t>
            </a:r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endParaRPr lang="de-DE" sz="1600" dirty="0"/>
          </a:p>
          <a:p>
            <a:pPr marL="457200" lvl="0" indent="-457200">
              <a:spcBef>
                <a:spcPts val="450"/>
              </a:spcBef>
              <a:buClr>
                <a:srgbClr val="0B2A51"/>
              </a:buClr>
              <a:buSzPct val="100000"/>
              <a:buFont typeface="+mj-lt"/>
              <a:buAutoNum type="arabicPeriod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/>
              <a:t>Campus Sachsen: </a:t>
            </a:r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>
                <a:hlinkClick r:id="rId2"/>
              </a:rPr>
              <a:t>https://tud.link/bvm5</a:t>
            </a:r>
            <a:endParaRPr lang="de-DE" sz="1600" dirty="0"/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Anmeldung über ZIH-Login</a:t>
            </a:r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>
                <a:sym typeface="Wingdings" panose="05000000000000000000" pitchFamily="2" charset="2"/>
              </a:rPr>
              <a:t>	 Office 365 für Studierende auswählen, für ein Jahr beantragt, danach ist erneute Anmeldung 		notwendig</a:t>
            </a:r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dirty="0">
                <a:sym typeface="Wingdings" panose="05000000000000000000" pitchFamily="2" charset="2"/>
              </a:rPr>
              <a:t>	 Anleitung zum Download folgen</a:t>
            </a:r>
            <a:endParaRPr lang="de-DE" sz="1600" dirty="0"/>
          </a:p>
          <a:p>
            <a:pPr marL="0" lvl="0">
              <a:spcBef>
                <a:spcPts val="450"/>
              </a:spcBef>
              <a:buClr>
                <a:srgbClr val="0B2A51"/>
              </a:buClr>
              <a:buSzPct val="100000"/>
              <a:tabLst>
                <a:tab pos="342718" algn="l"/>
                <a:tab pos="914043" algn="l"/>
                <a:tab pos="1828443" algn="l"/>
                <a:tab pos="2742843" algn="l"/>
                <a:tab pos="3657243" algn="l"/>
                <a:tab pos="4571643" algn="l"/>
                <a:tab pos="5486043" algn="l"/>
                <a:tab pos="6400443" algn="l"/>
                <a:tab pos="7314843" algn="l"/>
                <a:tab pos="8229243" algn="l"/>
                <a:tab pos="9143643" algn="l"/>
                <a:tab pos="10058043" algn="l"/>
              </a:tabLst>
            </a:pPr>
            <a:r>
              <a:rPr lang="de-DE" sz="1600" b="1" dirty="0"/>
              <a:t>	</a:t>
            </a:r>
            <a:endParaRPr lang="de-D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4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183B9-4797-DC35-B85C-EEF30D3EB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22654" y="511342"/>
            <a:ext cx="6946691" cy="4344987"/>
          </a:xfrm>
        </p:spPr>
        <p:txBody>
          <a:bodyPr/>
          <a:lstStyle/>
          <a:p>
            <a:pPr marL="0" lvl="0" algn="ctr"/>
            <a:r>
              <a:rPr lang="de-DE" sz="2400" dirty="0"/>
              <a:t>Bei weiteren Fragen könnt ihr euch gern immer an den FSR wenden!</a:t>
            </a:r>
          </a:p>
          <a:p>
            <a:pPr marL="0" lvl="0" algn="ctr"/>
            <a:r>
              <a:rPr lang="de-DE" sz="2400" dirty="0"/>
              <a:t>Weitere Infos dazu lassen sich unter:</a:t>
            </a:r>
            <a:endParaRPr lang="en-DE" sz="2400" dirty="0"/>
          </a:p>
          <a:p>
            <a:pPr marL="0" lvl="0" algn="ctr"/>
            <a:r>
              <a:rPr lang="de-DE" sz="2400" dirty="0"/>
              <a:t> </a:t>
            </a:r>
            <a:endParaRPr lang="en-DE" sz="2400" dirty="0"/>
          </a:p>
          <a:p>
            <a:pPr marL="0" lvl="0" algn="ctr"/>
            <a:r>
              <a:rPr lang="en-GB" sz="2400" dirty="0">
                <a:hlinkClick r:id="rId2"/>
              </a:rPr>
              <a:t>https://tud.link/yg7e</a:t>
            </a:r>
            <a:endParaRPr lang="en-DE" sz="2400" dirty="0"/>
          </a:p>
          <a:p>
            <a:pPr marL="0" lvl="0" algn="ctr"/>
            <a:r>
              <a:rPr lang="de-DE" sz="2400" dirty="0"/>
              <a:t>finden</a:t>
            </a:r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DEABAA-4066-BB7A-A241-98C0FCC5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30" y="3429000"/>
            <a:ext cx="2247538" cy="23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1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77AC7-2829-852C-3538-9B93F60D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Auf welchem Stand seid ihr?</a:t>
            </a:r>
            <a:r>
              <a:rPr lang="de-DE" dirty="0"/>
              <a:t> 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79134-5A21-D9B8-BA03-ED824B7D6D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/>
            <a:r>
              <a:rPr lang="de-DE" sz="2000" dirty="0"/>
              <a:t>	Hat sich schon jeder seinen ZIH Login eingerichtet, inklusive Passwortänderung?</a:t>
            </a:r>
          </a:p>
          <a:p>
            <a:pPr marL="457200" lvl="0" indent="-457200"/>
            <a:r>
              <a:rPr lang="de-DE" sz="2000" dirty="0"/>
              <a:t>		</a:t>
            </a:r>
          </a:p>
          <a:p>
            <a:pPr marL="457200" lvl="0" indent="-457200"/>
            <a:r>
              <a:rPr lang="de-DE" sz="2000" dirty="0"/>
              <a:t>	War jemand schon einmal auf der Plattform SELMA?</a:t>
            </a:r>
          </a:p>
          <a:p>
            <a:pPr marL="457200" lvl="0" indent="-457200"/>
            <a:endParaRPr lang="de-DE" sz="2000" dirty="0"/>
          </a:p>
          <a:p>
            <a:pPr marL="457200" lvl="0" indent="-457200"/>
            <a:r>
              <a:rPr lang="de-DE" sz="2000" dirty="0"/>
              <a:t>	Hat sich eventuell schon jemand das WLAN "</a:t>
            </a:r>
            <a:r>
              <a:rPr lang="de-DE" sz="2000" dirty="0" err="1"/>
              <a:t>eduroam</a:t>
            </a:r>
            <a:r>
              <a:rPr lang="de-DE" sz="2000" dirty="0"/>
              <a:t>" eingerichtet? </a:t>
            </a:r>
          </a:p>
          <a:p>
            <a:pPr marL="457200" lvl="0" indent="-457200"/>
            <a:endParaRPr lang="de-DE" sz="2000" dirty="0"/>
          </a:p>
          <a:p>
            <a:pPr marL="457200" lvl="0" indent="-457200"/>
            <a:r>
              <a:rPr lang="de-DE" sz="2000" dirty="0"/>
              <a:t>	Habt ihr eure Module bereits auf OPAL finden können? </a:t>
            </a:r>
          </a:p>
          <a:p>
            <a:pPr marL="342900" lvl="0" indent="-342900"/>
            <a:endParaRPr lang="de-DE" sz="1600" dirty="0"/>
          </a:p>
          <a:p>
            <a:pPr marL="0" lvl="0"/>
            <a:endParaRPr lang="de-D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74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36826-7528-09AD-1326-6A852712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Welche Anmeldungen zeigen wir euch? 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7CFAF-8D86-1DD8-8A7C-E05435F6D2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ZIH-Login</a:t>
            </a:r>
            <a:r>
              <a:rPr lang="de-DE" sz="1600" dirty="0"/>
              <a:t> 				</a:t>
            </a:r>
            <a:r>
              <a:rPr lang="de-DE" sz="1600" i="1" dirty="0"/>
              <a:t>– Anmeldung im TU Server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WLAN</a:t>
            </a:r>
            <a:r>
              <a:rPr lang="de-DE" sz="1600" dirty="0"/>
              <a:t> "</a:t>
            </a:r>
            <a:r>
              <a:rPr lang="de-DE" sz="1600" b="1" dirty="0" err="1"/>
              <a:t>eduroam</a:t>
            </a:r>
            <a:r>
              <a:rPr lang="de-DE" sz="1600" dirty="0"/>
              <a:t>" </a:t>
            </a:r>
            <a:r>
              <a:rPr lang="de-DE" sz="1600" b="1" dirty="0"/>
              <a:t>einrichten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SELMA</a:t>
            </a:r>
            <a:r>
              <a:rPr lang="de-DE" sz="1600" dirty="0"/>
              <a:t> 				</a:t>
            </a:r>
            <a:r>
              <a:rPr lang="de-DE" sz="1600" i="1" dirty="0"/>
              <a:t>– Verwaltung eurer Uni-Daten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Uni</a:t>
            </a:r>
            <a:r>
              <a:rPr lang="de-DE" sz="1600" dirty="0"/>
              <a:t> </a:t>
            </a:r>
            <a:r>
              <a:rPr lang="de-DE" sz="1600" b="1" dirty="0"/>
              <a:t>Mail</a:t>
            </a:r>
            <a:r>
              <a:rPr lang="de-DE" sz="1600" dirty="0"/>
              <a:t> 	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OPAL</a:t>
            </a:r>
            <a:r>
              <a:rPr lang="de-DE" sz="1600" dirty="0"/>
              <a:t> 				</a:t>
            </a:r>
            <a:r>
              <a:rPr lang="de-DE" sz="1600" i="1" dirty="0"/>
              <a:t>– Unterlagen zu Lehrmaterial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Sportkursanmeldung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LSK</a:t>
            </a:r>
            <a:r>
              <a:rPr lang="de-DE" sz="1600" dirty="0"/>
              <a:t> </a:t>
            </a:r>
            <a:r>
              <a:rPr lang="de-DE" sz="1600" b="1" dirty="0"/>
              <a:t>Online</a:t>
            </a:r>
            <a:r>
              <a:rPr lang="de-DE" sz="1600" dirty="0"/>
              <a:t> 				</a:t>
            </a:r>
            <a:r>
              <a:rPr lang="de-DE" sz="1600" i="1" dirty="0"/>
              <a:t>– Sprachkurse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HISQIS</a:t>
            </a:r>
            <a:r>
              <a:rPr lang="de-DE" sz="1600" dirty="0"/>
              <a:t> 				</a:t>
            </a:r>
            <a:r>
              <a:rPr lang="de-DE" sz="1600" i="1" dirty="0"/>
              <a:t>– Prüfungen und Noten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600" b="1" dirty="0"/>
              <a:t>Microsoft</a:t>
            </a:r>
            <a:r>
              <a:rPr lang="de-DE" sz="1600" dirty="0"/>
              <a:t> </a:t>
            </a:r>
            <a:r>
              <a:rPr lang="de-DE" sz="1600" b="1" dirty="0"/>
              <a:t>Office</a:t>
            </a:r>
            <a:r>
              <a:rPr lang="de-DE" sz="1600" dirty="0"/>
              <a:t> </a:t>
            </a:r>
            <a:r>
              <a:rPr lang="de-DE" sz="1600" b="1" dirty="0"/>
              <a:t>als</a:t>
            </a:r>
            <a:r>
              <a:rPr lang="de-DE" sz="1600" dirty="0"/>
              <a:t> </a:t>
            </a:r>
            <a:r>
              <a:rPr lang="de-DE" sz="1600" b="1" dirty="0"/>
              <a:t>Student</a:t>
            </a:r>
          </a:p>
          <a:p>
            <a:endParaRPr lang="de-DE" sz="16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7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64F13-5A3C-0525-148D-CE14724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ZIH Login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E5CC4-A85B-F403-E562-D69B779397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indent="-342717">
              <a:buClr>
                <a:srgbClr val="0B2A51"/>
              </a:buClr>
              <a:buSzPct val="100000"/>
            </a:pPr>
            <a:r>
              <a:rPr lang="de-DE" sz="1400" i="1" dirty="0">
                <a:solidFill>
                  <a:srgbClr val="FF0000"/>
                </a:solidFill>
              </a:rPr>
              <a:t>Wichtigster Login im Online-System der TU Dresden!</a:t>
            </a:r>
          </a:p>
          <a:p>
            <a:pPr lvl="0" indent="-342717">
              <a:buClr>
                <a:srgbClr val="0B2A51"/>
              </a:buClr>
              <a:buSzPct val="100000"/>
            </a:pPr>
            <a:endParaRPr lang="de-DE" sz="1600" i="1" dirty="0">
              <a:solidFill>
                <a:srgbClr val="FF0000"/>
              </a:solidFill>
            </a:endParaRPr>
          </a:p>
          <a:p>
            <a:pPr marL="457200" lvl="0" indent="-457200">
              <a:buClr>
                <a:srgbClr val="0B2A51"/>
              </a:buClr>
              <a:buSzPct val="100000"/>
              <a:buFont typeface="+mj-lt"/>
              <a:buAutoNum type="arabicPeriod"/>
            </a:pPr>
            <a:r>
              <a:rPr lang="de-DE" sz="1600" dirty="0">
                <a:solidFill>
                  <a:srgbClr val="002060"/>
                </a:solidFill>
              </a:rPr>
              <a:t>Jeder Student bekommt mit Semesterbogen einen ZIH-Login, darauf sind euer ZIH-Login und ein zugehöriges "Erstpasswort". </a:t>
            </a:r>
          </a:p>
          <a:p>
            <a:pPr marL="457200" lvl="0" indent="-457200">
              <a:buClr>
                <a:srgbClr val="0B2A51"/>
              </a:buClr>
              <a:buSzPct val="100000"/>
              <a:buFont typeface="+mj-lt"/>
              <a:buAutoNum type="arabicPeriod"/>
            </a:pPr>
            <a:endParaRPr lang="de-DE" sz="16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B2A51"/>
              </a:buClr>
              <a:buSzPct val="100000"/>
            </a:pPr>
            <a:endParaRPr lang="de-DE" sz="1600" dirty="0">
              <a:solidFill>
                <a:srgbClr val="002060"/>
              </a:solidFill>
            </a:endParaRPr>
          </a:p>
          <a:p>
            <a:pPr lvl="0" indent="-342717">
              <a:buClr>
                <a:srgbClr val="0B2A51"/>
              </a:buClr>
              <a:buSzPct val="100000"/>
            </a:pPr>
            <a:endParaRPr lang="de-DE" sz="1600" dirty="0"/>
          </a:p>
          <a:p>
            <a:pPr lvl="0" indent="-342717">
              <a:buClr>
                <a:srgbClr val="0B2A51"/>
              </a:buClr>
              <a:buSzPct val="100000"/>
            </a:pPr>
            <a:endParaRPr lang="de-DE" sz="1600" dirty="0"/>
          </a:p>
          <a:p>
            <a:endParaRPr lang="en-GB" sz="1600" dirty="0"/>
          </a:p>
        </p:txBody>
      </p:sp>
      <p:pic>
        <p:nvPicPr>
          <p:cNvPr id="4" name="Grafik 3" descr="WhatsApp Image 2019-10-04 at 12.11.06.jpeg">
            <a:extLst>
              <a:ext uri="{FF2B5EF4-FFF2-40B4-BE49-F238E27FC236}">
                <a16:creationId xmlns:a16="http://schemas.microsoft.com/office/drawing/2014/main" id="{059EEEFD-00E2-66B3-B7A1-ADE14BAE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25" t="38740" r="15591" b="18898"/>
          <a:stretch>
            <a:fillRect/>
          </a:stretch>
        </p:blipFill>
        <p:spPr>
          <a:xfrm>
            <a:off x="2142591" y="3127433"/>
            <a:ext cx="5726062" cy="27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0A95EF-3EA0-4243-E12F-2E19C2B9F4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5656" y="684213"/>
            <a:ext cx="10580688" cy="4344987"/>
          </a:xfrm>
        </p:spPr>
        <p:txBody>
          <a:bodyPr/>
          <a:lstStyle/>
          <a:p>
            <a:pPr marL="457200" lvl="0" indent="-457200">
              <a:spcBef>
                <a:spcPts val="450"/>
              </a:spcBef>
              <a:buFont typeface="+mj-lt"/>
              <a:buAutoNum type="arabicPeriod" startAt="2"/>
            </a:pPr>
            <a:endParaRPr lang="de-DE" sz="2000" dirty="0"/>
          </a:p>
          <a:p>
            <a:pPr marL="457200" lvl="0" indent="-457200">
              <a:spcBef>
                <a:spcPts val="450"/>
              </a:spcBef>
              <a:buFont typeface="+mj-lt"/>
              <a:buAutoNum type="arabicPeriod" startAt="2"/>
            </a:pPr>
            <a:r>
              <a:rPr lang="de-DE" sz="2000" dirty="0"/>
              <a:t>Neues Passwort festlegen: </a:t>
            </a:r>
          </a:p>
          <a:p>
            <a:pPr marL="457200" lvl="0" indent="-457200">
              <a:spcBef>
                <a:spcPts val="450"/>
              </a:spcBef>
            </a:pPr>
            <a:r>
              <a:rPr lang="de-DE" sz="2000" dirty="0"/>
              <a:t>			Login unter: </a:t>
            </a:r>
            <a:r>
              <a:rPr lang="de-DE" sz="2000" dirty="0">
                <a:hlinkClick r:id="rId2"/>
              </a:rPr>
              <a:t>https://tud.link/ammp</a:t>
            </a:r>
            <a:endParaRPr lang="de-DE" sz="2000" dirty="0"/>
          </a:p>
          <a:p>
            <a:pPr marL="457200" lvl="0" indent="-457200">
              <a:spcBef>
                <a:spcPts val="450"/>
              </a:spcBef>
            </a:pPr>
            <a:r>
              <a:rPr lang="de-DE" sz="2000" dirty="0"/>
              <a:t>			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PASSWORTVERWALTUNG 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Passwort ändern. </a:t>
            </a:r>
          </a:p>
          <a:p>
            <a:pPr marL="457200" lvl="0" indent="-457200">
              <a:spcBef>
                <a:spcPts val="450"/>
              </a:spcBef>
            </a:pPr>
            <a:endParaRPr lang="de-DE" sz="2000" dirty="0"/>
          </a:p>
          <a:p>
            <a:pPr marL="457200" lvl="0" indent="-457200">
              <a:spcBef>
                <a:spcPts val="450"/>
              </a:spcBef>
              <a:spcAft>
                <a:spcPts val="150"/>
              </a:spcAft>
              <a:buAutoNum type="arabicPeriod" startAt="3"/>
            </a:pPr>
            <a:r>
              <a:rPr lang="de-DE" sz="2000" dirty="0"/>
              <a:t>Login bietet Zugriff auf: 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Persönliche TU-E-Mail Adresse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Nutzung des TU-WLANS "</a:t>
            </a:r>
            <a:r>
              <a:rPr lang="de-DE" sz="2000" kern="0" dirty="0" err="1">
                <a:solidFill>
                  <a:srgbClr val="0B2A51"/>
                </a:solidFill>
                <a:latin typeface="Verdana" pitchFamily="34"/>
                <a:cs typeface="Tahoma" pitchFamily="2"/>
              </a:rPr>
              <a:t>eduroam</a:t>
            </a: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"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Nutzung des PC-Pools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VPN-Nutzung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Nutzung des TU-Cloudstores</a:t>
            </a:r>
          </a:p>
          <a:p>
            <a:pPr marL="1257483" lvl="2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Identifikation auf vielen Websites als Student (z.B. </a:t>
            </a:r>
            <a:r>
              <a:rPr lang="de-DE" sz="2000" kern="0" dirty="0" err="1">
                <a:solidFill>
                  <a:srgbClr val="0B2A51"/>
                </a:solidFill>
                <a:latin typeface="Verdana" pitchFamily="34"/>
                <a:cs typeface="Tahoma" pitchFamily="2"/>
              </a:rPr>
              <a:t>nextbike</a:t>
            </a:r>
            <a:r>
              <a:rPr lang="de-DE" sz="20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)</a:t>
            </a:r>
            <a:endParaRPr lang="de-DE" sz="2000" dirty="0"/>
          </a:p>
          <a:p>
            <a:pPr marL="457200" lvl="0" indent="-457200">
              <a:spcBef>
                <a:spcPts val="450"/>
              </a:spcBef>
            </a:pPr>
            <a:endParaRPr lang="de-DE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71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8EB82-F81C-B388-CA17-0B4599BE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WLAN "</a:t>
            </a:r>
            <a:r>
              <a:rPr lang="de-DE" b="1" dirty="0" err="1">
                <a:solidFill>
                  <a:srgbClr val="002060"/>
                </a:solidFill>
              </a:rPr>
              <a:t>eduroam</a:t>
            </a:r>
            <a:r>
              <a:rPr lang="de-DE" b="1" dirty="0">
                <a:solidFill>
                  <a:srgbClr val="002060"/>
                </a:solidFill>
              </a:rPr>
              <a:t>"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C057D-7702-5B12-F0D5-C0BF840D3C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spcBef>
                <a:spcPts val="450"/>
              </a:spcBef>
              <a:buFont typeface="+mj-lt"/>
              <a:buAutoNum type="arabicPeriod"/>
            </a:pPr>
            <a:r>
              <a:rPr lang="de-DE" sz="1600" dirty="0"/>
              <a:t>WLAN </a:t>
            </a:r>
            <a:r>
              <a:rPr lang="de-DE" sz="16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"</a:t>
            </a:r>
            <a:r>
              <a:rPr lang="de-DE" sz="1600" dirty="0" err="1"/>
              <a:t>eduroam</a:t>
            </a:r>
            <a:r>
              <a:rPr lang="de-DE" sz="1600" kern="0" dirty="0">
                <a:solidFill>
                  <a:srgbClr val="0B2A51"/>
                </a:solidFill>
                <a:latin typeface="Verdana" pitchFamily="34"/>
                <a:cs typeface="Tahoma" pitchFamily="2"/>
              </a:rPr>
              <a:t>"</a:t>
            </a:r>
            <a:r>
              <a:rPr lang="de-DE" sz="1600" dirty="0"/>
              <a:t> auswählen</a:t>
            </a:r>
          </a:p>
          <a:p>
            <a:pPr lvl="0" indent="-342717">
              <a:spcBef>
                <a:spcPts val="450"/>
              </a:spcBef>
            </a:pPr>
            <a:endParaRPr lang="de-DE" sz="1600" dirty="0"/>
          </a:p>
          <a:p>
            <a:pPr marL="342900" lvl="0" indent="-342900">
              <a:spcBef>
                <a:spcPts val="450"/>
              </a:spcBef>
              <a:buFont typeface="+mj-lt"/>
              <a:buAutoNum type="arabicPeriod" startAt="2"/>
            </a:pPr>
            <a:r>
              <a:rPr lang="de-DE" sz="1600" dirty="0"/>
              <a:t>eigenes WLAN Passwort erstellen:</a:t>
            </a:r>
          </a:p>
          <a:p>
            <a:pPr lvl="0" indent="-342717">
              <a:spcBef>
                <a:spcPts val="450"/>
              </a:spcBef>
            </a:pPr>
            <a:r>
              <a:rPr lang="de-DE" sz="1600" dirty="0"/>
              <a:t>	</a:t>
            </a:r>
            <a:r>
              <a:rPr lang="de-DE" sz="1600" dirty="0">
                <a:hlinkClick r:id="rId2"/>
              </a:rPr>
              <a:t>https://tud.link/z2pp</a:t>
            </a:r>
            <a:endParaRPr lang="de-DE" sz="1600" dirty="0"/>
          </a:p>
          <a:p>
            <a:pPr lvl="0" indent="-342717">
              <a:spcBef>
                <a:spcPts val="450"/>
              </a:spcBef>
            </a:pPr>
            <a:endParaRPr lang="de-DE" sz="1600" dirty="0"/>
          </a:p>
          <a:p>
            <a:pPr marL="342900" lvl="0" indent="-342900">
              <a:spcBef>
                <a:spcPts val="450"/>
              </a:spcBef>
              <a:buAutoNum type="arabicPeriod" startAt="3"/>
            </a:pPr>
            <a:r>
              <a:rPr lang="de-DE" sz="1600" dirty="0"/>
              <a:t>Eingabe ZIH-Login@tu-dresden.de</a:t>
            </a:r>
          </a:p>
          <a:p>
            <a:pPr marL="342900" lvl="0" indent="-342900">
              <a:spcBef>
                <a:spcPts val="450"/>
              </a:spcBef>
            </a:pPr>
            <a:r>
              <a:rPr lang="de-DE" sz="1600" dirty="0"/>
              <a:t>	und eingerichtetes WLAN-Passwort</a:t>
            </a:r>
          </a:p>
          <a:p>
            <a:pPr lvl="0" indent="-342717">
              <a:spcBef>
                <a:spcPts val="450"/>
              </a:spcBef>
            </a:pPr>
            <a:endParaRPr lang="de-DE" sz="1600" dirty="0"/>
          </a:p>
          <a:p>
            <a:pPr lvl="0" indent="-342717">
              <a:spcBef>
                <a:spcPts val="450"/>
              </a:spcBef>
            </a:pPr>
            <a:r>
              <a:rPr lang="de-DE" sz="1600" dirty="0">
                <a:sym typeface="Wingdings" pitchFamily="2" charset="2"/>
              </a:rPr>
              <a:t>	Anleitung der TU für WLAN-Einrichtung:</a:t>
            </a:r>
          </a:p>
          <a:p>
            <a:pPr lvl="0" indent="-342717">
              <a:spcBef>
                <a:spcPts val="450"/>
              </a:spcBef>
            </a:pPr>
            <a:r>
              <a:rPr lang="de-DE" sz="1600" dirty="0">
                <a:sym typeface="Wingdings" pitchFamily="2" charset="2"/>
              </a:rPr>
              <a:t>	</a:t>
            </a:r>
            <a:r>
              <a:rPr lang="de-DE" sz="1600" dirty="0">
                <a:hlinkClick r:id="rId3"/>
              </a:rPr>
              <a:t>https://tud.link/zmk0</a:t>
            </a:r>
            <a:endParaRPr lang="de-DE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9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9B0AE-A8A6-1233-71E6-2B33979B50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indent="-342717">
              <a:spcBef>
                <a:spcPts val="450"/>
              </a:spcBef>
            </a:pPr>
            <a:endParaRPr lang="de-DE" sz="1600" dirty="0">
              <a:sym typeface="Wingdings" pitchFamily="2" charset="2"/>
            </a:endParaRPr>
          </a:p>
          <a:p>
            <a:pPr lvl="0"/>
            <a:r>
              <a:rPr lang="de-DE" sz="1600" b="1" dirty="0">
                <a:sym typeface="Wingdings" pitchFamily="2" charset="2"/>
              </a:rPr>
              <a:t>VPN: </a:t>
            </a:r>
            <a:r>
              <a:rPr lang="de-DE" sz="1600" dirty="0">
                <a:sym typeface="Wingdings" pitchFamily="2" charset="2"/>
              </a:rPr>
              <a:t>Virtual Private Network</a:t>
            </a:r>
          </a:p>
          <a:p>
            <a:pPr marL="685617" lvl="0" indent="-34290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itchFamily="2" charset="2"/>
              </a:rPr>
              <a:t>ermöglicht den 	Zugriff auf uniinterne Seiten </a:t>
            </a:r>
          </a:p>
          <a:p>
            <a:pPr lvl="0"/>
            <a:r>
              <a:rPr lang="de-DE" sz="1600" dirty="0">
                <a:sym typeface="Wingdings" pitchFamily="2" charset="2"/>
              </a:rPr>
              <a:t>auch von Zuhause</a:t>
            </a:r>
            <a:br>
              <a:rPr lang="de-DE" sz="1600" dirty="0">
                <a:sym typeface="Wingdings" pitchFamily="2" charset="2"/>
              </a:rPr>
            </a:br>
            <a:r>
              <a:rPr lang="de-DE" sz="1600" dirty="0">
                <a:sym typeface="Wingdings" pitchFamily="2" charset="2"/>
              </a:rPr>
              <a:t> innerhalb SLUB/Uni: Zugriff auf diese Seiten via „</a:t>
            </a:r>
            <a:r>
              <a:rPr lang="de-DE" sz="1600" dirty="0" err="1">
                <a:sym typeface="Wingdings" pitchFamily="2" charset="2"/>
              </a:rPr>
              <a:t>eduroam</a:t>
            </a:r>
            <a:r>
              <a:rPr lang="de-DE" sz="1600" dirty="0">
                <a:sym typeface="Wingdings" pitchFamily="2" charset="2"/>
              </a:rPr>
              <a:t>“</a:t>
            </a:r>
          </a:p>
          <a:p>
            <a:pPr lvl="0"/>
            <a:endParaRPr lang="de-DE" sz="1600" dirty="0">
              <a:sym typeface="Wingdings" pitchFamily="2" charset="2"/>
            </a:endParaRPr>
          </a:p>
          <a:p>
            <a:pPr lvl="0"/>
            <a:r>
              <a:rPr lang="de-DE" sz="1600" dirty="0">
                <a:sym typeface="Wingdings" pitchFamily="2" charset="2"/>
              </a:rPr>
              <a:t>Anleitung für VPN-Einrichtung:</a:t>
            </a:r>
          </a:p>
          <a:p>
            <a:pPr lvl="0"/>
            <a:r>
              <a:rPr lang="de-DE" sz="1600" dirty="0">
                <a:hlinkClick r:id="rId2"/>
              </a:rPr>
              <a:t>https://tud.link/g6mf</a:t>
            </a:r>
            <a:endParaRPr lang="de-DE" sz="1600" dirty="0"/>
          </a:p>
          <a:p>
            <a:pPr lvl="0"/>
            <a:endParaRPr lang="de-DE" sz="1600" dirty="0">
              <a:sym typeface="Wingdings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77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3D67C-FA9F-3DD4-F940-CB789C18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SELMA</a:t>
            </a:r>
            <a:br>
              <a:rPr lang="de-DE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C21D6-77F7-9C64-6A60-483FF8EC45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-342717">
              <a:spcBef>
                <a:spcPts val="450"/>
              </a:spcBef>
            </a:pPr>
            <a:r>
              <a:rPr lang="de-DE" sz="16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verwaltet eure Daten im Datennetzwerk der TU Dresden</a:t>
            </a:r>
          </a:p>
          <a:p>
            <a:pPr indent="-342717">
              <a:spcBef>
                <a:spcPts val="450"/>
              </a:spcBef>
            </a:pPr>
            <a:r>
              <a:rPr lang="de-DE" sz="1600" dirty="0">
                <a:sym typeface="Wingdings" panose="05000000000000000000" pitchFamily="2" charset="2"/>
              </a:rPr>
              <a:t>	 z.B. Immatrikulationsbescheinigung und sonstige Dokumente</a:t>
            </a:r>
          </a:p>
          <a:p>
            <a:pPr indent="-342717">
              <a:spcBef>
                <a:spcPts val="450"/>
              </a:spcBef>
            </a:pPr>
            <a:endParaRPr lang="de-DE" sz="700" dirty="0">
              <a:sym typeface="Wingdings" panose="05000000000000000000" pitchFamily="2" charset="2"/>
            </a:endParaRPr>
          </a:p>
          <a:p>
            <a:pPr indent="-342717">
              <a:spcBef>
                <a:spcPts val="450"/>
              </a:spcBef>
            </a:pPr>
            <a:r>
              <a:rPr lang="de-DE" sz="1050" dirty="0"/>
              <a:t>	</a:t>
            </a:r>
            <a:r>
              <a:rPr lang="de-DE" sz="2000" i="1" dirty="0"/>
              <a:t>Geplant ist, dass SELMA irgendwann einmal HISQIS ablösen soll.</a:t>
            </a:r>
          </a:p>
          <a:p>
            <a:pPr indent="-342717">
              <a:spcBef>
                <a:spcPts val="450"/>
              </a:spcBef>
            </a:pPr>
            <a:endParaRPr lang="de-DE" sz="1600" dirty="0"/>
          </a:p>
          <a:p>
            <a:pPr marL="342900" indent="-342900">
              <a:spcBef>
                <a:spcPts val="450"/>
              </a:spcBef>
              <a:buFont typeface="+mj-lt"/>
              <a:buAutoNum type="arabicPeriod"/>
            </a:pPr>
            <a:r>
              <a:rPr lang="de-DE" sz="1600" dirty="0"/>
              <a:t>"Selma TUD" aufrufen:</a:t>
            </a:r>
          </a:p>
          <a:p>
            <a:pPr marL="0">
              <a:spcBef>
                <a:spcPts val="450"/>
              </a:spcBef>
            </a:pPr>
            <a:r>
              <a:rPr lang="de-DE" sz="1600" dirty="0"/>
              <a:t>	</a:t>
            </a:r>
            <a:r>
              <a:rPr lang="de-DE" sz="1600" dirty="0">
                <a:hlinkClick r:id="rId2"/>
              </a:rPr>
              <a:t>https://tud.link/olu1</a:t>
            </a:r>
            <a:endParaRPr lang="de-DE" sz="1600" dirty="0"/>
          </a:p>
          <a:p>
            <a:pPr marL="0">
              <a:spcBef>
                <a:spcPts val="450"/>
              </a:spcBef>
            </a:pPr>
            <a:endParaRPr lang="de-DE" sz="1600" dirty="0"/>
          </a:p>
          <a:p>
            <a:pPr marL="342900" indent="-342900">
              <a:spcBef>
                <a:spcPts val="450"/>
              </a:spcBef>
              <a:buAutoNum type="arabicPeriod" startAt="2"/>
            </a:pPr>
            <a:r>
              <a:rPr lang="de-DE" sz="1600" dirty="0"/>
              <a:t>Einloggen mit ZIH-Login </a:t>
            </a:r>
          </a:p>
          <a:p>
            <a:pPr marL="0">
              <a:spcBef>
                <a:spcPts val="450"/>
              </a:spcBef>
            </a:pPr>
            <a:endParaRPr lang="de-DE" sz="1600" dirty="0"/>
          </a:p>
          <a:p>
            <a:pPr marL="0">
              <a:spcBef>
                <a:spcPts val="450"/>
              </a:spcBef>
              <a:tabLst>
                <a:tab pos="180000" algn="l"/>
                <a:tab pos="252000" algn="l"/>
                <a:tab pos="288000" algn="l"/>
                <a:tab pos="324000" algn="l"/>
                <a:tab pos="360000" algn="l"/>
                <a:tab pos="540000" algn="l"/>
              </a:tabLst>
            </a:pPr>
            <a:r>
              <a:rPr lang="de-DE" sz="1600" dirty="0"/>
              <a:t>3. Zugriff auf Daten und </a:t>
            </a:r>
            <a:br>
              <a:rPr lang="de-DE" sz="1600" dirty="0"/>
            </a:br>
            <a:r>
              <a:rPr lang="de-DE" sz="1600" dirty="0"/>
              <a:t>			Bescheinigungen unter</a:t>
            </a:r>
            <a:br>
              <a:rPr lang="de-DE" sz="1600" dirty="0"/>
            </a:br>
            <a:r>
              <a:rPr lang="de-DE" sz="1600" dirty="0"/>
              <a:t>			verschiedenen Menüpunkten</a:t>
            </a:r>
          </a:p>
          <a:p>
            <a:pPr marL="0">
              <a:buClr>
                <a:srgbClr val="0B2A51"/>
              </a:buClr>
              <a:buSzPct val="100000"/>
            </a:pPr>
            <a:endParaRPr lang="de-DE" sz="1800" dirty="0"/>
          </a:p>
          <a:p>
            <a:pPr marL="0">
              <a:buClr>
                <a:srgbClr val="0B2A51"/>
              </a:buClr>
              <a:buSzPct val="100000"/>
            </a:pPr>
            <a:endParaRPr lang="de-DE" sz="1800" dirty="0"/>
          </a:p>
          <a:p>
            <a:pPr marL="0">
              <a:buClr>
                <a:srgbClr val="0B2A51"/>
              </a:buClr>
              <a:buSzPct val="100000"/>
            </a:pPr>
            <a:endParaRPr lang="de-DE" sz="1800" dirty="0"/>
          </a:p>
          <a:p>
            <a:pPr marL="0">
              <a:buClr>
                <a:srgbClr val="0B2A51"/>
              </a:buClr>
              <a:buSzPct val="100000"/>
            </a:pPr>
            <a:endParaRPr lang="de-DE" sz="1800" dirty="0"/>
          </a:p>
          <a:p>
            <a:pPr marL="0">
              <a:buClr>
                <a:srgbClr val="0B2A51"/>
              </a:buClr>
              <a:buSzPct val="100000"/>
            </a:pPr>
            <a:endParaRPr lang="de-DE" sz="1800" dirty="0"/>
          </a:p>
          <a:p>
            <a:endParaRPr lang="en-GB" dirty="0"/>
          </a:p>
        </p:txBody>
      </p:sp>
      <p:pic>
        <p:nvPicPr>
          <p:cNvPr id="4" name="Grafik 3" descr="InkedIMG_0330_LI.jpg">
            <a:extLst>
              <a:ext uri="{FF2B5EF4-FFF2-40B4-BE49-F238E27FC236}">
                <a16:creationId xmlns:a16="http://schemas.microsoft.com/office/drawing/2014/main" id="{246D0C03-B135-34FA-CA88-901C6B2D38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277" t="13901" b="20709"/>
          <a:stretch>
            <a:fillRect/>
          </a:stretch>
        </p:blipFill>
        <p:spPr>
          <a:xfrm>
            <a:off x="5565537" y="2929290"/>
            <a:ext cx="5341260" cy="26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C1E86-23CB-F458-8C57-D82FF919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Uni Mail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1E81C3-49A2-6243-D71A-B599E902F6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685617" indent="-34290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Für den Austausch uniinterner Nachrichten, z.B. Emails von Dozierenden und anderen Instanzen der Universität</a:t>
            </a:r>
          </a:p>
          <a:p>
            <a:endParaRPr lang="de-DE" sz="1600" dirty="0"/>
          </a:p>
          <a:p>
            <a:pPr marL="685617" indent="-342900">
              <a:buFont typeface="Wingdings" panose="05000000000000000000" pitchFamily="2" charset="2"/>
              <a:buChar char="à"/>
            </a:pPr>
            <a:r>
              <a:rPr lang="de-DE" sz="1600" dirty="0"/>
              <a:t>Zugriff über folgenden Link: </a:t>
            </a:r>
            <a:r>
              <a:rPr lang="de-DE" sz="1600" dirty="0">
                <a:hlinkClick r:id="rId2"/>
              </a:rPr>
              <a:t>https://tud.link/xh6h</a:t>
            </a:r>
            <a:endParaRPr lang="de-DE" sz="1600" dirty="0"/>
          </a:p>
          <a:p>
            <a:endParaRPr lang="de-DE" sz="1600" dirty="0"/>
          </a:p>
          <a:p>
            <a:pPr marL="685617" indent="-34290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Einrichtung Weiterleitung auf andere Mailadressen: </a:t>
            </a:r>
            <a:r>
              <a:rPr lang="de-DE" sz="1600" dirty="0">
                <a:hlinkClick r:id="rId3"/>
              </a:rPr>
              <a:t>https://tud.link/kpng</a:t>
            </a:r>
            <a:endParaRPr lang="de-DE" sz="1600" dirty="0"/>
          </a:p>
          <a:p>
            <a:endParaRPr lang="de-DE" sz="2000" dirty="0"/>
          </a:p>
          <a:p>
            <a:pPr marL="685617" indent="-34290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Anleitung für verschiedene Clients und mobile Endgeräte: </a:t>
            </a:r>
            <a:r>
              <a:rPr lang="de-DE" sz="1600" dirty="0">
                <a:hlinkClick r:id="rId4"/>
              </a:rPr>
              <a:t>https://tud.link/gvex</a:t>
            </a:r>
            <a:r>
              <a:rPr lang="de-DE" sz="16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971125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PP_CD_TUD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P_CD_TUD" id="{3D5E6CC2-9B36-4A84-A825-36179B70312A}" vid="{5AF3F78B-0A74-4AD5-A47D-2262BBD4061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Vorlage_PPP_CD_TUD</Template>
  <TotalTime>0</TotalTime>
  <Words>839</Words>
  <Application>Microsoft Office PowerPoint</Application>
  <PresentationFormat>Breitbild</PresentationFormat>
  <Paragraphs>150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Open Sans</vt:lpstr>
      <vt:lpstr>Arial</vt:lpstr>
      <vt:lpstr>Calibri</vt:lpstr>
      <vt:lpstr>Verdana</vt:lpstr>
      <vt:lpstr>Symbol</vt:lpstr>
      <vt:lpstr>Wingdings</vt:lpstr>
      <vt:lpstr>Vorlage_PPP_CD_TUD</vt:lpstr>
      <vt:lpstr>Anmelde- und Einrichtungskurs für Logins und Seiten der TU Dresden</vt:lpstr>
      <vt:lpstr>Auf welchem Stand seid ihr?  </vt:lpstr>
      <vt:lpstr>Welche Anmeldungen zeigen wir euch?  </vt:lpstr>
      <vt:lpstr>ZIH Login</vt:lpstr>
      <vt:lpstr>PowerPoint-Präsentation</vt:lpstr>
      <vt:lpstr>WLAN "eduroam" </vt:lpstr>
      <vt:lpstr>PowerPoint-Präsentation</vt:lpstr>
      <vt:lpstr>SELMA </vt:lpstr>
      <vt:lpstr>Uni Mail</vt:lpstr>
      <vt:lpstr>OPAL </vt:lpstr>
      <vt:lpstr>PowerPoint-Präsentation</vt:lpstr>
      <vt:lpstr>Sportkurse </vt:lpstr>
      <vt:lpstr>LSK Online -Sprachkurse  </vt:lpstr>
      <vt:lpstr>HISQIS</vt:lpstr>
      <vt:lpstr>PowerPoint-Präsentation</vt:lpstr>
      <vt:lpstr>Microsoft Office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Anmelde- und Einrichtungskurs für Logins und Seiten der TU Dresden</dc:title>
  <dc:creator>233e35ef, 6f995fa1</dc:creator>
  <cp:lastModifiedBy>233e35ef, 6f995fa1</cp:lastModifiedBy>
  <cp:revision>2</cp:revision>
  <dcterms:created xsi:type="dcterms:W3CDTF">2022-09-26T18:29:45Z</dcterms:created>
  <dcterms:modified xsi:type="dcterms:W3CDTF">2022-09-26T20:43:52Z</dcterms:modified>
</cp:coreProperties>
</file>