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21383625" cy="30275213"/>
  <p:notesSz cx="6858000" cy="9144000"/>
  <p:defaultTextStyle>
    <a:defPPr>
      <a:defRPr lang="de-DE"/>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46" userDrawn="1">
          <p15:clr>
            <a:srgbClr val="A4A3A4"/>
          </p15:clr>
        </p15:guide>
        <p15:guide id="2" pos="2008" userDrawn="1">
          <p15:clr>
            <a:srgbClr val="A4A3A4"/>
          </p15:clr>
        </p15:guide>
        <p15:guide id="3" pos="3356" userDrawn="1">
          <p15:clr>
            <a:srgbClr val="A4A3A4"/>
          </p15:clr>
        </p15:guide>
        <p15:guide id="4" pos="3673" userDrawn="1">
          <p15:clr>
            <a:srgbClr val="A4A3A4"/>
          </p15:clr>
        </p15:guide>
        <p15:guide id="5" pos="816" userDrawn="1">
          <p15:clr>
            <a:srgbClr val="A4A3A4"/>
          </p15:clr>
        </p15:guide>
        <p15:guide id="6" pos="5011" userDrawn="1">
          <p15:clr>
            <a:srgbClr val="A4A3A4"/>
          </p15:clr>
        </p15:guide>
        <p15:guide id="7" pos="5329" userDrawn="1">
          <p15:clr>
            <a:srgbClr val="A4A3A4"/>
          </p15:clr>
        </p15:guide>
        <p15:guide id="8" pos="6644" userDrawn="1">
          <p15:clr>
            <a:srgbClr val="A4A3A4"/>
          </p15:clr>
        </p15:guide>
        <p15:guide id="9" pos="6962" userDrawn="1">
          <p15:clr>
            <a:srgbClr val="A4A3A4"/>
          </p15:clr>
        </p15:guide>
        <p15:guide id="10" pos="8300" userDrawn="1">
          <p15:clr>
            <a:srgbClr val="A4A3A4"/>
          </p15:clr>
        </p15:guide>
        <p15:guide id="11" pos="8617" userDrawn="1">
          <p15:clr>
            <a:srgbClr val="A4A3A4"/>
          </p15:clr>
        </p15:guide>
        <p15:guide id="12" pos="9933" userDrawn="1">
          <p15:clr>
            <a:srgbClr val="A4A3A4"/>
          </p15:clr>
        </p15:guide>
        <p15:guide id="13" pos="10250" userDrawn="1">
          <p15:clr>
            <a:srgbClr val="A4A3A4"/>
          </p15:clr>
        </p15:guide>
        <p15:guide id="14" pos="11566" userDrawn="1">
          <p15:clr>
            <a:srgbClr val="A4A3A4"/>
          </p15:clr>
        </p15:guide>
        <p15:guide id="15" pos="12813" userDrawn="1">
          <p15:clr>
            <a:srgbClr val="A4A3A4"/>
          </p15:clr>
        </p15:guide>
        <p15:guide id="16" orient="horz" pos="17179" userDrawn="1">
          <p15:clr>
            <a:srgbClr val="A4A3A4"/>
          </p15:clr>
        </p15:guide>
        <p15:guide id="17" orient="horz" pos="2664" userDrawn="1">
          <p15:clr>
            <a:srgbClr val="A4A3A4"/>
          </p15:clr>
        </p15:guide>
        <p15:guide id="18" orient="horz" pos="9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showGuides="1">
      <p:cViewPr>
        <p:scale>
          <a:sx n="28" d="100"/>
          <a:sy n="28" d="100"/>
        </p:scale>
        <p:origin x="-2826" y="150"/>
      </p:cViewPr>
      <p:guideLst>
        <p:guide orient="horz" pos="2346"/>
        <p:guide orient="horz" pos="17179"/>
        <p:guide orient="horz" pos="2664"/>
        <p:guide orient="horz" pos="917"/>
        <p:guide pos="2008"/>
        <p:guide pos="3356"/>
        <p:guide pos="3673"/>
        <p:guide pos="816"/>
        <p:guide pos="5011"/>
        <p:guide pos="5329"/>
        <p:guide pos="6644"/>
        <p:guide pos="6962"/>
        <p:guide pos="8300"/>
        <p:guide pos="8617"/>
        <p:guide pos="9933"/>
        <p:guide pos="10250"/>
        <p:guide pos="11566"/>
        <p:guide pos="128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iss">
    <p:spTree>
      <p:nvGrpSpPr>
        <p:cNvPr id="1" name=""/>
        <p:cNvGrpSpPr/>
        <p:nvPr/>
      </p:nvGrpSpPr>
      <p:grpSpPr>
        <a:xfrm>
          <a:off x="0" y="0"/>
          <a:ext cx="0" cy="0"/>
          <a:chOff x="0" y="0"/>
          <a:chExt cx="0" cy="0"/>
        </a:xfrm>
      </p:grpSpPr>
      <p:pic>
        <p:nvPicPr>
          <p:cNvPr id="1026" name="Picture 2" descr="DDC_Logo_110x5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62287" y="28324268"/>
            <a:ext cx="2533650" cy="115093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7" name="Text Box 3"/>
          <p:cNvSpPr txBox="1">
            <a:spLocks noChangeArrowheads="1"/>
          </p:cNvSpPr>
          <p:nvPr userDrawn="1"/>
        </p:nvSpPr>
        <p:spPr bwMode="auto">
          <a:xfrm>
            <a:off x="3062287" y="27681331"/>
            <a:ext cx="5408613" cy="6429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1800" b="0" i="0" u="none" strike="noStrike" cap="none" normalizeH="0" baseline="0" smtClean="0">
                <a:ln>
                  <a:noFill/>
                </a:ln>
                <a:solidFill>
                  <a:srgbClr val="000000"/>
                </a:solidFill>
                <a:effectLst/>
                <a:latin typeface="Open Sans" panose="020B0606030504020204" pitchFamily="34" charset="0"/>
              </a:rPr>
              <a:t>Mitglied im Netzwerk von:</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8" name="Text Box 4"/>
          <p:cNvSpPr txBox="1">
            <a:spLocks noChangeArrowheads="1"/>
          </p:cNvSpPr>
          <p:nvPr userDrawn="1"/>
        </p:nvSpPr>
        <p:spPr bwMode="auto">
          <a:xfrm>
            <a:off x="8013700" y="27681331"/>
            <a:ext cx="6937375" cy="21669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1800" b="0" i="0" u="none" strike="noStrike" cap="none" normalizeH="0" baseline="0" smtClean="0">
                <a:ln>
                  <a:noFill/>
                </a:ln>
                <a:solidFill>
                  <a:srgbClr val="000000"/>
                </a:solidFill>
                <a:effectLst/>
                <a:latin typeface="Open Sans" panose="020B0606030504020204" pitchFamily="34" charset="0"/>
              </a:rPr>
              <a:t>gefördert durch:</a:t>
            </a:r>
            <a:r>
              <a:rPr kumimoji="0" lang="de-DE" altLang="de-DE" sz="2800" b="0" i="0" u="none" strike="noStrike" cap="none" normalizeH="0" baseline="0" smtClean="0">
                <a:ln>
                  <a:noFill/>
                </a:ln>
                <a:solidFill>
                  <a:srgbClr val="000000"/>
                </a:solidFill>
                <a:effectLst/>
                <a:latin typeface="Open Sans" panose="020B0606030504020204" pitchFamily="34" charset="0"/>
              </a:rPr>
              <a:t/>
            </a:r>
            <a:br>
              <a:rPr kumimoji="0" lang="de-DE" altLang="de-DE" sz="2800" b="0" i="0" u="none" strike="noStrike" cap="none" normalizeH="0" baseline="0" smtClean="0">
                <a:ln>
                  <a:noFill/>
                </a:ln>
                <a:solidFill>
                  <a:srgbClr val="000000"/>
                </a:solidFill>
                <a:effectLst/>
                <a:latin typeface="Open Sans" panose="020B0606030504020204" pitchFamily="34" charset="0"/>
              </a:rPr>
            </a:br>
            <a:r>
              <a:rPr kumimoji="0" lang="de-DE" altLang="de-DE" sz="2800" b="0" i="0" u="none" strike="noStrike" cap="none" normalizeH="0" baseline="0" smtClean="0">
                <a:ln>
                  <a:noFill/>
                </a:ln>
                <a:solidFill>
                  <a:srgbClr val="000000"/>
                </a:solidFill>
                <a:effectLst/>
                <a:latin typeface="Open Sans" panose="020B0606030504020204" pitchFamily="34" charset="0"/>
              </a:rPr>
              <a:t/>
            </a:r>
            <a:br>
              <a:rPr kumimoji="0" lang="de-DE" altLang="de-DE" sz="2800" b="0" i="0" u="none" strike="noStrike" cap="none" normalizeH="0" baseline="0" smtClean="0">
                <a:ln>
                  <a:noFill/>
                </a:ln>
                <a:solidFill>
                  <a:srgbClr val="000000"/>
                </a:solidFill>
                <a:effectLst/>
                <a:latin typeface="Open Sans" panose="020B0606030504020204" pitchFamily="34" charset="0"/>
              </a:rPr>
            </a:br>
            <a:r>
              <a:rPr kumimoji="0" lang="de-DE" altLang="de-DE" sz="3000" b="0" i="0" u="none" strike="noStrike" cap="none" normalizeH="0" baseline="0" smtClean="0">
                <a:ln>
                  <a:noFill/>
                </a:ln>
                <a:solidFill>
                  <a:srgbClr val="000000"/>
                </a:solidFill>
                <a:effectLst/>
                <a:latin typeface="Open Sans" panose="020B0606030504020204" pitchFamily="34" charset="0"/>
              </a:rPr>
              <a:t>Platz für ein oder mehrere </a:t>
            </a:r>
            <a:br>
              <a:rPr kumimoji="0" lang="de-DE" altLang="de-DE" sz="3000" b="0" i="0" u="none" strike="noStrike" cap="none" normalizeH="0" baseline="0" smtClean="0">
                <a:ln>
                  <a:noFill/>
                </a:ln>
                <a:solidFill>
                  <a:srgbClr val="000000"/>
                </a:solidFill>
                <a:effectLst/>
                <a:latin typeface="Open Sans" panose="020B0606030504020204" pitchFamily="34" charset="0"/>
              </a:rPr>
            </a:br>
            <a:r>
              <a:rPr kumimoji="0" lang="de-DE" altLang="de-DE" sz="3000" b="0" i="0" u="none" strike="noStrike" cap="none" normalizeH="0" baseline="0" smtClean="0">
                <a:ln>
                  <a:noFill/>
                </a:ln>
                <a:solidFill>
                  <a:srgbClr val="000000"/>
                </a:solidFill>
                <a:effectLst/>
                <a:latin typeface="Open Sans" panose="020B0606030504020204" pitchFamily="34" charset="0"/>
              </a:rPr>
              <a:t>Logos Ihrer Fördermittelträger</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1030" name="Picture 6" descr="TUD_Logo_HKS41_22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85862" y="1484405"/>
            <a:ext cx="5815013" cy="1689101"/>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10" name="Rectangle 7"/>
          <p:cNvSpPr>
            <a:spLocks noChangeArrowheads="1"/>
          </p:cNvSpPr>
          <p:nvPr userDrawn="1"/>
        </p:nvSpPr>
        <p:spPr bwMode="auto">
          <a:xfrm>
            <a:off x="-209008" y="3716431"/>
            <a:ext cx="21828125" cy="539750"/>
          </a:xfrm>
          <a:prstGeom prst="rect">
            <a:avLst/>
          </a:prstGeom>
          <a:noFill/>
          <a:ln w="19050" algn="ctr">
            <a:solidFill>
              <a:srgbClr val="808080"/>
            </a:solidFill>
            <a:miter lim="800000"/>
            <a:headEnd/>
            <a:tailEnd/>
          </a:ln>
          <a:effectLst/>
          <a:extLst>
            <a:ext uri="{909E8E84-426E-40DD-AFC4-6F175D3DCCD1}">
              <a14:hiddenFill xmlns:a14="http://schemas.microsoft.com/office/drawing/2010/main">
                <a:solidFill>
                  <a:srgbClr val="FFFFFF">
                    <a:alpha val="50000"/>
                  </a:srgbClr>
                </a:solidFill>
              </a14:hiddenFill>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2" name="Picture 2" descr="D:\Bilder\IAK\IAK Logo - neu\Groß\Logo_IAK_01_color.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951075" y="27863538"/>
            <a:ext cx="5673725" cy="145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01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u-Weiss-Blau">
    <p:spTree>
      <p:nvGrpSpPr>
        <p:cNvPr id="1" name=""/>
        <p:cNvGrpSpPr/>
        <p:nvPr/>
      </p:nvGrpSpPr>
      <p:grpSpPr>
        <a:xfrm>
          <a:off x="0" y="0"/>
          <a:ext cx="0" cy="0"/>
          <a:chOff x="0" y="0"/>
          <a:chExt cx="0" cy="0"/>
        </a:xfrm>
      </p:grpSpPr>
      <p:sp>
        <p:nvSpPr>
          <p:cNvPr id="11" name="Rectangle 8"/>
          <p:cNvSpPr>
            <a:spLocks noChangeArrowheads="1"/>
          </p:cNvSpPr>
          <p:nvPr userDrawn="1"/>
        </p:nvSpPr>
        <p:spPr bwMode="auto">
          <a:xfrm>
            <a:off x="0" y="27395487"/>
            <a:ext cx="21483638" cy="2879726"/>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endParaRPr lang="de-DE"/>
          </a:p>
        </p:txBody>
      </p:sp>
      <p:sp>
        <p:nvSpPr>
          <p:cNvPr id="7" name="Rectangle 2"/>
          <p:cNvSpPr>
            <a:spLocks noChangeAspect="1" noChangeArrowheads="1"/>
          </p:cNvSpPr>
          <p:nvPr userDrawn="1"/>
        </p:nvSpPr>
        <p:spPr bwMode="auto">
          <a:xfrm>
            <a:off x="-3175" y="0"/>
            <a:ext cx="21432838" cy="4265634"/>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700" b="0" i="0" u="none" strike="noStrike" cap="none" normalizeH="0" baseline="0" smtClean="0">
                <a:ln>
                  <a:noFill/>
                </a:ln>
                <a:solidFill>
                  <a:srgbClr val="0B2A51"/>
                </a:solidFill>
                <a:effectLst/>
                <a:latin typeface="Open Sans" panose="020B0606030504020204" pitchFamily="34" charset="0"/>
              </a:rPr>
              <a:t> </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8" name="Rectangle 3"/>
          <p:cNvSpPr>
            <a:spLocks noChangeArrowheads="1"/>
          </p:cNvSpPr>
          <p:nvPr userDrawn="1"/>
        </p:nvSpPr>
        <p:spPr bwMode="auto">
          <a:xfrm>
            <a:off x="-1452" y="3725884"/>
            <a:ext cx="21432838" cy="539750"/>
          </a:xfrm>
          <a:prstGeom prst="rect">
            <a:avLst/>
          </a:prstGeom>
          <a:solidFill>
            <a:srgbClr val="FFFFFF">
              <a:alpha val="50000"/>
            </a:srgbClr>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2053" name="Picture 5" descr="DDC-Logo_weis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6913" y="28355925"/>
            <a:ext cx="3171825" cy="113188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2055" name="Picture 7" descr="TUD_Logo_weiss_22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55700" y="1231900"/>
            <a:ext cx="5813425" cy="1687513"/>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12" name="Text Box 9"/>
          <p:cNvSpPr txBox="1">
            <a:spLocks noChangeArrowheads="1"/>
          </p:cNvSpPr>
          <p:nvPr userDrawn="1"/>
        </p:nvSpPr>
        <p:spPr bwMode="auto">
          <a:xfrm>
            <a:off x="3236913" y="27628850"/>
            <a:ext cx="4773613" cy="25860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1800" b="0" i="0" u="none" strike="noStrike" cap="none" normalizeH="0" baseline="0" smtClean="0">
                <a:ln>
                  <a:noFill/>
                </a:ln>
                <a:solidFill>
                  <a:srgbClr val="FFFFFF"/>
                </a:solidFill>
                <a:effectLst/>
                <a:latin typeface="Open Sans" panose="020B0606030504020204" pitchFamily="34" charset="0"/>
              </a:rPr>
              <a:t>Mitglied im Netzwerk von:</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2051"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609359" y="28239243"/>
            <a:ext cx="5322888"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337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u">
    <p:spTree>
      <p:nvGrpSpPr>
        <p:cNvPr id="1" name=""/>
        <p:cNvGrpSpPr/>
        <p:nvPr/>
      </p:nvGrpSpPr>
      <p:grpSpPr>
        <a:xfrm>
          <a:off x="0" y="0"/>
          <a:ext cx="0" cy="0"/>
          <a:chOff x="0" y="0"/>
          <a:chExt cx="0" cy="0"/>
        </a:xfrm>
      </p:grpSpPr>
      <p:sp>
        <p:nvSpPr>
          <p:cNvPr id="7" name="Rectangle 2"/>
          <p:cNvSpPr>
            <a:spLocks noChangeAspect="1" noChangeArrowheads="1"/>
          </p:cNvSpPr>
          <p:nvPr userDrawn="1"/>
        </p:nvSpPr>
        <p:spPr bwMode="auto">
          <a:xfrm>
            <a:off x="11113" y="-1588"/>
            <a:ext cx="21428075" cy="30251401"/>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700" b="0" i="0" u="none" strike="noStrike" cap="none" normalizeH="0" baseline="0" smtClean="0">
                <a:ln>
                  <a:noFill/>
                </a:ln>
                <a:solidFill>
                  <a:srgbClr val="0B2A51"/>
                </a:solidFill>
                <a:effectLst/>
                <a:latin typeface="Open Sans" panose="020B0606030504020204" pitchFamily="34" charset="0"/>
              </a:rPr>
              <a:t> </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8" name="Text Box 3"/>
          <p:cNvSpPr txBox="1">
            <a:spLocks noChangeArrowheads="1"/>
          </p:cNvSpPr>
          <p:nvPr userDrawn="1"/>
        </p:nvSpPr>
        <p:spPr bwMode="auto">
          <a:xfrm>
            <a:off x="3122613" y="27520900"/>
            <a:ext cx="4773612" cy="258603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1800" b="0" i="0" u="none" strike="noStrike" cap="none" normalizeH="0" baseline="0" smtClean="0">
                <a:ln>
                  <a:noFill/>
                </a:ln>
                <a:solidFill>
                  <a:srgbClr val="FFFFFF"/>
                </a:solidFill>
                <a:effectLst/>
                <a:latin typeface="Open Sans" panose="020B0606030504020204" pitchFamily="34" charset="0"/>
              </a:rPr>
              <a:t>Mitglied im Netzwerk von:</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3077" name="Picture 5" descr="DDC-Logo_weis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6913" y="28347988"/>
            <a:ext cx="3171825" cy="113188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3080" name="Picture 8" descr="TUD_Logo_weiss_22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55700" y="1223963"/>
            <a:ext cx="5813425" cy="1687512"/>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15" name="Rectangle 3"/>
          <p:cNvSpPr>
            <a:spLocks noChangeArrowheads="1"/>
          </p:cNvSpPr>
          <p:nvPr userDrawn="1"/>
        </p:nvSpPr>
        <p:spPr bwMode="auto">
          <a:xfrm>
            <a:off x="-1452" y="3725884"/>
            <a:ext cx="21432838" cy="539750"/>
          </a:xfrm>
          <a:prstGeom prst="rect">
            <a:avLst/>
          </a:prstGeom>
          <a:solidFill>
            <a:srgbClr val="FFFFFF">
              <a:alpha val="50000"/>
            </a:srgbClr>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3074"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372292" y="28231306"/>
            <a:ext cx="5322888"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484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u-Weiss">
    <p:spTree>
      <p:nvGrpSpPr>
        <p:cNvPr id="1" name=""/>
        <p:cNvGrpSpPr/>
        <p:nvPr/>
      </p:nvGrpSpPr>
      <p:grpSpPr>
        <a:xfrm>
          <a:off x="0" y="0"/>
          <a:ext cx="0" cy="0"/>
          <a:chOff x="0" y="0"/>
          <a:chExt cx="0" cy="0"/>
        </a:xfrm>
      </p:grpSpPr>
      <p:sp>
        <p:nvSpPr>
          <p:cNvPr id="11" name="Rectangle 2"/>
          <p:cNvSpPr>
            <a:spLocks noChangeAspect="1" noChangeArrowheads="1"/>
          </p:cNvSpPr>
          <p:nvPr userDrawn="1"/>
        </p:nvSpPr>
        <p:spPr bwMode="auto">
          <a:xfrm>
            <a:off x="-3175" y="0"/>
            <a:ext cx="21432838" cy="4265634"/>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700" b="0" i="0" u="none" strike="noStrike" cap="none" normalizeH="0" baseline="0" smtClean="0">
                <a:ln>
                  <a:noFill/>
                </a:ln>
                <a:solidFill>
                  <a:srgbClr val="0B2A51"/>
                </a:solidFill>
                <a:effectLst/>
                <a:latin typeface="Open Sans" panose="020B0606030504020204" pitchFamily="34" charset="0"/>
              </a:rPr>
              <a:t> </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2" name="Rectangle 3"/>
          <p:cNvSpPr>
            <a:spLocks noChangeArrowheads="1"/>
          </p:cNvSpPr>
          <p:nvPr userDrawn="1"/>
        </p:nvSpPr>
        <p:spPr bwMode="auto">
          <a:xfrm>
            <a:off x="-1452" y="3725884"/>
            <a:ext cx="21432838" cy="539750"/>
          </a:xfrm>
          <a:prstGeom prst="rect">
            <a:avLst/>
          </a:prstGeom>
          <a:solidFill>
            <a:srgbClr val="FFFFFF">
              <a:alpha val="50000"/>
            </a:srgbClr>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4100" name="Picture 4" descr="TUD_Logo_weiss_2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7288" y="1250950"/>
            <a:ext cx="5813425" cy="1687513"/>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Tree>
    <p:extLst>
      <p:ext uri="{BB962C8B-B14F-4D97-AF65-F5344CB8AC3E}">
        <p14:creationId xmlns:p14="http://schemas.microsoft.com/office/powerpoint/2010/main" val="3265950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795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187700" y="4750117"/>
            <a:ext cx="17206912" cy="3296603"/>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7000" b="1" i="0" u="none" strike="noStrike" cap="none" normalizeH="0" baseline="0" dirty="0" smtClean="0">
                <a:ln>
                  <a:noFill/>
                </a:ln>
                <a:solidFill>
                  <a:srgbClr val="002F5D"/>
                </a:solidFill>
                <a:effectLst/>
                <a:latin typeface="Open Sans" panose="020B0606030504020204" pitchFamily="34" charset="0"/>
              </a:rPr>
              <a:t>Postervorlage Format DIN A1</a:t>
            </a:r>
            <a:br>
              <a:rPr kumimoji="0" lang="de-DE" altLang="de-DE" sz="7000" b="1" i="0" u="none" strike="noStrike" cap="none" normalizeH="0" baseline="0" dirty="0" smtClean="0">
                <a:ln>
                  <a:noFill/>
                </a:ln>
                <a:solidFill>
                  <a:srgbClr val="002F5D"/>
                </a:solidFill>
                <a:effectLst/>
                <a:latin typeface="Open Sans" panose="020B0606030504020204" pitchFamily="34" charset="0"/>
              </a:rPr>
            </a:br>
            <a:r>
              <a:rPr kumimoji="0" lang="de-DE" altLang="de-DE" sz="7000" b="1" i="0" u="none" strike="noStrike" cap="none" normalizeH="0" baseline="0" dirty="0" smtClean="0">
                <a:ln>
                  <a:noFill/>
                </a:ln>
                <a:solidFill>
                  <a:srgbClr val="002F5D"/>
                </a:solidFill>
                <a:effectLst/>
                <a:latin typeface="Open Sans" panose="020B0606030504020204" pitchFamily="34" charset="0"/>
              </a:rPr>
              <a:t>Schriftgröße Titel 70 </a:t>
            </a:r>
            <a:r>
              <a:rPr kumimoji="0" lang="de-DE" altLang="de-DE" sz="7000" b="1" i="0" u="none" strike="noStrike" cap="none" normalizeH="0" baseline="0" dirty="0" err="1" smtClean="0">
                <a:ln>
                  <a:noFill/>
                </a:ln>
                <a:solidFill>
                  <a:srgbClr val="002F5D"/>
                </a:solidFill>
                <a:effectLst/>
                <a:latin typeface="Open Sans" panose="020B0606030504020204" pitchFamily="34" charset="0"/>
              </a:rPr>
              <a:t>pt</a:t>
            </a:r>
            <a:endParaRPr kumimoji="0" lang="de-DE" altLang="de-DE" sz="7000" b="1" i="0" u="none" strike="noStrike" cap="none" normalizeH="0" baseline="0" dirty="0" smtClean="0">
              <a:ln>
                <a:noFill/>
              </a:ln>
              <a:solidFill>
                <a:srgbClr val="002F5D"/>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4600" b="1" i="0" u="none" strike="noStrike" cap="none" normalizeH="0" baseline="0" dirty="0" smtClean="0">
                <a:ln>
                  <a:noFill/>
                </a:ln>
                <a:solidFill>
                  <a:srgbClr val="002F5D"/>
                </a:solidFill>
                <a:effectLst/>
                <a:latin typeface="Open Sans Semibold" panose="020B0706030804020204" pitchFamily="34" charset="0"/>
              </a:rPr>
              <a:t>TUD Inhalte präsentieren | Untertitel Schriftgröße 46 </a:t>
            </a:r>
            <a:r>
              <a:rPr kumimoji="0" lang="de-DE" altLang="de-DE" sz="4600" b="1" i="0" u="none" strike="noStrike" cap="none" normalizeH="0" baseline="0" dirty="0" err="1" smtClean="0">
                <a:ln>
                  <a:noFill/>
                </a:ln>
                <a:solidFill>
                  <a:srgbClr val="002F5D"/>
                </a:solidFill>
                <a:effectLst/>
                <a:latin typeface="Open Sans Semibold" panose="020B0706030804020204" pitchFamily="34" charset="0"/>
              </a:rPr>
              <a:t>pt</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5" name="Text Box 3"/>
          <p:cNvSpPr txBox="1">
            <a:spLocks noChangeArrowheads="1"/>
          </p:cNvSpPr>
          <p:nvPr/>
        </p:nvSpPr>
        <p:spPr bwMode="auto">
          <a:xfrm>
            <a:off x="3187700" y="8376287"/>
            <a:ext cx="6854825" cy="11426506"/>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3000" b="1" i="0" u="none" strike="noStrike" cap="none" normalizeH="0" baseline="0" dirty="0" smtClean="0">
                <a:ln>
                  <a:noFill/>
                </a:ln>
                <a:solidFill>
                  <a:srgbClr val="002F5D"/>
                </a:solidFill>
                <a:effectLst/>
                <a:latin typeface="Open Sans" panose="020B0606030504020204" pitchFamily="34" charset="0"/>
              </a:rPr>
              <a:t>Elemente des Corporate Designs</a:t>
            </a:r>
          </a:p>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Logo</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Das Logo der TUD besteht aus einem Symbol und einem Schriftzug. Es tritt immer als Ganzes in Erscheinung und darf nicht getrennt oder modifiziert werden. Das Logo kann in der Hausfarbe der TUD sowie in Weiß und Schwarz in Kommunikationsmitteln verwendet werden und ist im Layout immer oben links positioniert.</a:t>
            </a:r>
          </a:p>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Schrift</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Die Hausschrift der TUD ist die  Open Sans </a:t>
            </a:r>
            <a:r>
              <a:rPr kumimoji="0" lang="de-DE" altLang="de-DE" sz="2000" b="0" i="0" u="none" strike="noStrike" cap="none" normalizeH="0" baseline="0" dirty="0" smtClean="0">
                <a:ln>
                  <a:noFill/>
                </a:ln>
                <a:solidFill>
                  <a:srgbClr val="000000"/>
                </a:solidFill>
                <a:effectLst/>
                <a:latin typeface="Open Sans" panose="020B0606030504020204" pitchFamily="34" charset="0"/>
              </a:rPr>
              <a:t> </a:t>
            </a:r>
            <a:r>
              <a:rPr kumimoji="0" lang="de-DE" altLang="de-DE" sz="2000" b="0" i="0" u="none" strike="noStrike" cap="none" normalizeH="0" baseline="0" dirty="0" smtClean="0">
                <a:ln>
                  <a:noFill/>
                </a:ln>
                <a:solidFill>
                  <a:srgbClr val="002F5D"/>
                </a:solidFill>
                <a:effectLst/>
                <a:latin typeface="Open Sans" panose="020B0606030504020204" pitchFamily="34" charset="0"/>
              </a:rPr>
              <a:t>– entworfen von Schriftgestalter Steve </a:t>
            </a:r>
            <a:r>
              <a:rPr kumimoji="0" lang="de-DE" altLang="de-DE" sz="2000" b="0" i="0" u="none" strike="noStrike" cap="none" normalizeH="0" baseline="0" dirty="0" err="1" smtClean="0">
                <a:ln>
                  <a:noFill/>
                </a:ln>
                <a:solidFill>
                  <a:srgbClr val="002F5D"/>
                </a:solidFill>
                <a:effectLst/>
                <a:latin typeface="Open Sans" panose="020B0606030504020204" pitchFamily="34" charset="0"/>
              </a:rPr>
              <a:t>Matteson</a:t>
            </a:r>
            <a:r>
              <a:rPr kumimoji="0" lang="de-DE" altLang="de-DE" sz="2000" b="0" i="0" u="none" strike="noStrike" cap="none" normalizeH="0" baseline="0" dirty="0" smtClean="0">
                <a:ln>
                  <a:noFill/>
                </a:ln>
                <a:solidFill>
                  <a:srgbClr val="002F5D"/>
                </a:solidFill>
                <a:effectLst/>
                <a:latin typeface="Open Sans" panose="020B0606030504020204" pitchFamily="34" charset="0"/>
              </a:rPr>
              <a:t> und veröffentlicht unter Apache </a:t>
            </a:r>
            <a:r>
              <a:rPr kumimoji="0" lang="de-DE" altLang="de-DE" sz="2000" b="0" i="0" u="none" strike="noStrike" cap="none" normalizeH="0" baseline="0" dirty="0" err="1" smtClean="0">
                <a:ln>
                  <a:noFill/>
                </a:ln>
                <a:solidFill>
                  <a:srgbClr val="002F5D"/>
                </a:solidFill>
                <a:effectLst/>
                <a:latin typeface="Open Sans" panose="020B0606030504020204" pitchFamily="34" charset="0"/>
              </a:rPr>
              <a:t>License</a:t>
            </a:r>
            <a:r>
              <a:rPr kumimoji="0" lang="de-DE" altLang="de-DE" sz="2000" b="0" i="0" u="none" strike="noStrike" cap="none" normalizeH="0" baseline="0" dirty="0" smtClean="0">
                <a:ln>
                  <a:noFill/>
                </a:ln>
                <a:solidFill>
                  <a:srgbClr val="002F5D"/>
                </a:solidFill>
                <a:effectLst/>
                <a:latin typeface="Open Sans" panose="020B0606030504020204" pitchFamily="34" charset="0"/>
              </a:rPr>
              <a:t> Version 2.0. Die Schrift kann in verschiedenen Schriftschnitten, -größen und -farben eingesetzt werden.</a:t>
            </a:r>
            <a:endParaRPr kumimoji="0" lang="de-DE" altLang="de-DE" sz="2000" b="1" i="0" u="none" strike="noStrike" cap="none" normalizeH="0" baseline="0" dirty="0" smtClean="0">
              <a:ln>
                <a:noFill/>
              </a:ln>
              <a:solidFill>
                <a:srgbClr val="002F5D"/>
              </a:solidFill>
              <a:effectLst/>
              <a:latin typeface="Open Sans" panose="020B0606030504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Raster</a:t>
            </a:r>
            <a:r>
              <a:rPr kumimoji="0" lang="de-DE" altLang="de-DE" sz="2000" b="0" i="0" u="none" strike="noStrike" cap="none" normalizeH="0" baseline="0" dirty="0" smtClean="0">
                <a:ln>
                  <a:noFill/>
                </a:ln>
                <a:solidFill>
                  <a:srgbClr val="002F5D"/>
                </a:solidFill>
                <a:effectLst/>
                <a:latin typeface="Open Sans" panose="020B0606030504020204" pitchFamily="34" charset="0"/>
              </a:rPr>
              <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In der Vorlage ist die Grundstruktur für ein TUD-Poster mit Kopfbereich und Seitenrändern hinterlegt. Zweit-logos sollten unten rechts unter oder neben den Kontaktangaben positioniert werden. Logos von Kooperationspartnern oder Fördermittelgebern können ebenfalls im Inhalts- oder Fußbereich angeordnet werden.</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endParaRPr kumimoji="0" lang="de-DE" altLang="de-DE" sz="2000" b="0" i="0" u="none" strike="noStrike" cap="none" normalizeH="0" baseline="0" dirty="0" smtClean="0">
              <a:ln>
                <a:noFill/>
              </a:ln>
              <a:solidFill>
                <a:srgbClr val="002F5D"/>
              </a:solidFill>
              <a:effectLst/>
              <a:latin typeface="Open Sans" panose="020B0606030504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Farben</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Die Hausfarbe der TU Dresden ist Dunkelblau. Die Farbe kann in unterschiedlicher Deckkraft eingesetzt werden. Zudem sind unterschiedliche Sekundärfarben definiert. Die konkreten Farbwerte sind in der Vorlage unter Farbschema hinterlegt. </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4"/>
          <p:cNvSpPr txBox="1">
            <a:spLocks noChangeArrowheads="1"/>
          </p:cNvSpPr>
          <p:nvPr/>
        </p:nvSpPr>
        <p:spPr bwMode="auto">
          <a:xfrm>
            <a:off x="13230225" y="19802793"/>
            <a:ext cx="7164387" cy="6983412"/>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3000" b="1" i="0" u="none" strike="noStrike" cap="none" normalizeH="0" baseline="0" dirty="0" smtClean="0">
                <a:ln>
                  <a:noFill/>
                </a:ln>
                <a:solidFill>
                  <a:srgbClr val="002F5D"/>
                </a:solidFill>
                <a:effectLst/>
                <a:latin typeface="Open Sans" panose="020B0606030504020204" pitchFamily="34" charset="0"/>
              </a:rPr>
              <a:t>Kontakt</a:t>
            </a:r>
            <a:br>
              <a:rPr kumimoji="0" lang="de-DE" altLang="de-DE" sz="3000" b="1" i="0" u="none" strike="noStrike" cap="none" normalizeH="0" baseline="0" dirty="0" smtClean="0">
                <a:ln>
                  <a:noFill/>
                </a:ln>
                <a:solidFill>
                  <a:srgbClr val="002F5D"/>
                </a:solidFill>
                <a:effectLst/>
                <a:latin typeface="Open Sans" panose="020B0606030504020204" pitchFamily="34" charset="0"/>
              </a:rPr>
            </a:br>
            <a:r>
              <a:rPr kumimoji="0" lang="de-DE" altLang="de-DE" sz="2000" b="1" i="0" u="none" strike="noStrike" cap="none" normalizeH="0" baseline="0" dirty="0" smtClean="0">
                <a:ln>
                  <a:noFill/>
                </a:ln>
                <a:solidFill>
                  <a:srgbClr val="002F5D"/>
                </a:solidFill>
                <a:effectLst/>
                <a:latin typeface="Open Sans" panose="020B0606030504020204" pitchFamily="34" charset="0"/>
              </a:rPr>
              <a:t>Dezernat 7, Strategie und Kommunikation</a:t>
            </a:r>
            <a:r>
              <a:rPr kumimoji="0" lang="de-DE" altLang="de-DE" sz="2000" b="0" i="0" u="none" strike="noStrike" cap="none" normalizeH="0" baseline="0" dirty="0" smtClean="0">
                <a:ln>
                  <a:noFill/>
                </a:ln>
                <a:solidFill>
                  <a:srgbClr val="0B2A51"/>
                </a:solidFill>
                <a:effectLst/>
                <a:latin typeface="Open Sans" panose="020B0606030504020204" pitchFamily="34" charset="0"/>
              </a:rPr>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err="1" smtClean="0">
                <a:ln>
                  <a:noFill/>
                </a:ln>
                <a:solidFill>
                  <a:srgbClr val="002F5D"/>
                </a:solidFill>
                <a:effectLst/>
                <a:latin typeface="Open Sans" panose="020B0606030504020204" pitchFamily="34" charset="0"/>
              </a:rPr>
              <a:t>Nöthnitzer</a:t>
            </a:r>
            <a:r>
              <a:rPr kumimoji="0" lang="de-DE" altLang="de-DE" sz="2000" b="0" i="0" u="none" strike="noStrike" cap="none" normalizeH="0" baseline="0" dirty="0" smtClean="0">
                <a:ln>
                  <a:noFill/>
                </a:ln>
                <a:solidFill>
                  <a:srgbClr val="002F5D"/>
                </a:solidFill>
                <a:effectLst/>
                <a:latin typeface="Open Sans" panose="020B0606030504020204" pitchFamily="34" charset="0"/>
              </a:rPr>
              <a:t> Str. 43, 01187 Dresden</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Tel.: +49 351 463-36629 </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Fax: +49 351 463-37135</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E-Mail: cd@tu-dresden.de</a:t>
            </a:r>
          </a:p>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Barrierefrei Kommunizieren:</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Die digitale Version dieses Posters ist über den </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QR-Code bzw. die folgende Internetadresse verfügbar.</a:t>
            </a:r>
            <a:r>
              <a:rPr kumimoji="0" lang="de-DE" altLang="de-DE" sz="2000" b="1" i="0" u="none" strike="noStrike" cap="none" normalizeH="0" baseline="0" dirty="0" smtClean="0">
                <a:ln>
                  <a:noFill/>
                </a:ln>
                <a:solidFill>
                  <a:srgbClr val="002F5D"/>
                </a:solidFill>
                <a:effectLst/>
                <a:latin typeface="Open Sans" panose="020B0606030504020204" pitchFamily="34" charset="0"/>
              </a:rPr>
              <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69B4"/>
                </a:solidFill>
                <a:effectLst/>
                <a:latin typeface="Open Sans" panose="020B0606030504020204" pitchFamily="34" charset="0"/>
              </a:rPr>
              <a:t>https://tu-dresden.de/intern/services-und-hilfe/kommunizieren-und-publizieren/cd/CD-Vorlagen</a:t>
            </a:r>
            <a:r>
              <a:rPr kumimoji="0" lang="de-DE" altLang="de-DE" sz="2800" b="1" i="0" u="none" strike="noStrike" cap="none" normalizeH="0" baseline="0" dirty="0" smtClean="0">
                <a:ln>
                  <a:noFill/>
                </a:ln>
                <a:solidFill>
                  <a:srgbClr val="009ED6"/>
                </a:solidFill>
                <a:effectLst/>
                <a:latin typeface="Open Sans" panose="020B0606030504020204" pitchFamily="34" charset="0"/>
              </a:rPr>
              <a:t/>
            </a:r>
            <a:br>
              <a:rPr kumimoji="0" lang="de-DE" altLang="de-DE" sz="2800" b="1" i="0" u="none" strike="noStrike" cap="none" normalizeH="0" baseline="0" dirty="0" smtClean="0">
                <a:ln>
                  <a:noFill/>
                </a:ln>
                <a:solidFill>
                  <a:srgbClr val="009ED6"/>
                </a:solidFill>
                <a:effectLst/>
                <a:latin typeface="Open Sans" panose="020B0606030504020204" pitchFamily="34" charset="0"/>
              </a:rPr>
            </a:br>
            <a:r>
              <a:rPr kumimoji="0" lang="de-DE" altLang="de-DE" sz="2800" b="1" i="0" u="none" strike="noStrike" cap="none" normalizeH="0" baseline="0" dirty="0" smtClean="0">
                <a:ln>
                  <a:noFill/>
                </a:ln>
                <a:solidFill>
                  <a:srgbClr val="009ED6"/>
                </a:solidFill>
                <a:effectLst/>
                <a:latin typeface="Open Sans" panose="020B0606030504020204" pitchFamily="34" charset="0"/>
              </a:rPr>
              <a:t/>
            </a:r>
            <a:br>
              <a:rPr kumimoji="0" lang="de-DE" altLang="de-DE" sz="2800" b="1" i="0" u="none" strike="noStrike" cap="none" normalizeH="0" baseline="0" dirty="0" smtClean="0">
                <a:ln>
                  <a:noFill/>
                </a:ln>
                <a:solidFill>
                  <a:srgbClr val="009ED6"/>
                </a:solidFill>
                <a:effectLst/>
                <a:latin typeface="Open Sans" panose="020B0606030504020204" pitchFamily="34" charset="0"/>
              </a:rPr>
            </a:br>
            <a:r>
              <a:rPr kumimoji="0" lang="de-DE" altLang="de-DE" sz="2800" b="1" i="0" u="none" strike="noStrike" cap="none" normalizeH="0" baseline="0" dirty="0" smtClean="0">
                <a:ln>
                  <a:noFill/>
                </a:ln>
                <a:solidFill>
                  <a:srgbClr val="009ED6"/>
                </a:solidFill>
                <a:effectLst/>
                <a:latin typeface="Open Sans" panose="020B0606030504020204" pitchFamily="34" charset="0"/>
              </a:rPr>
              <a:t/>
            </a:r>
            <a:br>
              <a:rPr kumimoji="0" lang="de-DE" altLang="de-DE" sz="2800" b="1" i="0" u="none" strike="noStrike" cap="none" normalizeH="0" baseline="0" dirty="0" smtClean="0">
                <a:ln>
                  <a:noFill/>
                </a:ln>
                <a:solidFill>
                  <a:srgbClr val="009ED6"/>
                </a:solidFill>
                <a:effectLst/>
                <a:latin typeface="Open Sans" panose="020B0606030504020204" pitchFamily="34" charset="0"/>
              </a:rPr>
            </a:br>
            <a:r>
              <a:rPr kumimoji="0" lang="de-DE" altLang="de-DE" sz="2800" b="1" i="0" u="none" strike="noStrike" cap="none" normalizeH="0" baseline="0" dirty="0" smtClean="0">
                <a:ln>
                  <a:noFill/>
                </a:ln>
                <a:solidFill>
                  <a:srgbClr val="009ED6"/>
                </a:solidFill>
                <a:effectLst/>
                <a:latin typeface="Open Sans" panose="020B0606030504020204" pitchFamily="34" charset="0"/>
              </a:rPr>
              <a:t/>
            </a:r>
            <a:br>
              <a:rPr kumimoji="0" lang="de-DE" altLang="de-DE" sz="2800" b="1" i="0" u="none" strike="noStrike" cap="none" normalizeH="0" baseline="0" dirty="0" smtClean="0">
                <a:ln>
                  <a:noFill/>
                </a:ln>
                <a:solidFill>
                  <a:srgbClr val="009ED6"/>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Interaktiv aufbereitete Informationen für inklusives Kommunikationsdesign (Farbkontraste, Schriftgrößen etc.):  </a:t>
            </a:r>
            <a:r>
              <a:rPr kumimoji="0" lang="de-DE" altLang="de-DE" sz="2000" b="0" i="0" u="none" strike="noStrike" cap="none" normalizeH="0" baseline="0" dirty="0" smtClean="0">
                <a:ln>
                  <a:noFill/>
                </a:ln>
                <a:solidFill>
                  <a:srgbClr val="0059A3"/>
                </a:solidFill>
                <a:effectLst/>
                <a:latin typeface="Open Sans" panose="020B0606030504020204" pitchFamily="34" charset="0"/>
              </a:rPr>
              <a:t>http://www.dbsv.org/leserlich/index.php</a:t>
            </a:r>
            <a:endParaRPr kumimoji="0" lang="de-DE" altLang="de-DE" sz="2000" b="1" i="0" u="none" strike="noStrike" cap="none" normalizeH="0" baseline="0" dirty="0" smtClean="0">
              <a:ln>
                <a:noFill/>
              </a:ln>
              <a:solidFill>
                <a:srgbClr val="009ED6"/>
              </a:solidFill>
              <a:effectLst/>
              <a:latin typeface="Open Sans" panose="020B0606030504020204" pitchFamily="34" charset="0"/>
            </a:endParaRPr>
          </a:p>
          <a:p>
            <a:pPr marL="0" marR="0" lvl="0" indent="0" algn="l" defTabSz="914400" rtl="0" eaLnBrk="0" fontAlgn="base" latinLnBrk="0" hangingPunct="0">
              <a:lnSpc>
                <a:spcPct val="224000"/>
              </a:lnSpc>
              <a:spcBef>
                <a:spcPct val="0"/>
              </a:spcBef>
              <a:spcAft>
                <a:spcPts val="6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
            </a:r>
            <a:br>
              <a:rPr kumimoji="0" lang="de-DE" altLang="de-DE" sz="2000" b="0" i="0" u="none" strike="noStrike" cap="none" normalizeH="0" baseline="0" dirty="0" smtClean="0">
                <a:ln>
                  <a:noFill/>
                </a:ln>
                <a:solidFill>
                  <a:srgbClr val="002F5D"/>
                </a:solidFill>
                <a:effectLst/>
                <a:latin typeface="Open Sans" panose="020B0606030504020204" pitchFamily="34" charset="0"/>
              </a:rPr>
            </a:b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pic>
        <p:nvPicPr>
          <p:cNvPr id="5125" name="Picture 5" descr="Unbenann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79488" y="24417475"/>
            <a:ext cx="1046163" cy="104140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7" name="Text Box 6"/>
          <p:cNvSpPr txBox="1">
            <a:spLocks noChangeArrowheads="1"/>
          </p:cNvSpPr>
          <p:nvPr/>
        </p:nvSpPr>
        <p:spPr bwMode="auto">
          <a:xfrm>
            <a:off x="3133725" y="21098579"/>
            <a:ext cx="10042525" cy="5105511"/>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3000" b="1" i="0" u="none" strike="noStrike" cap="none" normalizeH="0" baseline="0" dirty="0" smtClean="0">
                <a:ln>
                  <a:noFill/>
                </a:ln>
                <a:solidFill>
                  <a:srgbClr val="002F5D"/>
                </a:solidFill>
                <a:effectLst/>
                <a:latin typeface="Open Sans" panose="020B0606030504020204" pitchFamily="34" charset="0"/>
              </a:rPr>
              <a:t>Hinweise </a:t>
            </a:r>
            <a:br>
              <a:rPr kumimoji="0" lang="de-DE" altLang="de-DE" sz="3000" b="1" i="0" u="none" strike="noStrike" cap="none" normalizeH="0" baseline="0" dirty="0" smtClean="0">
                <a:ln>
                  <a:noFill/>
                </a:ln>
                <a:solidFill>
                  <a:srgbClr val="002F5D"/>
                </a:solidFill>
                <a:effectLst/>
                <a:latin typeface="Open Sans" panose="020B0606030504020204" pitchFamily="34" charset="0"/>
              </a:rPr>
            </a:br>
            <a:r>
              <a:rPr kumimoji="0" lang="de-DE" altLang="de-DE" sz="2000" b="1" i="0" u="none" strike="noStrike" cap="none" normalizeH="0" baseline="0" dirty="0" smtClean="0">
                <a:ln>
                  <a:noFill/>
                </a:ln>
                <a:solidFill>
                  <a:srgbClr val="002F5D"/>
                </a:solidFill>
                <a:effectLst/>
                <a:latin typeface="Open Sans" panose="020B0606030504020204" pitchFamily="34" charset="0"/>
              </a:rPr>
              <a:t>für gute und effiziente Gestaltung sowie Barrierefreiheit</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1" i="0" u="none" strike="noStrike" cap="none" normalizeH="0" baseline="0" dirty="0" smtClean="0">
                <a:ln>
                  <a:noFill/>
                </a:ln>
                <a:solidFill>
                  <a:srgbClr val="002F5D"/>
                </a:solidFill>
                <a:effectLst/>
                <a:latin typeface="Open Sans" panose="020B0606030504020204" pitchFamily="34" charset="0"/>
              </a:rPr>
              <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1" i="0" u="none" strike="noStrike" cap="none" normalizeH="0" baseline="0" dirty="0" smtClean="0">
                <a:ln>
                  <a:noFill/>
                </a:ln>
                <a:solidFill>
                  <a:srgbClr val="002F5D"/>
                </a:solidFill>
                <a:effectLst/>
                <a:latin typeface="Open Sans" panose="020B0606030504020204" pitchFamily="34" charset="0"/>
              </a:rPr>
              <a:t>- </a:t>
            </a:r>
            <a:r>
              <a:rPr kumimoji="0" lang="de-DE" altLang="de-DE" sz="2000" b="0" i="0" u="none" strike="noStrike" cap="none" normalizeH="0" baseline="0" dirty="0" smtClean="0">
                <a:ln>
                  <a:noFill/>
                </a:ln>
                <a:solidFill>
                  <a:srgbClr val="0B2A51"/>
                </a:solidFill>
                <a:effectLst/>
                <a:latin typeface="Open Sans" panose="020B0606030504020204" pitchFamily="34" charset="0"/>
              </a:rPr>
              <a:t>CD beachten und anwenden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Absatzformate für Titel, Überschriften, Text etc. nutzen, um einheitlich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gestaltete und barrierefreie Dokumente zu erstellen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Bilder groß und proportional einfügen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Platz lassen und Elemente innerhalb des Layout-Rasters anordnen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wichtige, sich wiederholende Elemente auf Musterseiten platzieren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 bei komplexen Layouts Elemente auf unterschiedlichen Ebenen gruppieren</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pic>
        <p:nvPicPr>
          <p:cNvPr id="5127" name="Picture 7" descr="Designelemente_A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6875" y="8376287"/>
            <a:ext cx="9837737" cy="987425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Tree>
    <p:extLst>
      <p:ext uri="{BB962C8B-B14F-4D97-AF65-F5344CB8AC3E}">
        <p14:creationId xmlns:p14="http://schemas.microsoft.com/office/powerpoint/2010/main" val="94031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187701" y="4727166"/>
            <a:ext cx="17152938" cy="4219576"/>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7000" b="1" i="0" u="none" strike="noStrike" cap="none" normalizeH="0" baseline="0" dirty="0" smtClean="0">
                <a:ln>
                  <a:noFill/>
                </a:ln>
                <a:solidFill>
                  <a:srgbClr val="002F5D"/>
                </a:solidFill>
                <a:effectLst/>
                <a:latin typeface="Open Sans" panose="020B0606030504020204" pitchFamily="34" charset="0"/>
              </a:rPr>
              <a:t>Ein Konferenzposter könnte </a:t>
            </a:r>
            <a:br>
              <a:rPr kumimoji="0" lang="de-DE" altLang="de-DE" sz="7000" b="1" i="0" u="none" strike="noStrike" cap="none" normalizeH="0" baseline="0" dirty="0" smtClean="0">
                <a:ln>
                  <a:noFill/>
                </a:ln>
                <a:solidFill>
                  <a:srgbClr val="002F5D"/>
                </a:solidFill>
                <a:effectLst/>
                <a:latin typeface="Open Sans" panose="020B0606030504020204" pitchFamily="34" charset="0"/>
              </a:rPr>
            </a:br>
            <a:r>
              <a:rPr kumimoji="0" lang="de-DE" altLang="de-DE" sz="7000" b="1" i="0" u="none" strike="noStrike" cap="none" normalizeH="0" baseline="0" dirty="0" smtClean="0">
                <a:ln>
                  <a:noFill/>
                </a:ln>
                <a:solidFill>
                  <a:srgbClr val="002F5D"/>
                </a:solidFill>
                <a:effectLst/>
                <a:latin typeface="Open Sans" panose="020B0606030504020204" pitchFamily="34" charset="0"/>
              </a:rPr>
              <a:t>z.B. so aussehen</a:t>
            </a:r>
          </a:p>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4600" b="1" i="0" u="none" strike="noStrike" cap="none" normalizeH="0" baseline="0" dirty="0" smtClean="0">
                <a:ln>
                  <a:noFill/>
                </a:ln>
                <a:solidFill>
                  <a:srgbClr val="002F5D"/>
                </a:solidFill>
                <a:effectLst/>
                <a:latin typeface="Open Sans" panose="020B0606030504020204" pitchFamily="34" charset="0"/>
              </a:rPr>
              <a:t>maximal 40% Text – und eine gute große Abbildung</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400" b="0" i="0" u="none" strike="noStrike" cap="none" normalizeH="0" baseline="0" dirty="0" smtClean="0">
                <a:ln>
                  <a:noFill/>
                </a:ln>
                <a:solidFill>
                  <a:srgbClr val="002F5D"/>
                </a:solidFill>
                <a:effectLst/>
                <a:latin typeface="Open Sans" panose="020B0606030504020204" pitchFamily="34" charset="0"/>
              </a:rPr>
              <a:t>Die Autoren mit Kontaktangaben // Die Autoren mit Kontaktangaben // Die Autoren mit Kontaktangaben </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3" name="Text Box 3"/>
          <p:cNvSpPr txBox="1">
            <a:spLocks noChangeArrowheads="1"/>
          </p:cNvSpPr>
          <p:nvPr/>
        </p:nvSpPr>
        <p:spPr bwMode="auto">
          <a:xfrm>
            <a:off x="3187699" y="9384892"/>
            <a:ext cx="4767263" cy="2620962"/>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Die Basis </a:t>
            </a:r>
            <a:br>
              <a:rPr kumimoji="0" lang="de-DE" altLang="de-DE" sz="2000" b="1" i="0" u="none" strike="noStrike" cap="none" normalizeH="0" baseline="0" dirty="0" smtClean="0">
                <a:ln>
                  <a:noFill/>
                </a:ln>
                <a:solidFill>
                  <a:srgbClr val="002F5D"/>
                </a:solidFill>
                <a:effectLst/>
                <a:latin typeface="Open Sans" panose="020B0606030504020204" pitchFamily="34" charset="0"/>
              </a:rPr>
            </a:br>
            <a:r>
              <a:rPr kumimoji="0" lang="de-DE" altLang="de-DE" sz="2000" b="0" i="0" u="none" strike="noStrike" cap="none" normalizeH="0" baseline="0" dirty="0" smtClean="0">
                <a:ln>
                  <a:noFill/>
                </a:ln>
                <a:solidFill>
                  <a:srgbClr val="002F5D"/>
                </a:solidFill>
                <a:effectLst/>
                <a:latin typeface="Open Sans" panose="020B0606030504020204" pitchFamily="34" charset="0"/>
              </a:rPr>
              <a:t>"Probleme und Zielstellung" der wissenschaftlichen Arbeit kann man auf einem Poster auch in einem Bild verpacken. </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4" name="Text Box 4"/>
          <p:cNvSpPr txBox="1">
            <a:spLocks noChangeArrowheads="1"/>
          </p:cNvSpPr>
          <p:nvPr/>
        </p:nvSpPr>
        <p:spPr bwMode="auto">
          <a:xfrm>
            <a:off x="3187700" y="15918406"/>
            <a:ext cx="4786313" cy="1135380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"Methoden"</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Um wissenschaftliche Inhalte auf einer Konferenz  oder Veranstaltung über ein Poster zu präsentieren, sollte man ein klares Ziel definieren und seine Zielgruppe kennen.</a:t>
            </a:r>
          </a:p>
          <a:p>
            <a:pPr marL="0" marR="0" lvl="0" indent="0" algn="l" defTabSz="914400" rtl="0" eaLnBrk="0" fontAlgn="base" latinLnBrk="0" hangingPunct="0">
              <a:lnSpc>
                <a:spcPct val="100000"/>
              </a:lnSpc>
              <a:spcBef>
                <a:spcPct val="0"/>
              </a:spcBef>
              <a:spcAft>
                <a:spcPct val="0"/>
              </a:spcAft>
              <a:buClrTx/>
              <a:buSzPts val="2300"/>
              <a:buFont typeface="Open Sans" panose="020B0606030504020204" pitchFamily="34" charset="0"/>
              <a:buChar char="-"/>
              <a:tabLst/>
            </a:pPr>
            <a:r>
              <a:rPr kumimoji="0" lang="de-DE" altLang="de-DE" sz="2000" b="0" i="0" u="none" strike="noStrike" cap="none" normalizeH="0" baseline="0" dirty="0" smtClean="0">
                <a:ln>
                  <a:noFill/>
                </a:ln>
                <a:solidFill>
                  <a:srgbClr val="0B2A51"/>
                </a:solidFill>
                <a:effectLst/>
                <a:latin typeface="Open Sans" panose="020B0606030504020204" pitchFamily="34" charset="0"/>
              </a:rPr>
              <a:t>Je nach Fokus und Zielgruppe, sollte man einen der Aspekte 1. Problem und Zielstellung, 2. Methoden, 3. Ergebnisse  oder 4. Diskussion in den Vordergrund stellen.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endParaRPr kumimoji="0" lang="de-DE" altLang="de-DE" sz="2000" b="0" i="0" u="none" strike="noStrike" cap="none" normalizeH="0" baseline="0" dirty="0" smtClean="0">
              <a:ln>
                <a:noFill/>
              </a:ln>
              <a:solidFill>
                <a:srgbClr val="0B2A51"/>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Pts val="2300"/>
              <a:buFont typeface="Open Sans" panose="020B0606030504020204" pitchFamily="34" charset="0"/>
              <a:buChar char="-"/>
              <a:tabLst/>
            </a:pPr>
            <a:r>
              <a:rPr kumimoji="0" lang="de-DE" altLang="de-DE" sz="2000" b="0" i="0" u="none" strike="noStrike" cap="none" normalizeH="0" baseline="0" dirty="0" smtClean="0">
                <a:ln>
                  <a:noFill/>
                </a:ln>
                <a:solidFill>
                  <a:srgbClr val="0B2A51"/>
                </a:solidFill>
                <a:effectLst/>
                <a:latin typeface="Open Sans" panose="020B0606030504020204" pitchFamily="34" charset="0"/>
              </a:rPr>
              <a:t>Ein </a:t>
            </a:r>
            <a:r>
              <a:rPr kumimoji="0" lang="de-DE" altLang="de-DE" sz="2000" b="1" i="0" u="none" strike="noStrike" cap="none" normalizeH="0" baseline="0" dirty="0" smtClean="0">
                <a:ln>
                  <a:noFill/>
                </a:ln>
                <a:solidFill>
                  <a:srgbClr val="0B2A51"/>
                </a:solidFill>
                <a:effectLst/>
                <a:latin typeface="Open Sans" panose="020B0606030504020204" pitchFamily="34" charset="0"/>
              </a:rPr>
              <a:t>großes Bild </a:t>
            </a:r>
            <a:r>
              <a:rPr kumimoji="0" lang="de-DE" altLang="de-DE" sz="2000" b="0" i="0" u="none" strike="noStrike" cap="none" normalizeH="0" baseline="0" dirty="0" smtClean="0">
                <a:ln>
                  <a:noFill/>
                </a:ln>
                <a:solidFill>
                  <a:srgbClr val="0B2A51"/>
                </a:solidFill>
                <a:effectLst/>
                <a:latin typeface="Open Sans" panose="020B0606030504020204" pitchFamily="34" charset="0"/>
              </a:rPr>
              <a:t>zum Fokus ist ein Eye-Catcher.</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endParaRPr kumimoji="0" lang="de-DE" altLang="de-DE" sz="2000" b="0" i="0" u="none" strike="noStrike" cap="none" normalizeH="0" baseline="0" dirty="0" smtClean="0">
              <a:ln>
                <a:noFill/>
              </a:ln>
              <a:solidFill>
                <a:srgbClr val="0B2A51"/>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Pts val="2300"/>
              <a:buFont typeface="Open Sans" panose="020B0606030504020204" pitchFamily="34" charset="0"/>
              <a:buChar char="-"/>
              <a:tabLst/>
            </a:pPr>
            <a:r>
              <a:rPr kumimoji="0" lang="de-DE" altLang="de-DE" sz="2000" b="0" i="0" u="none" strike="noStrike" cap="none" normalizeH="0" baseline="0" dirty="0" smtClean="0">
                <a:ln>
                  <a:noFill/>
                </a:ln>
                <a:solidFill>
                  <a:srgbClr val="0B2A51"/>
                </a:solidFill>
                <a:effectLst/>
                <a:latin typeface="Open Sans" panose="020B0606030504020204" pitchFamily="34" charset="0"/>
              </a:rPr>
              <a:t>Der Text sollte nicht mehr als 40 % der Gesamtfläche einnehmen und ausreichend groß sein.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endParaRPr kumimoji="0" lang="de-DE" altLang="de-DE" sz="2000" b="0" i="0" u="none" strike="noStrike" cap="none" normalizeH="0" baseline="0" dirty="0" smtClean="0">
              <a:ln>
                <a:noFill/>
              </a:ln>
              <a:solidFill>
                <a:srgbClr val="0B2A51"/>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ts val="600"/>
              </a:spcAft>
              <a:buClrTx/>
              <a:buSzPts val="2300"/>
              <a:buFont typeface="Open Sans" panose="020B0606030504020204" pitchFamily="34" charset="0"/>
              <a:buChar char="-"/>
              <a:tabLst/>
            </a:pPr>
            <a:r>
              <a:rPr kumimoji="0" lang="de-DE" altLang="de-DE" sz="2000" b="0" i="0" u="none" strike="noStrike" cap="none" normalizeH="0" baseline="0" dirty="0" smtClean="0">
                <a:ln>
                  <a:noFill/>
                </a:ln>
                <a:solidFill>
                  <a:srgbClr val="0B2A51"/>
                </a:solidFill>
                <a:effectLst/>
                <a:latin typeface="Open Sans" panose="020B0606030504020204" pitchFamily="34" charset="0"/>
              </a:rPr>
              <a:t>Überschriften sind schnell zu erfassen und sollten mit konkretem Inhalt gefüllt werden.</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5" name="Text Box 5"/>
          <p:cNvSpPr txBox="1">
            <a:spLocks noChangeArrowheads="1"/>
          </p:cNvSpPr>
          <p:nvPr/>
        </p:nvSpPr>
        <p:spPr bwMode="auto">
          <a:xfrm>
            <a:off x="8473147" y="15918406"/>
            <a:ext cx="4703104" cy="1132363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Ergebnis – ein gut gestaltetes Poster</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Im Idealfall zieht das Poster von weitem Blicke auf sich, weckt Interesse und macht Lust sich mit dem Thema auseinanderzusetzen. </a:t>
            </a:r>
          </a:p>
          <a:p>
            <a:pPr marL="0" marR="0" lvl="0" indent="0" algn="l" defTabSz="914400" rtl="0" eaLnBrk="0" fontAlgn="base" latinLnBrk="0" hangingPunct="0">
              <a:lnSpc>
                <a:spcPct val="100000"/>
              </a:lnSpc>
              <a:spcBef>
                <a:spcPct val="0"/>
              </a:spcBef>
              <a:spcAft>
                <a:spcPct val="0"/>
              </a:spcAft>
              <a:buClrTx/>
              <a:buSzPts val="2300"/>
              <a:buFont typeface="Open Sans" panose="020B0606030504020204" pitchFamily="34" charset="0"/>
              <a:buChar char="-"/>
              <a:tabLst/>
            </a:pPr>
            <a:r>
              <a:rPr kumimoji="0" lang="de-DE" altLang="de-DE" sz="2000" b="0" i="0" u="none" strike="noStrike" cap="none" normalizeH="0" baseline="0" dirty="0" smtClean="0">
                <a:ln>
                  <a:noFill/>
                </a:ln>
                <a:solidFill>
                  <a:srgbClr val="0B2A51"/>
                </a:solidFill>
                <a:effectLst/>
                <a:latin typeface="Open Sans" panose="020B0606030504020204" pitchFamily="34" charset="0"/>
              </a:rPr>
              <a:t>Ein Poster im CD der TU Dresden sorgt für Wiedererkennbarkeit des Forscherteams und kann den Einstieg in ein Gespräch bieten.</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endParaRPr kumimoji="0" lang="de-DE" altLang="de-DE" sz="2000" b="0" i="0" u="none" strike="noStrike" cap="none" normalizeH="0" baseline="0" dirty="0" smtClean="0">
              <a:ln>
                <a:noFill/>
              </a:ln>
              <a:solidFill>
                <a:srgbClr val="0B2A51"/>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Pts val="2300"/>
              <a:buFont typeface="Open Sans" panose="020B0606030504020204" pitchFamily="34" charset="0"/>
              <a:buChar char="-"/>
              <a:tabLst/>
            </a:pPr>
            <a:r>
              <a:rPr kumimoji="0" lang="de-DE" altLang="de-DE" sz="2000" b="0" i="0" u="none" strike="noStrike" cap="none" normalizeH="0" baseline="0" dirty="0" smtClean="0">
                <a:ln>
                  <a:noFill/>
                </a:ln>
                <a:solidFill>
                  <a:srgbClr val="0B2A51"/>
                </a:solidFill>
                <a:effectLst/>
                <a:latin typeface="Open Sans" panose="020B0606030504020204" pitchFamily="34" charset="0"/>
              </a:rPr>
              <a:t>Eine gut durchdachte und gestaltete Grafik spart viel Text und erleichtert dem Betrachter den Einstieg in das </a:t>
            </a:r>
            <a:br>
              <a:rPr kumimoji="0" lang="de-DE" altLang="de-DE" sz="2000" b="0" i="0" u="none" strike="noStrike" cap="none" normalizeH="0" baseline="0" dirty="0" smtClean="0">
                <a:ln>
                  <a:noFill/>
                </a:ln>
                <a:solidFill>
                  <a:srgbClr val="0B2A51"/>
                </a:solidFill>
                <a:effectLst/>
                <a:latin typeface="Open Sans" panose="020B0606030504020204" pitchFamily="34" charset="0"/>
              </a:rPr>
            </a:br>
            <a:r>
              <a:rPr kumimoji="0" lang="de-DE" altLang="de-DE" sz="2000" b="0" i="0" u="none" strike="noStrike" cap="none" normalizeH="0" baseline="0" dirty="0" smtClean="0">
                <a:ln>
                  <a:noFill/>
                </a:ln>
                <a:solidFill>
                  <a:srgbClr val="0B2A51"/>
                </a:solidFill>
                <a:effectLst/>
                <a:latin typeface="Open Sans" panose="020B0606030504020204" pitchFamily="34" charset="0"/>
              </a:rPr>
              <a:t>Thema. Eine klare Struktur lenkt die Aufmerksamkeit und erleichtert das Lesen. Der „</a:t>
            </a:r>
            <a:r>
              <a:rPr kumimoji="0" lang="de-DE" altLang="de-DE" sz="2000" b="0" i="0" u="none" strike="noStrike" cap="none" normalizeH="0" baseline="0" dirty="0" err="1" smtClean="0">
                <a:ln>
                  <a:noFill/>
                </a:ln>
                <a:solidFill>
                  <a:srgbClr val="0B2A51"/>
                </a:solidFill>
                <a:effectLst/>
                <a:latin typeface="Open Sans" panose="020B0606030504020204" pitchFamily="34" charset="0"/>
              </a:rPr>
              <a:t>Weiss</a:t>
            </a:r>
            <a:r>
              <a:rPr kumimoji="0" lang="de-DE" altLang="de-DE" sz="2000" b="0" i="0" u="none" strike="noStrike" cap="none" normalizeH="0" baseline="0" dirty="0" smtClean="0">
                <a:ln>
                  <a:noFill/>
                </a:ln>
                <a:solidFill>
                  <a:srgbClr val="0B2A51"/>
                </a:solidFill>
                <a:effectLst/>
                <a:latin typeface="Open Sans" panose="020B0606030504020204" pitchFamily="34" charset="0"/>
              </a:rPr>
              <a:t>”-Raum um Bilder und Texte ist hierfür wichtig. Ein Gestaltungsraster erleichtert die Arbeit.</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6"/>
          <p:cNvSpPr txBox="1">
            <a:spLocks noChangeArrowheads="1"/>
          </p:cNvSpPr>
          <p:nvPr/>
        </p:nvSpPr>
        <p:spPr bwMode="auto">
          <a:xfrm>
            <a:off x="13748884" y="15948568"/>
            <a:ext cx="4612142" cy="1132363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Diskussion</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Es gibt viele Varianten für die Gestaltung eines Posters. Dies ist ein mögliches Beispiel.</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Die Graduiertenakademie der TU Dresden bietet jedes Semester Workshops zum Thema Poster-layout.</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Die Referentin des Workshops erklärt an vielen Beispielen was ein gutes Poster ausmacht und welche einfachen Regeln man hierfür befolgen sollte.</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Mit Unterstützung der Referentin kann man im Workshop zudem ein eigenes Poster überarbeiten und Probleme und Ergebnisse gemeinsam mit den anderen Teilnehmern diskutieren.</a:t>
            </a:r>
          </a:p>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2000" b="0" i="0" u="none" strike="noStrike" cap="none" normalizeH="0" baseline="0" dirty="0" smtClean="0">
                <a:ln>
                  <a:noFill/>
                </a:ln>
                <a:solidFill>
                  <a:srgbClr val="002F5D"/>
                </a:solidFill>
                <a:effectLst/>
                <a:latin typeface="Open Sans" panose="020B0606030504020204" pitchFamily="34" charset="0"/>
              </a:rPr>
              <a:t>Mehr Informationen zum Workshop und zu weiteren Qualifizierungsangeboten der GA gibt es hier: </a:t>
            </a:r>
            <a:r>
              <a:rPr kumimoji="0" lang="de-DE" altLang="de-DE" sz="2000" b="0" i="0" u="none" strike="noStrike" cap="none" normalizeH="0" baseline="0" dirty="0" smtClean="0">
                <a:ln>
                  <a:noFill/>
                </a:ln>
                <a:solidFill>
                  <a:srgbClr val="0B2A51"/>
                </a:solidFill>
                <a:effectLst/>
                <a:latin typeface="Open Sans" panose="020B0606030504020204" pitchFamily="34" charset="0"/>
              </a:rPr>
              <a:t>https://tu-dresden.de/ga/qualifizierung</a:t>
            </a:r>
          </a:p>
          <a:p>
            <a:pPr marL="0" marR="0" lvl="0" indent="0" algn="l" defTabSz="914400" rtl="0" eaLnBrk="0" fontAlgn="base" latinLnBrk="0" hangingPunct="0">
              <a:lnSpc>
                <a:spcPct val="100000"/>
              </a:lnSpc>
              <a:spcBef>
                <a:spcPct val="0"/>
              </a:spcBef>
              <a:spcAft>
                <a:spcPct val="0"/>
              </a:spcAft>
              <a:buClrTx/>
              <a:buSzPts val="2300"/>
              <a:buFont typeface="Open Sans" panose="020B0606030504020204" pitchFamily="34" charset="0"/>
              <a:buChar char="-"/>
              <a:tabLst/>
            </a:pPr>
            <a:r>
              <a:rPr kumimoji="0" lang="de-DE" altLang="de-DE" sz="2000" b="0" i="0" u="none" strike="noStrike" cap="none" normalizeH="0" baseline="0" dirty="0" smtClean="0">
                <a:ln>
                  <a:noFill/>
                </a:ln>
                <a:solidFill>
                  <a:srgbClr val="0B2A51"/>
                </a:solidFill>
                <a:effectLst/>
                <a:latin typeface="Open Sans" panose="020B0606030504020204" pitchFamily="34" charset="0"/>
              </a:rPr>
              <a:t>Geeignete Software zum Erstellen eines Poster:</a:t>
            </a:r>
          </a:p>
          <a:p>
            <a:pPr marL="0" marR="0" lvl="0" indent="0" algn="l" defTabSz="914400" rtl="0" eaLnBrk="0" fontAlgn="base" latinLnBrk="0" hangingPunct="0">
              <a:lnSpc>
                <a:spcPct val="100000"/>
              </a:lnSpc>
              <a:spcBef>
                <a:spcPct val="0"/>
              </a:spcBef>
              <a:spcAft>
                <a:spcPct val="0"/>
              </a:spcAft>
              <a:buClrTx/>
              <a:buSzPts val="2300"/>
              <a:buFont typeface="Open Sans" panose="020B0606030504020204" pitchFamily="34" charset="0"/>
              <a:buChar char="-"/>
              <a:tabLst/>
            </a:pPr>
            <a:r>
              <a:rPr kumimoji="0" lang="de-DE" altLang="de-DE" sz="2000" b="0" i="0" u="sng" strike="noStrike" cap="none" normalizeH="0" baseline="0" dirty="0" err="1" smtClean="0">
                <a:ln>
                  <a:noFill/>
                </a:ln>
                <a:solidFill>
                  <a:srgbClr val="009ED6"/>
                </a:solidFill>
                <a:effectLst/>
                <a:latin typeface="Open Sans" panose="020B0606030504020204" pitchFamily="34" charset="0"/>
              </a:rPr>
              <a:t>Indesign</a:t>
            </a:r>
            <a:r>
              <a:rPr kumimoji="0" lang="de-DE" altLang="de-DE" sz="2000" b="0" i="0" u="none" strike="noStrike" cap="none" normalizeH="0" baseline="0" dirty="0" smtClean="0">
                <a:ln>
                  <a:noFill/>
                </a:ln>
                <a:solidFill>
                  <a:srgbClr val="0B2A51"/>
                </a:solidFill>
                <a:effectLst/>
                <a:latin typeface="Open Sans" panose="020B0606030504020204" pitchFamily="34" charset="0"/>
              </a:rPr>
              <a:t> und </a:t>
            </a:r>
            <a:r>
              <a:rPr kumimoji="0" lang="de-DE" altLang="de-DE" sz="2000" b="0" i="0" u="sng" strike="noStrike" cap="none" normalizeH="0" baseline="0" dirty="0" smtClean="0">
                <a:ln>
                  <a:noFill/>
                </a:ln>
                <a:solidFill>
                  <a:srgbClr val="009ED6"/>
                </a:solidFill>
                <a:effectLst/>
                <a:latin typeface="Open Sans" panose="020B0606030504020204" pitchFamily="34" charset="0"/>
              </a:rPr>
              <a:t>Illustrator</a:t>
            </a:r>
            <a:r>
              <a:rPr kumimoji="0" lang="de-DE" altLang="de-DE" sz="2000" b="0" i="0" u="none" strike="noStrike" cap="none" normalizeH="0" baseline="0" dirty="0" smtClean="0">
                <a:ln>
                  <a:noFill/>
                </a:ln>
                <a:solidFill>
                  <a:srgbClr val="0B2A51"/>
                </a:solidFill>
                <a:effectLst/>
                <a:latin typeface="Open Sans" panose="020B0606030504020204" pitchFamily="34" charset="0"/>
              </a:rPr>
              <a:t> (Adobe)</a:t>
            </a:r>
          </a:p>
          <a:p>
            <a:pPr marL="0" marR="0" lvl="0" indent="0" algn="l" defTabSz="914400" rtl="0" eaLnBrk="0" fontAlgn="base" latinLnBrk="0" hangingPunct="0">
              <a:spcBef>
                <a:spcPct val="0"/>
              </a:spcBef>
              <a:spcAft>
                <a:spcPct val="0"/>
              </a:spcAft>
              <a:buClrTx/>
              <a:buSzPts val="2300"/>
              <a:buFont typeface="Open Sans" panose="020B0606030504020204" pitchFamily="34" charset="0"/>
              <a:buChar char="-"/>
              <a:tabLst/>
            </a:pPr>
            <a:r>
              <a:rPr kumimoji="0" lang="de-DE" altLang="de-DE" sz="2000" b="0" i="0" u="sng" strike="noStrike" cap="none" normalizeH="0" baseline="0" dirty="0" err="1" smtClean="0">
                <a:ln>
                  <a:noFill/>
                </a:ln>
                <a:solidFill>
                  <a:srgbClr val="009ED6"/>
                </a:solidFill>
                <a:effectLst/>
                <a:latin typeface="Open Sans" panose="020B0606030504020204" pitchFamily="34" charset="0"/>
              </a:rPr>
              <a:t>Scribus</a:t>
            </a:r>
            <a:r>
              <a:rPr kumimoji="0" lang="de-DE" altLang="de-DE" sz="2000" b="0" i="0" u="none" strike="noStrike" cap="none" normalizeH="0" baseline="0" dirty="0" smtClean="0">
                <a:ln>
                  <a:noFill/>
                </a:ln>
                <a:solidFill>
                  <a:srgbClr val="0B2A51"/>
                </a:solidFill>
                <a:effectLst/>
                <a:latin typeface="Open Sans" panose="020B0606030504020204" pitchFamily="34" charset="0"/>
              </a:rPr>
              <a:t> oder </a:t>
            </a:r>
            <a:r>
              <a:rPr kumimoji="0" lang="de-DE" altLang="de-DE" sz="2000" b="0" i="0" u="sng" strike="noStrike" cap="none" normalizeH="0" baseline="0" dirty="0" err="1" smtClean="0">
                <a:ln>
                  <a:noFill/>
                </a:ln>
                <a:solidFill>
                  <a:srgbClr val="009ED6"/>
                </a:solidFill>
                <a:effectLst/>
                <a:latin typeface="Open Sans" panose="020B0606030504020204" pitchFamily="34" charset="0"/>
              </a:rPr>
              <a:t>Inkscape</a:t>
            </a:r>
            <a:r>
              <a:rPr kumimoji="0" lang="de-DE" altLang="de-DE" sz="2000" b="0" i="0" u="none" strike="noStrike" cap="none" normalizeH="0" baseline="0" dirty="0" smtClean="0">
                <a:ln>
                  <a:noFill/>
                </a:ln>
                <a:solidFill>
                  <a:srgbClr val="0B2A51"/>
                </a:solidFill>
                <a:effectLst/>
                <a:latin typeface="Open Sans" panose="020B0606030504020204" pitchFamily="34" charset="0"/>
              </a:rPr>
              <a:t> (Open Source Software)</a:t>
            </a:r>
          </a:p>
          <a:p>
            <a:pPr marL="0" marR="0" lvl="0" indent="0" algn="l" defTabSz="914400" rtl="0" eaLnBrk="0" fontAlgn="base" latinLnBrk="0" hangingPunct="0">
              <a:spcBef>
                <a:spcPct val="0"/>
              </a:spcBef>
              <a:spcAft>
                <a:spcPct val="0"/>
              </a:spcAft>
              <a:buClrTx/>
              <a:buSzPts val="2300"/>
              <a:buFont typeface="Open Sans" panose="020B0606030504020204" pitchFamily="34" charset="0"/>
              <a:buChar char="-"/>
              <a:tabLst/>
            </a:pPr>
            <a:r>
              <a:rPr kumimoji="0" lang="de-DE" altLang="de-DE" sz="2000" b="0" i="0" u="sng" strike="noStrike" cap="none" normalizeH="0" baseline="0" dirty="0" smtClean="0">
                <a:ln>
                  <a:noFill/>
                </a:ln>
                <a:solidFill>
                  <a:srgbClr val="009ED6"/>
                </a:solidFill>
                <a:effectLst/>
                <a:latin typeface="Open Sans" panose="020B0606030504020204" pitchFamily="34" charset="0"/>
              </a:rPr>
              <a:t>Publisher (Microsoft Office)</a:t>
            </a:r>
            <a:endParaRPr kumimoji="0" lang="de-DE" altLang="de-DE" sz="2000" b="0" i="0" u="none" strike="noStrike" cap="none" normalizeH="0" baseline="0" dirty="0" smtClean="0">
              <a:ln>
                <a:noFill/>
              </a:ln>
              <a:solidFill>
                <a:srgbClr val="009ED6"/>
              </a:solidFill>
              <a:effectLst/>
              <a:latin typeface="Open Sans" panose="020B0606030504020204" pitchFamily="34" charset="0"/>
            </a:endParaRPr>
          </a:p>
          <a:p>
            <a:pPr marL="0" marR="0" lvl="0" indent="0" algn="l" defTabSz="914400" rtl="0" eaLnBrk="0" fontAlgn="base" latinLnBrk="0" hangingPunct="0">
              <a:spcBef>
                <a:spcPct val="0"/>
              </a:spcBef>
              <a:spcAft>
                <a:spcPct val="0"/>
              </a:spcAft>
              <a:buClrTx/>
              <a:buSzPts val="2300"/>
              <a:buFont typeface="Open Sans" panose="020B0606030504020204" pitchFamily="34" charset="0"/>
              <a:buChar char="-"/>
              <a:tabLst/>
            </a:pPr>
            <a:r>
              <a:rPr kumimoji="0" lang="de-DE" altLang="de-DE" sz="2000" b="0" i="0" u="sng" strike="noStrike" cap="none" normalizeH="0" baseline="0" dirty="0" err="1" smtClean="0">
                <a:ln>
                  <a:noFill/>
                </a:ln>
                <a:solidFill>
                  <a:srgbClr val="009ED6"/>
                </a:solidFill>
                <a:effectLst/>
                <a:latin typeface="Open Sans" panose="020B0606030504020204" pitchFamily="34" charset="0"/>
              </a:rPr>
              <a:t>LibreOffice</a:t>
            </a:r>
            <a:r>
              <a:rPr kumimoji="0" lang="de-DE" altLang="de-DE" sz="2000" b="0" i="0" u="sng" strike="noStrike" cap="none" normalizeH="0" baseline="0" dirty="0" smtClean="0">
                <a:ln>
                  <a:noFill/>
                </a:ln>
                <a:solidFill>
                  <a:srgbClr val="009ED6"/>
                </a:solidFill>
                <a:effectLst/>
                <a:latin typeface="Open Sans" panose="020B0606030504020204" pitchFamily="34" charset="0"/>
              </a:rPr>
              <a:t> Draw</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pic>
        <p:nvPicPr>
          <p:cNvPr id="6151" name="Picture 7" descr="Bsp_Infografik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5325" y="9384892"/>
            <a:ext cx="10045701" cy="6016625"/>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6152" name="Picture 8" descr="Bsp_Infografik_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7700" y="24675692"/>
            <a:ext cx="4786313" cy="167640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6153" name="Picture 9" descr="Bsp_Infografik_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5489" y="24675692"/>
            <a:ext cx="4795384" cy="1678825"/>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Tree>
    <p:extLst>
      <p:ext uri="{BB962C8B-B14F-4D97-AF65-F5344CB8AC3E}">
        <p14:creationId xmlns:p14="http://schemas.microsoft.com/office/powerpoint/2010/main" val="20923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35380" y="4229100"/>
            <a:ext cx="21478875" cy="26490182"/>
          </a:xfrm>
          <a:prstGeom prst="rect">
            <a:avLst/>
          </a:prstGeom>
          <a:gradFill rotWithShape="0">
            <a:gsLst>
              <a:gs pos="0">
                <a:srgbClr val="0B2A51"/>
              </a:gs>
              <a:gs pos="100000">
                <a:srgbClr val="0069B4"/>
              </a:gs>
            </a:gsLst>
            <a:lin ang="5400000"/>
          </a:gradFill>
          <a:ln w="25400" algn="ctr">
            <a:solidFill>
              <a:srgbClr val="0B2A51"/>
            </a:solidFill>
            <a:miter lim="800000"/>
            <a:headEnd/>
            <a:tailEnd/>
          </a:ln>
          <a:effectLst/>
          <a:extLs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endParaRPr lang="de-DE"/>
          </a:p>
        </p:txBody>
      </p:sp>
      <p:sp>
        <p:nvSpPr>
          <p:cNvPr id="2" name="Text Box 2"/>
          <p:cNvSpPr txBox="1">
            <a:spLocks noChangeArrowheads="1"/>
          </p:cNvSpPr>
          <p:nvPr/>
        </p:nvSpPr>
        <p:spPr bwMode="auto">
          <a:xfrm>
            <a:off x="3210290" y="6866300"/>
            <a:ext cx="17044988" cy="20405363"/>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2825"/>
              </a:spcAft>
              <a:buClrTx/>
              <a:buSzTx/>
              <a:buFontTx/>
              <a:buNone/>
              <a:tabLst/>
            </a:pPr>
            <a:r>
              <a:rPr kumimoji="0" lang="de-DE" altLang="de-DE" sz="6000" b="0" i="0" u="none" strike="noStrike" cap="none" normalizeH="0" baseline="0" dirty="0" smtClean="0">
                <a:ln>
                  <a:noFill/>
                </a:ln>
                <a:solidFill>
                  <a:srgbClr val="FFFFFF"/>
                </a:solidFill>
                <a:effectLst/>
                <a:latin typeface="Open Sans" panose="020B0606030504020204" pitchFamily="34" charset="0"/>
              </a:rPr>
              <a:t>Art der Veranstaltung? </a:t>
            </a:r>
            <a:br>
              <a:rPr kumimoji="0" lang="de-DE" altLang="de-DE" sz="6000" b="0" i="0" u="none" strike="noStrike" cap="none" normalizeH="0" baseline="0" dirty="0" smtClean="0">
                <a:ln>
                  <a:noFill/>
                </a:ln>
                <a:solidFill>
                  <a:srgbClr val="FFFFFF"/>
                </a:solidFill>
                <a:effectLst/>
                <a:latin typeface="Open Sans" panose="020B0606030504020204" pitchFamily="34" charset="0"/>
              </a:rPr>
            </a:br>
            <a:r>
              <a:rPr kumimoji="0" lang="de-DE" altLang="de-DE" sz="6000" b="0" i="0" u="none" strike="noStrike" cap="none" normalizeH="0" baseline="0" dirty="0" smtClean="0">
                <a:ln>
                  <a:noFill/>
                </a:ln>
                <a:solidFill>
                  <a:srgbClr val="FFFFFF"/>
                </a:solidFill>
                <a:effectLst/>
                <a:latin typeface="Open Sans" panose="020B0606030504020204" pitchFamily="34" charset="0"/>
              </a:rPr>
              <a:t>Diskussion, Vortrag, ...?</a:t>
            </a:r>
          </a:p>
          <a:p>
            <a:pPr marL="0" marR="0" lvl="0" indent="0" algn="l" defTabSz="914400" rtl="0" eaLnBrk="0" fontAlgn="base" latinLnBrk="0" hangingPunct="0">
              <a:lnSpc>
                <a:spcPct val="100000"/>
              </a:lnSpc>
              <a:spcBef>
                <a:spcPct val="0"/>
              </a:spcBef>
              <a:spcAft>
                <a:spcPts val="5663"/>
              </a:spcAft>
              <a:buClrTx/>
              <a:buSzTx/>
              <a:buFontTx/>
              <a:buNone/>
              <a:tabLst/>
            </a:pPr>
            <a:r>
              <a:rPr kumimoji="0" lang="de-DE" altLang="de-DE" sz="12000" b="1" i="0" u="none" strike="noStrike" cap="none" normalizeH="0" baseline="0" dirty="0" smtClean="0">
                <a:ln>
                  <a:noFill/>
                </a:ln>
                <a:solidFill>
                  <a:srgbClr val="FFFFFF"/>
                </a:solidFill>
                <a:effectLst/>
                <a:latin typeface="Open Sans" panose="020B0606030504020204" pitchFamily="34" charset="0"/>
              </a:rPr>
              <a:t>eine Veranstaltung // 120 </a:t>
            </a:r>
            <a:r>
              <a:rPr kumimoji="0" lang="de-DE" altLang="de-DE" sz="12000" b="1" i="0" u="none" strike="noStrike" cap="none" normalizeH="0" baseline="0" dirty="0" err="1" smtClean="0">
                <a:ln>
                  <a:noFill/>
                </a:ln>
                <a:solidFill>
                  <a:srgbClr val="FFFFFF"/>
                </a:solidFill>
                <a:effectLst/>
                <a:latin typeface="Open Sans" panose="020B0606030504020204" pitchFamily="34" charset="0"/>
              </a:rPr>
              <a:t>pt</a:t>
            </a:r>
            <a:r>
              <a:rPr kumimoji="0" lang="de-DE" altLang="de-DE" sz="8000" b="0" i="0" u="none" strike="noStrike" cap="none" normalizeH="0" baseline="0" dirty="0" smtClean="0">
                <a:ln>
                  <a:noFill/>
                </a:ln>
                <a:solidFill>
                  <a:srgbClr val="FFFFFF"/>
                </a:solidFill>
                <a:effectLst/>
                <a:latin typeface="Open Sans" panose="020B0606030504020204" pitchFamily="34" charset="0"/>
              </a:rPr>
              <a:t/>
            </a:r>
            <a:br>
              <a:rPr kumimoji="0" lang="de-DE" altLang="de-DE" sz="8000" b="0" i="0" u="none" strike="noStrike" cap="none" normalizeH="0" baseline="0" dirty="0" smtClean="0">
                <a:ln>
                  <a:noFill/>
                </a:ln>
                <a:solidFill>
                  <a:srgbClr val="FFFFFF"/>
                </a:solidFill>
                <a:effectLst/>
                <a:latin typeface="Open Sans" panose="020B0606030504020204" pitchFamily="34" charset="0"/>
              </a:rPr>
            </a:br>
            <a:r>
              <a:rPr kumimoji="0" lang="de-DE" altLang="de-DE" sz="6000" b="0" i="0" u="none" strike="noStrike" cap="none" normalizeH="0" baseline="0" dirty="0" smtClean="0">
                <a:ln>
                  <a:noFill/>
                </a:ln>
                <a:solidFill>
                  <a:srgbClr val="FFFFFF"/>
                </a:solidFill>
                <a:effectLst/>
                <a:latin typeface="Open Sans" panose="020B0606030504020204" pitchFamily="34" charset="0"/>
              </a:rPr>
              <a:t>Titel der Veranstaltung oder Untertitel</a:t>
            </a:r>
            <a:br>
              <a:rPr kumimoji="0" lang="de-DE" altLang="de-DE" sz="6000" b="0" i="0" u="none" strike="noStrike" cap="none" normalizeH="0" baseline="0" dirty="0" smtClean="0">
                <a:ln>
                  <a:noFill/>
                </a:ln>
                <a:solidFill>
                  <a:srgbClr val="FFFFFF"/>
                </a:solidFill>
                <a:effectLst/>
                <a:latin typeface="Open Sans" panose="020B0606030504020204" pitchFamily="34" charset="0"/>
              </a:rPr>
            </a:br>
            <a:r>
              <a:rPr kumimoji="0" lang="de-DE" altLang="de-DE" sz="6000" b="0" i="0" u="none" strike="noStrike" cap="none" normalizeH="0" baseline="0" dirty="0" smtClean="0">
                <a:ln>
                  <a:noFill/>
                </a:ln>
                <a:solidFill>
                  <a:srgbClr val="FFFFFF"/>
                </a:solidFill>
                <a:effectLst/>
                <a:latin typeface="Open Sans" panose="020B0606030504020204" pitchFamily="34" charset="0"/>
              </a:rPr>
              <a:t>Worum geht es? </a:t>
            </a:r>
            <a:br>
              <a:rPr kumimoji="0" lang="de-DE" altLang="de-DE" sz="6000" b="0" i="0" u="none" strike="noStrike" cap="none" normalizeH="0" baseline="0" dirty="0" smtClean="0">
                <a:ln>
                  <a:noFill/>
                </a:ln>
                <a:solidFill>
                  <a:srgbClr val="FFFFFF"/>
                </a:solidFill>
                <a:effectLst/>
                <a:latin typeface="Open Sans" panose="020B0606030504020204" pitchFamily="34" charset="0"/>
              </a:rPr>
            </a:br>
            <a:r>
              <a:rPr kumimoji="0" lang="de-DE" altLang="de-DE" sz="6000" b="0" i="0" u="none" strike="noStrike" cap="none" normalizeH="0" baseline="0" dirty="0" smtClean="0">
                <a:ln>
                  <a:noFill/>
                </a:ln>
                <a:solidFill>
                  <a:srgbClr val="FFFFFF"/>
                </a:solidFill>
                <a:effectLst/>
                <a:latin typeface="Open Sans" panose="020B0606030504020204" pitchFamily="34" charset="0"/>
              </a:rPr>
              <a:t>Was ist der Fokus oder Schwerpunkt?</a:t>
            </a:r>
            <a:endParaRPr kumimoji="0" lang="de-DE" altLang="de-DE" sz="8000" b="0" i="0" u="none" strike="noStrike" cap="none" normalizeH="0" baseline="0" dirty="0" smtClean="0">
              <a:ln>
                <a:noFill/>
              </a:ln>
              <a:solidFill>
                <a:srgbClr val="FFFFFF"/>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ts val="5663"/>
              </a:spcAft>
              <a:buClrTx/>
              <a:buSzTx/>
              <a:buFontTx/>
              <a:buNone/>
              <a:tabLst/>
            </a:pPr>
            <a:endParaRPr kumimoji="0" lang="de-DE" altLang="de-DE" sz="8000" b="0" i="0" u="none" strike="noStrike" cap="none" normalizeH="0" baseline="0" dirty="0" smtClean="0">
              <a:ln>
                <a:noFill/>
              </a:ln>
              <a:solidFill>
                <a:srgbClr val="FFFFFF"/>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ts val="5663"/>
              </a:spcAft>
              <a:buClrTx/>
              <a:buSzTx/>
              <a:buFontTx/>
              <a:buNone/>
              <a:tabLst/>
            </a:pPr>
            <a:endParaRPr kumimoji="0" lang="de-DE" altLang="de-DE" sz="8000" b="0" i="0" u="none" strike="noStrike" cap="none" normalizeH="0" baseline="0" dirty="0" smtClean="0">
              <a:ln>
                <a:noFill/>
              </a:ln>
              <a:solidFill>
                <a:srgbClr val="FFFFFF"/>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0" b="0" i="0" u="none" strike="noStrike" cap="none" normalizeH="0" baseline="0" dirty="0" smtClean="0">
                <a:ln>
                  <a:noFill/>
                </a:ln>
                <a:solidFill>
                  <a:srgbClr val="FFFFFF"/>
                </a:solidFill>
                <a:effectLst/>
                <a:latin typeface="Open Sans" panose="020B0606030504020204" pitchFamily="34" charset="0"/>
              </a:rPr>
              <a:t/>
            </a:r>
            <a:br>
              <a:rPr kumimoji="0" lang="de-DE" altLang="de-DE" sz="12000" b="0" i="0" u="none" strike="noStrike" cap="none" normalizeH="0" baseline="0" dirty="0" smtClean="0">
                <a:ln>
                  <a:noFill/>
                </a:ln>
                <a:solidFill>
                  <a:srgbClr val="FFFFFF"/>
                </a:solidFill>
                <a:effectLst/>
                <a:latin typeface="Open Sans" panose="020B0606030504020204" pitchFamily="34" charset="0"/>
              </a:rPr>
            </a:br>
            <a:r>
              <a:rPr kumimoji="0" lang="de-DE" altLang="de-DE" sz="12000" b="0" i="0" u="none" strike="noStrike" cap="none" normalizeH="0" baseline="0" dirty="0" smtClean="0">
                <a:ln>
                  <a:noFill/>
                </a:ln>
                <a:solidFill>
                  <a:srgbClr val="FFFFFF"/>
                </a:solidFill>
                <a:effectLst/>
                <a:latin typeface="Open Sans Semibold" panose="020B0706030804020204" pitchFamily="34" charset="0"/>
              </a:rPr>
              <a:t>Tag Monat</a:t>
            </a:r>
          </a:p>
          <a:p>
            <a:pPr marL="0" marR="0" lvl="0" indent="0" algn="l" defTabSz="914400" rtl="0" eaLnBrk="0" fontAlgn="base" latinLnBrk="0" hangingPunct="0">
              <a:lnSpc>
                <a:spcPct val="100000"/>
              </a:lnSpc>
              <a:spcBef>
                <a:spcPct val="0"/>
              </a:spcBef>
              <a:spcAft>
                <a:spcPts val="2825"/>
              </a:spcAft>
              <a:buClrTx/>
              <a:buSzTx/>
              <a:buFontTx/>
              <a:buNone/>
              <a:tabLst/>
            </a:pPr>
            <a:r>
              <a:rPr kumimoji="0" lang="de-DE" altLang="de-DE" sz="6000" b="0" i="0" u="none" strike="noStrike" cap="none" normalizeH="0" baseline="0" dirty="0" smtClean="0">
                <a:ln>
                  <a:noFill/>
                </a:ln>
                <a:solidFill>
                  <a:srgbClr val="FFFFFF"/>
                </a:solidFill>
                <a:effectLst/>
                <a:latin typeface="Open Sans" panose="020B0606030504020204" pitchFamily="34" charset="0"/>
              </a:rPr>
              <a:t>Zeit XX:XX Uhr </a:t>
            </a:r>
            <a:br>
              <a:rPr kumimoji="0" lang="de-DE" altLang="de-DE" sz="6000" b="0" i="0" u="none" strike="noStrike" cap="none" normalizeH="0" baseline="0" dirty="0" smtClean="0">
                <a:ln>
                  <a:noFill/>
                </a:ln>
                <a:solidFill>
                  <a:srgbClr val="FFFFFF"/>
                </a:solidFill>
                <a:effectLst/>
                <a:latin typeface="Open Sans" panose="020B0606030504020204" pitchFamily="34" charset="0"/>
              </a:rPr>
            </a:br>
            <a:r>
              <a:rPr kumimoji="0" lang="de-DE" altLang="de-DE" sz="6000" b="0" i="0" u="none" strike="noStrike" cap="none" normalizeH="0" baseline="0" dirty="0" smtClean="0">
                <a:ln>
                  <a:noFill/>
                </a:ln>
                <a:solidFill>
                  <a:srgbClr val="FFFFFF"/>
                </a:solidFill>
                <a:effectLst/>
                <a:latin typeface="Open Sans" panose="020B0606030504020204" pitchFamily="34" charset="0"/>
              </a:rPr>
              <a:t>Vortragsort // TU Dresden </a:t>
            </a:r>
            <a:br>
              <a:rPr kumimoji="0" lang="de-DE" altLang="de-DE" sz="6000" b="0" i="0" u="none" strike="noStrike" cap="none" normalizeH="0" baseline="0" dirty="0" smtClean="0">
                <a:ln>
                  <a:noFill/>
                </a:ln>
                <a:solidFill>
                  <a:srgbClr val="FFFFFF"/>
                </a:solidFill>
                <a:effectLst/>
                <a:latin typeface="Open Sans" panose="020B0606030504020204" pitchFamily="34" charset="0"/>
              </a:rPr>
            </a:br>
            <a:r>
              <a:rPr kumimoji="0" lang="de-DE" altLang="de-DE" sz="6000" b="0" i="0" u="none" strike="noStrike" cap="none" normalizeH="0" baseline="0" dirty="0" smtClean="0">
                <a:ln>
                  <a:noFill/>
                </a:ln>
                <a:solidFill>
                  <a:srgbClr val="FFFFFF"/>
                </a:solidFill>
                <a:effectLst/>
                <a:latin typeface="Open Sans" panose="020B0606030504020204" pitchFamily="34" charset="0"/>
              </a:rPr>
              <a:t>mit konkreter Adressangabe</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84120036"/>
      </p:ext>
    </p:extLst>
  </p:cSld>
  <p:clrMapOvr>
    <a:masterClrMapping/>
  </p:clrMapOvr>
</p:sld>
</file>

<file path=ppt/theme/theme1.xml><?xml version="1.0" encoding="utf-8"?>
<a:theme xmlns:a="http://schemas.openxmlformats.org/drawingml/2006/main" name="Office">
  <a:themeElements>
    <a:clrScheme name="TU Dresden CD-Farben">
      <a:dk1>
        <a:sysClr val="windowText" lastClr="000000"/>
      </a:dk1>
      <a:lt1>
        <a:sysClr val="window" lastClr="FFFFFF"/>
      </a:lt1>
      <a:dk2>
        <a:srgbClr val="00305E"/>
      </a:dk2>
      <a:lt2>
        <a:srgbClr val="727879"/>
      </a:lt2>
      <a:accent1>
        <a:srgbClr val="006AB3"/>
      </a:accent1>
      <a:accent2>
        <a:srgbClr val="54378A"/>
      </a:accent2>
      <a:accent3>
        <a:srgbClr val="93107E"/>
      </a:accent3>
      <a:accent4>
        <a:srgbClr val="007D40"/>
      </a:accent4>
      <a:accent5>
        <a:srgbClr val="6AB023"/>
      </a:accent5>
      <a:accent6>
        <a:srgbClr val="EE7F00"/>
      </a:accent6>
      <a:hlink>
        <a:srgbClr val="006AB3"/>
      </a:hlink>
      <a:folHlink>
        <a:srgbClr val="54378A"/>
      </a:folHlink>
    </a:clrScheme>
    <a:fontScheme name="TUD">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äsentation3" id="{F94669F3-DC31-45CC-92FC-8398739B7E4D}" vid="{8E47873E-0BAB-41AC-9AF8-4CCD160EA53E}"/>
    </a:ext>
  </a:extLst>
</a:theme>
</file>

<file path=docProps/app.xml><?xml version="1.0" encoding="utf-8"?>
<Properties xmlns="http://schemas.openxmlformats.org/officeDocument/2006/extended-properties" xmlns:vt="http://schemas.openxmlformats.org/officeDocument/2006/docPropsVTypes">
  <Template>TUD_Powerpoint</Template>
  <TotalTime>0</TotalTime>
  <Words>251</Words>
  <Application>Microsoft Office PowerPoint</Application>
  <PresentationFormat>Benutzerdefiniert</PresentationFormat>
  <Paragraphs>42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Office</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Sasso,Jana</dc:creator>
  <cp:lastModifiedBy>deutscher</cp:lastModifiedBy>
  <cp:revision>10</cp:revision>
  <dcterms:created xsi:type="dcterms:W3CDTF">2018-02-06T09:30:54Z</dcterms:created>
  <dcterms:modified xsi:type="dcterms:W3CDTF">2018-03-07T14:37:01Z</dcterms:modified>
</cp:coreProperties>
</file>