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891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5" r:id="rId3"/>
    <p:sldId id="296" r:id="rId4"/>
    <p:sldId id="297" r:id="rId5"/>
    <p:sldId id="298" r:id="rId6"/>
    <p:sldId id="299" r:id="rId7"/>
    <p:sldId id="300" r:id="rId8"/>
    <p:sldId id="301" r:id="rId9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Open Sans" panose="020B0606030504020204" pitchFamily="34" charset="0"/>
      <p:regular r:id="rId16"/>
      <p:bold r:id="rId17"/>
      <p:italic r:id="rId18"/>
      <p:boldItalic r:id="rId19"/>
    </p:embeddedFont>
    <p:embeddedFont>
      <p:font typeface="TUD Iconset Light BLO" panose="00000400000000000000" pitchFamily="50" charset="0"/>
      <p:regular r:id="rId20"/>
    </p:embeddedFont>
  </p:embeddedFontLst>
  <p:defaultTextStyle>
    <a:defPPr>
      <a:defRPr lang="de-DE"/>
    </a:defPPr>
    <a:lvl1pPr marL="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1pPr>
    <a:lvl2pPr marL="41148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2pPr>
    <a:lvl3pPr marL="82296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3pPr>
    <a:lvl4pPr marL="123444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4pPr>
    <a:lvl5pPr marL="164592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5pPr>
    <a:lvl6pPr marL="205740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6pPr>
    <a:lvl7pPr marL="246888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7pPr>
    <a:lvl8pPr marL="288036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8pPr>
    <a:lvl9pPr marL="329184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2939B5E8-EF71-43FF-B7B6-C3DB42F2B419}">
          <p14:sldIdLst>
            <p14:sldId id="256"/>
            <p14:sldId id="295"/>
            <p14:sldId id="296"/>
            <p14:sldId id="297"/>
            <p14:sldId id="298"/>
            <p14:sldId id="299"/>
            <p14:sldId id="300"/>
            <p14:sldId id="30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nöfel,Anja" initials="K" lastIdx="10" clrIdx="0">
    <p:extLst>
      <p:ext uri="{19B8F6BF-5375-455C-9EA6-DF929625EA0E}">
        <p15:presenceInfo xmlns:p15="http://schemas.microsoft.com/office/powerpoint/2012/main" userId="S-1-5-21-1982228756-150042506-1537001085-188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9B4"/>
    <a:srgbClr val="CD1719"/>
    <a:srgbClr val="DE2526"/>
    <a:srgbClr val="951B81"/>
    <a:srgbClr val="59358C"/>
    <a:srgbClr val="FFFFFF"/>
    <a:srgbClr val="F2F2F2"/>
    <a:srgbClr val="000000"/>
    <a:srgbClr val="13A983"/>
    <a:srgbClr val="009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113A9D2-9D6B-4929-AA2D-F23B5EE8CBE7}" styleName="Designformatvorlage 2 - Akz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unkle Formatvorlage 1 - Akz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4592" autoAdjust="0"/>
  </p:normalViewPr>
  <p:slideViewPr>
    <p:cSldViewPr snapToGrid="0" snapToObjects="1">
      <p:cViewPr varScale="1">
        <p:scale>
          <a:sx n="56" d="100"/>
          <a:sy n="56" d="100"/>
        </p:scale>
        <p:origin x="14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3534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C6211-610F-44E5-BF19-D3CDF6EDD281}" type="datetimeFigureOut">
              <a:rPr lang="de-DE" smtClean="0"/>
              <a:t>30.08.2024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D61AA8-FB04-42D1-9939-D1A1356F80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31560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435D3-23A6-45D3-8DFA-7317DC1E7A64}" type="datetimeFigureOut">
              <a:rPr lang="de-DE" smtClean="0"/>
              <a:t>30.08.2024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9AC09-DF60-43F4-96BF-67D4D9A740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31825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7418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847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4542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40106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06295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5619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_TUD_weiß-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  <p:sp>
        <p:nvSpPr>
          <p:cNvPr id="13" name="Rechteck 12"/>
          <p:cNvSpPr/>
          <p:nvPr/>
        </p:nvSpPr>
        <p:spPr>
          <a:xfrm>
            <a:off x="0" y="1204912"/>
            <a:ext cx="12192000" cy="5653089"/>
          </a:xfrm>
          <a:prstGeom prst="rect">
            <a:avLst/>
          </a:prstGeom>
          <a:gradFill>
            <a:gsLst>
              <a:gs pos="14000">
                <a:schemeClr val="accent2"/>
              </a:gs>
              <a:gs pos="100000">
                <a:schemeClr val="accent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8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692959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19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881437" cy="492443"/>
          </a:xfrm>
          <a:noFill/>
          <a:ln>
            <a:noFill/>
          </a:ln>
        </p:spPr>
        <p:txBody>
          <a:bodyPr wrap="none" lIns="0">
            <a:sp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20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5981697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 marL="0" indent="0" algn="l">
              <a:buNone/>
              <a:defRPr b="0">
                <a:solidFill>
                  <a:schemeClr val="bg1">
                    <a:alpha val="7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21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028966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22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694293" cy="492443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23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602029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b="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</p:spTree>
    <p:extLst>
      <p:ext uri="{BB962C8B-B14F-4D97-AF65-F5344CB8AC3E}">
        <p14:creationId xmlns:p14="http://schemas.microsoft.com/office/powerpoint/2010/main" val="1330912023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elfolie_TUD_weiß-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1204912"/>
            <a:ext cx="12192000" cy="5653089"/>
          </a:xfrm>
          <a:prstGeom prst="rect">
            <a:avLst/>
          </a:prstGeom>
          <a:gradFill>
            <a:gsLst>
              <a:gs pos="14000">
                <a:srgbClr val="DE2526"/>
              </a:gs>
              <a:gs pos="100000">
                <a:srgbClr val="CD1719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2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6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  <p:pic>
        <p:nvPicPr>
          <p:cNvPr id="11" name="Grafik 1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499437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elfolie_TUD_weiß-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3">
            <a:extLst>
              <a:ext uri="{FF2B5EF4-FFF2-40B4-BE49-F238E27FC236}">
                <a16:creationId xmlns:a16="http://schemas.microsoft.com/office/drawing/2014/main" id="{8D22BFAA-62C6-4AF7-A140-D9E9750A54AC}"/>
              </a:ext>
            </a:extLst>
          </p:cNvPr>
          <p:cNvSpPr/>
          <p:nvPr userDrawn="1"/>
        </p:nvSpPr>
        <p:spPr>
          <a:xfrm>
            <a:off x="3151994" y="2563831"/>
            <a:ext cx="9050720" cy="4317954"/>
          </a:xfrm>
          <a:custGeom>
            <a:avLst/>
            <a:gdLst>
              <a:gd name="connsiteX0" fmla="*/ 0 w 5904411"/>
              <a:gd name="connsiteY0" fmla="*/ 0 h 3967747"/>
              <a:gd name="connsiteX1" fmla="*/ 5904411 w 5904411"/>
              <a:gd name="connsiteY1" fmla="*/ 0 h 3967747"/>
              <a:gd name="connsiteX2" fmla="*/ 5904411 w 5904411"/>
              <a:gd name="connsiteY2" fmla="*/ 3967747 h 3967747"/>
              <a:gd name="connsiteX3" fmla="*/ 0 w 5904411"/>
              <a:gd name="connsiteY3" fmla="*/ 3967747 h 3967747"/>
              <a:gd name="connsiteX4" fmla="*/ 0 w 5904411"/>
              <a:gd name="connsiteY4" fmla="*/ 0 h 3967747"/>
              <a:gd name="connsiteX0" fmla="*/ 3590925 w 5904411"/>
              <a:gd name="connsiteY0" fmla="*/ 0 h 3967747"/>
              <a:gd name="connsiteX1" fmla="*/ 5904411 w 5904411"/>
              <a:gd name="connsiteY1" fmla="*/ 0 h 3967747"/>
              <a:gd name="connsiteX2" fmla="*/ 5904411 w 5904411"/>
              <a:gd name="connsiteY2" fmla="*/ 3967747 h 3967747"/>
              <a:gd name="connsiteX3" fmla="*/ 0 w 5904411"/>
              <a:gd name="connsiteY3" fmla="*/ 3967747 h 3967747"/>
              <a:gd name="connsiteX4" fmla="*/ 3590925 w 5904411"/>
              <a:gd name="connsiteY4" fmla="*/ 0 h 3967747"/>
              <a:gd name="connsiteX0" fmla="*/ 3857625 w 6171111"/>
              <a:gd name="connsiteY0" fmla="*/ 0 h 3967747"/>
              <a:gd name="connsiteX1" fmla="*/ 6171111 w 6171111"/>
              <a:gd name="connsiteY1" fmla="*/ 0 h 3967747"/>
              <a:gd name="connsiteX2" fmla="*/ 6171111 w 6171111"/>
              <a:gd name="connsiteY2" fmla="*/ 3967747 h 3967747"/>
              <a:gd name="connsiteX3" fmla="*/ 0 w 6171111"/>
              <a:gd name="connsiteY3" fmla="*/ 3958222 h 3967747"/>
              <a:gd name="connsiteX4" fmla="*/ 3857625 w 6171111"/>
              <a:gd name="connsiteY4" fmla="*/ 0 h 3967747"/>
              <a:gd name="connsiteX0" fmla="*/ 3952875 w 6171111"/>
              <a:gd name="connsiteY0" fmla="*/ 9525 h 3967747"/>
              <a:gd name="connsiteX1" fmla="*/ 6171111 w 6171111"/>
              <a:gd name="connsiteY1" fmla="*/ 0 h 3967747"/>
              <a:gd name="connsiteX2" fmla="*/ 6171111 w 6171111"/>
              <a:gd name="connsiteY2" fmla="*/ 3967747 h 3967747"/>
              <a:gd name="connsiteX3" fmla="*/ 0 w 6171111"/>
              <a:gd name="connsiteY3" fmla="*/ 3958222 h 3967747"/>
              <a:gd name="connsiteX4" fmla="*/ 3952875 w 6171111"/>
              <a:gd name="connsiteY4" fmla="*/ 9525 h 3967747"/>
              <a:gd name="connsiteX0" fmla="*/ 3925061 w 6171111"/>
              <a:gd name="connsiteY0" fmla="*/ 0 h 3972129"/>
              <a:gd name="connsiteX1" fmla="*/ 6171111 w 6171111"/>
              <a:gd name="connsiteY1" fmla="*/ 4382 h 3972129"/>
              <a:gd name="connsiteX2" fmla="*/ 6171111 w 6171111"/>
              <a:gd name="connsiteY2" fmla="*/ 3972129 h 3972129"/>
              <a:gd name="connsiteX3" fmla="*/ 0 w 6171111"/>
              <a:gd name="connsiteY3" fmla="*/ 3962604 h 3972129"/>
              <a:gd name="connsiteX4" fmla="*/ 3925061 w 6171111"/>
              <a:gd name="connsiteY4" fmla="*/ 0 h 3972129"/>
              <a:gd name="connsiteX0" fmla="*/ 3925061 w 6171111"/>
              <a:gd name="connsiteY0" fmla="*/ 381 h 3967747"/>
              <a:gd name="connsiteX1" fmla="*/ 6171111 w 6171111"/>
              <a:gd name="connsiteY1" fmla="*/ 0 h 3967747"/>
              <a:gd name="connsiteX2" fmla="*/ 6171111 w 6171111"/>
              <a:gd name="connsiteY2" fmla="*/ 3967747 h 3967747"/>
              <a:gd name="connsiteX3" fmla="*/ 0 w 6171111"/>
              <a:gd name="connsiteY3" fmla="*/ 3958222 h 3967747"/>
              <a:gd name="connsiteX4" fmla="*/ 3925061 w 6171111"/>
              <a:gd name="connsiteY4" fmla="*/ 381 h 3967747"/>
              <a:gd name="connsiteX0" fmla="*/ 3961821 w 6207871"/>
              <a:gd name="connsiteY0" fmla="*/ 381 h 3981196"/>
              <a:gd name="connsiteX1" fmla="*/ 6207871 w 6207871"/>
              <a:gd name="connsiteY1" fmla="*/ 0 h 3981196"/>
              <a:gd name="connsiteX2" fmla="*/ 6207871 w 6207871"/>
              <a:gd name="connsiteY2" fmla="*/ 3967747 h 3981196"/>
              <a:gd name="connsiteX3" fmla="*/ 0 w 6207871"/>
              <a:gd name="connsiteY3" fmla="*/ 3981196 h 3981196"/>
              <a:gd name="connsiteX4" fmla="*/ 3961821 w 6207871"/>
              <a:gd name="connsiteY4" fmla="*/ 381 h 3981196"/>
              <a:gd name="connsiteX0" fmla="*/ 3984796 w 6230846"/>
              <a:gd name="connsiteY0" fmla="*/ 381 h 3981196"/>
              <a:gd name="connsiteX1" fmla="*/ 6230846 w 6230846"/>
              <a:gd name="connsiteY1" fmla="*/ 0 h 3981196"/>
              <a:gd name="connsiteX2" fmla="*/ 6230846 w 6230846"/>
              <a:gd name="connsiteY2" fmla="*/ 3967747 h 3981196"/>
              <a:gd name="connsiteX3" fmla="*/ 0 w 6230846"/>
              <a:gd name="connsiteY3" fmla="*/ 3981196 h 3981196"/>
              <a:gd name="connsiteX4" fmla="*/ 3984796 w 6230846"/>
              <a:gd name="connsiteY4" fmla="*/ 381 h 3981196"/>
              <a:gd name="connsiteX0" fmla="*/ 3984796 w 8344852"/>
              <a:gd name="connsiteY0" fmla="*/ 381 h 3981196"/>
              <a:gd name="connsiteX1" fmla="*/ 8344852 w 8344852"/>
              <a:gd name="connsiteY1" fmla="*/ 0 h 3981196"/>
              <a:gd name="connsiteX2" fmla="*/ 6230846 w 8344852"/>
              <a:gd name="connsiteY2" fmla="*/ 3967747 h 3981196"/>
              <a:gd name="connsiteX3" fmla="*/ 0 w 8344852"/>
              <a:gd name="connsiteY3" fmla="*/ 3981196 h 3981196"/>
              <a:gd name="connsiteX4" fmla="*/ 3984796 w 8344852"/>
              <a:gd name="connsiteY4" fmla="*/ 381 h 3981196"/>
              <a:gd name="connsiteX0" fmla="*/ 3984796 w 8344852"/>
              <a:gd name="connsiteY0" fmla="*/ 381 h 3981196"/>
              <a:gd name="connsiteX1" fmla="*/ 8344852 w 8344852"/>
              <a:gd name="connsiteY1" fmla="*/ 0 h 3981196"/>
              <a:gd name="connsiteX2" fmla="*/ 8344852 w 8344852"/>
              <a:gd name="connsiteY2" fmla="*/ 3967748 h 3981196"/>
              <a:gd name="connsiteX3" fmla="*/ 0 w 8344852"/>
              <a:gd name="connsiteY3" fmla="*/ 3981196 h 3981196"/>
              <a:gd name="connsiteX4" fmla="*/ 3984796 w 8344852"/>
              <a:gd name="connsiteY4" fmla="*/ 381 h 3981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44852" h="3981196">
                <a:moveTo>
                  <a:pt x="3984796" y="381"/>
                </a:moveTo>
                <a:lnTo>
                  <a:pt x="8344852" y="0"/>
                </a:lnTo>
                <a:lnTo>
                  <a:pt x="8344852" y="3967748"/>
                </a:lnTo>
                <a:lnTo>
                  <a:pt x="0" y="3981196"/>
                </a:lnTo>
                <a:lnTo>
                  <a:pt x="3984796" y="381"/>
                </a:lnTo>
                <a:close/>
              </a:path>
            </a:pathLst>
          </a:custGeom>
          <a:solidFill>
            <a:schemeClr val="accent5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de-DE" dirty="0"/>
          </a:p>
        </p:txBody>
      </p:sp>
      <p:sp>
        <p:nvSpPr>
          <p:cNvPr id="19" name="Rechteck 9">
            <a:extLst>
              <a:ext uri="{FF2B5EF4-FFF2-40B4-BE49-F238E27FC236}">
                <a16:creationId xmlns:a16="http://schemas.microsoft.com/office/drawing/2014/main" id="{9FD71789-74E3-45C9-B1BA-98AEA75CF44C}"/>
              </a:ext>
            </a:extLst>
          </p:cNvPr>
          <p:cNvSpPr/>
          <p:nvPr userDrawn="1"/>
        </p:nvSpPr>
        <p:spPr>
          <a:xfrm>
            <a:off x="-1" y="3692352"/>
            <a:ext cx="9555747" cy="3185710"/>
          </a:xfrm>
          <a:custGeom>
            <a:avLst/>
            <a:gdLst>
              <a:gd name="connsiteX0" fmla="*/ 0 w 8810492"/>
              <a:gd name="connsiteY0" fmla="*/ 0 h 2937256"/>
              <a:gd name="connsiteX1" fmla="*/ 8810492 w 8810492"/>
              <a:gd name="connsiteY1" fmla="*/ 0 h 2937256"/>
              <a:gd name="connsiteX2" fmla="*/ 8810492 w 8810492"/>
              <a:gd name="connsiteY2" fmla="*/ 2937256 h 2937256"/>
              <a:gd name="connsiteX3" fmla="*/ 0 w 8810492"/>
              <a:gd name="connsiteY3" fmla="*/ 2937256 h 2937256"/>
              <a:gd name="connsiteX4" fmla="*/ 0 w 8810492"/>
              <a:gd name="connsiteY4" fmla="*/ 0 h 2937256"/>
              <a:gd name="connsiteX0" fmla="*/ 0 w 8810492"/>
              <a:gd name="connsiteY0" fmla="*/ 0 h 2937256"/>
              <a:gd name="connsiteX1" fmla="*/ 5858286 w 8810492"/>
              <a:gd name="connsiteY1" fmla="*/ 0 h 2937256"/>
              <a:gd name="connsiteX2" fmla="*/ 8810492 w 8810492"/>
              <a:gd name="connsiteY2" fmla="*/ 2937256 h 2937256"/>
              <a:gd name="connsiteX3" fmla="*/ 0 w 8810492"/>
              <a:gd name="connsiteY3" fmla="*/ 2937256 h 2937256"/>
              <a:gd name="connsiteX4" fmla="*/ 0 w 8810492"/>
              <a:gd name="connsiteY4" fmla="*/ 0 h 2937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10492" h="2937256">
                <a:moveTo>
                  <a:pt x="0" y="0"/>
                </a:moveTo>
                <a:lnTo>
                  <a:pt x="5858286" y="0"/>
                </a:lnTo>
                <a:lnTo>
                  <a:pt x="8810492" y="2937256"/>
                </a:lnTo>
                <a:lnTo>
                  <a:pt x="0" y="293725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0" name="Rechteck 8">
            <a:extLst>
              <a:ext uri="{FF2B5EF4-FFF2-40B4-BE49-F238E27FC236}">
                <a16:creationId xmlns:a16="http://schemas.microsoft.com/office/drawing/2014/main" id="{E0A106CA-E2A4-4455-BD1E-8B7BA6CDC669}"/>
              </a:ext>
            </a:extLst>
          </p:cNvPr>
          <p:cNvSpPr/>
          <p:nvPr userDrawn="1"/>
        </p:nvSpPr>
        <p:spPr>
          <a:xfrm>
            <a:off x="-709" y="2302249"/>
            <a:ext cx="6020777" cy="4581946"/>
          </a:xfrm>
          <a:custGeom>
            <a:avLst/>
            <a:gdLst>
              <a:gd name="connsiteX0" fmla="*/ 0 w 3587931"/>
              <a:gd name="connsiteY0" fmla="*/ 0 h 5307874"/>
              <a:gd name="connsiteX1" fmla="*/ 3587931 w 3587931"/>
              <a:gd name="connsiteY1" fmla="*/ 0 h 5307874"/>
              <a:gd name="connsiteX2" fmla="*/ 3587931 w 3587931"/>
              <a:gd name="connsiteY2" fmla="*/ 5307874 h 5307874"/>
              <a:gd name="connsiteX3" fmla="*/ 0 w 3587931"/>
              <a:gd name="connsiteY3" fmla="*/ 5307874 h 5307874"/>
              <a:gd name="connsiteX4" fmla="*/ 0 w 3587931"/>
              <a:gd name="connsiteY4" fmla="*/ 0 h 5307874"/>
              <a:gd name="connsiteX0" fmla="*/ 0 w 3587931"/>
              <a:gd name="connsiteY0" fmla="*/ 0 h 5307874"/>
              <a:gd name="connsiteX1" fmla="*/ 3587931 w 3587931"/>
              <a:gd name="connsiteY1" fmla="*/ 0 h 5307874"/>
              <a:gd name="connsiteX2" fmla="*/ 3587931 w 3587931"/>
              <a:gd name="connsiteY2" fmla="*/ 3657600 h 5307874"/>
              <a:gd name="connsiteX3" fmla="*/ 3587931 w 3587931"/>
              <a:gd name="connsiteY3" fmla="*/ 5307874 h 5307874"/>
              <a:gd name="connsiteX4" fmla="*/ 0 w 3587931"/>
              <a:gd name="connsiteY4" fmla="*/ 5307874 h 5307874"/>
              <a:gd name="connsiteX5" fmla="*/ 0 w 3587931"/>
              <a:gd name="connsiteY5" fmla="*/ 0 h 5307874"/>
              <a:gd name="connsiteX0" fmla="*/ 0 w 3587931"/>
              <a:gd name="connsiteY0" fmla="*/ 0 h 5307874"/>
              <a:gd name="connsiteX1" fmla="*/ 1463039 w 3587931"/>
              <a:gd name="connsiteY1" fmla="*/ 1445623 h 5307874"/>
              <a:gd name="connsiteX2" fmla="*/ 3587931 w 3587931"/>
              <a:gd name="connsiteY2" fmla="*/ 3657600 h 5307874"/>
              <a:gd name="connsiteX3" fmla="*/ 3587931 w 3587931"/>
              <a:gd name="connsiteY3" fmla="*/ 5307874 h 5307874"/>
              <a:gd name="connsiteX4" fmla="*/ 0 w 3587931"/>
              <a:gd name="connsiteY4" fmla="*/ 5307874 h 5307874"/>
              <a:gd name="connsiteX5" fmla="*/ 0 w 3587931"/>
              <a:gd name="connsiteY5" fmla="*/ 0 h 5307874"/>
              <a:gd name="connsiteX0" fmla="*/ 0 w 3622765"/>
              <a:gd name="connsiteY0" fmla="*/ 0 h 5307874"/>
              <a:gd name="connsiteX1" fmla="*/ 1463039 w 3622765"/>
              <a:gd name="connsiteY1" fmla="*/ 1445623 h 5307874"/>
              <a:gd name="connsiteX2" fmla="*/ 3622765 w 3622765"/>
              <a:gd name="connsiteY2" fmla="*/ 3614057 h 5307874"/>
              <a:gd name="connsiteX3" fmla="*/ 3587931 w 3622765"/>
              <a:gd name="connsiteY3" fmla="*/ 5307874 h 5307874"/>
              <a:gd name="connsiteX4" fmla="*/ 0 w 3622765"/>
              <a:gd name="connsiteY4" fmla="*/ 5307874 h 5307874"/>
              <a:gd name="connsiteX5" fmla="*/ 0 w 3622765"/>
              <a:gd name="connsiteY5" fmla="*/ 0 h 5307874"/>
              <a:gd name="connsiteX0" fmla="*/ 0 w 3622765"/>
              <a:gd name="connsiteY0" fmla="*/ 0 h 5307874"/>
              <a:gd name="connsiteX1" fmla="*/ 1463039 w 3622765"/>
              <a:gd name="connsiteY1" fmla="*/ 1445623 h 5307874"/>
              <a:gd name="connsiteX2" fmla="*/ 3622765 w 3622765"/>
              <a:gd name="connsiteY2" fmla="*/ 3614057 h 5307874"/>
              <a:gd name="connsiteX3" fmla="*/ 3622765 w 3622765"/>
              <a:gd name="connsiteY3" fmla="*/ 5307874 h 5307874"/>
              <a:gd name="connsiteX4" fmla="*/ 0 w 3622765"/>
              <a:gd name="connsiteY4" fmla="*/ 5307874 h 5307874"/>
              <a:gd name="connsiteX5" fmla="*/ 0 w 3622765"/>
              <a:gd name="connsiteY5" fmla="*/ 0 h 5307874"/>
              <a:gd name="connsiteX0" fmla="*/ 0 w 3622765"/>
              <a:gd name="connsiteY0" fmla="*/ 0 h 5307874"/>
              <a:gd name="connsiteX1" fmla="*/ 1463039 w 3622765"/>
              <a:gd name="connsiteY1" fmla="*/ 1445623 h 5307874"/>
              <a:gd name="connsiteX2" fmla="*/ 3578520 w 3622765"/>
              <a:gd name="connsiteY2" fmla="*/ 3614057 h 5307874"/>
              <a:gd name="connsiteX3" fmla="*/ 3622765 w 3622765"/>
              <a:gd name="connsiteY3" fmla="*/ 5307874 h 5307874"/>
              <a:gd name="connsiteX4" fmla="*/ 0 w 3622765"/>
              <a:gd name="connsiteY4" fmla="*/ 5307874 h 5307874"/>
              <a:gd name="connsiteX5" fmla="*/ 0 w 3622765"/>
              <a:gd name="connsiteY5" fmla="*/ 0 h 5307874"/>
              <a:gd name="connsiteX0" fmla="*/ 0 w 3593268"/>
              <a:gd name="connsiteY0" fmla="*/ 0 h 5307874"/>
              <a:gd name="connsiteX1" fmla="*/ 1463039 w 3593268"/>
              <a:gd name="connsiteY1" fmla="*/ 1445623 h 5307874"/>
              <a:gd name="connsiteX2" fmla="*/ 3578520 w 3593268"/>
              <a:gd name="connsiteY2" fmla="*/ 3614057 h 5307874"/>
              <a:gd name="connsiteX3" fmla="*/ 3593268 w 3593268"/>
              <a:gd name="connsiteY3" fmla="*/ 5307874 h 5307874"/>
              <a:gd name="connsiteX4" fmla="*/ 0 w 3593268"/>
              <a:gd name="connsiteY4" fmla="*/ 5307874 h 5307874"/>
              <a:gd name="connsiteX5" fmla="*/ 0 w 3593268"/>
              <a:gd name="connsiteY5" fmla="*/ 0 h 5307874"/>
              <a:gd name="connsiteX0" fmla="*/ 0 w 3578520"/>
              <a:gd name="connsiteY0" fmla="*/ 0 h 5307874"/>
              <a:gd name="connsiteX1" fmla="*/ 1463039 w 3578520"/>
              <a:gd name="connsiteY1" fmla="*/ 1445623 h 5307874"/>
              <a:gd name="connsiteX2" fmla="*/ 3578520 w 3578520"/>
              <a:gd name="connsiteY2" fmla="*/ 3614057 h 5307874"/>
              <a:gd name="connsiteX3" fmla="*/ 3563771 w 3578520"/>
              <a:gd name="connsiteY3" fmla="*/ 5307874 h 5307874"/>
              <a:gd name="connsiteX4" fmla="*/ 0 w 3578520"/>
              <a:gd name="connsiteY4" fmla="*/ 5307874 h 5307874"/>
              <a:gd name="connsiteX5" fmla="*/ 0 w 3578520"/>
              <a:gd name="connsiteY5" fmla="*/ 0 h 5307874"/>
              <a:gd name="connsiteX0" fmla="*/ 0 w 3578520"/>
              <a:gd name="connsiteY0" fmla="*/ 0 h 5307874"/>
              <a:gd name="connsiteX1" fmla="*/ 1463039 w 3578520"/>
              <a:gd name="connsiteY1" fmla="*/ 1445623 h 5307874"/>
              <a:gd name="connsiteX2" fmla="*/ 3578520 w 3578520"/>
              <a:gd name="connsiteY2" fmla="*/ 3614057 h 5307874"/>
              <a:gd name="connsiteX3" fmla="*/ 3571146 w 3578520"/>
              <a:gd name="connsiteY3" fmla="*/ 5307874 h 5307874"/>
              <a:gd name="connsiteX4" fmla="*/ 0 w 3578520"/>
              <a:gd name="connsiteY4" fmla="*/ 5307874 h 5307874"/>
              <a:gd name="connsiteX5" fmla="*/ 0 w 3578520"/>
              <a:gd name="connsiteY5" fmla="*/ 0 h 5307874"/>
              <a:gd name="connsiteX0" fmla="*/ 0 w 3578520"/>
              <a:gd name="connsiteY0" fmla="*/ 0 h 5307874"/>
              <a:gd name="connsiteX1" fmla="*/ 1463039 w 3578520"/>
              <a:gd name="connsiteY1" fmla="*/ 1445623 h 5307874"/>
              <a:gd name="connsiteX2" fmla="*/ 3578520 w 3578520"/>
              <a:gd name="connsiteY2" fmla="*/ 3614057 h 5307874"/>
              <a:gd name="connsiteX3" fmla="*/ 3578520 w 3578520"/>
              <a:gd name="connsiteY3" fmla="*/ 5307874 h 5307874"/>
              <a:gd name="connsiteX4" fmla="*/ 0 w 3578520"/>
              <a:gd name="connsiteY4" fmla="*/ 5307874 h 5307874"/>
              <a:gd name="connsiteX5" fmla="*/ 0 w 3578520"/>
              <a:gd name="connsiteY5" fmla="*/ 0 h 5307874"/>
              <a:gd name="connsiteX0" fmla="*/ 0 w 3599785"/>
              <a:gd name="connsiteY0" fmla="*/ 0 h 3872478"/>
              <a:gd name="connsiteX1" fmla="*/ 1484304 w 3599785"/>
              <a:gd name="connsiteY1" fmla="*/ 10227 h 3872478"/>
              <a:gd name="connsiteX2" fmla="*/ 3599785 w 3599785"/>
              <a:gd name="connsiteY2" fmla="*/ 2178661 h 3872478"/>
              <a:gd name="connsiteX3" fmla="*/ 3599785 w 3599785"/>
              <a:gd name="connsiteY3" fmla="*/ 3872478 h 3872478"/>
              <a:gd name="connsiteX4" fmla="*/ 21265 w 3599785"/>
              <a:gd name="connsiteY4" fmla="*/ 3872478 h 3872478"/>
              <a:gd name="connsiteX5" fmla="*/ 0 w 3599785"/>
              <a:gd name="connsiteY5" fmla="*/ 0 h 3872478"/>
              <a:gd name="connsiteX0" fmla="*/ 0 w 3599785"/>
              <a:gd name="connsiteY0" fmla="*/ 0 h 4223352"/>
              <a:gd name="connsiteX1" fmla="*/ 1484304 w 3599785"/>
              <a:gd name="connsiteY1" fmla="*/ 10227 h 4223352"/>
              <a:gd name="connsiteX2" fmla="*/ 3599785 w 3599785"/>
              <a:gd name="connsiteY2" fmla="*/ 2178661 h 4223352"/>
              <a:gd name="connsiteX3" fmla="*/ 3589153 w 3599785"/>
              <a:gd name="connsiteY3" fmla="*/ 4223352 h 4223352"/>
              <a:gd name="connsiteX4" fmla="*/ 21265 w 3599785"/>
              <a:gd name="connsiteY4" fmla="*/ 3872478 h 4223352"/>
              <a:gd name="connsiteX5" fmla="*/ 0 w 3599785"/>
              <a:gd name="connsiteY5" fmla="*/ 0 h 4223352"/>
              <a:gd name="connsiteX0" fmla="*/ 0 w 3599785"/>
              <a:gd name="connsiteY0" fmla="*/ 0 h 4223352"/>
              <a:gd name="connsiteX1" fmla="*/ 1484304 w 3599785"/>
              <a:gd name="connsiteY1" fmla="*/ 10227 h 4223352"/>
              <a:gd name="connsiteX2" fmla="*/ 3599785 w 3599785"/>
              <a:gd name="connsiteY2" fmla="*/ 2178661 h 4223352"/>
              <a:gd name="connsiteX3" fmla="*/ 3589153 w 3599785"/>
              <a:gd name="connsiteY3" fmla="*/ 4223352 h 4223352"/>
              <a:gd name="connsiteX4" fmla="*/ 0 w 3599785"/>
              <a:gd name="connsiteY4" fmla="*/ 4212720 h 4223352"/>
              <a:gd name="connsiteX5" fmla="*/ 0 w 3599785"/>
              <a:gd name="connsiteY5" fmla="*/ 0 h 4223352"/>
              <a:gd name="connsiteX0" fmla="*/ 0 w 3599785"/>
              <a:gd name="connsiteY0" fmla="*/ 7190 h 4230542"/>
              <a:gd name="connsiteX1" fmla="*/ 1484304 w 3599785"/>
              <a:gd name="connsiteY1" fmla="*/ 0 h 4230542"/>
              <a:gd name="connsiteX2" fmla="*/ 3599785 w 3599785"/>
              <a:gd name="connsiteY2" fmla="*/ 2185851 h 4230542"/>
              <a:gd name="connsiteX3" fmla="*/ 3589153 w 3599785"/>
              <a:gd name="connsiteY3" fmla="*/ 4230542 h 4230542"/>
              <a:gd name="connsiteX4" fmla="*/ 0 w 3599785"/>
              <a:gd name="connsiteY4" fmla="*/ 4219910 h 4230542"/>
              <a:gd name="connsiteX5" fmla="*/ 0 w 3599785"/>
              <a:gd name="connsiteY5" fmla="*/ 7190 h 4230542"/>
              <a:gd name="connsiteX0" fmla="*/ 0 w 3607160"/>
              <a:gd name="connsiteY0" fmla="*/ 14564 h 4230542"/>
              <a:gd name="connsiteX1" fmla="*/ 1491679 w 3607160"/>
              <a:gd name="connsiteY1" fmla="*/ 0 h 4230542"/>
              <a:gd name="connsiteX2" fmla="*/ 3607160 w 3607160"/>
              <a:gd name="connsiteY2" fmla="*/ 2185851 h 4230542"/>
              <a:gd name="connsiteX3" fmla="*/ 3596528 w 3607160"/>
              <a:gd name="connsiteY3" fmla="*/ 4230542 h 4230542"/>
              <a:gd name="connsiteX4" fmla="*/ 7375 w 3607160"/>
              <a:gd name="connsiteY4" fmla="*/ 4219910 h 4230542"/>
              <a:gd name="connsiteX5" fmla="*/ 0 w 3607160"/>
              <a:gd name="connsiteY5" fmla="*/ 14564 h 4230542"/>
              <a:gd name="connsiteX0" fmla="*/ 709 w 3600495"/>
              <a:gd name="connsiteY0" fmla="*/ 0 h 4407707"/>
              <a:gd name="connsiteX1" fmla="*/ 1485014 w 3600495"/>
              <a:gd name="connsiteY1" fmla="*/ 177165 h 4407707"/>
              <a:gd name="connsiteX2" fmla="*/ 3600495 w 3600495"/>
              <a:gd name="connsiteY2" fmla="*/ 2363016 h 4407707"/>
              <a:gd name="connsiteX3" fmla="*/ 3589863 w 3600495"/>
              <a:gd name="connsiteY3" fmla="*/ 4407707 h 4407707"/>
              <a:gd name="connsiteX4" fmla="*/ 710 w 3600495"/>
              <a:gd name="connsiteY4" fmla="*/ 4397075 h 4407707"/>
              <a:gd name="connsiteX5" fmla="*/ 709 w 3600495"/>
              <a:gd name="connsiteY5" fmla="*/ 0 h 4407707"/>
              <a:gd name="connsiteX0" fmla="*/ 709 w 3600495"/>
              <a:gd name="connsiteY0" fmla="*/ 0 h 4230727"/>
              <a:gd name="connsiteX1" fmla="*/ 1485014 w 3600495"/>
              <a:gd name="connsiteY1" fmla="*/ 185 h 4230727"/>
              <a:gd name="connsiteX2" fmla="*/ 3600495 w 3600495"/>
              <a:gd name="connsiteY2" fmla="*/ 2186036 h 4230727"/>
              <a:gd name="connsiteX3" fmla="*/ 3589863 w 3600495"/>
              <a:gd name="connsiteY3" fmla="*/ 4230727 h 4230727"/>
              <a:gd name="connsiteX4" fmla="*/ 710 w 3600495"/>
              <a:gd name="connsiteY4" fmla="*/ 4220095 h 4230727"/>
              <a:gd name="connsiteX5" fmla="*/ 709 w 3600495"/>
              <a:gd name="connsiteY5" fmla="*/ 0 h 4230727"/>
              <a:gd name="connsiteX0" fmla="*/ 709 w 5551215"/>
              <a:gd name="connsiteY0" fmla="*/ 0 h 4232550"/>
              <a:gd name="connsiteX1" fmla="*/ 1485014 w 5551215"/>
              <a:gd name="connsiteY1" fmla="*/ 185 h 4232550"/>
              <a:gd name="connsiteX2" fmla="*/ 5551215 w 5551215"/>
              <a:gd name="connsiteY2" fmla="*/ 4232550 h 4232550"/>
              <a:gd name="connsiteX3" fmla="*/ 3589863 w 5551215"/>
              <a:gd name="connsiteY3" fmla="*/ 4230727 h 4232550"/>
              <a:gd name="connsiteX4" fmla="*/ 710 w 5551215"/>
              <a:gd name="connsiteY4" fmla="*/ 4220095 h 4232550"/>
              <a:gd name="connsiteX5" fmla="*/ 709 w 5551215"/>
              <a:gd name="connsiteY5" fmla="*/ 0 h 4232550"/>
              <a:gd name="connsiteX0" fmla="*/ 709 w 5551215"/>
              <a:gd name="connsiteY0" fmla="*/ 0 h 4232550"/>
              <a:gd name="connsiteX1" fmla="*/ 1485014 w 5551215"/>
              <a:gd name="connsiteY1" fmla="*/ 185 h 4232550"/>
              <a:gd name="connsiteX2" fmla="*/ 5551215 w 5551215"/>
              <a:gd name="connsiteY2" fmla="*/ 4232550 h 4232550"/>
              <a:gd name="connsiteX3" fmla="*/ 710 w 5551215"/>
              <a:gd name="connsiteY3" fmla="*/ 4220095 h 4232550"/>
              <a:gd name="connsiteX4" fmla="*/ 709 w 5551215"/>
              <a:gd name="connsiteY4" fmla="*/ 0 h 4232550"/>
              <a:gd name="connsiteX0" fmla="*/ 709 w 5551215"/>
              <a:gd name="connsiteY0" fmla="*/ 0 h 4224599"/>
              <a:gd name="connsiteX1" fmla="*/ 1485014 w 5551215"/>
              <a:gd name="connsiteY1" fmla="*/ 185 h 4224599"/>
              <a:gd name="connsiteX2" fmla="*/ 5551215 w 5551215"/>
              <a:gd name="connsiteY2" fmla="*/ 4224599 h 4224599"/>
              <a:gd name="connsiteX3" fmla="*/ 710 w 5551215"/>
              <a:gd name="connsiteY3" fmla="*/ 4220095 h 4224599"/>
              <a:gd name="connsiteX4" fmla="*/ 709 w 5551215"/>
              <a:gd name="connsiteY4" fmla="*/ 0 h 4224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51215" h="4224599">
                <a:moveTo>
                  <a:pt x="709" y="0"/>
                </a:moveTo>
                <a:lnTo>
                  <a:pt x="1485014" y="185"/>
                </a:lnTo>
                <a:lnTo>
                  <a:pt x="5551215" y="4224599"/>
                </a:lnTo>
                <a:lnTo>
                  <a:pt x="710" y="4220095"/>
                </a:lnTo>
                <a:cubicBezTo>
                  <a:pt x="-1748" y="2818313"/>
                  <a:pt x="3167" y="1401782"/>
                  <a:pt x="709" y="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de-DE"/>
          </a:p>
        </p:txBody>
      </p:sp>
      <p:sp>
        <p:nvSpPr>
          <p:cNvPr id="12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6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  <p:pic>
        <p:nvPicPr>
          <p:cNvPr id="21" name="Grafik 2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318043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 und ein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874711" y="1484313"/>
            <a:ext cx="10580688" cy="4344987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3pPr>
              <a:spcBef>
                <a:spcPts val="1200"/>
              </a:spcBef>
              <a:defRPr/>
            </a:lvl3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828119933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2 Inhalte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874713" y="1481138"/>
            <a:ext cx="5195887" cy="436086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Inhaltsplatzhalter 3"/>
          <p:cNvSpPr>
            <a:spLocks noGrp="1"/>
          </p:cNvSpPr>
          <p:nvPr>
            <p:ph sz="quarter" idx="15"/>
          </p:nvPr>
        </p:nvSpPr>
        <p:spPr>
          <a:xfrm>
            <a:off x="6267450" y="1481138"/>
            <a:ext cx="5195887" cy="436086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7373242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6267449" y="1484314"/>
            <a:ext cx="5187950" cy="434498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874713" y="1484313"/>
            <a:ext cx="5195887" cy="435768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70242763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070849" y="1484314"/>
            <a:ext cx="3384549" cy="434498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874713" y="1484313"/>
            <a:ext cx="6999287" cy="435768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9803747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 und Bild_qu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0" y="4101152"/>
            <a:ext cx="12191999" cy="2028186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874713" y="1484313"/>
            <a:ext cx="10580687" cy="239847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4580503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 und Bild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070849" y="1484314"/>
            <a:ext cx="4121151" cy="4645024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874713" y="1484313"/>
            <a:ext cx="6999287" cy="435768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97579242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3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>
          <a:xfrm>
            <a:off x="874713" y="1481138"/>
            <a:ext cx="3398837" cy="436086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Inhaltsplatzhalter 3"/>
          <p:cNvSpPr>
            <a:spLocks noGrp="1"/>
          </p:cNvSpPr>
          <p:nvPr>
            <p:ph sz="quarter" idx="14"/>
          </p:nvPr>
        </p:nvSpPr>
        <p:spPr>
          <a:xfrm>
            <a:off x="4457699" y="1481138"/>
            <a:ext cx="3416301" cy="436086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Inhaltsplatzhalter 3"/>
          <p:cNvSpPr>
            <a:spLocks noGrp="1"/>
          </p:cNvSpPr>
          <p:nvPr>
            <p:ph sz="quarter" idx="15"/>
          </p:nvPr>
        </p:nvSpPr>
        <p:spPr>
          <a:xfrm>
            <a:off x="8070850" y="1481138"/>
            <a:ext cx="3384550" cy="436086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3359633"/>
      </p:ext>
    </p:extLst>
  </p:cSld>
  <p:clrMapOvr>
    <a:masterClrMapping/>
  </p:clrMapOvr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und 4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74711" y="1484313"/>
            <a:ext cx="4300539" cy="1332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Bildplatzhalter 7"/>
          <p:cNvSpPr>
            <a:spLocks noGrp="1"/>
          </p:cNvSpPr>
          <p:nvPr>
            <p:ph type="pic" sz="quarter" idx="14"/>
          </p:nvPr>
        </p:nvSpPr>
        <p:spPr>
          <a:xfrm>
            <a:off x="874712" y="2943181"/>
            <a:ext cx="4300537" cy="1332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Bildplatzhalter 7"/>
          <p:cNvSpPr>
            <a:spLocks noGrp="1"/>
          </p:cNvSpPr>
          <p:nvPr>
            <p:ph type="pic" sz="quarter" idx="15"/>
          </p:nvPr>
        </p:nvSpPr>
        <p:spPr>
          <a:xfrm>
            <a:off x="874710" y="4402050"/>
            <a:ext cx="4300537" cy="1427249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16"/>
          </p:nvPr>
        </p:nvSpPr>
        <p:spPr>
          <a:xfrm>
            <a:off x="5365750" y="1484313"/>
            <a:ext cx="6089650" cy="435768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1138792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_TUD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4" name="Grafik 3" descr="Logo. Acht unregelmäßige Dreiecksflächen sind, im Uhrzeigersinn zu einem regelmäßig achteckigen Ring angeordnet. Links daneben zweizeilig der Schriftzug &quot;DRESDEN concept" title="Logo Dresden concept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694" y="329323"/>
            <a:ext cx="1463906" cy="543600"/>
          </a:xfrm>
          <a:prstGeom prst="rect">
            <a:avLst/>
          </a:prstGeom>
        </p:spPr>
      </p:pic>
      <p:pic>
        <p:nvPicPr>
          <p:cNvPr id="3" name="Grafik 2" descr="Logo. Schriftzug &quot;Technische Universität Dresden&quot;. Links davon befindet sich ein Achteck, das in zwei Bereiche aufgeteilt ist, die zusammen die Buchstaben &quot;T&quot; und &quot;U&quot; ergeben." title="Logo der TU Dresden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31"/>
            <a:ext cx="1765029" cy="514800"/>
          </a:xfrm>
          <a:prstGeom prst="rect">
            <a:avLst/>
          </a:prstGeom>
        </p:spPr>
      </p:pic>
      <p:sp>
        <p:nvSpPr>
          <p:cNvPr id="12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692959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881437" cy="492443"/>
          </a:xfrm>
          <a:noFill/>
          <a:ln>
            <a:noFill/>
          </a:ln>
        </p:spPr>
        <p:txBody>
          <a:bodyPr wrap="none" lIns="0">
            <a:sp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5981697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 marL="0" indent="0" algn="l">
              <a:buNone/>
              <a:defRPr b="0">
                <a:solidFill>
                  <a:schemeClr val="bg1">
                    <a:alpha val="7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6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028966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694293" cy="492443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18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602029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b="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</p:spTree>
    <p:extLst>
      <p:ext uri="{BB962C8B-B14F-4D97-AF65-F5344CB8AC3E}">
        <p14:creationId xmlns:p14="http://schemas.microsoft.com/office/powerpoint/2010/main" val="1396564381"/>
      </p:ext>
    </p:extLst>
  </p:cSld>
  <p:clrMapOvr>
    <a:masterClrMapping/>
  </p:clrMapOvr>
  <p:hf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2 Titel und 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>
          <a:xfrm>
            <a:off x="6267450" y="368305"/>
            <a:ext cx="5046135" cy="66214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baseline="0">
                <a:solidFill>
                  <a:schemeClr val="tx2"/>
                </a:solidFill>
                <a:latin typeface="Open Sans" panose="020B0606030504020204" pitchFamily="34" charset="0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accent1"/>
                </a:solidFill>
              </a:rPr>
              <a:t>Titelmasterformat durch Klicken bearbeiten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74712" y="367507"/>
            <a:ext cx="5195887" cy="662781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2"/>
          </p:nvPr>
        </p:nvSpPr>
        <p:spPr>
          <a:xfrm>
            <a:off x="874713" y="1484313"/>
            <a:ext cx="5195887" cy="435768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Inhaltsplatzhalter 3"/>
          <p:cNvSpPr>
            <a:spLocks noGrp="1"/>
          </p:cNvSpPr>
          <p:nvPr>
            <p:ph sz="quarter" idx="13"/>
          </p:nvPr>
        </p:nvSpPr>
        <p:spPr>
          <a:xfrm>
            <a:off x="6273895" y="1486586"/>
            <a:ext cx="5195887" cy="435768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676531681"/>
      </p:ext>
    </p:extLst>
  </p:cSld>
  <p:clrMapOvr>
    <a:masterClrMapping/>
  </p:clrMapOvr>
  <p:hf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und 18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9" name="Bildplatzhalter 2"/>
          <p:cNvSpPr>
            <a:spLocks noGrp="1"/>
          </p:cNvSpPr>
          <p:nvPr>
            <p:ph type="pic" sz="quarter" idx="10"/>
          </p:nvPr>
        </p:nvSpPr>
        <p:spPr>
          <a:xfrm>
            <a:off x="879785" y="1039484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0" name="Bildplatzhalter 2"/>
          <p:cNvSpPr>
            <a:spLocks noGrp="1"/>
          </p:cNvSpPr>
          <p:nvPr>
            <p:ph type="pic" sz="quarter" idx="11"/>
          </p:nvPr>
        </p:nvSpPr>
        <p:spPr>
          <a:xfrm>
            <a:off x="2579023" y="1039484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1" name="Bildplatzhalter 2"/>
          <p:cNvSpPr>
            <a:spLocks noGrp="1"/>
          </p:cNvSpPr>
          <p:nvPr>
            <p:ph type="pic" sz="quarter" idx="12"/>
          </p:nvPr>
        </p:nvSpPr>
        <p:spPr>
          <a:xfrm>
            <a:off x="4278261" y="1039484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2" name="Bildplatzhalter 2"/>
          <p:cNvSpPr>
            <a:spLocks noGrp="1"/>
          </p:cNvSpPr>
          <p:nvPr>
            <p:ph type="pic" sz="quarter" idx="13"/>
          </p:nvPr>
        </p:nvSpPr>
        <p:spPr>
          <a:xfrm>
            <a:off x="5977499" y="1039484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3" name="Bildplatzhalter 2"/>
          <p:cNvSpPr>
            <a:spLocks noGrp="1"/>
          </p:cNvSpPr>
          <p:nvPr>
            <p:ph type="pic" sz="quarter" idx="14"/>
          </p:nvPr>
        </p:nvSpPr>
        <p:spPr>
          <a:xfrm>
            <a:off x="7676735" y="1037468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4" name="Bildplatzhalter 2"/>
          <p:cNvSpPr>
            <a:spLocks noGrp="1"/>
          </p:cNvSpPr>
          <p:nvPr>
            <p:ph type="pic" sz="quarter" idx="15"/>
          </p:nvPr>
        </p:nvSpPr>
        <p:spPr>
          <a:xfrm>
            <a:off x="887333" y="274907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5" name="Bildplatzhalter 2"/>
          <p:cNvSpPr>
            <a:spLocks noGrp="1"/>
          </p:cNvSpPr>
          <p:nvPr>
            <p:ph type="pic" sz="quarter" idx="16"/>
          </p:nvPr>
        </p:nvSpPr>
        <p:spPr>
          <a:xfrm>
            <a:off x="2586571" y="274907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6" name="Bildplatzhalter 2"/>
          <p:cNvSpPr>
            <a:spLocks noGrp="1"/>
          </p:cNvSpPr>
          <p:nvPr>
            <p:ph type="pic" sz="quarter" idx="17"/>
          </p:nvPr>
        </p:nvSpPr>
        <p:spPr>
          <a:xfrm>
            <a:off x="4285809" y="274907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7" name="Bildplatzhalter 2"/>
          <p:cNvSpPr>
            <a:spLocks noGrp="1"/>
          </p:cNvSpPr>
          <p:nvPr>
            <p:ph type="pic" sz="quarter" idx="18"/>
          </p:nvPr>
        </p:nvSpPr>
        <p:spPr>
          <a:xfrm>
            <a:off x="5985047" y="274907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8" name="Bildplatzhalter 2"/>
          <p:cNvSpPr>
            <a:spLocks noGrp="1"/>
          </p:cNvSpPr>
          <p:nvPr>
            <p:ph type="pic" sz="quarter" idx="19"/>
          </p:nvPr>
        </p:nvSpPr>
        <p:spPr>
          <a:xfrm>
            <a:off x="7684283" y="2747059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9" name="Bildplatzhalter 2"/>
          <p:cNvSpPr>
            <a:spLocks noGrp="1"/>
          </p:cNvSpPr>
          <p:nvPr>
            <p:ph type="pic" sz="quarter" idx="20"/>
          </p:nvPr>
        </p:nvSpPr>
        <p:spPr>
          <a:xfrm>
            <a:off x="885829" y="444961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0" name="Bildplatzhalter 2"/>
          <p:cNvSpPr>
            <a:spLocks noGrp="1"/>
          </p:cNvSpPr>
          <p:nvPr>
            <p:ph type="pic" sz="quarter" idx="21"/>
          </p:nvPr>
        </p:nvSpPr>
        <p:spPr>
          <a:xfrm>
            <a:off x="2585067" y="444961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1" name="Bildplatzhalter 2"/>
          <p:cNvSpPr>
            <a:spLocks noGrp="1"/>
          </p:cNvSpPr>
          <p:nvPr>
            <p:ph type="pic" sz="quarter" idx="22"/>
          </p:nvPr>
        </p:nvSpPr>
        <p:spPr>
          <a:xfrm>
            <a:off x="4284305" y="444961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2" name="Bildplatzhalter 2"/>
          <p:cNvSpPr>
            <a:spLocks noGrp="1"/>
          </p:cNvSpPr>
          <p:nvPr>
            <p:ph type="pic" sz="quarter" idx="23"/>
          </p:nvPr>
        </p:nvSpPr>
        <p:spPr>
          <a:xfrm>
            <a:off x="5983543" y="444961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3" name="Bildplatzhalter 2"/>
          <p:cNvSpPr>
            <a:spLocks noGrp="1"/>
          </p:cNvSpPr>
          <p:nvPr>
            <p:ph type="pic" sz="quarter" idx="24"/>
          </p:nvPr>
        </p:nvSpPr>
        <p:spPr>
          <a:xfrm>
            <a:off x="7682779" y="4447599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4" name="Bildplatzhalter 2"/>
          <p:cNvSpPr>
            <a:spLocks noGrp="1"/>
          </p:cNvSpPr>
          <p:nvPr>
            <p:ph type="pic" sz="quarter" idx="25"/>
          </p:nvPr>
        </p:nvSpPr>
        <p:spPr>
          <a:xfrm>
            <a:off x="9385079" y="1037468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5" name="Bildplatzhalter 2"/>
          <p:cNvSpPr>
            <a:spLocks noGrp="1"/>
          </p:cNvSpPr>
          <p:nvPr>
            <p:ph type="pic" sz="quarter" idx="26"/>
          </p:nvPr>
        </p:nvSpPr>
        <p:spPr>
          <a:xfrm>
            <a:off x="9385079" y="2747059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6" name="Bildplatzhalter 2"/>
          <p:cNvSpPr>
            <a:spLocks noGrp="1"/>
          </p:cNvSpPr>
          <p:nvPr>
            <p:ph type="pic" sz="quarter" idx="27"/>
          </p:nvPr>
        </p:nvSpPr>
        <p:spPr>
          <a:xfrm>
            <a:off x="9383575" y="4447599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9847689"/>
      </p:ext>
    </p:extLst>
  </p:cSld>
  <p:clrMapOvr>
    <a:masterClrMapping/>
  </p:clrMapOvr>
  <p:hf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und 8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879785" y="1030288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sz="quarter" idx="11"/>
          </p:nvPr>
        </p:nvSpPr>
        <p:spPr>
          <a:xfrm>
            <a:off x="3575257" y="1030288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2"/>
          </p:nvPr>
        </p:nvSpPr>
        <p:spPr>
          <a:xfrm>
            <a:off x="6270729" y="1030288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1" name="Bildplatzhalter 2"/>
          <p:cNvSpPr>
            <a:spLocks noGrp="1"/>
          </p:cNvSpPr>
          <p:nvPr>
            <p:ph type="pic" sz="quarter" idx="13"/>
          </p:nvPr>
        </p:nvSpPr>
        <p:spPr>
          <a:xfrm>
            <a:off x="8966200" y="1030288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2" name="Bildplatzhalter 2"/>
          <p:cNvSpPr>
            <a:spLocks noGrp="1"/>
          </p:cNvSpPr>
          <p:nvPr>
            <p:ph type="pic" sz="quarter" idx="14"/>
          </p:nvPr>
        </p:nvSpPr>
        <p:spPr>
          <a:xfrm>
            <a:off x="880142" y="3572347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sz="quarter" idx="15"/>
          </p:nvPr>
        </p:nvSpPr>
        <p:spPr>
          <a:xfrm>
            <a:off x="3575614" y="3572347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4" name="Bildplatzhalter 2"/>
          <p:cNvSpPr>
            <a:spLocks noGrp="1"/>
          </p:cNvSpPr>
          <p:nvPr>
            <p:ph type="pic" sz="quarter" idx="16"/>
          </p:nvPr>
        </p:nvSpPr>
        <p:spPr>
          <a:xfrm>
            <a:off x="6271086" y="3572347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5" name="Bildplatzhalter 2"/>
          <p:cNvSpPr>
            <a:spLocks noGrp="1"/>
          </p:cNvSpPr>
          <p:nvPr>
            <p:ph type="pic" sz="quarter" idx="17"/>
          </p:nvPr>
        </p:nvSpPr>
        <p:spPr>
          <a:xfrm>
            <a:off x="8966557" y="3572347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260595210"/>
      </p:ext>
    </p:extLst>
  </p:cSld>
  <p:clrMapOvr>
    <a:masterClrMapping/>
  </p:clrMapOvr>
  <p:hf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und 6 Bilder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2"/>
          </p:nvPr>
        </p:nvSpPr>
        <p:spPr>
          <a:xfrm>
            <a:off x="9703" y="1057584"/>
            <a:ext cx="405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4" name="Bildplatzhalter 2"/>
          <p:cNvSpPr>
            <a:spLocks noGrp="1"/>
          </p:cNvSpPr>
          <p:nvPr>
            <p:ph type="pic" sz="quarter" idx="13"/>
          </p:nvPr>
        </p:nvSpPr>
        <p:spPr>
          <a:xfrm>
            <a:off x="4081331" y="1057584"/>
            <a:ext cx="405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5" name="Bildplatzhalter 2"/>
          <p:cNvSpPr>
            <a:spLocks noGrp="1"/>
          </p:cNvSpPr>
          <p:nvPr>
            <p:ph type="pic" sz="quarter" idx="14"/>
          </p:nvPr>
        </p:nvSpPr>
        <p:spPr>
          <a:xfrm>
            <a:off x="8152960" y="1057584"/>
            <a:ext cx="405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Bildplatzhalter 2"/>
          <p:cNvSpPr>
            <a:spLocks noGrp="1"/>
          </p:cNvSpPr>
          <p:nvPr>
            <p:ph type="pic" sz="quarter" idx="15"/>
          </p:nvPr>
        </p:nvSpPr>
        <p:spPr>
          <a:xfrm>
            <a:off x="5151" y="3602514"/>
            <a:ext cx="405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7" name="Bildplatzhalter 2"/>
          <p:cNvSpPr>
            <a:spLocks noGrp="1"/>
          </p:cNvSpPr>
          <p:nvPr>
            <p:ph type="pic" sz="quarter" idx="16"/>
          </p:nvPr>
        </p:nvSpPr>
        <p:spPr>
          <a:xfrm>
            <a:off x="4076779" y="3602514"/>
            <a:ext cx="405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8" name="Bildplatzhalter 2"/>
          <p:cNvSpPr>
            <a:spLocks noGrp="1"/>
          </p:cNvSpPr>
          <p:nvPr>
            <p:ph type="pic" sz="quarter" idx="17"/>
          </p:nvPr>
        </p:nvSpPr>
        <p:spPr>
          <a:xfrm>
            <a:off x="8148408" y="3602514"/>
            <a:ext cx="405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3458194"/>
      </p:ext>
    </p:extLst>
  </p:cSld>
  <p:clrMapOvr>
    <a:masterClrMapping/>
  </p:clrMapOvr>
  <p:hf hd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5000380"/>
      </p:ext>
    </p:extLst>
  </p:cSld>
  <p:clrMapOvr>
    <a:masterClrMapping/>
  </p:clrMapOvr>
  <p:hf hd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0"/>
          </p:nvPr>
        </p:nvSpPr>
        <p:spPr>
          <a:xfrm>
            <a:off x="0" y="1030288"/>
            <a:ext cx="12192000" cy="509905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258956533"/>
      </p:ext>
    </p:extLst>
  </p:cSld>
  <p:clrMapOvr>
    <a:masterClrMapping/>
  </p:clrMapOvr>
  <p:hf hd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2192000" cy="6129331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679611084"/>
      </p:ext>
    </p:extLst>
  </p:cSld>
  <p:clrMapOvr>
    <a:masterClrMapping/>
  </p:clrMapOvr>
  <p:hf hd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0" y="2"/>
            <a:ext cx="12192000" cy="6129336"/>
          </a:xfrm>
          <a:prstGeom prst="rect">
            <a:avLst/>
          </a:prstGeom>
          <a:gradFill>
            <a:gsLst>
              <a:gs pos="14000">
                <a:schemeClr val="accent2"/>
              </a:gs>
              <a:gs pos="100000">
                <a:schemeClr val="accent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881437" cy="492443"/>
          </a:xfrm>
          <a:noFill/>
          <a:ln>
            <a:noFill/>
          </a:ln>
        </p:spPr>
        <p:txBody>
          <a:bodyPr wrap="none" lIns="0">
            <a:sp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694293" cy="492443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2470678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0" y="2"/>
            <a:ext cx="12192000" cy="6129336"/>
          </a:xfrm>
          <a:prstGeom prst="rect">
            <a:avLst/>
          </a:prstGeom>
          <a:gradFill>
            <a:gsLst>
              <a:gs pos="14000">
                <a:schemeClr val="accent2"/>
              </a:gs>
              <a:gs pos="100000">
                <a:schemeClr val="accent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59359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0" y="2"/>
            <a:ext cx="12192000" cy="6129336"/>
          </a:xfrm>
          <a:prstGeom prst="rect">
            <a:avLst/>
          </a:prstGeom>
          <a:gradFill>
            <a:gsLst>
              <a:gs pos="14000">
                <a:schemeClr val="accent5"/>
              </a:gs>
              <a:gs pos="100000">
                <a:schemeClr val="accent4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881437" cy="492443"/>
          </a:xfrm>
          <a:noFill/>
          <a:ln>
            <a:noFill/>
          </a:ln>
        </p:spPr>
        <p:txBody>
          <a:bodyPr wrap="none" lIns="0">
            <a:sp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694293" cy="492443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42841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_TUD_blauverlau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0"/>
            <a:ext cx="12192000" cy="6858001"/>
          </a:xfrm>
          <a:prstGeom prst="rect">
            <a:avLst/>
          </a:prstGeom>
          <a:gradFill>
            <a:gsLst>
              <a:gs pos="14000">
                <a:schemeClr val="accent2"/>
              </a:gs>
              <a:gs pos="100000">
                <a:schemeClr val="accent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2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692959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881437" cy="492443"/>
          </a:xfrm>
          <a:noFill/>
          <a:ln>
            <a:noFill/>
          </a:ln>
        </p:spPr>
        <p:txBody>
          <a:bodyPr wrap="none" lIns="0">
            <a:sp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5981697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 marL="0" indent="0" algn="l">
              <a:buNone/>
              <a:defRPr b="0">
                <a:solidFill>
                  <a:schemeClr val="bg1">
                    <a:alpha val="7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6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028966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694293" cy="492443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18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602029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b="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  <p:pic>
        <p:nvPicPr>
          <p:cNvPr id="19" name="Grafik 18" descr="Logo. Acht unregelmäßige Dreiecksflächen sind, im Uhrzeigersinn zu einem regelmäßig achteckigen Ring angeordnet. Links daneben zweizeilig der Schriftzug &quot;DRESDEN concept" title="Logo Dresden concept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694" y="329323"/>
            <a:ext cx="1463906" cy="543600"/>
          </a:xfrm>
          <a:prstGeom prst="rect">
            <a:avLst/>
          </a:prstGeom>
        </p:spPr>
      </p:pic>
      <p:pic>
        <p:nvPicPr>
          <p:cNvPr id="20" name="Grafik 19" descr="Logo. Schriftzug &quot;Technische Universität Dresden&quot;. Links davon befindet sich ein Achteck, das in zwei Bereiche aufgeteilt ist, die zusammen die Buchstaben &quot;T&quot; und &quot;U&quot; ergeben." title="Logo der TU Dresden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31"/>
            <a:ext cx="1765029" cy="5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281077"/>
      </p:ext>
    </p:extLst>
  </p:cSld>
  <p:clrMapOvr>
    <a:masterClrMapping/>
  </p:clrMapOvr>
  <p:hf hd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12933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823237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_TUD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692959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881437" cy="492443"/>
          </a:xfrm>
          <a:noFill/>
          <a:ln>
            <a:noFill/>
          </a:ln>
        </p:spPr>
        <p:txBody>
          <a:bodyPr wrap="none" l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1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5981697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2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028966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694293" cy="492443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602029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  <p:pic>
        <p:nvPicPr>
          <p:cNvPr id="10" name="Grafik 9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198478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elfolie_TUD_Foto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  <p:sp>
        <p:nvSpPr>
          <p:cNvPr id="10" name="Bildplatzhalter 9" descr="Logo. Acht unregelmäßige Dreiecksflächen sind, im Uhrzeigersinn einen Farbverlauf von dunkelblau bis hellgrün ergebend, zu einem regelmäßig achteckigen Ring angeordnet. Links daneben zweizeilig der Schriftzug &quot;DRESDEN concept" title="Logo Dresden concept"/>
          <p:cNvSpPr>
            <a:spLocks noGrp="1"/>
          </p:cNvSpPr>
          <p:nvPr>
            <p:ph type="pic" sz="quarter" idx="16"/>
          </p:nvPr>
        </p:nvSpPr>
        <p:spPr>
          <a:xfrm>
            <a:off x="10405594" y="327901"/>
            <a:ext cx="1468800" cy="550800"/>
          </a:xfrm>
          <a:blipFill>
            <a:blip r:embed="rId2"/>
            <a:srcRect/>
            <a:stretch>
              <a:fillRect l="-493" r="-493"/>
            </a:stretch>
          </a:blipFill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1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2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  <p:sp>
        <p:nvSpPr>
          <p:cNvPr id="5" name="Bildplatzhalter 4" descr="Logo. Schriftzug &quot;Technische Universität Dresden&quot;. Links davon befindet sich ein Achteck, das in zwei Bereiche aufgeteilt ist, die zusammen die Buchstaben &quot;T&quot; und &quot;U&quot; ergeben." title="Logo der TU Dresden"/>
          <p:cNvSpPr>
            <a:spLocks noGrp="1"/>
          </p:cNvSpPr>
          <p:nvPr>
            <p:ph type="pic" sz="quarter" idx="15"/>
          </p:nvPr>
        </p:nvSpPr>
        <p:spPr>
          <a:xfrm>
            <a:off x="286458" y="346075"/>
            <a:ext cx="1764000" cy="5148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9" r="-29"/>
            </a:stretch>
          </a:blipFill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11703687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elfolie_TUD_weiß+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6" name="Bildplatzhalter 9" descr="Logo. Acht unregelmäßige Dreiecksflächen sind, im Uhrzeigersinn einen Farbverlauf von dunkelblau bis hellgrün ergebend, zu einem regelmäßig achteckigen Ring angeordnet. Links daneben zweizeilig der Schriftzug &quot;DRESDEN concept" title="Logo Dresden concept"/>
          <p:cNvSpPr>
            <a:spLocks noGrp="1"/>
          </p:cNvSpPr>
          <p:nvPr>
            <p:ph type="pic" sz="quarter" idx="16"/>
          </p:nvPr>
        </p:nvSpPr>
        <p:spPr>
          <a:xfrm>
            <a:off x="10442465" y="328249"/>
            <a:ext cx="1468800" cy="550800"/>
          </a:xfrm>
          <a:blipFill>
            <a:blip r:embed="rId2"/>
            <a:srcRect/>
            <a:stretch>
              <a:fillRect l="-493" r="-493"/>
            </a:stretch>
          </a:blipFill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endParaRPr lang="de-DE" sz="300" b="0" dirty="0"/>
          </a:p>
          <a:p>
            <a:endParaRPr lang="de-DE" sz="300" b="0" dirty="0"/>
          </a:p>
          <a:p>
            <a:endParaRPr lang="de-DE" dirty="0"/>
          </a:p>
        </p:txBody>
      </p:sp>
      <p:sp>
        <p:nvSpPr>
          <p:cNvPr id="17" name="Bildplatzhalter 4" descr="Logo. Schriftzug &quot;Technische Universität Dresden&quot;. Links davon befindet sich ein Achteck, das in zwei Bereiche aufgeteilt ist, die zusammen die Buchstaben &quot;T&quot; und &quot;U&quot; ergeben." title="Logo der TU Dresden"/>
          <p:cNvSpPr>
            <a:spLocks noGrp="1"/>
          </p:cNvSpPr>
          <p:nvPr>
            <p:ph type="pic" sz="quarter" idx="15"/>
          </p:nvPr>
        </p:nvSpPr>
        <p:spPr>
          <a:xfrm>
            <a:off x="290304" y="349731"/>
            <a:ext cx="1764000" cy="514800"/>
          </a:xfrm>
          <a:blipFill dpi="0" rotWithShape="1">
            <a:blip r:embed="rId3"/>
            <a:srcRect/>
            <a:stretch>
              <a:fillRect l="-29" r="-29"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de-DE" dirty="0"/>
          </a:p>
          <a:p>
            <a:endParaRPr lang="de-DE" dirty="0"/>
          </a:p>
        </p:txBody>
      </p:sp>
      <p:sp>
        <p:nvSpPr>
          <p:cNvPr id="7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1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2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</p:spTree>
    <p:extLst>
      <p:ext uri="{BB962C8B-B14F-4D97-AF65-F5344CB8AC3E}">
        <p14:creationId xmlns:p14="http://schemas.microsoft.com/office/powerpoint/2010/main" val="3002802337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elfolie_TUD_Foto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4"/>
          </p:nvPr>
        </p:nvSpPr>
        <p:spPr>
          <a:xfrm>
            <a:off x="0" y="1204913"/>
            <a:ext cx="12192000" cy="565308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7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1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2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  <p:pic>
        <p:nvPicPr>
          <p:cNvPr id="19" name="Grafik 1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262892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elfolie_TUD_weiß-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1204912"/>
            <a:ext cx="12192000" cy="5653089"/>
          </a:xfrm>
          <a:prstGeom prst="rect">
            <a:avLst/>
          </a:prstGeom>
          <a:gradFill>
            <a:gsLst>
              <a:gs pos="14000">
                <a:schemeClr val="accent5"/>
              </a:gs>
              <a:gs pos="100000">
                <a:schemeClr val="accent4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2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6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  <p:pic>
        <p:nvPicPr>
          <p:cNvPr id="11" name="Grafik 1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00520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elfolie_TUD_weiß-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1204912"/>
            <a:ext cx="12192000" cy="5653089"/>
          </a:xfrm>
          <a:prstGeom prst="rect">
            <a:avLst/>
          </a:prstGeom>
          <a:gradFill>
            <a:gsLst>
              <a:gs pos="14000">
                <a:srgbClr val="951B81"/>
              </a:gs>
              <a:gs pos="100000">
                <a:srgbClr val="59358C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2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6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  <p:pic>
        <p:nvPicPr>
          <p:cNvPr id="11" name="Grafik 1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369740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Das ist eine Überschrift</a:t>
            </a:r>
            <a:br>
              <a:rPr lang="de-DE" dirty="0"/>
            </a:br>
            <a:r>
              <a:rPr lang="de-DE" dirty="0"/>
              <a:t>in zwei Zeilen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74712" y="1481138"/>
            <a:ext cx="10580687" cy="436086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Erste Textebene (16pt bis Ebene 4)</a:t>
            </a:r>
          </a:p>
          <a:p>
            <a:pPr lvl="1"/>
            <a:r>
              <a:rPr lang="de-DE" dirty="0"/>
              <a:t>Zweite Textebene für Aufzählungen</a:t>
            </a:r>
          </a:p>
          <a:p>
            <a:pPr lvl="2"/>
            <a:r>
              <a:rPr lang="de-DE" dirty="0"/>
              <a:t>Dritte Textebene bei viel Text (14pt)</a:t>
            </a:r>
          </a:p>
          <a:p>
            <a:pPr lvl="3"/>
            <a:r>
              <a:rPr lang="de-DE" dirty="0"/>
              <a:t>Vierte Textebene für Aufzählungen bei viel Text</a:t>
            </a:r>
          </a:p>
          <a:p>
            <a:pPr lvl="4"/>
            <a:r>
              <a:rPr lang="de-DE" dirty="0"/>
              <a:t>Fünfte Ebene (nachfolgend alles 14 </a:t>
            </a:r>
            <a:r>
              <a:rPr lang="de-DE" dirty="0" err="1"/>
              <a:t>pt</a:t>
            </a:r>
            <a:r>
              <a:rPr lang="de-DE" dirty="0"/>
              <a:t>)</a:t>
            </a:r>
          </a:p>
          <a:p>
            <a:pPr lvl="5"/>
            <a:r>
              <a:rPr lang="de-DE" dirty="0"/>
              <a:t>Sechste Textebene für Aufzählungen bei viel Text</a:t>
            </a:r>
          </a:p>
          <a:p>
            <a:pPr lvl="6"/>
            <a:r>
              <a:rPr lang="de-DE" dirty="0"/>
              <a:t>Siebte Textebene für Aufzählungen bei viel Text</a:t>
            </a:r>
          </a:p>
          <a:p>
            <a:pPr lvl="7"/>
            <a:r>
              <a:rPr lang="de-DE" dirty="0"/>
              <a:t>Achte Textebene für Aufzählungen bei viel Text</a:t>
            </a:r>
          </a:p>
          <a:p>
            <a:pPr lvl="8"/>
            <a:r>
              <a:rPr lang="de-DE" dirty="0"/>
              <a:t>Neunte Textebene für Aufzählungen bei viel Text</a:t>
            </a:r>
          </a:p>
          <a:p>
            <a:pPr lvl="5"/>
            <a:endParaRPr lang="de-DE" dirty="0"/>
          </a:p>
        </p:txBody>
      </p:sp>
      <p:sp>
        <p:nvSpPr>
          <p:cNvPr id="4" name="Textfeld 3"/>
          <p:cNvSpPr txBox="1"/>
          <p:nvPr userDrawn="1"/>
        </p:nvSpPr>
        <p:spPr>
          <a:xfrm>
            <a:off x="2477770" y="6319798"/>
            <a:ext cx="4485005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>
                <a:solidFill>
                  <a:schemeClr val="accent1"/>
                </a:solidFill>
              </a:rPr>
              <a:t>Service- und Beratungsangebote für dein Studium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>
                <a:solidFill>
                  <a:schemeClr val="accent1"/>
                </a:solidFill>
              </a:rPr>
              <a:t>Erstsemestereinführung WS 2024/25</a:t>
            </a:r>
          </a:p>
          <a:p>
            <a:pPr algn="l"/>
            <a:r>
              <a:rPr lang="de-DE" sz="8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Dezernat Studium und Weiterbildung</a:t>
            </a:r>
            <a:endParaRPr lang="de-DE" sz="800" baseline="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7157720" y="6306444"/>
            <a:ext cx="704850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de-DE" sz="8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8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Folie</a:t>
            </a:r>
            <a:r>
              <a:rPr lang="de-DE" sz="800" baseline="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fld id="{38F97D41-8991-4148-BA02-56FEE4AAF2CC}" type="slidenum">
              <a:rPr lang="de-DE" sz="800" baseline="0" smtClean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l" defTabSz="9142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lang="de-DE" sz="800" baseline="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8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" y="6334183"/>
            <a:ext cx="1116268" cy="32373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106" y="6315776"/>
            <a:ext cx="96946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90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904" r:id="rId2"/>
    <p:sldLayoutId id="2147483905" r:id="rId3"/>
    <p:sldLayoutId id="2147483893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  <p:sldLayoutId id="2147483894" r:id="rId12"/>
    <p:sldLayoutId id="2147483913" r:id="rId13"/>
    <p:sldLayoutId id="2147483897" r:id="rId14"/>
    <p:sldLayoutId id="2147483914" r:id="rId15"/>
    <p:sldLayoutId id="2147483915" r:id="rId16"/>
    <p:sldLayoutId id="2147483916" r:id="rId17"/>
    <p:sldLayoutId id="2147483899" r:id="rId18"/>
    <p:sldLayoutId id="2147483896" r:id="rId19"/>
    <p:sldLayoutId id="2147483900" r:id="rId20"/>
    <p:sldLayoutId id="2147483901" r:id="rId21"/>
    <p:sldLayoutId id="2147483918" r:id="rId22"/>
    <p:sldLayoutId id="2147483919" r:id="rId23"/>
    <p:sldLayoutId id="2147483917" r:id="rId24"/>
    <p:sldLayoutId id="2147483902" r:id="rId25"/>
    <p:sldLayoutId id="2147483903" r:id="rId26"/>
    <p:sldLayoutId id="2147483895" r:id="rId27"/>
    <p:sldLayoutId id="2147483920" r:id="rId28"/>
    <p:sldLayoutId id="2147483921" r:id="rId29"/>
    <p:sldLayoutId id="2147483922" r:id="rId30"/>
  </p:sldLayoutIdLst>
  <p:hf hdr="0"/>
  <p:txStyles>
    <p:titleStyle>
      <a:lvl1pPr algn="l" defTabSz="914269" rtl="0" eaLnBrk="1" latinLnBrk="0" hangingPunct="1">
        <a:spcBef>
          <a:spcPct val="0"/>
        </a:spcBef>
        <a:buNone/>
        <a:defRPr sz="2400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269" rtl="0" eaLnBrk="1" latinLnBrk="0" hangingPunct="1">
        <a:spcBef>
          <a:spcPts val="600"/>
        </a:spcBef>
        <a:buFont typeface="Arial" panose="020B0604020202020204" pitchFamily="34" charset="0"/>
        <a:buNone/>
        <a:defRPr sz="1600" b="1" kern="120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914269" rtl="0" eaLnBrk="1" latinLnBrk="0" hangingPunct="1">
        <a:spcBef>
          <a:spcPts val="600"/>
        </a:spcBef>
        <a:buFont typeface="Open Sans" panose="020B0606030504020204" pitchFamily="34" charset="0"/>
        <a:buNone/>
        <a:defRPr sz="16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252000" indent="-252000" algn="l" defTabSz="914269" rtl="0" eaLnBrk="1" latinLnBrk="0" hangingPunct="1">
        <a:spcBef>
          <a:spcPts val="0"/>
        </a:spcBef>
        <a:buFont typeface="Arial" panose="020B0604020202020204" pitchFamily="34" charset="0"/>
        <a:buChar char="—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252000" indent="-144000" algn="l" defTabSz="914269" rtl="0" eaLnBrk="1" latinLnBrk="0" hangingPunct="1">
        <a:spcBef>
          <a:spcPts val="0"/>
        </a:spcBef>
        <a:buFont typeface="Open Sans" panose="020B060603050402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0" indent="0" algn="l" defTabSz="914269" rtl="0" eaLnBrk="1" latinLnBrk="0" hangingPunct="1">
        <a:spcBef>
          <a:spcPts val="600"/>
        </a:spcBef>
        <a:spcAft>
          <a:spcPts val="0"/>
        </a:spcAft>
        <a:buFont typeface="Symbol" panose="05050102010706020507" pitchFamily="18" charset="2"/>
        <a:buNone/>
        <a:defRPr sz="1400" b="1" kern="1200" baseline="0">
          <a:solidFill>
            <a:schemeClr val="accent1"/>
          </a:solidFill>
          <a:latin typeface="+mn-lt"/>
          <a:ea typeface="+mn-ea"/>
          <a:cs typeface="+mn-cs"/>
        </a:defRPr>
      </a:lvl5pPr>
      <a:lvl6pPr marL="0" marR="0" indent="0" algn="l" defTabSz="914269" rtl="0" eaLnBrk="1" fontAlgn="auto" latinLnBrk="0" hangingPunct="1">
        <a:lnSpc>
          <a:spcPct val="100000"/>
        </a:lnSpc>
        <a:spcBef>
          <a:spcPts val="6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b="0" kern="1200">
          <a:solidFill>
            <a:schemeClr val="accent1"/>
          </a:solidFill>
          <a:latin typeface="+mn-lt"/>
          <a:ea typeface="+mn-ea"/>
          <a:cs typeface="+mn-cs"/>
        </a:defRPr>
      </a:lvl6pPr>
      <a:lvl7pPr marL="252000" marR="0" indent="-252000" algn="l" defTabSz="914269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Char char="—"/>
        <a:tabLst/>
        <a:defRPr lang="de-DE" sz="1400" kern="1200" dirty="0" smtClean="0">
          <a:solidFill>
            <a:schemeClr val="accent1"/>
          </a:solidFill>
          <a:latin typeface="+mn-lt"/>
          <a:ea typeface="+mn-ea"/>
          <a:cs typeface="+mn-cs"/>
        </a:defRPr>
      </a:lvl7pPr>
      <a:lvl8pPr marL="252000" marR="0" indent="-144000" algn="l" defTabSz="914269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Open Sans" panose="020B0606030504020204" pitchFamily="34" charset="0"/>
        <a:buChar char="–"/>
        <a:tabLst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396000" marR="0" indent="-144000" algn="l" defTabSz="914269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2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3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36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pos="992">
          <p15:clr>
            <a:srgbClr val="F26B43"/>
          </p15:clr>
        </p15:guide>
        <p15:guide id="7" pos="1120">
          <p15:clr>
            <a:srgbClr val="F26B43"/>
          </p15:clr>
        </p15:guide>
        <p15:guide id="8" pos="1676">
          <p15:clr>
            <a:srgbClr val="F26B43"/>
          </p15:clr>
        </p15:guide>
        <p15:guide id="9" pos="1556">
          <p15:clr>
            <a:srgbClr val="F26B43"/>
          </p15:clr>
        </p15:guide>
        <p15:guide id="10" pos="2252">
          <p15:clr>
            <a:srgbClr val="F26B43"/>
          </p15:clr>
        </p15:guide>
        <p15:guide id="11" pos="2128">
          <p15:clr>
            <a:srgbClr val="F26B43"/>
          </p15:clr>
        </p15:guide>
        <p15:guide id="16" pos="3824">
          <p15:clr>
            <a:srgbClr val="F26B43"/>
          </p15:clr>
        </p15:guide>
        <p15:guide id="17" pos="3948">
          <p15:clr>
            <a:srgbClr val="F26B43"/>
          </p15:clr>
        </p15:guide>
        <p15:guide id="20" pos="4384">
          <p15:clr>
            <a:srgbClr val="F26B43"/>
          </p15:clr>
        </p15:guide>
        <p15:guide id="21" pos="4508">
          <p15:clr>
            <a:srgbClr val="F26B43"/>
          </p15:clr>
        </p15:guide>
        <p15:guide id="22" pos="6788" userDrawn="1">
          <p15:clr>
            <a:srgbClr val="F26B43"/>
          </p15:clr>
        </p15:guide>
        <p15:guide id="23" pos="6656">
          <p15:clr>
            <a:srgbClr val="F26B43"/>
          </p15:clr>
        </p15:guide>
        <p15:guide id="24" pos="4960">
          <p15:clr>
            <a:srgbClr val="F26B43"/>
          </p15:clr>
        </p15:guide>
        <p15:guide id="25" pos="5084">
          <p15:clr>
            <a:srgbClr val="F26B43"/>
          </p15:clr>
        </p15:guide>
        <p15:guide id="30" orient="horz" pos="538">
          <p15:clr>
            <a:srgbClr val="F26B43"/>
          </p15:clr>
        </p15:guide>
        <p15:guide id="31" pos="551">
          <p15:clr>
            <a:srgbClr val="F26B43"/>
          </p15:clr>
        </p15:guide>
        <p15:guide id="39" pos="6085" userDrawn="1">
          <p15:clr>
            <a:srgbClr val="F26B43"/>
          </p15:clr>
        </p15:guide>
        <p15:guide id="40" pos="6216">
          <p15:clr>
            <a:srgbClr val="F26B43"/>
          </p15:clr>
        </p15:guide>
        <p15:guide id="41" pos="2692">
          <p15:clr>
            <a:srgbClr val="F26B43"/>
          </p15:clr>
        </p15:guide>
        <p15:guide id="42" pos="2808">
          <p15:clr>
            <a:srgbClr val="F26B43"/>
          </p15:clr>
        </p15:guide>
        <p15:guide id="43" pos="3260">
          <p15:clr>
            <a:srgbClr val="F26B43"/>
          </p15:clr>
        </p15:guide>
        <p15:guide id="44" pos="3380">
          <p15:clr>
            <a:srgbClr val="F26B43"/>
          </p15:clr>
        </p15:guide>
        <p15:guide id="50" pos="5520">
          <p15:clr>
            <a:srgbClr val="F26B43"/>
          </p15:clr>
        </p15:guide>
        <p15:guide id="52" orient="horz" pos="933">
          <p15:clr>
            <a:srgbClr val="F26B43"/>
          </p15:clr>
        </p15:guide>
        <p15:guide id="53" orient="horz" pos="759">
          <p15:clr>
            <a:srgbClr val="F26B43"/>
          </p15:clr>
        </p15:guide>
        <p15:guide id="58" orient="horz" pos="218">
          <p15:clr>
            <a:srgbClr val="F26B43"/>
          </p15:clr>
        </p15:guide>
        <p15:guide id="59" orient="horz" pos="3680">
          <p15:clr>
            <a:srgbClr val="F26B43"/>
          </p15:clr>
        </p15:guide>
        <p15:guide id="60" orient="horz" pos="3861">
          <p15:clr>
            <a:srgbClr val="F26B43"/>
          </p15:clr>
        </p15:guide>
        <p15:guide id="62" orient="horz" pos="2130">
          <p15:clr>
            <a:srgbClr val="F26B43"/>
          </p15:clr>
        </p15:guide>
        <p15:guide id="65" pos="5648">
          <p15:clr>
            <a:srgbClr val="F26B43"/>
          </p15:clr>
        </p15:guide>
        <p15:guide id="66" orient="horz" pos="649">
          <p15:clr>
            <a:srgbClr val="F26B43"/>
          </p15:clr>
        </p15:guide>
        <p15:guide id="67" pos="7216">
          <p15:clr>
            <a:srgbClr val="F26B43"/>
          </p15:clr>
        </p15:guide>
        <p15:guide id="69" orient="horz" pos="3988">
          <p15:clr>
            <a:srgbClr val="F26B43"/>
          </p15:clr>
        </p15:guide>
        <p15:guide id="70" orient="horz" pos="4196">
          <p15:clr>
            <a:srgbClr val="F26B43"/>
          </p15:clr>
        </p15:guide>
        <p15:guide id="71" pos="318">
          <p15:clr>
            <a:srgbClr val="F26B43"/>
          </p15:clr>
        </p15:guide>
        <p15:guide id="72" orient="horz" pos="411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882808" y="2852116"/>
            <a:ext cx="4137671" cy="246221"/>
          </a:xfrm>
        </p:spPr>
        <p:txBody>
          <a:bodyPr/>
          <a:lstStyle/>
          <a:p>
            <a:r>
              <a:rPr lang="de-DE" dirty="0"/>
              <a:t>Dezernat 8 – Studium und Weiterbildung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882771" y="3835706"/>
            <a:ext cx="10196509" cy="492443"/>
          </a:xfrm>
        </p:spPr>
        <p:txBody>
          <a:bodyPr/>
          <a:lstStyle/>
          <a:p>
            <a:r>
              <a:rPr lang="de-DE" dirty="0"/>
              <a:t>Service- und Beratungsangebote für dein Studium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882770" y="4375609"/>
            <a:ext cx="7474610" cy="492443"/>
          </a:xfrm>
        </p:spPr>
        <p:txBody>
          <a:bodyPr/>
          <a:lstStyle/>
          <a:p>
            <a:r>
              <a:rPr lang="de-DE" dirty="0"/>
              <a:t>Erstsemestereinführung WS 2024/2025</a:t>
            </a:r>
          </a:p>
        </p:txBody>
      </p:sp>
    </p:spTree>
    <p:extLst>
      <p:ext uri="{BB962C8B-B14F-4D97-AF65-F5344CB8AC3E}">
        <p14:creationId xmlns:p14="http://schemas.microsoft.com/office/powerpoint/2010/main" val="868022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Hast du Fragen zu deinem Studium?</a:t>
            </a:r>
          </a:p>
        </p:txBody>
      </p:sp>
      <p:pic>
        <p:nvPicPr>
          <p:cNvPr id="4" name="Inhaltsplatzhalt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028" y="1484314"/>
            <a:ext cx="1487947" cy="4249737"/>
          </a:xfrm>
          <a:prstGeom prst="rect">
            <a:avLst/>
          </a:prstGeom>
          <a:ln>
            <a:noFill/>
          </a:ln>
        </p:spPr>
      </p:pic>
      <p:sp>
        <p:nvSpPr>
          <p:cNvPr id="5" name="Wolkenförmige Legende 4"/>
          <p:cNvSpPr/>
          <p:nvPr/>
        </p:nvSpPr>
        <p:spPr>
          <a:xfrm>
            <a:off x="1174671" y="1033330"/>
            <a:ext cx="2921609" cy="1644166"/>
          </a:xfrm>
          <a:prstGeom prst="cloudCallout">
            <a:avLst>
              <a:gd name="adj1" fmla="val 85676"/>
              <a:gd name="adj2" fmla="val 29030"/>
            </a:avLst>
          </a:prstGeom>
          <a:solidFill>
            <a:schemeClr val="bg1"/>
          </a:solidFill>
          <a:ln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Wie lerne ich </a:t>
            </a:r>
            <a:r>
              <a:rPr lang="de-DE" sz="1200">
                <a:solidFill>
                  <a:schemeClr val="tx1">
                    <a:lumMod val="90000"/>
                    <a:lumOff val="10000"/>
                  </a:schemeClr>
                </a:solidFill>
              </a:rPr>
              <a:t>am besten</a:t>
            </a:r>
            <a:r>
              <a:rPr lang="de-DE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?</a:t>
            </a:r>
          </a:p>
        </p:txBody>
      </p:sp>
      <p:sp>
        <p:nvSpPr>
          <p:cNvPr id="7" name="Wolkenförmige Legende 6"/>
          <p:cNvSpPr/>
          <p:nvPr/>
        </p:nvSpPr>
        <p:spPr>
          <a:xfrm>
            <a:off x="940531" y="2977600"/>
            <a:ext cx="2445016" cy="1555242"/>
          </a:xfrm>
          <a:prstGeom prst="cloudCallout">
            <a:avLst>
              <a:gd name="adj1" fmla="val 119509"/>
              <a:gd name="adj2" fmla="val -26644"/>
            </a:avLst>
          </a:prstGeom>
          <a:solidFill>
            <a:schemeClr val="bg1"/>
          </a:solidFill>
          <a:ln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Wer hilft mir bei der ersten Hausarbeit?</a:t>
            </a:r>
          </a:p>
        </p:txBody>
      </p:sp>
      <p:sp>
        <p:nvSpPr>
          <p:cNvPr id="8" name="Wolkenförmige Legende 7"/>
          <p:cNvSpPr/>
          <p:nvPr/>
        </p:nvSpPr>
        <p:spPr>
          <a:xfrm>
            <a:off x="2081050" y="4624808"/>
            <a:ext cx="3079529" cy="1313537"/>
          </a:xfrm>
          <a:prstGeom prst="cloudCallout">
            <a:avLst>
              <a:gd name="adj1" fmla="val 55340"/>
              <a:gd name="adj2" fmla="val -84016"/>
            </a:avLst>
          </a:prstGeom>
          <a:solidFill>
            <a:schemeClr val="bg1"/>
          </a:solidFill>
          <a:ln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Wie soll ich das alles schaffen?</a:t>
            </a:r>
          </a:p>
        </p:txBody>
      </p:sp>
      <p:sp>
        <p:nvSpPr>
          <p:cNvPr id="9" name="Wolkenförmige Legende 8"/>
          <p:cNvSpPr/>
          <p:nvPr/>
        </p:nvSpPr>
        <p:spPr>
          <a:xfrm>
            <a:off x="6947339" y="945931"/>
            <a:ext cx="2848303" cy="1527372"/>
          </a:xfrm>
          <a:prstGeom prst="cloudCallout">
            <a:avLst>
              <a:gd name="adj1" fmla="val -56796"/>
              <a:gd name="adj2" fmla="val 68450"/>
            </a:avLst>
          </a:prstGeom>
          <a:solidFill>
            <a:schemeClr val="bg1"/>
          </a:solidFill>
          <a:ln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Habe ich das richtige Fach gewählt? </a:t>
            </a:r>
          </a:p>
        </p:txBody>
      </p:sp>
      <p:sp>
        <p:nvSpPr>
          <p:cNvPr id="10" name="Wolkenförmige Legende 9"/>
          <p:cNvSpPr/>
          <p:nvPr/>
        </p:nvSpPr>
        <p:spPr>
          <a:xfrm>
            <a:off x="8257908" y="2806551"/>
            <a:ext cx="3123965" cy="1178306"/>
          </a:xfrm>
          <a:prstGeom prst="cloudCallout">
            <a:avLst>
              <a:gd name="adj1" fmla="val -92848"/>
              <a:gd name="adj2" fmla="val -7967"/>
            </a:avLst>
          </a:prstGeom>
          <a:solidFill>
            <a:schemeClr val="bg1"/>
          </a:solidFill>
          <a:ln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Jetzt schon für ein Praktikum bewerben?</a:t>
            </a:r>
          </a:p>
        </p:txBody>
      </p:sp>
      <p:sp>
        <p:nvSpPr>
          <p:cNvPr id="11" name="Wolkenförmige Legende 10"/>
          <p:cNvSpPr/>
          <p:nvPr/>
        </p:nvSpPr>
        <p:spPr>
          <a:xfrm>
            <a:off x="6839975" y="4201941"/>
            <a:ext cx="2955667" cy="1337011"/>
          </a:xfrm>
          <a:prstGeom prst="cloudCallout">
            <a:avLst>
              <a:gd name="adj1" fmla="val -44312"/>
              <a:gd name="adj2" fmla="val -67263"/>
            </a:avLst>
          </a:prstGeom>
          <a:solidFill>
            <a:schemeClr val="bg1"/>
          </a:solidFill>
          <a:ln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Wann und wie kann ich ins Ausland gehen?</a:t>
            </a:r>
          </a:p>
        </p:txBody>
      </p:sp>
      <p:sp>
        <p:nvSpPr>
          <p:cNvPr id="12" name="Rechteck 11"/>
          <p:cNvSpPr/>
          <p:nvPr/>
        </p:nvSpPr>
        <p:spPr>
          <a:xfrm>
            <a:off x="8257908" y="5756036"/>
            <a:ext cx="35466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800" b="1" dirty="0">
                <a:solidFill>
                  <a:srgbClr val="0E98B1"/>
                </a:solidFill>
                <a:latin typeface="TUD Iconset Light BLO" panose="00000400000000000000" pitchFamily="50" charset="0"/>
              </a:rPr>
              <a:t>› </a:t>
            </a:r>
            <a:r>
              <a:rPr lang="de-DE" sz="1800" b="1" dirty="0">
                <a:solidFill>
                  <a:srgbClr val="0E98B1"/>
                </a:solidFill>
              </a:rPr>
              <a:t>tud.de/</a:t>
            </a:r>
            <a:r>
              <a:rPr lang="de-DE" sz="1800" b="1" dirty="0" err="1">
                <a:solidFill>
                  <a:srgbClr val="0E98B1"/>
                </a:solidFill>
              </a:rPr>
              <a:t>studium</a:t>
            </a:r>
            <a:r>
              <a:rPr lang="de-DE" sz="1800" b="1" dirty="0">
                <a:solidFill>
                  <a:srgbClr val="0E98B1"/>
                </a:solidFill>
              </a:rPr>
              <a:t>/</a:t>
            </a:r>
            <a:r>
              <a:rPr lang="de-DE" sz="1800" b="1" dirty="0" err="1">
                <a:solidFill>
                  <a:srgbClr val="0E98B1"/>
                </a:solidFill>
              </a:rPr>
              <a:t>beratung</a:t>
            </a:r>
            <a:endParaRPr lang="de-DE" sz="1800" b="1" dirty="0">
              <a:solidFill>
                <a:srgbClr val="0E98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164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TU Dresden begleitet und unterstützt dich: </a:t>
            </a:r>
          </a:p>
        </p:txBody>
      </p:sp>
      <p:sp>
        <p:nvSpPr>
          <p:cNvPr id="5" name="Inhaltsplatzhalter 2"/>
          <p:cNvSpPr>
            <a:spLocks noGrp="1"/>
          </p:cNvSpPr>
          <p:nvPr>
            <p:ph sz="quarter" idx="10"/>
          </p:nvPr>
        </p:nvSpPr>
        <p:spPr>
          <a:xfrm>
            <a:off x="874712" y="1080494"/>
            <a:ext cx="9195263" cy="2415057"/>
          </a:xfrm>
          <a:solidFill>
            <a:srgbClr val="D9ECFF"/>
          </a:solidFill>
        </p:spPr>
        <p:txBody>
          <a:bodyPr vert="horz" lIns="108000" tIns="108000" rIns="108000" bIns="108000" rtlCol="0">
            <a:noAutofit/>
          </a:bodyPr>
          <a:lstStyle/>
          <a:p>
            <a:pPr>
              <a:spcBef>
                <a:spcPts val="0"/>
              </a:spcBef>
            </a:pPr>
            <a:r>
              <a:rPr lang="de-DE" sz="2400" b="1" dirty="0"/>
              <a:t>ZENTRALE STUDIENBERATUNG</a:t>
            </a:r>
          </a:p>
          <a:p>
            <a:pPr>
              <a:spcBef>
                <a:spcPts val="0"/>
              </a:spcBef>
            </a:pPr>
            <a:endParaRPr lang="de-DE" sz="2400" b="1" dirty="0"/>
          </a:p>
          <a:p>
            <a:pPr>
              <a:spcBef>
                <a:spcPts val="0"/>
              </a:spcBef>
            </a:pPr>
            <a:r>
              <a:rPr lang="de-DE" sz="2400" dirty="0"/>
              <a:t>Unterstützung bei Unklarheiten, Zweifeln und Problemen </a:t>
            </a:r>
          </a:p>
          <a:p>
            <a:pPr>
              <a:spcBef>
                <a:spcPts val="0"/>
              </a:spcBef>
            </a:pPr>
            <a:r>
              <a:rPr lang="de-DE" sz="2400" dirty="0"/>
              <a:t>in allen Phasen des Studiums. </a:t>
            </a:r>
          </a:p>
          <a:p>
            <a:pPr>
              <a:spcBef>
                <a:spcPts val="0"/>
              </a:spcBef>
            </a:pPr>
            <a:endParaRPr lang="de-DE" sz="2400" b="0" dirty="0">
              <a:latin typeface="TUD Iconset Light BLO" panose="00000400000000000000" pitchFamily="50" charset="0"/>
            </a:endParaRPr>
          </a:p>
          <a:p>
            <a:pPr>
              <a:spcBef>
                <a:spcPts val="0"/>
              </a:spcBef>
            </a:pPr>
            <a:r>
              <a:rPr lang="de-DE" sz="2400" b="0" dirty="0">
                <a:latin typeface="TUD Iconset Light BLO" panose="00000400000000000000" pitchFamily="50" charset="0"/>
              </a:rPr>
              <a:t>›</a:t>
            </a:r>
            <a:r>
              <a:rPr lang="de-DE" sz="2400" dirty="0">
                <a:latin typeface="TUD Iconset Light BLO" panose="00000400000000000000" pitchFamily="50" charset="0"/>
              </a:rPr>
              <a:t> </a:t>
            </a:r>
            <a:r>
              <a:rPr lang="de-DE" sz="2400" b="0" dirty="0"/>
              <a:t>tud.de/</a:t>
            </a:r>
            <a:r>
              <a:rPr lang="de-DE" sz="2400" b="0" dirty="0" err="1"/>
              <a:t>zsb</a:t>
            </a:r>
            <a:r>
              <a:rPr lang="de-DE" sz="2400" b="0" dirty="0"/>
              <a:t>/</a:t>
            </a:r>
            <a:r>
              <a:rPr lang="de-DE" sz="2400" b="0" dirty="0" err="1"/>
              <a:t>studienberatung</a:t>
            </a:r>
            <a:endParaRPr lang="de-DE" sz="2400" b="0" dirty="0"/>
          </a:p>
          <a:p>
            <a:pPr>
              <a:spcBef>
                <a:spcPts val="0"/>
              </a:spcBef>
            </a:pP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874712" y="3743464"/>
            <a:ext cx="3338473" cy="2212458"/>
          </a:xfrm>
          <a:prstGeom prst="rect">
            <a:avLst/>
          </a:prstGeom>
          <a:solidFill>
            <a:srgbClr val="D9ECFF"/>
          </a:solidFill>
          <a:ln>
            <a:noFill/>
          </a:ln>
        </p:spPr>
        <p:txBody>
          <a:bodyPr vert="horz" lIns="108000" tIns="108000" rIns="108000" bIns="10800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6000" indent="-324000" algn="l" defTabSz="914400" rtl="0" eaLnBrk="1" latinLnBrk="0" hangingPunct="1">
              <a:spcBef>
                <a:spcPts val="300"/>
              </a:spcBef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6000" indent="-216000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6000" indent="-179388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 baseline="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dirty="0">
                <a:solidFill>
                  <a:schemeClr val="accent1"/>
                </a:solidFill>
              </a:rPr>
              <a:t>Formate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sz="1800" dirty="0">
                <a:solidFill>
                  <a:schemeClr val="accent1"/>
                </a:solidFill>
              </a:rPr>
              <a:t>persönliche Beratung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sz="1800" dirty="0">
                <a:solidFill>
                  <a:schemeClr val="accent1"/>
                </a:solidFill>
              </a:rPr>
              <a:t>Workshops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sz="1800" dirty="0">
                <a:solidFill>
                  <a:schemeClr val="accent1"/>
                </a:solidFill>
              </a:rPr>
              <a:t>Lerngruppen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sz="1800" dirty="0">
                <a:solidFill>
                  <a:schemeClr val="accent1"/>
                </a:solidFill>
              </a:rPr>
              <a:t>Frühwarnsystem PASST?!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5459" y="3743464"/>
            <a:ext cx="2373880" cy="181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102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TU Dresden begleitet und unterstützt dich: </a:t>
            </a:r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874711" y="1030288"/>
            <a:ext cx="5039952" cy="2402658"/>
          </a:xfrm>
          <a:prstGeom prst="rect">
            <a:avLst/>
          </a:prstGeom>
          <a:solidFill>
            <a:srgbClr val="D9ECFF"/>
          </a:solidFill>
          <a:ln>
            <a:noFill/>
          </a:ln>
        </p:spPr>
        <p:txBody>
          <a:bodyPr vert="horz" lIns="108000" tIns="108000" rIns="108000" bIns="10800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6000" indent="-324000" algn="l" defTabSz="914400" rtl="0" eaLnBrk="1" latinLnBrk="0" hangingPunct="1">
              <a:spcBef>
                <a:spcPts val="300"/>
              </a:spcBef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6000" indent="-216000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6000" indent="-179388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 baseline="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de-DE" sz="2400" b="1" dirty="0">
                <a:solidFill>
                  <a:schemeClr val="accent1"/>
                </a:solidFill>
              </a:rPr>
              <a:t>IMMATRIKULATIONSAMT</a:t>
            </a:r>
          </a:p>
          <a:p>
            <a:pPr>
              <a:spcBef>
                <a:spcPts val="0"/>
              </a:spcBef>
            </a:pPr>
            <a:r>
              <a:rPr lang="de-DE" sz="2400" dirty="0">
                <a:solidFill>
                  <a:schemeClr val="accent1"/>
                </a:solidFill>
              </a:rPr>
              <a:t>… für deutsche Studierende und </a:t>
            </a:r>
            <a:r>
              <a:rPr lang="de-DE" sz="2400" dirty="0" err="1">
                <a:solidFill>
                  <a:schemeClr val="accent1"/>
                </a:solidFill>
              </a:rPr>
              <a:t>Bildungsinländer:innen</a:t>
            </a:r>
            <a:r>
              <a:rPr lang="de-DE" sz="2400" dirty="0">
                <a:solidFill>
                  <a:schemeClr val="accent1"/>
                </a:solidFill>
              </a:rPr>
              <a:t> (Personen mit deutschem Abitur)</a:t>
            </a:r>
          </a:p>
          <a:p>
            <a:pPr>
              <a:spcBef>
                <a:spcPts val="0"/>
              </a:spcBef>
            </a:pPr>
            <a:endParaRPr lang="de-DE" sz="240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r>
              <a:rPr lang="de-DE" sz="2400" dirty="0">
                <a:solidFill>
                  <a:schemeClr val="accent1"/>
                </a:solidFill>
                <a:latin typeface="TUD Iconset Light BLO" panose="00000400000000000000" pitchFamily="50" charset="0"/>
              </a:rPr>
              <a:t>› </a:t>
            </a:r>
            <a:r>
              <a:rPr lang="de-DE" sz="2400" dirty="0">
                <a:solidFill>
                  <a:schemeClr val="accent1"/>
                </a:solidFill>
              </a:rPr>
              <a:t>tud.de/</a:t>
            </a:r>
            <a:r>
              <a:rPr lang="de-DE" sz="2400" dirty="0" err="1">
                <a:solidFill>
                  <a:schemeClr val="accent1"/>
                </a:solidFill>
              </a:rPr>
              <a:t>imma</a:t>
            </a:r>
            <a:endParaRPr lang="de-DE" sz="240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6187946" y="1030288"/>
            <a:ext cx="4782144" cy="2402658"/>
          </a:xfrm>
          <a:prstGeom prst="rect">
            <a:avLst/>
          </a:prstGeom>
          <a:solidFill>
            <a:srgbClr val="D9ECFF"/>
          </a:solidFill>
          <a:ln>
            <a:noFill/>
          </a:ln>
        </p:spPr>
        <p:txBody>
          <a:bodyPr vert="horz" lIns="108000" tIns="108000" rIns="108000" bIns="10800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6000" indent="-324000" algn="l" defTabSz="914400" rtl="0" eaLnBrk="1" latinLnBrk="0" hangingPunct="1">
              <a:spcBef>
                <a:spcPts val="300"/>
              </a:spcBef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6000" indent="-216000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6000" indent="-179388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 baseline="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de-DE" sz="2400" b="1" cap="all" dirty="0">
                <a:solidFill>
                  <a:schemeClr val="accent1"/>
                </a:solidFill>
              </a:rPr>
              <a:t>International Office</a:t>
            </a:r>
          </a:p>
          <a:p>
            <a:pPr>
              <a:spcBef>
                <a:spcPts val="0"/>
              </a:spcBef>
            </a:pPr>
            <a:r>
              <a:rPr lang="de-DE" sz="2400" dirty="0">
                <a:solidFill>
                  <a:schemeClr val="accent1"/>
                </a:solidFill>
              </a:rPr>
              <a:t>… für internationale Studierende</a:t>
            </a:r>
          </a:p>
          <a:p>
            <a:pPr>
              <a:spcBef>
                <a:spcPts val="0"/>
              </a:spcBef>
            </a:pPr>
            <a:endParaRPr lang="de-DE" sz="240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endParaRPr lang="de-DE" sz="240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r>
              <a:rPr lang="de-DE" sz="2400" dirty="0">
                <a:solidFill>
                  <a:schemeClr val="accent1"/>
                </a:solidFill>
                <a:latin typeface="TUD Iconset Light BLO" panose="00000400000000000000" pitchFamily="50" charset="0"/>
              </a:rPr>
              <a:t>› </a:t>
            </a:r>
            <a:r>
              <a:rPr lang="de-DE" sz="2400" dirty="0">
                <a:solidFill>
                  <a:schemeClr val="accent1"/>
                </a:solidFill>
              </a:rPr>
              <a:t>tud.de/international</a:t>
            </a:r>
          </a:p>
          <a:p>
            <a:pPr>
              <a:spcBef>
                <a:spcPts val="0"/>
              </a:spcBef>
            </a:pP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3799840" y="3752668"/>
            <a:ext cx="3840480" cy="2127272"/>
          </a:xfrm>
          <a:prstGeom prst="rect">
            <a:avLst/>
          </a:prstGeom>
          <a:solidFill>
            <a:srgbClr val="D9ECFF"/>
          </a:solidFill>
          <a:ln>
            <a:noFill/>
          </a:ln>
        </p:spPr>
        <p:txBody>
          <a:bodyPr vert="horz" lIns="108000" tIns="108000" rIns="108000" bIns="10800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6000" indent="-324000" algn="l" defTabSz="914400" rtl="0" eaLnBrk="1" latinLnBrk="0" hangingPunct="1">
              <a:spcBef>
                <a:spcPts val="300"/>
              </a:spcBef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6000" indent="-216000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6000" indent="-179388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 baseline="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dirty="0">
                <a:solidFill>
                  <a:schemeClr val="accent1"/>
                </a:solidFill>
              </a:rPr>
              <a:t>Themen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sz="1800" dirty="0">
                <a:solidFill>
                  <a:schemeClr val="accent1"/>
                </a:solidFill>
              </a:rPr>
              <a:t>Rückmeldung, Beurlaubung, Exmatrikulation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sz="1800" dirty="0">
                <a:solidFill>
                  <a:schemeClr val="accent1"/>
                </a:solidFill>
              </a:rPr>
              <a:t>Studiengangwechsel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sz="1800" dirty="0">
                <a:solidFill>
                  <a:schemeClr val="accent1"/>
                </a:solidFill>
              </a:rPr>
              <a:t>Studienbescheinigungen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5807" y="3752668"/>
            <a:ext cx="2077485" cy="199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65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TU Dresden begleitet und unterstützt dich: </a:t>
            </a:r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874712" y="1153762"/>
            <a:ext cx="7690554" cy="702617"/>
          </a:xfrm>
          <a:prstGeom prst="rect">
            <a:avLst/>
          </a:prstGeom>
          <a:solidFill>
            <a:srgbClr val="D9ECFF"/>
          </a:solidFill>
          <a:ln>
            <a:noFill/>
          </a:ln>
        </p:spPr>
        <p:txBody>
          <a:bodyPr vert="horz" lIns="108000" tIns="108000" rIns="108000" bIns="10800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6000" indent="-324000" algn="l" defTabSz="914400" rtl="0" eaLnBrk="1" latinLnBrk="0" hangingPunct="1">
              <a:spcBef>
                <a:spcPts val="300"/>
              </a:spcBef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6000" indent="-216000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6000" indent="-179388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 baseline="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de-DE" sz="2400" b="1" dirty="0">
                <a:solidFill>
                  <a:schemeClr val="accent1"/>
                </a:solidFill>
              </a:rPr>
              <a:t>Interkulturelle Erfahrungen sammeln</a:t>
            </a:r>
          </a:p>
          <a:p>
            <a:pPr>
              <a:spcBef>
                <a:spcPts val="0"/>
              </a:spcBef>
            </a:pPr>
            <a:br>
              <a:rPr lang="de-DE" dirty="0"/>
            </a:br>
            <a:endParaRPr lang="de-DE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874712" y="2194657"/>
            <a:ext cx="3517287" cy="3410077"/>
          </a:xfrm>
          <a:prstGeom prst="rect">
            <a:avLst/>
          </a:prstGeom>
          <a:solidFill>
            <a:srgbClr val="D9ECFF"/>
          </a:solidFill>
          <a:ln>
            <a:noFill/>
          </a:ln>
        </p:spPr>
        <p:txBody>
          <a:bodyPr vert="horz" lIns="108000" tIns="108000" rIns="108000" bIns="10800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6000" indent="-324000" algn="l" defTabSz="914400" rtl="0" eaLnBrk="1" latinLnBrk="0" hangingPunct="1">
              <a:spcBef>
                <a:spcPts val="300"/>
              </a:spcBef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6000" indent="-216000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6000" indent="-179388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 baseline="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de-DE" sz="2100" b="1" dirty="0">
                <a:solidFill>
                  <a:schemeClr val="accent1"/>
                </a:solidFill>
              </a:rPr>
              <a:t>International Office</a:t>
            </a:r>
          </a:p>
          <a:p>
            <a:pPr>
              <a:spcBef>
                <a:spcPts val="0"/>
              </a:spcBef>
            </a:pPr>
            <a:endParaRPr lang="de-DE" sz="1800" b="1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r>
              <a:rPr lang="de-DE" sz="1800" b="1" dirty="0">
                <a:solidFill>
                  <a:schemeClr val="accent1"/>
                </a:solidFill>
              </a:rPr>
              <a:t>Incoming</a:t>
            </a:r>
          </a:p>
          <a:p>
            <a:pPr marL="285750" indent="-285750"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de-DE" sz="1800" dirty="0">
                <a:solidFill>
                  <a:schemeClr val="accent1"/>
                </a:solidFill>
              </a:rPr>
              <a:t>Internationales </a:t>
            </a:r>
            <a:r>
              <a:rPr lang="de-DE" sz="1800" dirty="0" err="1">
                <a:solidFill>
                  <a:schemeClr val="accent1"/>
                </a:solidFill>
              </a:rPr>
              <a:t>Tutorienprogramm</a:t>
            </a:r>
            <a:endParaRPr lang="de-DE" sz="1800" dirty="0">
              <a:solidFill>
                <a:schemeClr val="accent1"/>
              </a:solidFill>
            </a:endParaRPr>
          </a:p>
          <a:p>
            <a:pPr marL="285750" indent="-285750"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de-DE" sz="1800" dirty="0">
                <a:solidFill>
                  <a:schemeClr val="accent1"/>
                </a:solidFill>
              </a:rPr>
              <a:t>Kulturbüro</a:t>
            </a:r>
          </a:p>
          <a:p>
            <a:pPr>
              <a:spcBef>
                <a:spcPts val="0"/>
              </a:spcBef>
            </a:pPr>
            <a:endParaRPr lang="de-DE" sz="1800" b="1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r>
              <a:rPr lang="de-DE" sz="1800" b="1" dirty="0" err="1">
                <a:solidFill>
                  <a:schemeClr val="accent1"/>
                </a:solidFill>
              </a:rPr>
              <a:t>Outgoing</a:t>
            </a:r>
            <a:endParaRPr lang="de-DE" sz="1800" b="1" dirty="0">
              <a:solidFill>
                <a:schemeClr val="accent1"/>
              </a:solidFill>
            </a:endParaRPr>
          </a:p>
          <a:p>
            <a:pPr marL="285750" indent="-285750"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de-DE" sz="1800" dirty="0">
                <a:solidFill>
                  <a:schemeClr val="accent1"/>
                </a:solidFill>
              </a:rPr>
              <a:t>Studium im Ausland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de-DE" sz="180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r>
              <a:rPr lang="de-DE" sz="2400" dirty="0">
                <a:solidFill>
                  <a:schemeClr val="accent1"/>
                </a:solidFill>
                <a:latin typeface="TUD Iconset Light BLO" panose="00000400000000000000" pitchFamily="50" charset="0"/>
              </a:rPr>
              <a:t>› </a:t>
            </a:r>
            <a:r>
              <a:rPr lang="de-DE" sz="2400" dirty="0">
                <a:solidFill>
                  <a:schemeClr val="accent1"/>
                </a:solidFill>
              </a:rPr>
              <a:t>tud.de/international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de-DE" sz="1800" dirty="0">
              <a:solidFill>
                <a:schemeClr val="accent1"/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de-DE" sz="1800" dirty="0">
              <a:solidFill>
                <a:schemeClr val="accent1"/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de-DE" sz="180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br>
              <a:rPr lang="de-DE" dirty="0"/>
            </a:br>
            <a:endParaRPr lang="de-DE" dirty="0"/>
          </a:p>
        </p:txBody>
      </p:sp>
      <p:sp>
        <p:nvSpPr>
          <p:cNvPr id="8" name="Inhaltsplatzhalter 2"/>
          <p:cNvSpPr txBox="1">
            <a:spLocks/>
          </p:cNvSpPr>
          <p:nvPr/>
        </p:nvSpPr>
        <p:spPr>
          <a:xfrm>
            <a:off x="5047978" y="2205586"/>
            <a:ext cx="3517287" cy="3399148"/>
          </a:xfrm>
          <a:prstGeom prst="rect">
            <a:avLst/>
          </a:prstGeom>
          <a:solidFill>
            <a:srgbClr val="D9ECFF"/>
          </a:solidFill>
          <a:ln>
            <a:noFill/>
          </a:ln>
        </p:spPr>
        <p:txBody>
          <a:bodyPr vert="horz" lIns="108000" tIns="108000" rIns="108000" bIns="10800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6000" indent="-324000" algn="l" defTabSz="914400" rtl="0" eaLnBrk="1" latinLnBrk="0" hangingPunct="1">
              <a:spcBef>
                <a:spcPts val="300"/>
              </a:spcBef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6000" indent="-216000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6000" indent="-179388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 baseline="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de-DE" sz="2100" b="1" dirty="0">
                <a:solidFill>
                  <a:schemeClr val="accent1"/>
                </a:solidFill>
              </a:rPr>
              <a:t>LEONARDO-BÜRO SACHSEN</a:t>
            </a:r>
          </a:p>
          <a:p>
            <a:pPr>
              <a:spcBef>
                <a:spcPts val="0"/>
              </a:spcBef>
            </a:pPr>
            <a:endParaRPr lang="de-DE" sz="1800" dirty="0">
              <a:solidFill>
                <a:schemeClr val="accent1"/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chemeClr val="accent1"/>
                </a:solidFill>
              </a:rPr>
              <a:t>Praktikum im Ausland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de-DE" sz="1800" dirty="0">
              <a:solidFill>
                <a:schemeClr val="accent1"/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de-DE" sz="1800" dirty="0">
              <a:solidFill>
                <a:schemeClr val="accent1"/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de-DE" sz="180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endParaRPr lang="de-DE" sz="180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endParaRPr lang="de-DE" sz="1800" dirty="0">
              <a:solidFill>
                <a:schemeClr val="accent1"/>
              </a:solidFill>
            </a:endParaRPr>
          </a:p>
          <a:p>
            <a:pPr>
              <a:spcBef>
                <a:spcPts val="1500"/>
              </a:spcBef>
            </a:pPr>
            <a:r>
              <a:rPr lang="de-DE" sz="2400" dirty="0">
                <a:solidFill>
                  <a:schemeClr val="accent1"/>
                </a:solidFill>
                <a:latin typeface="TUD Iconset Light BLO" panose="00000400000000000000" pitchFamily="50" charset="0"/>
              </a:rPr>
              <a:t>› </a:t>
            </a:r>
            <a:r>
              <a:rPr lang="de-DE" sz="2400" dirty="0">
                <a:solidFill>
                  <a:schemeClr val="accent1"/>
                </a:solidFill>
              </a:rPr>
              <a:t>tud.de/</a:t>
            </a:r>
            <a:r>
              <a:rPr lang="de-DE" sz="2400" dirty="0" err="1">
                <a:solidFill>
                  <a:schemeClr val="accent1"/>
                </a:solidFill>
              </a:rPr>
              <a:t>leonardo</a:t>
            </a:r>
            <a:endParaRPr lang="de-DE" sz="2400" dirty="0">
              <a:solidFill>
                <a:schemeClr val="accent1"/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6166" y="1668066"/>
            <a:ext cx="2683088" cy="188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456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TU Dresden begleitet und unterstützt dich: </a:t>
            </a:r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874711" y="1191699"/>
            <a:ext cx="6972923" cy="4597968"/>
          </a:xfrm>
          <a:prstGeom prst="rect">
            <a:avLst/>
          </a:prstGeom>
          <a:solidFill>
            <a:srgbClr val="D9ECFF"/>
          </a:solidFill>
          <a:ln>
            <a:noFill/>
          </a:ln>
        </p:spPr>
        <p:txBody>
          <a:bodyPr vert="horz" lIns="108000" tIns="108000" rIns="108000" bIns="108000" rtlCol="0">
            <a:noAutofit/>
          </a:bodyPr>
          <a:lstStyle>
            <a:lvl1pPr marL="0" indent="0" algn="l" defTabSz="914269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6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269" rtl="0" eaLnBrk="1" latinLnBrk="0" hangingPunct="1">
              <a:spcBef>
                <a:spcPts val="600"/>
              </a:spcBef>
              <a:buFont typeface="Open Sans" panose="020B0606030504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269" rtl="0" eaLnBrk="1" latinLnBrk="0" hangingPunct="1">
              <a:spcBef>
                <a:spcPts val="1200"/>
              </a:spcBef>
              <a:buFont typeface="Arial" panose="020B0604020202020204" pitchFamily="34" charset="0"/>
              <a:buChar char="—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252000" indent="-144000" algn="l" defTabSz="914269" rtl="0" eaLnBrk="1" latinLnBrk="0" hangingPunct="1">
              <a:spcBef>
                <a:spcPts val="0"/>
              </a:spcBef>
              <a:buFont typeface="Open Sans" panose="020B0606030504020204" pitchFamily="34" charset="0"/>
              <a:buChar char="–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269" rtl="0" eaLnBrk="1" latinLnBrk="0" hangingPunct="1"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None/>
              <a:defRPr sz="14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marR="0" indent="0" algn="l" defTabSz="91426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52000" marR="0" indent="-25200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—"/>
              <a:tabLst/>
              <a:defRPr lang="de-DE" sz="14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52000" marR="0" indent="-14400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Open Sans" panose="020B0606030504020204" pitchFamily="34" charset="0"/>
              <a:buChar char="–"/>
              <a:tabLst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396000" marR="0" indent="-14400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/>
              <a:t>CAREER SERVICE</a:t>
            </a:r>
          </a:p>
          <a:p>
            <a:r>
              <a:rPr lang="de-DE" sz="1800" dirty="0"/>
              <a:t>Themen &amp; Formate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de-DE" sz="1800" b="0" dirty="0"/>
              <a:t>Schlüsselkompetenzworkshops und Bewerbungstrainings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de-DE" sz="1800" b="0" dirty="0"/>
              <a:t>CV-Check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de-DE" sz="1800" b="0" dirty="0"/>
              <a:t>Karriereberatung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de-DE" sz="1800" b="0" dirty="0" err="1"/>
              <a:t>Lifestreams</a:t>
            </a:r>
            <a:r>
              <a:rPr lang="de-DE" sz="1800" b="0" dirty="0"/>
              <a:t> mit Arbeitgebern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de-DE" sz="1800" b="0" dirty="0"/>
              <a:t>Jobs &amp; Praktika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de-DE" sz="1800" b="0" dirty="0"/>
              <a:t>On-Campus Jobmessen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de-DE" sz="1800" b="0" dirty="0"/>
              <a:t>Berufsorientierung</a:t>
            </a:r>
          </a:p>
          <a:p>
            <a:r>
              <a:rPr lang="de-DE" sz="1800" b="0" dirty="0"/>
              <a:t>    </a:t>
            </a:r>
            <a:r>
              <a:rPr lang="de-DE" sz="2400" b="0" dirty="0"/>
              <a:t>tud.de/</a:t>
            </a:r>
            <a:r>
              <a:rPr lang="de-DE" sz="2400" b="0" dirty="0" err="1"/>
              <a:t>career</a:t>
            </a:r>
            <a:endParaRPr lang="de-DE" sz="2400" b="0" dirty="0"/>
          </a:p>
          <a:p>
            <a:br>
              <a:rPr lang="de-DE" dirty="0"/>
            </a:b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2953" y="2975599"/>
            <a:ext cx="2390775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462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TU Dresden sowie </a:t>
            </a:r>
            <a:r>
              <a:rPr lang="de-DE" dirty="0" err="1"/>
              <a:t>Partner:innen</a:t>
            </a:r>
            <a:r>
              <a:rPr lang="de-DE" dirty="0"/>
              <a:t> begleiten und unterstützen dich mit zahlreichen weiteren Angeboten: 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l="7574" t="6281" r="7067" b="7054"/>
          <a:stretch/>
        </p:blipFill>
        <p:spPr>
          <a:xfrm>
            <a:off x="5268000" y="3141460"/>
            <a:ext cx="1512277" cy="1395046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791488" y="2493812"/>
            <a:ext cx="38217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7030A0"/>
                </a:solidFill>
              </a:rPr>
              <a:t>Studentenwerk Dresden</a:t>
            </a:r>
          </a:p>
          <a:p>
            <a:r>
              <a:rPr lang="de-DE" sz="2000" dirty="0"/>
              <a:t>studentenwerk-dresden.de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4525108" y="1783915"/>
            <a:ext cx="38217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Studienerfolgsprojekte</a:t>
            </a:r>
          </a:p>
          <a:p>
            <a:r>
              <a:rPr lang="de-DE" sz="2000" dirty="0"/>
              <a:t>tud.de/</a:t>
            </a:r>
            <a:r>
              <a:rPr lang="de-DE" sz="2000" dirty="0" err="1"/>
              <a:t>deinstudienerfolg</a:t>
            </a:r>
            <a:endParaRPr lang="de-DE" sz="2000" dirty="0"/>
          </a:p>
        </p:txBody>
      </p:sp>
      <p:sp>
        <p:nvSpPr>
          <p:cNvPr id="7" name="Textfeld 6"/>
          <p:cNvSpPr txBox="1"/>
          <p:nvPr/>
        </p:nvSpPr>
        <p:spPr>
          <a:xfrm>
            <a:off x="8012647" y="2911194"/>
            <a:ext cx="38217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FFC000"/>
                </a:solidFill>
              </a:rPr>
              <a:t>Studierendenrat und Fachschaften</a:t>
            </a:r>
          </a:p>
          <a:p>
            <a:r>
              <a:rPr lang="de-DE" sz="2000" dirty="0"/>
              <a:t>tud.de/</a:t>
            </a:r>
            <a:r>
              <a:rPr lang="de-DE" sz="2000" dirty="0" err="1"/>
              <a:t>stura</a:t>
            </a:r>
            <a:endParaRPr lang="de-DE" sz="2000" dirty="0"/>
          </a:p>
          <a:p>
            <a:r>
              <a:rPr lang="de-DE" sz="2000" dirty="0"/>
              <a:t>tud.de/</a:t>
            </a:r>
            <a:r>
              <a:rPr lang="de-DE" sz="2000" dirty="0" err="1"/>
              <a:t>stura</a:t>
            </a:r>
            <a:r>
              <a:rPr lang="de-DE" sz="2000" dirty="0"/>
              <a:t>/</a:t>
            </a:r>
            <a:r>
              <a:rPr lang="de-DE" sz="2000" dirty="0" err="1"/>
              <a:t>fachschaften</a:t>
            </a:r>
            <a:endParaRPr lang="de-DE" sz="2400" b="1" dirty="0"/>
          </a:p>
        </p:txBody>
      </p:sp>
      <p:sp>
        <p:nvSpPr>
          <p:cNvPr id="8" name="Textfeld 7"/>
          <p:cNvSpPr txBox="1"/>
          <p:nvPr/>
        </p:nvSpPr>
        <p:spPr>
          <a:xfrm>
            <a:off x="5268000" y="5047712"/>
            <a:ext cx="38217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Studienfachberatung</a:t>
            </a:r>
          </a:p>
          <a:p>
            <a:r>
              <a:rPr lang="de-DE" sz="2000" dirty="0"/>
              <a:t>tud.de/</a:t>
            </a:r>
            <a:r>
              <a:rPr lang="de-DE" sz="2000" dirty="0" err="1"/>
              <a:t>studienfachberatung</a:t>
            </a:r>
            <a:endParaRPr lang="de-DE" sz="2000" dirty="0"/>
          </a:p>
        </p:txBody>
      </p:sp>
      <p:sp>
        <p:nvSpPr>
          <p:cNvPr id="9" name="Textfeld 8"/>
          <p:cNvSpPr txBox="1"/>
          <p:nvPr/>
        </p:nvSpPr>
        <p:spPr>
          <a:xfrm>
            <a:off x="703386" y="4330869"/>
            <a:ext cx="44575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5"/>
                </a:solidFill>
              </a:rPr>
              <a:t>Beratungskompass</a:t>
            </a:r>
          </a:p>
          <a:p>
            <a:r>
              <a:rPr lang="de-DE" sz="2000" dirty="0"/>
              <a:t>tud.de/</a:t>
            </a:r>
            <a:r>
              <a:rPr lang="de-DE" sz="2000" dirty="0" err="1"/>
              <a:t>studium</a:t>
            </a:r>
            <a:r>
              <a:rPr lang="de-DE" sz="2000" dirty="0"/>
              <a:t>/</a:t>
            </a:r>
            <a:r>
              <a:rPr lang="de-DE" sz="2000" dirty="0" err="1"/>
              <a:t>beratungskompass</a:t>
            </a:r>
            <a:endParaRPr lang="de-DE" sz="2000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76" y="3192096"/>
            <a:ext cx="538220" cy="53822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811" y="5362051"/>
            <a:ext cx="538220" cy="53822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276" y="3639131"/>
            <a:ext cx="538220" cy="53822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991" y="2140202"/>
            <a:ext cx="538220" cy="53822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68" y="4692961"/>
            <a:ext cx="538220" cy="53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258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Ob per E-Mail, Telefon oder vor Ort – wir helfen dir weiter!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259" y="1721156"/>
            <a:ext cx="1193158" cy="4069152"/>
          </a:xfrm>
          <a:prstGeom prst="rect">
            <a:avLst/>
          </a:prstGeom>
        </p:spPr>
      </p:pic>
      <p:pic>
        <p:nvPicPr>
          <p:cNvPr id="5" name="Inhaltsplatzhalter 3"/>
          <p:cNvPicPr>
            <a:picLocks noGrp="1" noChangeAspect="1"/>
          </p:cNvPicPr>
          <p:nvPr>
            <p:ph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417" y="1540572"/>
            <a:ext cx="1700254" cy="4249737"/>
          </a:xfr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096" y="1154113"/>
            <a:ext cx="4528868" cy="2893986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5758382" y="4860379"/>
            <a:ext cx="4751283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accent1"/>
                </a:solidFill>
                <a:latin typeface="TUD Iconset Light BLO" panose="00000400000000000000" pitchFamily="50" charset="0"/>
              </a:rPr>
              <a:t>= </a:t>
            </a:r>
            <a:r>
              <a:rPr lang="de-DE" sz="1800" dirty="0">
                <a:solidFill>
                  <a:schemeClr val="accent1"/>
                </a:solidFill>
              </a:rPr>
              <a:t>scs@tu-dresden.de</a:t>
            </a:r>
          </a:p>
          <a:p>
            <a:r>
              <a:rPr lang="de-DE" sz="1800" dirty="0">
                <a:solidFill>
                  <a:schemeClr val="accent1"/>
                </a:solidFill>
                <a:latin typeface="TUD Iconset Light BLO" panose="00000400000000000000" pitchFamily="50" charset="0"/>
              </a:rPr>
              <a:t>&amp; </a:t>
            </a:r>
            <a:r>
              <a:rPr lang="de-DE" sz="1800" dirty="0">
                <a:solidFill>
                  <a:schemeClr val="accent1"/>
                </a:solidFill>
              </a:rPr>
              <a:t>+49 351 463 42000</a:t>
            </a:r>
          </a:p>
          <a:p>
            <a:r>
              <a:rPr lang="de-DE" sz="1800" dirty="0">
                <a:solidFill>
                  <a:schemeClr val="accent1"/>
                </a:solidFill>
                <a:latin typeface="TUD Iconset Light BLO" panose="00000400000000000000" pitchFamily="50" charset="0"/>
              </a:rPr>
              <a:t>› </a:t>
            </a:r>
            <a:r>
              <a:rPr lang="de-DE" sz="1800" dirty="0">
                <a:solidFill>
                  <a:schemeClr val="accent1"/>
                </a:solidFill>
              </a:rPr>
              <a:t>tud.de/</a:t>
            </a:r>
            <a:r>
              <a:rPr lang="de-DE" sz="1800" dirty="0" err="1">
                <a:solidFill>
                  <a:schemeClr val="accent1"/>
                </a:solidFill>
              </a:rPr>
              <a:t>studium</a:t>
            </a:r>
            <a:r>
              <a:rPr lang="de-DE" sz="1800" dirty="0">
                <a:solidFill>
                  <a:schemeClr val="accent1"/>
                </a:solidFill>
              </a:rPr>
              <a:t>/</a:t>
            </a:r>
            <a:r>
              <a:rPr lang="de-DE" sz="1800" dirty="0" err="1">
                <a:solidFill>
                  <a:schemeClr val="accent1"/>
                </a:solidFill>
              </a:rPr>
              <a:t>beratung</a:t>
            </a:r>
            <a:endParaRPr lang="de-DE" sz="1800" dirty="0">
              <a:solidFill>
                <a:schemeClr val="accent1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690" y="5189830"/>
            <a:ext cx="1506535" cy="75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692368"/>
      </p:ext>
    </p:extLst>
  </p:cSld>
  <p:clrMapOvr>
    <a:masterClrMapping/>
  </p:clrMapOvr>
</p:sld>
</file>

<file path=ppt/theme/theme1.xml><?xml version="1.0" encoding="utf-8"?>
<a:theme xmlns:a="http://schemas.openxmlformats.org/drawingml/2006/main" name="TUD_2018_16zu9">
  <a:themeElements>
    <a:clrScheme name="TUD_2021-08_grün">
      <a:dk1>
        <a:srgbClr val="000000"/>
      </a:dk1>
      <a:lt1>
        <a:sysClr val="window" lastClr="FFFFFF"/>
      </a:lt1>
      <a:dk2>
        <a:srgbClr val="727277"/>
      </a:dk2>
      <a:lt2>
        <a:srgbClr val="FFFFFF"/>
      </a:lt2>
      <a:accent1>
        <a:srgbClr val="00305D"/>
      </a:accent1>
      <a:accent2>
        <a:srgbClr val="0069B4"/>
      </a:accent2>
      <a:accent3>
        <a:srgbClr val="009FE3"/>
      </a:accent3>
      <a:accent4>
        <a:srgbClr val="008244"/>
      </a:accent4>
      <a:accent5>
        <a:srgbClr val="65B32E"/>
      </a:accent5>
      <a:accent6>
        <a:srgbClr val="94C356"/>
      </a:accent6>
      <a:hlink>
        <a:srgbClr val="0069B4"/>
      </a:hlink>
      <a:folHlink>
        <a:srgbClr val="009FE3"/>
      </a:folHlink>
    </a:clrScheme>
    <a:fontScheme name="TUD_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2.06_TUD_PPT_16zu9_Vorlage.potx" id="{294745C1-E1BC-44C1-8C9D-B4CB23BDF171}" vid="{41010231-A741-4371-A565-9EF1890B6372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336</Words>
  <Application>Microsoft Office PowerPoint</Application>
  <PresentationFormat>Breitbild</PresentationFormat>
  <Paragraphs>99</Paragraphs>
  <Slides>8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5" baseType="lpstr">
      <vt:lpstr>Wingdings</vt:lpstr>
      <vt:lpstr>Arial</vt:lpstr>
      <vt:lpstr>Open Sans</vt:lpstr>
      <vt:lpstr>TUD Iconset Light BLO</vt:lpstr>
      <vt:lpstr>Calibri</vt:lpstr>
      <vt:lpstr>Symbol</vt:lpstr>
      <vt:lpstr>TUD_2018_16zu9</vt:lpstr>
      <vt:lpstr>Service- und Beratungsangebote für dein Studium</vt:lpstr>
      <vt:lpstr>Hast du Fragen zu deinem Studium?</vt:lpstr>
      <vt:lpstr>Die TU Dresden begleitet und unterstützt dich: </vt:lpstr>
      <vt:lpstr>Die TU Dresden begleitet und unterstützt dich: </vt:lpstr>
      <vt:lpstr>Die TU Dresden begleitet und unterstützt dich: </vt:lpstr>
      <vt:lpstr>Die TU Dresden begleitet und unterstützt dich: </vt:lpstr>
      <vt:lpstr>Die TU Dresden sowie Partner:innen begleiten und unterstützen dich mit zahlreichen weiteren Angeboten: </vt:lpstr>
      <vt:lpstr>Ob per E-Mail, Telefon oder vor Ort – wir helfen dir weiter!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Präsentationsvorlagen</dc:title>
  <dc:subject>Präsentationsvorlage</dc:subject>
  <dc:creator>cd@tu-dresden.de</dc:creator>
  <cp:lastModifiedBy>Schleicher,Ina</cp:lastModifiedBy>
  <cp:revision>37</cp:revision>
  <dcterms:created xsi:type="dcterms:W3CDTF">2021-12-16T17:30:27Z</dcterms:created>
  <dcterms:modified xsi:type="dcterms:W3CDTF">2024-08-30T12:41:08Z</dcterms:modified>
</cp:coreProperties>
</file>