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TUD Iconset Light BLO" panose="00000400000000000000" pitchFamily="50" charset="0"/>
      <p:regular r:id="rId20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939B5E8-EF71-43FF-B7B6-C3DB42F2B419}">
          <p14:sldIdLst>
            <p14:sldId id="256"/>
            <p14:sldId id="295"/>
            <p14:sldId id="296"/>
            <p14:sldId id="297"/>
            <p14:sldId id="298"/>
            <p14:sldId id="299"/>
            <p14:sldId id="300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1719"/>
    <a:srgbClr val="DE2526"/>
    <a:srgbClr val="951B81"/>
    <a:srgbClr val="59358C"/>
    <a:srgbClr val="FFFFFF"/>
    <a:srgbClr val="0069B4"/>
    <a:srgbClr val="F2F2F2"/>
    <a:srgbClr val="000000"/>
    <a:srgbClr val="13A983"/>
    <a:srgbClr val="009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4592" autoAdjust="0"/>
  </p:normalViewPr>
  <p:slideViewPr>
    <p:cSldViewPr snapToGrid="0" snapToObjects="1">
      <p:cViewPr varScale="1">
        <p:scale>
          <a:sx n="56" d="100"/>
          <a:sy n="56" d="100"/>
        </p:scale>
        <p:origin x="14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534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30.08.2024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30.08.2024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427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4542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010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0629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61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8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2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1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rgbClr val="DE2526"/>
              </a:gs>
              <a:gs pos="100000">
                <a:srgbClr val="CD1719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9943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3">
            <a:extLst>
              <a:ext uri="{FF2B5EF4-FFF2-40B4-BE49-F238E27FC236}">
                <a16:creationId xmlns:a16="http://schemas.microsoft.com/office/drawing/2014/main" id="{8D22BFAA-62C6-4AF7-A140-D9E9750A54AC}"/>
              </a:ext>
            </a:extLst>
          </p:cNvPr>
          <p:cNvSpPr/>
          <p:nvPr userDrawn="1"/>
        </p:nvSpPr>
        <p:spPr>
          <a:xfrm>
            <a:off x="3151994" y="2563831"/>
            <a:ext cx="9050720" cy="4317954"/>
          </a:xfrm>
          <a:custGeom>
            <a:avLst/>
            <a:gdLst>
              <a:gd name="connsiteX0" fmla="*/ 0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0 w 5904411"/>
              <a:gd name="connsiteY4" fmla="*/ 0 h 3967747"/>
              <a:gd name="connsiteX0" fmla="*/ 3590925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3590925 w 5904411"/>
              <a:gd name="connsiteY4" fmla="*/ 0 h 3967747"/>
              <a:gd name="connsiteX0" fmla="*/ 3857625 w 6171111"/>
              <a:gd name="connsiteY0" fmla="*/ 0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857625 w 6171111"/>
              <a:gd name="connsiteY4" fmla="*/ 0 h 3967747"/>
              <a:gd name="connsiteX0" fmla="*/ 3952875 w 6171111"/>
              <a:gd name="connsiteY0" fmla="*/ 9525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52875 w 6171111"/>
              <a:gd name="connsiteY4" fmla="*/ 9525 h 3967747"/>
              <a:gd name="connsiteX0" fmla="*/ 3925061 w 6171111"/>
              <a:gd name="connsiteY0" fmla="*/ 0 h 3972129"/>
              <a:gd name="connsiteX1" fmla="*/ 6171111 w 6171111"/>
              <a:gd name="connsiteY1" fmla="*/ 4382 h 3972129"/>
              <a:gd name="connsiteX2" fmla="*/ 6171111 w 6171111"/>
              <a:gd name="connsiteY2" fmla="*/ 3972129 h 3972129"/>
              <a:gd name="connsiteX3" fmla="*/ 0 w 6171111"/>
              <a:gd name="connsiteY3" fmla="*/ 3962604 h 3972129"/>
              <a:gd name="connsiteX4" fmla="*/ 3925061 w 6171111"/>
              <a:gd name="connsiteY4" fmla="*/ 0 h 3972129"/>
              <a:gd name="connsiteX0" fmla="*/ 3925061 w 6171111"/>
              <a:gd name="connsiteY0" fmla="*/ 381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25061 w 6171111"/>
              <a:gd name="connsiteY4" fmla="*/ 381 h 3967747"/>
              <a:gd name="connsiteX0" fmla="*/ 3961821 w 6207871"/>
              <a:gd name="connsiteY0" fmla="*/ 381 h 3981196"/>
              <a:gd name="connsiteX1" fmla="*/ 6207871 w 6207871"/>
              <a:gd name="connsiteY1" fmla="*/ 0 h 3981196"/>
              <a:gd name="connsiteX2" fmla="*/ 6207871 w 6207871"/>
              <a:gd name="connsiteY2" fmla="*/ 3967747 h 3981196"/>
              <a:gd name="connsiteX3" fmla="*/ 0 w 6207871"/>
              <a:gd name="connsiteY3" fmla="*/ 3981196 h 3981196"/>
              <a:gd name="connsiteX4" fmla="*/ 3961821 w 6207871"/>
              <a:gd name="connsiteY4" fmla="*/ 381 h 3981196"/>
              <a:gd name="connsiteX0" fmla="*/ 3984796 w 6230846"/>
              <a:gd name="connsiteY0" fmla="*/ 381 h 3981196"/>
              <a:gd name="connsiteX1" fmla="*/ 6230846 w 6230846"/>
              <a:gd name="connsiteY1" fmla="*/ 0 h 3981196"/>
              <a:gd name="connsiteX2" fmla="*/ 6230846 w 6230846"/>
              <a:gd name="connsiteY2" fmla="*/ 3967747 h 3981196"/>
              <a:gd name="connsiteX3" fmla="*/ 0 w 6230846"/>
              <a:gd name="connsiteY3" fmla="*/ 3981196 h 3981196"/>
              <a:gd name="connsiteX4" fmla="*/ 3984796 w 6230846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6230846 w 8344852"/>
              <a:gd name="connsiteY2" fmla="*/ 3967747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8344852 w 8344852"/>
              <a:gd name="connsiteY2" fmla="*/ 3967748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4852" h="3981196">
                <a:moveTo>
                  <a:pt x="3984796" y="381"/>
                </a:moveTo>
                <a:lnTo>
                  <a:pt x="8344852" y="0"/>
                </a:lnTo>
                <a:lnTo>
                  <a:pt x="8344852" y="3967748"/>
                </a:lnTo>
                <a:lnTo>
                  <a:pt x="0" y="3981196"/>
                </a:lnTo>
                <a:lnTo>
                  <a:pt x="3984796" y="381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de-DE" dirty="0"/>
          </a:p>
        </p:txBody>
      </p:sp>
      <p:sp>
        <p:nvSpPr>
          <p:cNvPr id="19" name="Rechteck 9">
            <a:extLst>
              <a:ext uri="{FF2B5EF4-FFF2-40B4-BE49-F238E27FC236}">
                <a16:creationId xmlns:a16="http://schemas.microsoft.com/office/drawing/2014/main" id="{9FD71789-74E3-45C9-B1BA-98AEA75CF44C}"/>
              </a:ext>
            </a:extLst>
          </p:cNvPr>
          <p:cNvSpPr/>
          <p:nvPr userDrawn="1"/>
        </p:nvSpPr>
        <p:spPr>
          <a:xfrm>
            <a:off x="-1" y="3692352"/>
            <a:ext cx="9555747" cy="3185710"/>
          </a:xfrm>
          <a:custGeom>
            <a:avLst/>
            <a:gdLst>
              <a:gd name="connsiteX0" fmla="*/ 0 w 8810492"/>
              <a:gd name="connsiteY0" fmla="*/ 0 h 2937256"/>
              <a:gd name="connsiteX1" fmla="*/ 8810492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  <a:gd name="connsiteX0" fmla="*/ 0 w 8810492"/>
              <a:gd name="connsiteY0" fmla="*/ 0 h 2937256"/>
              <a:gd name="connsiteX1" fmla="*/ 5858286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0492" h="2937256">
                <a:moveTo>
                  <a:pt x="0" y="0"/>
                </a:moveTo>
                <a:lnTo>
                  <a:pt x="5858286" y="0"/>
                </a:lnTo>
                <a:lnTo>
                  <a:pt x="8810492" y="2937256"/>
                </a:lnTo>
                <a:lnTo>
                  <a:pt x="0" y="29372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0" name="Rechteck 8">
            <a:extLst>
              <a:ext uri="{FF2B5EF4-FFF2-40B4-BE49-F238E27FC236}">
                <a16:creationId xmlns:a16="http://schemas.microsoft.com/office/drawing/2014/main" id="{E0A106CA-E2A4-4455-BD1E-8B7BA6CDC669}"/>
              </a:ext>
            </a:extLst>
          </p:cNvPr>
          <p:cNvSpPr/>
          <p:nvPr userDrawn="1"/>
        </p:nvSpPr>
        <p:spPr>
          <a:xfrm>
            <a:off x="-709" y="2302249"/>
            <a:ext cx="6020777" cy="4581946"/>
          </a:xfrm>
          <a:custGeom>
            <a:avLst/>
            <a:gdLst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5307874 h 5307874"/>
              <a:gd name="connsiteX3" fmla="*/ 0 w 3587931"/>
              <a:gd name="connsiteY3" fmla="*/ 5307874 h 5307874"/>
              <a:gd name="connsiteX4" fmla="*/ 0 w 3587931"/>
              <a:gd name="connsiteY4" fmla="*/ 0 h 5307874"/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587931"/>
              <a:gd name="connsiteY0" fmla="*/ 0 h 5307874"/>
              <a:gd name="connsiteX1" fmla="*/ 1463039 w 3587931"/>
              <a:gd name="connsiteY1" fmla="*/ 1445623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587931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578520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593268"/>
              <a:gd name="connsiteY0" fmla="*/ 0 h 5307874"/>
              <a:gd name="connsiteX1" fmla="*/ 1463039 w 3593268"/>
              <a:gd name="connsiteY1" fmla="*/ 1445623 h 5307874"/>
              <a:gd name="connsiteX2" fmla="*/ 3578520 w 3593268"/>
              <a:gd name="connsiteY2" fmla="*/ 3614057 h 5307874"/>
              <a:gd name="connsiteX3" fmla="*/ 3593268 w 3593268"/>
              <a:gd name="connsiteY3" fmla="*/ 5307874 h 5307874"/>
              <a:gd name="connsiteX4" fmla="*/ 0 w 3593268"/>
              <a:gd name="connsiteY4" fmla="*/ 5307874 h 5307874"/>
              <a:gd name="connsiteX5" fmla="*/ 0 w 3593268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63771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1146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8520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99785"/>
              <a:gd name="connsiteY0" fmla="*/ 0 h 3872478"/>
              <a:gd name="connsiteX1" fmla="*/ 1484304 w 3599785"/>
              <a:gd name="connsiteY1" fmla="*/ 10227 h 3872478"/>
              <a:gd name="connsiteX2" fmla="*/ 3599785 w 3599785"/>
              <a:gd name="connsiteY2" fmla="*/ 2178661 h 3872478"/>
              <a:gd name="connsiteX3" fmla="*/ 3599785 w 3599785"/>
              <a:gd name="connsiteY3" fmla="*/ 3872478 h 3872478"/>
              <a:gd name="connsiteX4" fmla="*/ 21265 w 3599785"/>
              <a:gd name="connsiteY4" fmla="*/ 3872478 h 3872478"/>
              <a:gd name="connsiteX5" fmla="*/ 0 w 3599785"/>
              <a:gd name="connsiteY5" fmla="*/ 0 h 3872478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21265 w 3599785"/>
              <a:gd name="connsiteY4" fmla="*/ 3872478 h 4223352"/>
              <a:gd name="connsiteX5" fmla="*/ 0 w 3599785"/>
              <a:gd name="connsiteY5" fmla="*/ 0 h 4223352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0 w 3599785"/>
              <a:gd name="connsiteY4" fmla="*/ 4212720 h 4223352"/>
              <a:gd name="connsiteX5" fmla="*/ 0 w 3599785"/>
              <a:gd name="connsiteY5" fmla="*/ 0 h 4223352"/>
              <a:gd name="connsiteX0" fmla="*/ 0 w 3599785"/>
              <a:gd name="connsiteY0" fmla="*/ 7190 h 4230542"/>
              <a:gd name="connsiteX1" fmla="*/ 1484304 w 3599785"/>
              <a:gd name="connsiteY1" fmla="*/ 0 h 4230542"/>
              <a:gd name="connsiteX2" fmla="*/ 3599785 w 3599785"/>
              <a:gd name="connsiteY2" fmla="*/ 2185851 h 4230542"/>
              <a:gd name="connsiteX3" fmla="*/ 3589153 w 3599785"/>
              <a:gd name="connsiteY3" fmla="*/ 4230542 h 4230542"/>
              <a:gd name="connsiteX4" fmla="*/ 0 w 3599785"/>
              <a:gd name="connsiteY4" fmla="*/ 4219910 h 4230542"/>
              <a:gd name="connsiteX5" fmla="*/ 0 w 3599785"/>
              <a:gd name="connsiteY5" fmla="*/ 7190 h 4230542"/>
              <a:gd name="connsiteX0" fmla="*/ 0 w 3607160"/>
              <a:gd name="connsiteY0" fmla="*/ 14564 h 4230542"/>
              <a:gd name="connsiteX1" fmla="*/ 1491679 w 3607160"/>
              <a:gd name="connsiteY1" fmla="*/ 0 h 4230542"/>
              <a:gd name="connsiteX2" fmla="*/ 3607160 w 3607160"/>
              <a:gd name="connsiteY2" fmla="*/ 2185851 h 4230542"/>
              <a:gd name="connsiteX3" fmla="*/ 3596528 w 3607160"/>
              <a:gd name="connsiteY3" fmla="*/ 4230542 h 4230542"/>
              <a:gd name="connsiteX4" fmla="*/ 7375 w 3607160"/>
              <a:gd name="connsiteY4" fmla="*/ 4219910 h 4230542"/>
              <a:gd name="connsiteX5" fmla="*/ 0 w 3607160"/>
              <a:gd name="connsiteY5" fmla="*/ 14564 h 4230542"/>
              <a:gd name="connsiteX0" fmla="*/ 709 w 3600495"/>
              <a:gd name="connsiteY0" fmla="*/ 0 h 4407707"/>
              <a:gd name="connsiteX1" fmla="*/ 1485014 w 3600495"/>
              <a:gd name="connsiteY1" fmla="*/ 177165 h 4407707"/>
              <a:gd name="connsiteX2" fmla="*/ 3600495 w 3600495"/>
              <a:gd name="connsiteY2" fmla="*/ 2363016 h 4407707"/>
              <a:gd name="connsiteX3" fmla="*/ 3589863 w 3600495"/>
              <a:gd name="connsiteY3" fmla="*/ 4407707 h 4407707"/>
              <a:gd name="connsiteX4" fmla="*/ 710 w 3600495"/>
              <a:gd name="connsiteY4" fmla="*/ 4397075 h 4407707"/>
              <a:gd name="connsiteX5" fmla="*/ 709 w 3600495"/>
              <a:gd name="connsiteY5" fmla="*/ 0 h 4407707"/>
              <a:gd name="connsiteX0" fmla="*/ 709 w 3600495"/>
              <a:gd name="connsiteY0" fmla="*/ 0 h 4230727"/>
              <a:gd name="connsiteX1" fmla="*/ 1485014 w 3600495"/>
              <a:gd name="connsiteY1" fmla="*/ 185 h 4230727"/>
              <a:gd name="connsiteX2" fmla="*/ 3600495 w 3600495"/>
              <a:gd name="connsiteY2" fmla="*/ 2186036 h 4230727"/>
              <a:gd name="connsiteX3" fmla="*/ 3589863 w 3600495"/>
              <a:gd name="connsiteY3" fmla="*/ 4230727 h 4230727"/>
              <a:gd name="connsiteX4" fmla="*/ 710 w 3600495"/>
              <a:gd name="connsiteY4" fmla="*/ 4220095 h 4230727"/>
              <a:gd name="connsiteX5" fmla="*/ 709 w 3600495"/>
              <a:gd name="connsiteY5" fmla="*/ 0 h 4230727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3589863 w 5551215"/>
              <a:gd name="connsiteY3" fmla="*/ 4230727 h 4232550"/>
              <a:gd name="connsiteX4" fmla="*/ 710 w 5551215"/>
              <a:gd name="connsiteY4" fmla="*/ 4220095 h 4232550"/>
              <a:gd name="connsiteX5" fmla="*/ 709 w 5551215"/>
              <a:gd name="connsiteY5" fmla="*/ 0 h 4232550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710 w 5551215"/>
              <a:gd name="connsiteY3" fmla="*/ 4220095 h 4232550"/>
              <a:gd name="connsiteX4" fmla="*/ 709 w 5551215"/>
              <a:gd name="connsiteY4" fmla="*/ 0 h 4232550"/>
              <a:gd name="connsiteX0" fmla="*/ 709 w 5551215"/>
              <a:gd name="connsiteY0" fmla="*/ 0 h 4224599"/>
              <a:gd name="connsiteX1" fmla="*/ 1485014 w 5551215"/>
              <a:gd name="connsiteY1" fmla="*/ 185 h 4224599"/>
              <a:gd name="connsiteX2" fmla="*/ 5551215 w 5551215"/>
              <a:gd name="connsiteY2" fmla="*/ 4224599 h 4224599"/>
              <a:gd name="connsiteX3" fmla="*/ 710 w 5551215"/>
              <a:gd name="connsiteY3" fmla="*/ 4220095 h 4224599"/>
              <a:gd name="connsiteX4" fmla="*/ 709 w 5551215"/>
              <a:gd name="connsiteY4" fmla="*/ 0 h 42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1215" h="4224599">
                <a:moveTo>
                  <a:pt x="709" y="0"/>
                </a:moveTo>
                <a:lnTo>
                  <a:pt x="1485014" y="185"/>
                </a:lnTo>
                <a:lnTo>
                  <a:pt x="5551215" y="4224599"/>
                </a:lnTo>
                <a:lnTo>
                  <a:pt x="710" y="4220095"/>
                </a:lnTo>
                <a:cubicBezTo>
                  <a:pt x="-1748" y="2818313"/>
                  <a:pt x="3167" y="1401782"/>
                  <a:pt x="709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de-DE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21" name="Grafik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1804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2 Inhalt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1138"/>
            <a:ext cx="519588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quarter" idx="15"/>
          </p:nvPr>
        </p:nvSpPr>
        <p:spPr>
          <a:xfrm>
            <a:off x="6267450" y="1481138"/>
            <a:ext cx="519588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7373242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3384549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9803747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_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4101152"/>
            <a:ext cx="12191999" cy="2028186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10580687" cy="23984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4580503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4121151" cy="4645024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97579242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874713" y="1481138"/>
            <a:ext cx="339883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quarter" idx="14"/>
          </p:nvPr>
        </p:nvSpPr>
        <p:spPr>
          <a:xfrm>
            <a:off x="4457699" y="1481138"/>
            <a:ext cx="3416301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splatzhalter 3"/>
          <p:cNvSpPr>
            <a:spLocks noGrp="1"/>
          </p:cNvSpPr>
          <p:nvPr>
            <p:ph sz="quarter" idx="15"/>
          </p:nvPr>
        </p:nvSpPr>
        <p:spPr>
          <a:xfrm>
            <a:off x="8070850" y="1481138"/>
            <a:ext cx="3384550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6"/>
          </p:nvPr>
        </p:nvSpPr>
        <p:spPr>
          <a:xfrm>
            <a:off x="5365750" y="1484313"/>
            <a:ext cx="6089650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4" name="Grafik 3" descr="Logo. Acht unregelmäßige Dreiecksflächen sind, im Uhrzeigersinn zu einem regelmäßig achteckigen Ring angeordnet. Links daneben zweizeilig der Schriftzug &quot;DRESDEN concept" title="Logo Dresden concep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94" y="329323"/>
            <a:ext cx="1463906" cy="543600"/>
          </a:xfrm>
          <a:prstGeom prst="rect">
            <a:avLst/>
          </a:prstGeom>
        </p:spPr>
      </p:pic>
      <p:pic>
        <p:nvPicPr>
          <p:cNvPr id="3" name="Grafik 2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5029" cy="514800"/>
          </a:xfrm>
          <a:prstGeom prst="rect">
            <a:avLst/>
          </a:prstGeom>
        </p:spPr>
      </p:pic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139656438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267450" y="368305"/>
            <a:ext cx="5046135" cy="6621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de-DE" sz="2400" dirty="0">
                <a:solidFill>
                  <a:schemeClr val="accent1"/>
                </a:solidFill>
              </a:rPr>
              <a:t>Titelmasterformat durch Klicken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67507"/>
            <a:ext cx="5195887" cy="66278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quarter" idx="13"/>
          </p:nvPr>
        </p:nvSpPr>
        <p:spPr>
          <a:xfrm>
            <a:off x="6273895" y="1486586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76531681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1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9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579023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12"/>
          </p:nvPr>
        </p:nvSpPr>
        <p:spPr>
          <a:xfrm>
            <a:off x="4278261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2" name="Bildplatzhalter 2"/>
          <p:cNvSpPr>
            <a:spLocks noGrp="1"/>
          </p:cNvSpPr>
          <p:nvPr>
            <p:ph type="pic" sz="quarter" idx="13"/>
          </p:nvPr>
        </p:nvSpPr>
        <p:spPr>
          <a:xfrm>
            <a:off x="5977499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7676735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4" name="Bildplatzhalter 2"/>
          <p:cNvSpPr>
            <a:spLocks noGrp="1"/>
          </p:cNvSpPr>
          <p:nvPr>
            <p:ph type="pic" sz="quarter" idx="15"/>
          </p:nvPr>
        </p:nvSpPr>
        <p:spPr>
          <a:xfrm>
            <a:off x="887333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5" name="Bildplatzhalter 2"/>
          <p:cNvSpPr>
            <a:spLocks noGrp="1"/>
          </p:cNvSpPr>
          <p:nvPr>
            <p:ph type="pic" sz="quarter" idx="16"/>
          </p:nvPr>
        </p:nvSpPr>
        <p:spPr>
          <a:xfrm>
            <a:off x="2586571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6" name="Bildplatzhalter 2"/>
          <p:cNvSpPr>
            <a:spLocks noGrp="1"/>
          </p:cNvSpPr>
          <p:nvPr>
            <p:ph type="pic" sz="quarter" idx="17"/>
          </p:nvPr>
        </p:nvSpPr>
        <p:spPr>
          <a:xfrm>
            <a:off x="4285809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7" name="Bildplatzhalter 2"/>
          <p:cNvSpPr>
            <a:spLocks noGrp="1"/>
          </p:cNvSpPr>
          <p:nvPr>
            <p:ph type="pic" sz="quarter" idx="18"/>
          </p:nvPr>
        </p:nvSpPr>
        <p:spPr>
          <a:xfrm>
            <a:off x="5985047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8" name="Bildplatzhalter 2"/>
          <p:cNvSpPr>
            <a:spLocks noGrp="1"/>
          </p:cNvSpPr>
          <p:nvPr>
            <p:ph type="pic" sz="quarter" idx="19"/>
          </p:nvPr>
        </p:nvSpPr>
        <p:spPr>
          <a:xfrm>
            <a:off x="7684283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9" name="Bildplatzhalter 2"/>
          <p:cNvSpPr>
            <a:spLocks noGrp="1"/>
          </p:cNvSpPr>
          <p:nvPr>
            <p:ph type="pic" sz="quarter" idx="20"/>
          </p:nvPr>
        </p:nvSpPr>
        <p:spPr>
          <a:xfrm>
            <a:off x="885829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0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585067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1" name="Bildplatzhalter 2"/>
          <p:cNvSpPr>
            <a:spLocks noGrp="1"/>
          </p:cNvSpPr>
          <p:nvPr>
            <p:ph type="pic" sz="quarter" idx="22"/>
          </p:nvPr>
        </p:nvSpPr>
        <p:spPr>
          <a:xfrm>
            <a:off x="4284305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2" name="Bildplatzhalter 2"/>
          <p:cNvSpPr>
            <a:spLocks noGrp="1"/>
          </p:cNvSpPr>
          <p:nvPr>
            <p:ph type="pic" sz="quarter" idx="23"/>
          </p:nvPr>
        </p:nvSpPr>
        <p:spPr>
          <a:xfrm>
            <a:off x="5983543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3" name="Bildplatzhalter 2"/>
          <p:cNvSpPr>
            <a:spLocks noGrp="1"/>
          </p:cNvSpPr>
          <p:nvPr>
            <p:ph type="pic" sz="quarter" idx="24"/>
          </p:nvPr>
        </p:nvSpPr>
        <p:spPr>
          <a:xfrm>
            <a:off x="7682779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4" name="Bildplatzhalter 2"/>
          <p:cNvSpPr>
            <a:spLocks noGrp="1"/>
          </p:cNvSpPr>
          <p:nvPr>
            <p:ph type="pic" sz="quarter" idx="25"/>
          </p:nvPr>
        </p:nvSpPr>
        <p:spPr>
          <a:xfrm>
            <a:off x="9385079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Bildplatzhalter 2"/>
          <p:cNvSpPr>
            <a:spLocks noGrp="1"/>
          </p:cNvSpPr>
          <p:nvPr>
            <p:ph type="pic" sz="quarter" idx="26"/>
          </p:nvPr>
        </p:nvSpPr>
        <p:spPr>
          <a:xfrm>
            <a:off x="9385079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6" name="Bildplatzhalter 2"/>
          <p:cNvSpPr>
            <a:spLocks noGrp="1"/>
          </p:cNvSpPr>
          <p:nvPr>
            <p:ph type="pic" sz="quarter" idx="27"/>
          </p:nvPr>
        </p:nvSpPr>
        <p:spPr>
          <a:xfrm>
            <a:off x="9383575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1"/>
          </p:nvPr>
        </p:nvSpPr>
        <p:spPr>
          <a:xfrm>
            <a:off x="3575257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270729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3"/>
          </p:nvPr>
        </p:nvSpPr>
        <p:spPr>
          <a:xfrm>
            <a:off x="8966200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80142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3575614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6"/>
          </p:nvPr>
        </p:nvSpPr>
        <p:spPr>
          <a:xfrm>
            <a:off x="6271086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966557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60595210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6 Bilder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9703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3"/>
          </p:nvPr>
        </p:nvSpPr>
        <p:spPr>
          <a:xfrm>
            <a:off x="4081331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152960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5"/>
          </p:nvPr>
        </p:nvSpPr>
        <p:spPr>
          <a:xfrm>
            <a:off x="5151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16"/>
          </p:nvPr>
        </p:nvSpPr>
        <p:spPr>
          <a:xfrm>
            <a:off x="4076779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148408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3458194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5000380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5935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4284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blau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9" name="Grafik 18" descr="Logo. Acht unregelmäßige Dreiecksflächen sind, im Uhrzeigersinn zu einem regelmäßig achteckigen Ring angeordnet. Links daneben zweizeilig der Schriftzug &quot;DRESDEN concept" title="Logo Dresden concep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94" y="329323"/>
            <a:ext cx="1463906" cy="543600"/>
          </a:xfrm>
          <a:prstGeom prst="rect">
            <a:avLst/>
          </a:prstGeom>
        </p:spPr>
      </p:pic>
      <p:pic>
        <p:nvPicPr>
          <p:cNvPr id="20" name="Grafik 19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5029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81077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293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2323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0" name="Grafik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0" name="Bildplatzhalter 9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SpPr>
            <a:spLocks noGrp="1"/>
          </p:cNvSpPr>
          <p:nvPr>
            <p:ph type="pic" sz="quarter" idx="16"/>
          </p:nvPr>
        </p:nvSpPr>
        <p:spPr>
          <a:xfrm>
            <a:off x="10405594" y="327901"/>
            <a:ext cx="1468800" cy="550800"/>
          </a:xfrm>
          <a:blipFill>
            <a:blip r:embed="rId2"/>
            <a:srcRect/>
            <a:stretch>
              <a:fillRect l="-493" r="-493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sp>
        <p:nvSpPr>
          <p:cNvPr id="5" name="Bildplatzhalter 4" descr="Logo. Schriftzug &quot;Technische Universität Dresden&quot;. Links davon befindet sich ein Achteck, das in zwei Bereiche aufgeteilt ist, die zusammen die Buchstaben &quot;T&quot; und &quot;U&quot; ergeben." title="Logo der TU Dresden"/>
          <p:cNvSpPr>
            <a:spLocks noGrp="1"/>
          </p:cNvSpPr>
          <p:nvPr>
            <p:ph type="pic" sz="quarter" idx="15"/>
          </p:nvPr>
        </p:nvSpPr>
        <p:spPr>
          <a:xfrm>
            <a:off x="286458" y="346075"/>
            <a:ext cx="1764000" cy="514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" r="-29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170368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TUD_weiß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9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SpPr>
            <a:spLocks noGrp="1"/>
          </p:cNvSpPr>
          <p:nvPr>
            <p:ph type="pic" sz="quarter" idx="16"/>
          </p:nvPr>
        </p:nvSpPr>
        <p:spPr>
          <a:xfrm>
            <a:off x="10442465" y="328249"/>
            <a:ext cx="1468800" cy="550800"/>
          </a:xfrm>
          <a:blipFill>
            <a:blip r:embed="rId2"/>
            <a:srcRect/>
            <a:stretch>
              <a:fillRect l="-493" r="-493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e-DE" sz="300" b="0" dirty="0"/>
          </a:p>
          <a:p>
            <a:endParaRPr lang="de-DE" sz="300" b="0" dirty="0"/>
          </a:p>
          <a:p>
            <a:endParaRPr lang="de-DE" dirty="0"/>
          </a:p>
        </p:txBody>
      </p:sp>
      <p:sp>
        <p:nvSpPr>
          <p:cNvPr id="17" name="Bildplatzhalter 4" descr="Logo. Schriftzug &quot;Technische Universität Dresden&quot;. Links davon befindet sich ein Achteck, das in zwei Bereiche aufgeteilt ist, die zusammen die Buchstaben &quot;T&quot; und &quot;U&quot; ergeben." title="Logo der TU Dresden"/>
          <p:cNvSpPr>
            <a:spLocks noGrp="1"/>
          </p:cNvSpPr>
          <p:nvPr>
            <p:ph type="pic" sz="quarter" idx="15"/>
          </p:nvPr>
        </p:nvSpPr>
        <p:spPr>
          <a:xfrm>
            <a:off x="290304" y="349731"/>
            <a:ext cx="1764000" cy="514800"/>
          </a:xfrm>
          <a:blipFill dpi="0" rotWithShape="1">
            <a:blip r:embed="rId3"/>
            <a:srcRect/>
            <a:stretch>
              <a:fillRect l="-29" r="-29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3002802337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1204913"/>
            <a:ext cx="12192000" cy="56530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9" name="Grafik 1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62892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052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rgbClr val="951B81"/>
              </a:gs>
              <a:gs pos="100000">
                <a:srgbClr val="59358C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6974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 bis Ebene 4)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 (nachfolgend alles 14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  <a:p>
            <a:pPr lvl="5"/>
            <a:r>
              <a:rPr lang="de-DE" dirty="0"/>
              <a:t>Sechste Textebene für Aufzählungen bei viel Text</a:t>
            </a:r>
          </a:p>
          <a:p>
            <a:pPr lvl="6"/>
            <a:r>
              <a:rPr lang="de-DE" dirty="0"/>
              <a:t>Siebte Textebene für Aufzählungen bei viel Text</a:t>
            </a:r>
          </a:p>
          <a:p>
            <a:pPr lvl="7"/>
            <a:r>
              <a:rPr lang="de-DE" dirty="0"/>
              <a:t>Achte Textebene für Aufzählungen bei viel Text</a:t>
            </a:r>
          </a:p>
          <a:p>
            <a:pPr lvl="8"/>
            <a:r>
              <a:rPr lang="de-DE" dirty="0"/>
              <a:t>Neunte Textebene für Aufzählungen bei viel Text</a:t>
            </a:r>
          </a:p>
          <a:p>
            <a:pPr lvl="5"/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2477770" y="6319798"/>
            <a:ext cx="4485005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1"/>
                </a:solidFill>
              </a:rPr>
              <a:t>Services and Support Offers During Your Studies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accent1"/>
                </a:solidFill>
              </a:rPr>
              <a:t>Student Orientation 2024/2025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Directorate 8 – Student Affairs and Continuing Education</a:t>
            </a:r>
            <a:endParaRPr lang="de-DE" sz="800" baseline="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15772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l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baseline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334183"/>
            <a:ext cx="1116268" cy="32373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106" y="6315776"/>
            <a:ext cx="96946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904" r:id="rId2"/>
    <p:sldLayoutId id="2147483905" r:id="rId3"/>
    <p:sldLayoutId id="2147483893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894" r:id="rId12"/>
    <p:sldLayoutId id="2147483913" r:id="rId13"/>
    <p:sldLayoutId id="2147483897" r:id="rId14"/>
    <p:sldLayoutId id="2147483914" r:id="rId15"/>
    <p:sldLayoutId id="2147483915" r:id="rId16"/>
    <p:sldLayoutId id="2147483916" r:id="rId17"/>
    <p:sldLayoutId id="2147483899" r:id="rId18"/>
    <p:sldLayoutId id="2147483896" r:id="rId19"/>
    <p:sldLayoutId id="2147483900" r:id="rId20"/>
    <p:sldLayoutId id="2147483901" r:id="rId21"/>
    <p:sldLayoutId id="2147483918" r:id="rId22"/>
    <p:sldLayoutId id="2147483919" r:id="rId23"/>
    <p:sldLayoutId id="2147483917" r:id="rId24"/>
    <p:sldLayoutId id="2147483902" r:id="rId25"/>
    <p:sldLayoutId id="2147483903" r:id="rId26"/>
    <p:sldLayoutId id="2147483895" r:id="rId27"/>
    <p:sldLayoutId id="2147483920" r:id="rId28"/>
    <p:sldLayoutId id="2147483921" r:id="rId29"/>
    <p:sldLayoutId id="2147483922" r:id="rId30"/>
  </p:sldLayoutIdLst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269" rtl="0" eaLnBrk="1" latinLnBrk="0" hangingPunct="1">
        <a:spcBef>
          <a:spcPts val="600"/>
        </a:spcBef>
        <a:buFont typeface="Open Sans" panose="020B0606030504020204" pitchFamily="34" charset="0"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252000" indent="-252000" algn="l" defTabSz="914269" rtl="0" eaLnBrk="1" latinLnBrk="0" hangingPunct="1">
        <a:spcBef>
          <a:spcPts val="0"/>
        </a:spcBef>
        <a:buFont typeface="Arial" panose="020B0604020202020204" pitchFamily="34" charset="0"/>
        <a:buChar char="—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52000" indent="-144000" algn="l" defTabSz="914269" rtl="0" eaLnBrk="1" latinLnBrk="0" hangingPunct="1">
        <a:spcBef>
          <a:spcPts val="0"/>
        </a:spcBef>
        <a:buFont typeface="Open Sans" panose="020B0606030504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269" rtl="0" eaLnBrk="1" latinLnBrk="0" hangingPunct="1">
        <a:spcBef>
          <a:spcPts val="600"/>
        </a:spcBef>
        <a:spcAft>
          <a:spcPts val="0"/>
        </a:spcAft>
        <a:buFont typeface="Symbol" panose="05050102010706020507" pitchFamily="18" charset="2"/>
        <a:buNone/>
        <a:defRPr sz="1400" b="1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0" marR="0" indent="0" algn="l" defTabSz="914269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52000" marR="0" indent="-252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—"/>
        <a:tabLst/>
        <a:defRPr lang="de-DE" sz="1400" kern="1200" dirty="0" smtClean="0">
          <a:solidFill>
            <a:schemeClr val="accent1"/>
          </a:solidFill>
          <a:latin typeface="+mn-lt"/>
          <a:ea typeface="+mn-ea"/>
          <a:cs typeface="+mn-cs"/>
        </a:defRPr>
      </a:lvl7pPr>
      <a:lvl8pPr marL="252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Open Sans" panose="020B0606030504020204" pitchFamily="34" charset="0"/>
        <a:buChar char="–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96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8" userDrawn="1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85" userDrawn="1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882808" y="2852116"/>
            <a:ext cx="5796267" cy="246221"/>
          </a:xfrm>
        </p:spPr>
        <p:txBody>
          <a:bodyPr/>
          <a:lstStyle/>
          <a:p>
            <a:r>
              <a:rPr lang="en-GB" dirty="0"/>
              <a:t>Directorate 8 – Student Affairs and Continuing Education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82771" y="3835706"/>
            <a:ext cx="9838014" cy="492443"/>
          </a:xfrm>
        </p:spPr>
        <p:txBody>
          <a:bodyPr/>
          <a:lstStyle/>
          <a:p>
            <a:r>
              <a:rPr lang="en-GB" dirty="0"/>
              <a:t>Services and Support Offers During Your Studies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882770" y="4375609"/>
            <a:ext cx="6646050" cy="492443"/>
          </a:xfrm>
        </p:spPr>
        <p:txBody>
          <a:bodyPr/>
          <a:lstStyle/>
          <a:p>
            <a:r>
              <a:rPr lang="de-DE" dirty="0"/>
              <a:t>Student Orientation WS 2024/2025</a:t>
            </a:r>
          </a:p>
        </p:txBody>
      </p:sp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you have questions about studying?</a:t>
            </a:r>
            <a:endParaRPr lang="de-DE" dirty="0"/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028" y="1484314"/>
            <a:ext cx="1487947" cy="4249737"/>
          </a:xfrm>
          <a:prstGeom prst="rect">
            <a:avLst/>
          </a:prstGeom>
          <a:ln>
            <a:noFill/>
          </a:ln>
        </p:spPr>
      </p:pic>
      <p:sp>
        <p:nvSpPr>
          <p:cNvPr id="14" name="Wolkenförmige Legende 13"/>
          <p:cNvSpPr/>
          <p:nvPr/>
        </p:nvSpPr>
        <p:spPr>
          <a:xfrm>
            <a:off x="1520382" y="1072055"/>
            <a:ext cx="3021137" cy="1383432"/>
          </a:xfrm>
          <a:prstGeom prst="cloudCallout">
            <a:avLst>
              <a:gd name="adj1" fmla="val 68612"/>
              <a:gd name="adj2" fmla="val 72764"/>
            </a:avLst>
          </a:prstGeom>
          <a:solidFill>
            <a:schemeClr val="bg1"/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What is the best way to study?</a:t>
            </a:r>
            <a:endParaRPr lang="de-DE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" name="Wolkenförmige Legende 14"/>
          <p:cNvSpPr/>
          <p:nvPr/>
        </p:nvSpPr>
        <p:spPr>
          <a:xfrm>
            <a:off x="1083146" y="2837190"/>
            <a:ext cx="2445015" cy="1364751"/>
          </a:xfrm>
          <a:prstGeom prst="cloudCallout">
            <a:avLst>
              <a:gd name="adj1" fmla="val 114367"/>
              <a:gd name="adj2" fmla="val 185"/>
            </a:avLst>
          </a:prstGeom>
          <a:solidFill>
            <a:schemeClr val="bg1"/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Who will help me with my first paper?</a:t>
            </a:r>
            <a:endParaRPr lang="de-DE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6" name="Wolkenförmige Legende 15"/>
          <p:cNvSpPr/>
          <p:nvPr/>
        </p:nvSpPr>
        <p:spPr>
          <a:xfrm>
            <a:off x="1198634" y="4757372"/>
            <a:ext cx="2735460" cy="1208433"/>
          </a:xfrm>
          <a:prstGeom prst="cloudCallout">
            <a:avLst>
              <a:gd name="adj1" fmla="val 99409"/>
              <a:gd name="adj2" fmla="val -87394"/>
            </a:avLst>
          </a:prstGeom>
          <a:solidFill>
            <a:schemeClr val="bg1"/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How am I going to manage all of this?</a:t>
            </a:r>
            <a:endParaRPr lang="de-DE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7" name="Wolkenförmige Legende 16"/>
          <p:cNvSpPr/>
          <p:nvPr/>
        </p:nvSpPr>
        <p:spPr>
          <a:xfrm>
            <a:off x="7253033" y="1072055"/>
            <a:ext cx="3862007" cy="1401248"/>
          </a:xfrm>
          <a:prstGeom prst="cloudCallout">
            <a:avLst>
              <a:gd name="adj1" fmla="val -50081"/>
              <a:gd name="adj2" fmla="val 78251"/>
            </a:avLst>
          </a:prstGeom>
          <a:solidFill>
            <a:schemeClr val="bg1"/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Have I chosen the right subject?</a:t>
            </a:r>
            <a:endParaRPr lang="de-DE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8" name="Wolkenförmige Legende 17"/>
          <p:cNvSpPr/>
          <p:nvPr/>
        </p:nvSpPr>
        <p:spPr>
          <a:xfrm>
            <a:off x="8042693" y="2806551"/>
            <a:ext cx="3690377" cy="1395390"/>
          </a:xfrm>
          <a:prstGeom prst="cloudCallout">
            <a:avLst>
              <a:gd name="adj1" fmla="val -87834"/>
              <a:gd name="adj2" fmla="val -14632"/>
            </a:avLst>
          </a:prstGeom>
          <a:solidFill>
            <a:schemeClr val="bg1"/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Do I already need to apply for an internship?</a:t>
            </a:r>
            <a:endParaRPr lang="de-DE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9" name="Wolkenförmige Legende 18"/>
          <p:cNvSpPr/>
          <p:nvPr/>
        </p:nvSpPr>
        <p:spPr>
          <a:xfrm>
            <a:off x="6839975" y="4456227"/>
            <a:ext cx="2524743" cy="1249086"/>
          </a:xfrm>
          <a:prstGeom prst="cloudCallout">
            <a:avLst>
              <a:gd name="adj1" fmla="val -53288"/>
              <a:gd name="adj2" fmla="val -89004"/>
            </a:avLst>
          </a:prstGeom>
          <a:solidFill>
            <a:schemeClr val="bg1"/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When and how can I go abroad?</a:t>
            </a:r>
            <a:endParaRPr lang="de-DE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8257908" y="5756036"/>
            <a:ext cx="3546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rgbClr val="0E98B1"/>
                </a:solidFill>
                <a:latin typeface="TUD Iconset Light BLO" panose="00000400000000000000" pitchFamily="50" charset="0"/>
              </a:rPr>
              <a:t>› </a:t>
            </a:r>
            <a:r>
              <a:rPr lang="de-DE" sz="1800" b="1" dirty="0">
                <a:solidFill>
                  <a:srgbClr val="0E98B1"/>
                </a:solidFill>
              </a:rPr>
              <a:t>tud.de/</a:t>
            </a:r>
            <a:r>
              <a:rPr lang="de-DE" sz="1800" b="1" dirty="0" err="1">
                <a:solidFill>
                  <a:srgbClr val="0E98B1"/>
                </a:solidFill>
              </a:rPr>
              <a:t>studium</a:t>
            </a:r>
            <a:r>
              <a:rPr lang="de-DE" sz="1800" b="1" dirty="0">
                <a:solidFill>
                  <a:srgbClr val="0E98B1"/>
                </a:solidFill>
              </a:rPr>
              <a:t>/</a:t>
            </a:r>
            <a:r>
              <a:rPr lang="de-DE" sz="1800" b="1" dirty="0" err="1">
                <a:solidFill>
                  <a:srgbClr val="0E98B1"/>
                </a:solidFill>
              </a:rPr>
              <a:t>beratung</a:t>
            </a:r>
            <a:endParaRPr lang="de-DE" sz="1800" b="1" dirty="0">
              <a:solidFill>
                <a:srgbClr val="0E98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64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Dresden University </a:t>
            </a:r>
            <a:r>
              <a:rPr lang="de-DE" dirty="0" err="1"/>
              <a:t>of</a:t>
            </a:r>
            <a:r>
              <a:rPr lang="de-DE" dirty="0"/>
              <a:t> Technology </a:t>
            </a:r>
            <a:r>
              <a:rPr lang="de-DE" dirty="0" err="1"/>
              <a:t>accompanies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supports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sz="quarter" idx="10"/>
          </p:nvPr>
        </p:nvSpPr>
        <p:spPr>
          <a:xfrm>
            <a:off x="874712" y="1116563"/>
            <a:ext cx="10735260" cy="2000804"/>
          </a:xfrm>
          <a:solidFill>
            <a:srgbClr val="D9ECFF"/>
          </a:solidFill>
        </p:spPr>
        <p:txBody>
          <a:bodyPr vert="horz" lIns="108000" tIns="108000" rIns="108000" bIns="108000" rtlCol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CENTRAL STUDENT INFORMATION AND COUNSELING SERVICE</a:t>
            </a:r>
            <a:endParaRPr lang="de-DE" sz="2400" b="1" dirty="0"/>
          </a:p>
          <a:p>
            <a:pPr>
              <a:spcBef>
                <a:spcPts val="0"/>
              </a:spcBef>
            </a:pPr>
            <a:r>
              <a:rPr lang="en-US" sz="2400" b="0" dirty="0"/>
              <a:t>… is there for you in difficult situations. Having doubts or facing problems during your studies?</a:t>
            </a:r>
          </a:p>
          <a:p>
            <a:pPr>
              <a:spcBef>
                <a:spcPts val="0"/>
              </a:spcBef>
            </a:pPr>
            <a:endParaRPr lang="de-DE" sz="2400" b="0" dirty="0"/>
          </a:p>
          <a:p>
            <a:pPr>
              <a:spcBef>
                <a:spcPts val="0"/>
              </a:spcBef>
            </a:pPr>
            <a:r>
              <a:rPr lang="de-DE" sz="2400" b="0" dirty="0">
                <a:latin typeface="TUD Iconset Light BLO" panose="00000400000000000000" pitchFamily="50" charset="0"/>
              </a:rPr>
              <a:t>›</a:t>
            </a:r>
            <a:r>
              <a:rPr lang="de-DE" sz="2400" dirty="0">
                <a:latin typeface="TUD Iconset Light BLO" panose="00000400000000000000" pitchFamily="50" charset="0"/>
              </a:rPr>
              <a:t> </a:t>
            </a:r>
            <a:r>
              <a:rPr lang="de-DE" sz="2400" b="0" dirty="0"/>
              <a:t>tud.de/</a:t>
            </a:r>
            <a:r>
              <a:rPr lang="de-DE" sz="2400" b="0" dirty="0" err="1"/>
              <a:t>zsb</a:t>
            </a:r>
            <a:r>
              <a:rPr lang="de-DE" sz="2400" b="0" dirty="0"/>
              <a:t>/</a:t>
            </a:r>
            <a:r>
              <a:rPr lang="de-DE" sz="2400" b="0" dirty="0" err="1"/>
              <a:t>studienberatung</a:t>
            </a:r>
            <a:endParaRPr lang="de-DE" sz="2400" b="0" dirty="0"/>
          </a:p>
          <a:p>
            <a:pPr>
              <a:spcBef>
                <a:spcPts val="0"/>
              </a:spcBef>
            </a:pPr>
            <a:endParaRPr lang="de-DE" sz="2400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874712" y="3680956"/>
            <a:ext cx="4280986" cy="2212458"/>
          </a:xfrm>
          <a:prstGeom prst="rect">
            <a:avLst/>
          </a:prstGeom>
          <a:solidFill>
            <a:srgbClr val="D9ECFF"/>
          </a:solidFill>
          <a:ln>
            <a:noFill/>
          </a:ln>
        </p:spPr>
        <p:txBody>
          <a:bodyPr vert="horz" lIns="108000" tIns="108000" rIns="108000" bIns="10800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indent="-324000" algn="l" defTabSz="914400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6000" indent="-179388" algn="l" defTabSz="914400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 err="1">
                <a:solidFill>
                  <a:schemeClr val="accent1"/>
                </a:solidFill>
              </a:rPr>
              <a:t>Offers</a:t>
            </a:r>
            <a:endParaRPr lang="de-DE" sz="1800" b="1" dirty="0">
              <a:solidFill>
                <a:schemeClr val="accent1"/>
              </a:solidFill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schemeClr val="accent1"/>
                </a:solidFill>
              </a:rPr>
              <a:t>Individual </a:t>
            </a:r>
            <a:r>
              <a:rPr lang="de-DE" sz="1800" dirty="0" err="1">
                <a:solidFill>
                  <a:schemeClr val="accent1"/>
                </a:solidFill>
              </a:rPr>
              <a:t>Counseling</a:t>
            </a:r>
            <a:endParaRPr lang="de-DE" sz="1800" dirty="0">
              <a:solidFill>
                <a:schemeClr val="accent1"/>
              </a:solidFill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schemeClr val="accent1"/>
                </a:solidFill>
              </a:rPr>
              <a:t>Workshops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schemeClr val="accent1"/>
                </a:solidFill>
              </a:rPr>
              <a:t>Study Groups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schemeClr val="accent1"/>
                </a:solidFill>
              </a:rPr>
              <a:t>Early </a:t>
            </a:r>
            <a:r>
              <a:rPr lang="de-DE" sz="1800" dirty="0" err="1">
                <a:solidFill>
                  <a:schemeClr val="accent1"/>
                </a:solidFill>
              </a:rPr>
              <a:t>Warning</a:t>
            </a:r>
            <a:r>
              <a:rPr lang="de-DE" sz="1800" dirty="0">
                <a:solidFill>
                  <a:schemeClr val="accent1"/>
                </a:solidFill>
              </a:rPr>
              <a:t> System PASST?!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319" y="3595097"/>
            <a:ext cx="2373880" cy="181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0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Dresden University </a:t>
            </a:r>
            <a:r>
              <a:rPr lang="de-DE" dirty="0" err="1"/>
              <a:t>of</a:t>
            </a:r>
            <a:r>
              <a:rPr lang="de-DE" dirty="0"/>
              <a:t> Technology </a:t>
            </a:r>
            <a:r>
              <a:rPr lang="de-DE" dirty="0" err="1"/>
              <a:t>accompanies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supports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892154" y="1074199"/>
            <a:ext cx="4827926" cy="2085690"/>
          </a:xfrm>
          <a:prstGeom prst="rect">
            <a:avLst/>
          </a:prstGeom>
          <a:solidFill>
            <a:srgbClr val="D9ECFF"/>
          </a:solidFill>
          <a:ln>
            <a:noFill/>
          </a:ln>
        </p:spPr>
        <p:txBody>
          <a:bodyPr vert="horz" lIns="108000" tIns="108000" rIns="108000" bIns="10800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indent="-324000" algn="l" defTabSz="914400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6000" indent="-179388" algn="l" defTabSz="914400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accent1"/>
                </a:solidFill>
              </a:rPr>
              <a:t>ADMISSIONS OFFICE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accent1"/>
                </a:solidFill>
              </a:rPr>
              <a:t>… if you were educated in Germany</a:t>
            </a:r>
          </a:p>
          <a:p>
            <a:pPr>
              <a:spcBef>
                <a:spcPts val="0"/>
              </a:spcBef>
            </a:pPr>
            <a:endParaRPr lang="de-DE" sz="2400" dirty="0"/>
          </a:p>
          <a:p>
            <a:pPr>
              <a:spcBef>
                <a:spcPts val="0"/>
              </a:spcBef>
            </a:pPr>
            <a:r>
              <a:rPr lang="de-DE" sz="2400" dirty="0">
                <a:solidFill>
                  <a:schemeClr val="accent1"/>
                </a:solidFill>
                <a:latin typeface="TUD Iconset Light BLO" panose="00000400000000000000" pitchFamily="50" charset="0"/>
              </a:rPr>
              <a:t>› </a:t>
            </a:r>
            <a:r>
              <a:rPr lang="de-DE" sz="2400" dirty="0">
                <a:solidFill>
                  <a:schemeClr val="accent1"/>
                </a:solidFill>
              </a:rPr>
              <a:t>tud.de/</a:t>
            </a:r>
            <a:r>
              <a:rPr lang="de-DE" sz="2400" dirty="0" err="1">
                <a:solidFill>
                  <a:schemeClr val="accent1"/>
                </a:solidFill>
              </a:rPr>
              <a:t>imma</a:t>
            </a:r>
            <a:endParaRPr lang="de-DE" sz="24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6165055" y="1078541"/>
            <a:ext cx="5311734" cy="2081348"/>
          </a:xfrm>
          <a:prstGeom prst="rect">
            <a:avLst/>
          </a:prstGeom>
          <a:solidFill>
            <a:srgbClr val="D9ECFF"/>
          </a:solidFill>
          <a:ln>
            <a:noFill/>
          </a:ln>
        </p:spPr>
        <p:txBody>
          <a:bodyPr vert="horz" lIns="108000" tIns="108000" rIns="108000" bIns="10800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indent="-324000" algn="l" defTabSz="914400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6000" indent="-179388" algn="l" defTabSz="914400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accent1"/>
                </a:solidFill>
              </a:rPr>
              <a:t>INTERNATIONAL OFFICE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accent1"/>
                </a:solidFill>
              </a:rPr>
              <a:t>… for international students</a:t>
            </a:r>
          </a:p>
          <a:p>
            <a:pPr>
              <a:spcBef>
                <a:spcPts val="0"/>
              </a:spcBef>
            </a:pPr>
            <a:endParaRPr lang="de-DE" sz="24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endParaRPr lang="de-DE" sz="24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de-DE" sz="2400" dirty="0">
                <a:solidFill>
                  <a:schemeClr val="accent1"/>
                </a:solidFill>
              </a:rPr>
              <a:t> </a:t>
            </a:r>
            <a:r>
              <a:rPr lang="de-DE" sz="2400" dirty="0">
                <a:solidFill>
                  <a:schemeClr val="accent1"/>
                </a:solidFill>
                <a:latin typeface="TUD Iconset Light BLO" panose="00000400000000000000" pitchFamily="50" charset="0"/>
              </a:rPr>
              <a:t>› </a:t>
            </a:r>
            <a:r>
              <a:rPr lang="de-DE" sz="2400" dirty="0">
                <a:solidFill>
                  <a:schemeClr val="accent1"/>
                </a:solidFill>
              </a:rPr>
              <a:t>tud.de/international</a:t>
            </a:r>
          </a:p>
          <a:p>
            <a:pPr>
              <a:spcBef>
                <a:spcPts val="0"/>
              </a:spcBef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3799840" y="3603394"/>
            <a:ext cx="4186692" cy="2267519"/>
          </a:xfrm>
          <a:prstGeom prst="rect">
            <a:avLst/>
          </a:prstGeom>
          <a:solidFill>
            <a:srgbClr val="D9ECFF"/>
          </a:solidFill>
          <a:ln>
            <a:noFill/>
          </a:ln>
        </p:spPr>
        <p:txBody>
          <a:bodyPr vert="horz" lIns="108000" tIns="108000" rIns="108000" bIns="10800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indent="-324000" algn="l" defTabSz="914400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6000" indent="-179388" algn="l" defTabSz="914400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>
                <a:solidFill>
                  <a:schemeClr val="accent1"/>
                </a:solidFill>
              </a:rPr>
              <a:t>Topics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sz="1800" dirty="0">
                <a:solidFill>
                  <a:schemeClr val="accent1"/>
                </a:solidFill>
              </a:rPr>
              <a:t>Re-registration for the following semester, De-registration, Certificates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sz="1800" dirty="0">
                <a:solidFill>
                  <a:schemeClr val="accent1"/>
                </a:solidFill>
              </a:rPr>
              <a:t>Taking a leave of absence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sz="1800" dirty="0">
                <a:solidFill>
                  <a:schemeClr val="accent1"/>
                </a:solidFill>
              </a:rPr>
              <a:t>Changing degree programs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509" y="3603394"/>
            <a:ext cx="2077485" cy="19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5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Dresden University </a:t>
            </a:r>
            <a:r>
              <a:rPr lang="de-DE" dirty="0" err="1"/>
              <a:t>of</a:t>
            </a:r>
            <a:r>
              <a:rPr lang="de-DE" dirty="0"/>
              <a:t> Technology </a:t>
            </a:r>
            <a:r>
              <a:rPr lang="de-DE" dirty="0" err="1"/>
              <a:t>accompanies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supports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874712" y="1153762"/>
            <a:ext cx="10189528" cy="702617"/>
          </a:xfrm>
          <a:prstGeom prst="rect">
            <a:avLst/>
          </a:prstGeom>
          <a:solidFill>
            <a:srgbClr val="D9ECFF"/>
          </a:solidFill>
          <a:ln>
            <a:noFill/>
          </a:ln>
        </p:spPr>
        <p:txBody>
          <a:bodyPr vert="horz" lIns="108000" tIns="108000" rIns="108000" bIns="10800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indent="-324000" algn="l" defTabSz="914400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6000" indent="-179388" algn="l" defTabSz="914400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de-DE" sz="2400" b="1" dirty="0" err="1">
                <a:solidFill>
                  <a:schemeClr val="accent1"/>
                </a:solidFill>
              </a:rPr>
              <a:t>Gaining</a:t>
            </a:r>
            <a:r>
              <a:rPr lang="de-DE" sz="2400" b="1" dirty="0">
                <a:solidFill>
                  <a:schemeClr val="accent1"/>
                </a:solidFill>
              </a:rPr>
              <a:t> international </a:t>
            </a:r>
            <a:r>
              <a:rPr lang="de-DE" sz="2400" b="1" dirty="0" err="1">
                <a:solidFill>
                  <a:schemeClr val="accent1"/>
                </a:solidFill>
              </a:rPr>
              <a:t>experience</a:t>
            </a:r>
            <a:br>
              <a:rPr lang="de-DE" dirty="0"/>
            </a:br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874712" y="2194657"/>
            <a:ext cx="3517287" cy="3731581"/>
          </a:xfrm>
          <a:prstGeom prst="rect">
            <a:avLst/>
          </a:prstGeom>
          <a:solidFill>
            <a:srgbClr val="D9ECFF"/>
          </a:solidFill>
          <a:ln>
            <a:noFill/>
          </a:ln>
        </p:spPr>
        <p:txBody>
          <a:bodyPr vert="horz" lIns="108000" tIns="108000" rIns="108000" bIns="10800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indent="-324000" algn="l" defTabSz="914400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6000" indent="-179388" algn="l" defTabSz="914400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2100" b="1" dirty="0">
                <a:solidFill>
                  <a:schemeClr val="accent1"/>
                </a:solidFill>
              </a:rPr>
              <a:t>International Office</a:t>
            </a:r>
          </a:p>
          <a:p>
            <a:pPr>
              <a:spcBef>
                <a:spcPts val="0"/>
              </a:spcBef>
            </a:pPr>
            <a:endParaRPr lang="de-DE" sz="1800" b="1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de-DE" sz="1800" b="1" dirty="0">
                <a:solidFill>
                  <a:schemeClr val="accent1"/>
                </a:solidFill>
              </a:rPr>
              <a:t>Incoming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accent1"/>
                </a:solidFill>
              </a:rPr>
              <a:t>International </a:t>
            </a:r>
            <a:r>
              <a:rPr lang="de-DE" sz="1800" dirty="0" err="1">
                <a:solidFill>
                  <a:schemeClr val="accent1"/>
                </a:solidFill>
              </a:rPr>
              <a:t>Tutoring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Program</a:t>
            </a:r>
            <a:endParaRPr lang="de-DE" sz="1800" dirty="0">
              <a:solidFill>
                <a:schemeClr val="accent1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accent1"/>
                </a:solidFill>
              </a:rPr>
              <a:t>Cultural Office</a:t>
            </a:r>
          </a:p>
          <a:p>
            <a:pPr marL="285750" indent="-285750">
              <a:spcBef>
                <a:spcPts val="0"/>
              </a:spcBef>
              <a:buFont typeface="Symbol" panose="05050102010706020507" pitchFamily="18" charset="2"/>
              <a:buChar char="-"/>
            </a:pPr>
            <a:endParaRPr lang="de-DE" sz="18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de-DE" sz="1800" b="1" dirty="0" err="1">
                <a:solidFill>
                  <a:schemeClr val="accent1"/>
                </a:solidFill>
              </a:rPr>
              <a:t>Outgoing</a:t>
            </a:r>
            <a:endParaRPr lang="de-DE" sz="1800" b="1" dirty="0">
              <a:solidFill>
                <a:schemeClr val="accent1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accent1"/>
                </a:solidFill>
              </a:rPr>
              <a:t>Study </a:t>
            </a:r>
            <a:r>
              <a:rPr lang="de-DE" sz="1800" dirty="0" err="1">
                <a:solidFill>
                  <a:schemeClr val="accent1"/>
                </a:solidFill>
              </a:rPr>
              <a:t>abroad</a:t>
            </a:r>
            <a:endParaRPr lang="de-DE" sz="1800" dirty="0">
              <a:solidFill>
                <a:schemeClr val="accent1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accent1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de-DE" sz="2400" dirty="0">
                <a:solidFill>
                  <a:schemeClr val="accent1"/>
                </a:solidFill>
                <a:latin typeface="TUD Iconset Light BLO" panose="00000400000000000000" pitchFamily="50" charset="0"/>
              </a:rPr>
              <a:t>› </a:t>
            </a:r>
            <a:r>
              <a:rPr lang="de-DE" sz="2400" dirty="0">
                <a:solidFill>
                  <a:schemeClr val="accent1"/>
                </a:solidFill>
              </a:rPr>
              <a:t>tud.de/international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accent1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accent1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br>
              <a:rPr lang="de-DE" dirty="0"/>
            </a:br>
            <a:endParaRPr lang="de-DE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5271246" y="2205586"/>
            <a:ext cx="3652322" cy="3720652"/>
          </a:xfrm>
          <a:prstGeom prst="rect">
            <a:avLst/>
          </a:prstGeom>
          <a:solidFill>
            <a:srgbClr val="D9ECFF"/>
          </a:solidFill>
          <a:ln>
            <a:noFill/>
          </a:ln>
        </p:spPr>
        <p:txBody>
          <a:bodyPr vert="horz" lIns="108000" tIns="108000" rIns="108000" bIns="10800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indent="-324000" algn="l" defTabSz="914400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6000" indent="-179388" algn="l" defTabSz="914400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2100" b="1" dirty="0">
                <a:solidFill>
                  <a:schemeClr val="accent1"/>
                </a:solidFill>
              </a:rPr>
              <a:t>LEONARDO-BÜRO SACHSEN</a:t>
            </a:r>
          </a:p>
          <a:p>
            <a:pPr>
              <a:spcBef>
                <a:spcPts val="0"/>
              </a:spcBef>
            </a:pPr>
            <a:endParaRPr lang="de-DE" sz="1800" dirty="0">
              <a:solidFill>
                <a:schemeClr val="accent1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chemeClr val="accent1"/>
                </a:solidFill>
              </a:rPr>
              <a:t>Internship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abroad</a:t>
            </a:r>
            <a:endParaRPr lang="de-DE" sz="1800" dirty="0">
              <a:solidFill>
                <a:schemeClr val="accent1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accent1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endParaRPr lang="de-DE" sz="24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endParaRPr lang="de-DE" sz="24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endParaRPr lang="de-DE" sz="2400" dirty="0">
              <a:solidFill>
                <a:schemeClr val="accent1"/>
              </a:solidFill>
            </a:endParaRPr>
          </a:p>
          <a:p>
            <a:pPr>
              <a:spcBef>
                <a:spcPts val="1500"/>
              </a:spcBef>
            </a:pPr>
            <a:r>
              <a:rPr lang="de-DE" sz="2400" dirty="0">
                <a:solidFill>
                  <a:schemeClr val="accent1"/>
                </a:solidFill>
                <a:latin typeface="TUD Iconset Light BLO" panose="00000400000000000000" pitchFamily="50" charset="0"/>
              </a:rPr>
              <a:t>› </a:t>
            </a:r>
            <a:r>
              <a:rPr lang="de-DE" sz="2400" dirty="0">
                <a:solidFill>
                  <a:schemeClr val="accent1"/>
                </a:solidFill>
              </a:rPr>
              <a:t>tud.de/</a:t>
            </a:r>
            <a:r>
              <a:rPr lang="de-DE" sz="2400" dirty="0" err="1">
                <a:solidFill>
                  <a:schemeClr val="accent1"/>
                </a:solidFill>
              </a:rPr>
              <a:t>leonardo</a:t>
            </a:r>
            <a:endParaRPr lang="de-DE" sz="2400" dirty="0">
              <a:solidFill>
                <a:schemeClr val="accent1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568" y="2528484"/>
            <a:ext cx="2683088" cy="188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56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Dresden University </a:t>
            </a:r>
            <a:r>
              <a:rPr lang="de-DE" dirty="0" err="1"/>
              <a:t>of</a:t>
            </a:r>
            <a:r>
              <a:rPr lang="de-DE" dirty="0"/>
              <a:t> Technology </a:t>
            </a:r>
            <a:r>
              <a:rPr lang="de-DE" dirty="0" err="1"/>
              <a:t>accompanies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supports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874712" y="899434"/>
            <a:ext cx="6623368" cy="5308326"/>
          </a:xfrm>
          <a:prstGeom prst="rect">
            <a:avLst/>
          </a:prstGeom>
          <a:solidFill>
            <a:srgbClr val="D9ECFF"/>
          </a:solidFill>
          <a:ln>
            <a:noFill/>
          </a:ln>
        </p:spPr>
        <p:txBody>
          <a:bodyPr vert="horz" lIns="108000" tIns="108000" rIns="108000" bIns="108000" rtlCol="0">
            <a:noAutofit/>
          </a:bodyPr>
          <a:lstStyle>
            <a:lvl1pPr marL="0" indent="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69" rtl="0" eaLnBrk="1" latinLnBrk="0" hangingPunct="1">
              <a:spcBef>
                <a:spcPts val="600"/>
              </a:spcBef>
              <a:buFont typeface="Open Sans" panose="020B0606030504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Char char="—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52000" indent="-144000" algn="l" defTabSz="914269" rtl="0" eaLnBrk="1" latinLnBrk="0" hangingPunct="1">
              <a:spcBef>
                <a:spcPts val="0"/>
              </a:spcBef>
              <a:buFont typeface="Open Sans" panose="020B0606030504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269" rtl="0" eaLnBrk="1" latinLnBrk="0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marR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52000" marR="0" indent="-252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—"/>
              <a:tabLst/>
              <a:defRPr lang="de-DE" sz="14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52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–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96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CAREER SERVICE</a:t>
            </a:r>
          </a:p>
          <a:p>
            <a:r>
              <a:rPr lang="de-DE" sz="1800" dirty="0"/>
              <a:t>Topics &amp; </a:t>
            </a:r>
            <a:r>
              <a:rPr lang="de-DE" sz="1800" dirty="0" err="1"/>
              <a:t>Offers</a:t>
            </a:r>
            <a:endParaRPr lang="de-DE" sz="1800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de-DE" sz="1800" b="0" dirty="0"/>
              <a:t>Key </a:t>
            </a:r>
            <a:r>
              <a:rPr lang="de-DE" sz="1800" b="0" dirty="0" err="1"/>
              <a:t>Competencies</a:t>
            </a:r>
            <a:endParaRPr lang="de-DE" sz="1800" b="0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800" b="0" dirty="0"/>
              <a:t>Presenting skillfully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800" b="0" dirty="0"/>
              <a:t>Applying successfully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de-DE" sz="1800" b="0" dirty="0"/>
              <a:t>CV Check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de-DE" sz="1800" b="0" dirty="0"/>
              <a:t>Career </a:t>
            </a:r>
            <a:r>
              <a:rPr lang="de-DE" sz="1800" b="0" dirty="0" err="1"/>
              <a:t>Counseling</a:t>
            </a:r>
            <a:endParaRPr lang="de-DE" sz="1800" b="0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de-DE" sz="1800" b="0" dirty="0"/>
              <a:t>Live Streams </a:t>
            </a:r>
            <a:r>
              <a:rPr lang="de-DE" sz="1800" b="0" dirty="0" err="1"/>
              <a:t>with</a:t>
            </a:r>
            <a:r>
              <a:rPr lang="de-DE" sz="1800" b="0" dirty="0"/>
              <a:t> </a:t>
            </a:r>
            <a:r>
              <a:rPr lang="de-DE" sz="1800" b="0" dirty="0" err="1"/>
              <a:t>employers</a:t>
            </a:r>
            <a:endParaRPr lang="de-DE" sz="1800" b="0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de-DE" sz="1800" b="0" dirty="0"/>
              <a:t>Jobs </a:t>
            </a:r>
            <a:r>
              <a:rPr lang="de-DE" sz="1800" b="0" dirty="0" err="1"/>
              <a:t>and</a:t>
            </a:r>
            <a:r>
              <a:rPr lang="de-DE" sz="1800" b="0" dirty="0"/>
              <a:t> </a:t>
            </a:r>
            <a:r>
              <a:rPr lang="de-DE" sz="1800" b="0" dirty="0" err="1"/>
              <a:t>Internships</a:t>
            </a:r>
            <a:endParaRPr lang="de-DE" sz="1800" b="0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de-DE" sz="1800" b="0" dirty="0"/>
              <a:t>On-Campus </a:t>
            </a:r>
            <a:r>
              <a:rPr lang="de-DE" sz="1800" b="0" dirty="0" err="1"/>
              <a:t>Jobfairs</a:t>
            </a:r>
            <a:endParaRPr lang="de-DE" sz="1800" b="0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de-DE" sz="1800" b="0" dirty="0"/>
              <a:t>Career Orientation</a:t>
            </a:r>
            <a:r>
              <a:rPr lang="de-DE" b="0" dirty="0"/>
              <a:t>    </a:t>
            </a:r>
          </a:p>
          <a:p>
            <a:r>
              <a:rPr lang="de-DE" sz="2400" b="0" dirty="0">
                <a:latin typeface="TUD Iconset Light BLO" panose="00000400000000000000" pitchFamily="50" charset="0"/>
              </a:rPr>
              <a:t>› </a:t>
            </a:r>
            <a:r>
              <a:rPr lang="de-DE" sz="2400" b="0" dirty="0"/>
              <a:t>tud.de/</a:t>
            </a:r>
            <a:r>
              <a:rPr lang="de-DE" sz="2400" b="0" dirty="0" err="1"/>
              <a:t>career</a:t>
            </a:r>
            <a:endParaRPr lang="de-DE" sz="2400" b="0" dirty="0"/>
          </a:p>
          <a:p>
            <a:br>
              <a:rPr lang="de-DE" dirty="0"/>
            </a:b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677" y="2107498"/>
            <a:ext cx="239077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62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Dresden University </a:t>
            </a:r>
            <a:r>
              <a:rPr lang="de-DE" dirty="0" err="1"/>
              <a:t>of</a:t>
            </a:r>
            <a:r>
              <a:rPr lang="de-DE" dirty="0"/>
              <a:t> Technology </a:t>
            </a:r>
            <a:r>
              <a:rPr lang="en-US" dirty="0"/>
              <a:t>and its partners will accompany and support you with numerous other offers: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7574" t="6281" r="7067" b="7054"/>
          <a:stretch/>
        </p:blipFill>
        <p:spPr>
          <a:xfrm>
            <a:off x="5160921" y="3187829"/>
            <a:ext cx="1512277" cy="139504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91488" y="2493812"/>
            <a:ext cx="38217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7030A0"/>
                </a:solidFill>
              </a:rPr>
              <a:t>Studentenwerk Dresden</a:t>
            </a:r>
          </a:p>
          <a:p>
            <a:r>
              <a:rPr lang="de-DE" sz="2000" dirty="0"/>
              <a:t>studentenwerk-dresden.de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525108" y="1783915"/>
            <a:ext cx="3821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Study </a:t>
            </a:r>
            <a:r>
              <a:rPr lang="de-DE" sz="2400" b="1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Success</a:t>
            </a:r>
            <a:r>
              <a:rPr lang="de-DE" sz="2400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Projects</a:t>
            </a:r>
          </a:p>
          <a:p>
            <a:r>
              <a:rPr lang="de-DE" sz="2000" dirty="0"/>
              <a:t>tud.de/</a:t>
            </a:r>
            <a:r>
              <a:rPr lang="de-DE" sz="2000" dirty="0" err="1"/>
              <a:t>deinstudienerfolg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8012647" y="2911194"/>
            <a:ext cx="3821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C000"/>
                </a:solidFill>
              </a:rPr>
              <a:t>Student Council</a:t>
            </a:r>
          </a:p>
          <a:p>
            <a:r>
              <a:rPr lang="de-DE" sz="2000" dirty="0"/>
              <a:t>tud.de/</a:t>
            </a:r>
            <a:r>
              <a:rPr lang="de-DE" sz="2000" dirty="0" err="1"/>
              <a:t>stura</a:t>
            </a:r>
            <a:endParaRPr lang="de-DE" sz="2000" dirty="0"/>
          </a:p>
          <a:p>
            <a:r>
              <a:rPr lang="de-DE" sz="2000" dirty="0"/>
              <a:t>tud.de/</a:t>
            </a:r>
            <a:r>
              <a:rPr lang="de-DE" sz="2000" dirty="0" err="1"/>
              <a:t>stura</a:t>
            </a:r>
            <a:r>
              <a:rPr lang="de-DE" sz="2000" dirty="0"/>
              <a:t>/</a:t>
            </a:r>
            <a:r>
              <a:rPr lang="de-DE" sz="2000" dirty="0" err="1"/>
              <a:t>fachschaften</a:t>
            </a:r>
            <a:endParaRPr lang="de-DE" sz="24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5268000" y="5047712"/>
            <a:ext cx="4404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Student Advisory Service</a:t>
            </a:r>
          </a:p>
          <a:p>
            <a:r>
              <a:rPr lang="de-DE" sz="2000" dirty="0"/>
              <a:t>tud.de/</a:t>
            </a:r>
            <a:r>
              <a:rPr lang="de-DE" sz="2000" dirty="0" err="1"/>
              <a:t>studienfachberatung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703386" y="4330869"/>
            <a:ext cx="4457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>
                <a:solidFill>
                  <a:schemeClr val="accent5"/>
                </a:solidFill>
              </a:rPr>
              <a:t>Counseling</a:t>
            </a:r>
            <a:r>
              <a:rPr lang="de-DE" sz="2400" b="1" dirty="0">
                <a:solidFill>
                  <a:schemeClr val="accent5"/>
                </a:solidFill>
              </a:rPr>
              <a:t> </a:t>
            </a:r>
            <a:r>
              <a:rPr lang="de-DE" sz="2400" b="1" dirty="0" err="1">
                <a:solidFill>
                  <a:schemeClr val="accent5"/>
                </a:solidFill>
              </a:rPr>
              <a:t>Compass</a:t>
            </a:r>
            <a:endParaRPr lang="de-DE" sz="2400" b="1" dirty="0">
              <a:solidFill>
                <a:schemeClr val="accent5"/>
              </a:solidFill>
            </a:endParaRPr>
          </a:p>
          <a:p>
            <a:r>
              <a:rPr lang="de-DE" sz="2000" dirty="0"/>
              <a:t>tud.de/</a:t>
            </a:r>
            <a:r>
              <a:rPr lang="de-DE" sz="2000" dirty="0" err="1"/>
              <a:t>studium</a:t>
            </a:r>
            <a:r>
              <a:rPr lang="de-DE" sz="2000" dirty="0"/>
              <a:t>/</a:t>
            </a:r>
            <a:r>
              <a:rPr lang="de-DE" sz="2000" dirty="0" err="1"/>
              <a:t>beratungskompass</a:t>
            </a:r>
            <a:endParaRPr lang="de-DE" sz="20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76" y="3192096"/>
            <a:ext cx="538220" cy="53822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11" y="5313241"/>
            <a:ext cx="538220" cy="53822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36" y="3449803"/>
            <a:ext cx="538220" cy="53822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991" y="2140202"/>
            <a:ext cx="538220" cy="53822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68" y="4692961"/>
            <a:ext cx="538220" cy="53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58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 are here to help!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259" y="1721156"/>
            <a:ext cx="1193158" cy="4069152"/>
          </a:xfrm>
          <a:prstGeom prst="rect">
            <a:avLst/>
          </a:prstGeom>
        </p:spPr>
      </p:pic>
      <p:pic>
        <p:nvPicPr>
          <p:cNvPr id="5" name="Inhaltsplatzhalter 3"/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17" y="1540572"/>
            <a:ext cx="1700254" cy="4249737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096" y="1154113"/>
            <a:ext cx="4528868" cy="289398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758382" y="4860379"/>
            <a:ext cx="475128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accent1"/>
                </a:solidFill>
                <a:latin typeface="TUD Iconset Light BLO" panose="00000400000000000000" pitchFamily="50" charset="0"/>
              </a:rPr>
              <a:t>= </a:t>
            </a:r>
            <a:r>
              <a:rPr lang="de-DE" sz="1800" dirty="0">
                <a:solidFill>
                  <a:schemeClr val="accent1"/>
                </a:solidFill>
              </a:rPr>
              <a:t>scs@tu-dresden.de</a:t>
            </a:r>
          </a:p>
          <a:p>
            <a:r>
              <a:rPr lang="de-DE" sz="1800" dirty="0">
                <a:solidFill>
                  <a:schemeClr val="accent1"/>
                </a:solidFill>
                <a:latin typeface="TUD Iconset Light BLO" panose="00000400000000000000" pitchFamily="50" charset="0"/>
              </a:rPr>
              <a:t>&amp; </a:t>
            </a:r>
            <a:r>
              <a:rPr lang="de-DE" sz="1800" dirty="0">
                <a:solidFill>
                  <a:schemeClr val="accent1"/>
                </a:solidFill>
              </a:rPr>
              <a:t>+49 351 463 42000</a:t>
            </a:r>
          </a:p>
          <a:p>
            <a:r>
              <a:rPr lang="de-DE" sz="1800" dirty="0">
                <a:solidFill>
                  <a:schemeClr val="accent1"/>
                </a:solidFill>
                <a:latin typeface="TUD Iconset Light BLO" panose="00000400000000000000" pitchFamily="50" charset="0"/>
              </a:rPr>
              <a:t>› </a:t>
            </a:r>
            <a:r>
              <a:rPr lang="de-DE" sz="1800" dirty="0">
                <a:solidFill>
                  <a:schemeClr val="accent1"/>
                </a:solidFill>
              </a:rPr>
              <a:t>tud.de/</a:t>
            </a:r>
            <a:r>
              <a:rPr lang="de-DE" sz="1800" dirty="0" err="1">
                <a:solidFill>
                  <a:schemeClr val="accent1"/>
                </a:solidFill>
              </a:rPr>
              <a:t>studium</a:t>
            </a:r>
            <a:r>
              <a:rPr lang="de-DE" sz="1800" dirty="0">
                <a:solidFill>
                  <a:schemeClr val="accent1"/>
                </a:solidFill>
              </a:rPr>
              <a:t>/</a:t>
            </a:r>
            <a:r>
              <a:rPr lang="de-DE" sz="1800" dirty="0" err="1">
                <a:solidFill>
                  <a:schemeClr val="accent1"/>
                </a:solidFill>
              </a:rPr>
              <a:t>beratung</a:t>
            </a:r>
            <a:endParaRPr lang="de-DE" sz="1800" dirty="0">
              <a:solidFill>
                <a:schemeClr val="accent1"/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690" y="5189830"/>
            <a:ext cx="1506535" cy="7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92368"/>
      </p:ext>
    </p:extLst>
  </p:cSld>
  <p:clrMapOvr>
    <a:masterClrMapping/>
  </p:clrMapOvr>
</p:sld>
</file>

<file path=ppt/theme/theme1.xml><?xml version="1.0" encoding="utf-8"?>
<a:theme xmlns:a="http://schemas.openxmlformats.org/drawingml/2006/main" name="TUD_2018_16zu9">
  <a:themeElements>
    <a:clrScheme name="TUD_2021-08_grün">
      <a:dk1>
        <a:srgbClr val="000000"/>
      </a:dk1>
      <a:lt1>
        <a:sysClr val="window" lastClr="FFFFFF"/>
      </a:lt1>
      <a:dk2>
        <a:srgbClr val="727277"/>
      </a:dk2>
      <a:lt2>
        <a:srgbClr val="FFFFFF"/>
      </a:lt2>
      <a:accent1>
        <a:srgbClr val="00305D"/>
      </a:accent1>
      <a:accent2>
        <a:srgbClr val="0069B4"/>
      </a:accent2>
      <a:accent3>
        <a:srgbClr val="009FE3"/>
      </a:accent3>
      <a:accent4>
        <a:srgbClr val="008244"/>
      </a:accent4>
      <a:accent5>
        <a:srgbClr val="65B32E"/>
      </a:accent5>
      <a:accent6>
        <a:srgbClr val="94C356"/>
      </a:accent6>
      <a:hlink>
        <a:srgbClr val="0069B4"/>
      </a:hlink>
      <a:folHlink>
        <a:srgbClr val="009FE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.06_TUD_PPT_16zu9_Vorlage.potx" id="{294745C1-E1BC-44C1-8C9D-B4CB23BDF171}" vid="{41010231-A741-4371-A565-9EF1890B6372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368</Words>
  <Application>Microsoft Office PowerPoint</Application>
  <PresentationFormat>Breitbild</PresentationFormat>
  <Paragraphs>99</Paragraphs>
  <Slides>8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TUD Iconset Light BLO</vt:lpstr>
      <vt:lpstr>Wingdings</vt:lpstr>
      <vt:lpstr>Arial</vt:lpstr>
      <vt:lpstr>Open Sans</vt:lpstr>
      <vt:lpstr>Calibri</vt:lpstr>
      <vt:lpstr>Symbol</vt:lpstr>
      <vt:lpstr>TUD_2018_16zu9</vt:lpstr>
      <vt:lpstr>Services and Support Offers During Your Studies</vt:lpstr>
      <vt:lpstr>Do you have questions about studying?</vt:lpstr>
      <vt:lpstr>Dresden University of Technology accompanies and supports you</vt:lpstr>
      <vt:lpstr>Dresden University of Technology accompanies and supports you</vt:lpstr>
      <vt:lpstr>Dresden University of Technology accompanies and supports you</vt:lpstr>
      <vt:lpstr>Dresden University of Technology accompanies and supports you</vt:lpstr>
      <vt:lpstr>Dresden University of Technology and its partners will accompany and support you with numerous other offers:</vt:lpstr>
      <vt:lpstr>We are here to help!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Präsentationsvorlagen</dc:title>
  <dc:subject>Präsentationsvorlage</dc:subject>
  <dc:creator>cd@tu-dresden.de</dc:creator>
  <cp:lastModifiedBy>Schleicher,Ina</cp:lastModifiedBy>
  <cp:revision>34</cp:revision>
  <dcterms:created xsi:type="dcterms:W3CDTF">2021-12-16T17:30:27Z</dcterms:created>
  <dcterms:modified xsi:type="dcterms:W3CDTF">2024-08-30T12:51:15Z</dcterms:modified>
</cp:coreProperties>
</file>