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891" r:id="rId1"/>
  </p:sldMasterIdLst>
  <p:notesMasterIdLst>
    <p:notesMasterId r:id="rId29"/>
  </p:notesMasterIdLst>
  <p:handoutMasterIdLst>
    <p:handoutMasterId r:id="rId30"/>
  </p:handoutMasterIdLst>
  <p:sldIdLst>
    <p:sldId id="319" r:id="rId2"/>
    <p:sldId id="317" r:id="rId3"/>
    <p:sldId id="292" r:id="rId4"/>
    <p:sldId id="293" r:id="rId5"/>
    <p:sldId id="269" r:id="rId6"/>
    <p:sldId id="291" r:id="rId7"/>
    <p:sldId id="294" r:id="rId8"/>
    <p:sldId id="265" r:id="rId9"/>
    <p:sldId id="295" r:id="rId10"/>
    <p:sldId id="267" r:id="rId11"/>
    <p:sldId id="296" r:id="rId12"/>
    <p:sldId id="268" r:id="rId13"/>
    <p:sldId id="297" r:id="rId14"/>
    <p:sldId id="270" r:id="rId15"/>
    <p:sldId id="272" r:id="rId16"/>
    <p:sldId id="271" r:id="rId17"/>
    <p:sldId id="273" r:id="rId18"/>
    <p:sldId id="301" r:id="rId19"/>
    <p:sldId id="276" r:id="rId20"/>
    <p:sldId id="281" r:id="rId21"/>
    <p:sldId id="299" r:id="rId22"/>
    <p:sldId id="304" r:id="rId23"/>
    <p:sldId id="311" r:id="rId24"/>
    <p:sldId id="305" r:id="rId25"/>
    <p:sldId id="282" r:id="rId26"/>
    <p:sldId id="306" r:id="rId27"/>
    <p:sldId id="307" r:id="rId28"/>
  </p:sldIdLst>
  <p:sldSz cx="12192000" cy="6858000"/>
  <p:notesSz cx="6858000" cy="9144000"/>
  <p:embeddedFontLst>
    <p:embeddedFont>
      <p:font typeface="Verdana" panose="020B0604030504040204" pitchFamily="34" charset="0"/>
      <p:regular r:id="rId31"/>
      <p:bold r:id="rId32"/>
      <p:italic r:id="rId33"/>
      <p:boldItalic r:id="rId34"/>
    </p:embeddedFont>
    <p:embeddedFont>
      <p:font typeface="Cambria Math" panose="02040503050406030204" pitchFamily="18" charset="0"/>
      <p:regular r:id="rId35"/>
    </p:embeddedFont>
    <p:embeddedFont>
      <p:font typeface="Open Sans Extrabold" panose="020B0906030804020204" pitchFamily="34" charset="0"/>
      <p:bold r:id="rId36"/>
      <p:boldItalic r:id="rId37"/>
    </p:embeddedFont>
    <p:embeddedFont>
      <p:font typeface="Open Sans Light" panose="020B0306030504020204" pitchFamily="34" charset="0"/>
      <p:regular r:id="rId38"/>
      <p:italic r:id="rId39"/>
    </p:embeddedFont>
    <p:embeddedFont>
      <p:font typeface="Open Sans Semibold" panose="020B0706030804020204" pitchFamily="34" charset="0"/>
      <p:bold r:id="rId40"/>
      <p:boldItalic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Open Sans" panose="020B0606030504020204" pitchFamily="34" charset="0"/>
      <p:regular r:id="rId46"/>
      <p:bold r:id="rId47"/>
      <p:italic r:id="rId48"/>
      <p:boldItalic r:id="rId49"/>
    </p:embeddedFont>
  </p:embeddedFontLst>
  <p:defaultTextStyle>
    <a:defPPr>
      <a:defRPr lang="de-DE"/>
    </a:defPPr>
    <a:lvl1pPr marL="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1pPr>
    <a:lvl2pPr marL="4114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2pPr>
    <a:lvl3pPr marL="8229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3pPr>
    <a:lvl4pPr marL="12344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4pPr>
    <a:lvl5pPr marL="164592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5pPr>
    <a:lvl6pPr marL="205740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6pPr>
    <a:lvl7pPr marL="24688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7pPr>
    <a:lvl8pPr marL="28803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8pPr>
    <a:lvl9pPr marL="32918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nöfel,Anja" initials="K" lastIdx="10" clrIdx="0">
    <p:extLst>
      <p:ext uri="{19B8F6BF-5375-455C-9EA6-DF929625EA0E}">
        <p15:presenceInfo xmlns:p15="http://schemas.microsoft.com/office/powerpoint/2012/main" userId="S-1-5-21-1982228756-150042506-1537001085-188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4742E"/>
    <a:srgbClr val="DDBC91"/>
    <a:srgbClr val="F0C998"/>
    <a:srgbClr val="938D85"/>
    <a:srgbClr val="99BCD6"/>
    <a:srgbClr val="00305E"/>
    <a:srgbClr val="93107E"/>
    <a:srgbClr val="C0C0C0"/>
    <a:srgbClr val="EE7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1668" y="-3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60" d="100"/>
          <a:sy n="60" d="100"/>
        </p:scale>
        <p:origin x="238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1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C6211-610F-44E5-BF19-D3CDF6EDD281}" type="datetimeFigureOut">
              <a:rPr lang="de-DE" smtClean="0"/>
              <a:t>02.09.2022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61AA8-FB04-42D1-9939-D1A1356F80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31560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435D3-23A6-45D3-8DFA-7317DC1E7A64}" type="datetimeFigureOut">
              <a:rPr lang="de-DE" smtClean="0"/>
              <a:t>02.09.2022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9AC09-DF60-43F4-96BF-67D4D9A740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31825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elfolie_T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025526"/>
            <a:ext cx="12192000" cy="5832476"/>
          </a:xfrm>
          <a:prstGeom prst="rect">
            <a:avLst/>
          </a:prstGeom>
          <a:gradFill>
            <a:gsLst>
              <a:gs pos="14000">
                <a:schemeClr val="tx2"/>
              </a:gs>
              <a:gs pos="100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4" name="Rechteck 3"/>
          <p:cNvSpPr/>
          <p:nvPr/>
        </p:nvSpPr>
        <p:spPr>
          <a:xfrm>
            <a:off x="0" y="1025525"/>
            <a:ext cx="12192000" cy="1714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731" y="328249"/>
            <a:ext cx="1218534" cy="554589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4" t="829" r="16716" b="-829"/>
          <a:stretch/>
        </p:blipFill>
        <p:spPr>
          <a:xfrm>
            <a:off x="7558001" y="2887299"/>
            <a:ext cx="1865399" cy="1655762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4738" cy="513188"/>
          </a:xfrm>
          <a:prstGeom prst="rect">
            <a:avLst/>
          </a:prstGeom>
        </p:spPr>
      </p:pic>
      <p:pic>
        <p:nvPicPr>
          <p:cNvPr id="12" name="Picture 2" descr="I:\2_Sekretariat\01_Logo\groß\LK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38287" y="348119"/>
            <a:ext cx="1379741" cy="5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74714" y="4494775"/>
            <a:ext cx="10438871" cy="1334525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alpha val="80000"/>
                  </a:schemeClr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br>
              <a:rPr lang="de-DE" dirty="0" smtClean="0"/>
            </a:br>
            <a:r>
              <a:rPr lang="de-DE" dirty="0" smtClean="0"/>
              <a:t>Ort oder Anlass des Vortrags // Samstag, 13. Januar 2018</a:t>
            </a:r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 rotWithShape="1"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1" t="42820" r="25319" b="26143"/>
          <a:stretch/>
        </p:blipFill>
        <p:spPr>
          <a:xfrm>
            <a:off x="9661525" y="3924767"/>
            <a:ext cx="1873250" cy="1652501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 userDrawn="1"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93" r="18435"/>
          <a:stretch/>
        </p:blipFill>
        <p:spPr>
          <a:xfrm>
            <a:off x="9661525" y="1890799"/>
            <a:ext cx="1867174" cy="1655762"/>
          </a:xfrm>
          <a:prstGeom prst="rect">
            <a:avLst/>
          </a:prstGeom>
        </p:spPr>
      </p:pic>
      <p:sp>
        <p:nvSpPr>
          <p:cNvPr id="26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74714" y="2017199"/>
            <a:ext cx="10438873" cy="828676"/>
          </a:xfrm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pPr lvl="0"/>
            <a:r>
              <a:rPr lang="de-DE" dirty="0" smtClean="0"/>
              <a:t>Vorname Name</a:t>
            </a:r>
            <a:br>
              <a:rPr lang="de-DE" dirty="0" smtClean="0"/>
            </a:br>
            <a:r>
              <a:rPr lang="de-DE" dirty="0" smtClean="0"/>
              <a:t>Struktureinheit  der TU Dresden</a:t>
            </a:r>
            <a:endParaRPr lang="de-DE" dirty="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874713" y="3392203"/>
            <a:ext cx="10438873" cy="972108"/>
          </a:xfrm>
          <a:ln>
            <a:noFill/>
          </a:ln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</a:t>
            </a:r>
            <a:br>
              <a:rPr lang="de-DE" dirty="0" smtClean="0"/>
            </a:br>
            <a:r>
              <a:rPr lang="de-DE" dirty="0" smtClean="0"/>
              <a:t>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091202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984768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0" y="1030288"/>
            <a:ext cx="12192000" cy="509905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895653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12192000" cy="6129331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961108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928544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elfolie_T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025526"/>
            <a:ext cx="12192000" cy="5832476"/>
          </a:xfrm>
          <a:prstGeom prst="rect">
            <a:avLst/>
          </a:prstGeom>
          <a:gradFill>
            <a:gsLst>
              <a:gs pos="14000">
                <a:schemeClr val="tx2"/>
              </a:gs>
              <a:gs pos="100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4" name="Rechteck 3"/>
          <p:cNvSpPr/>
          <p:nvPr/>
        </p:nvSpPr>
        <p:spPr>
          <a:xfrm>
            <a:off x="0" y="1025525"/>
            <a:ext cx="12192000" cy="1714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731" y="328249"/>
            <a:ext cx="1218534" cy="55458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4738" cy="513188"/>
          </a:xfrm>
          <a:prstGeom prst="rect">
            <a:avLst/>
          </a:prstGeom>
        </p:spPr>
      </p:pic>
      <p:pic>
        <p:nvPicPr>
          <p:cNvPr id="12" name="Picture 2" descr="I:\2_Sekretariat\01_Logo\groß\LKT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38287" y="348119"/>
            <a:ext cx="1379741" cy="5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74714" y="4494775"/>
            <a:ext cx="10438871" cy="1334525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alpha val="80000"/>
                  </a:schemeClr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br>
              <a:rPr lang="de-DE" dirty="0" smtClean="0"/>
            </a:br>
            <a:r>
              <a:rPr lang="de-DE" dirty="0" smtClean="0"/>
              <a:t>Ort oder Anlass des Vortrags // Samstag, 13. Januar 2018</a:t>
            </a:r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74714" y="2017199"/>
            <a:ext cx="10438873" cy="828676"/>
          </a:xfrm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pPr lvl="0"/>
            <a:r>
              <a:rPr lang="de-DE" dirty="0" smtClean="0"/>
              <a:t>Vorname Name</a:t>
            </a:r>
            <a:br>
              <a:rPr lang="de-DE" dirty="0" smtClean="0"/>
            </a:br>
            <a:r>
              <a:rPr lang="de-DE" dirty="0" smtClean="0"/>
              <a:t>Struktureinheit  der TU Dresden</a:t>
            </a:r>
            <a:endParaRPr lang="de-DE" dirty="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874713" y="3392203"/>
            <a:ext cx="10438873" cy="972108"/>
          </a:xfrm>
          <a:ln>
            <a:noFill/>
          </a:ln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</a:t>
            </a:r>
            <a:br>
              <a:rPr lang="de-DE" dirty="0" smtClean="0"/>
            </a:br>
            <a:r>
              <a:rPr lang="de-DE" dirty="0" smtClean="0"/>
              <a:t>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638562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_T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74712" y="4494775"/>
            <a:ext cx="10438873" cy="1334525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br>
              <a:rPr lang="de-DE" dirty="0" smtClean="0"/>
            </a:br>
            <a:r>
              <a:rPr lang="de-DE" dirty="0" smtClean="0"/>
              <a:t>Ort oder Anlass des Vortrags // Samstag, 13. Januar 2018</a:t>
            </a:r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74713" y="2420841"/>
            <a:ext cx="10438873" cy="828676"/>
          </a:xfrm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 smtClean="0"/>
              <a:t>Vorname Name</a:t>
            </a:r>
            <a:br>
              <a:rPr lang="de-DE" dirty="0" smtClean="0"/>
            </a:br>
            <a:r>
              <a:rPr lang="de-DE" dirty="0" smtClean="0"/>
              <a:t>Struktureinheit  der TU Dresden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74713" y="3392203"/>
            <a:ext cx="10438873" cy="972108"/>
          </a:xfrm>
          <a:ln>
            <a:noFill/>
          </a:ln>
        </p:spPr>
        <p:txBody>
          <a:bodyPr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Titelmasterformat</a:t>
            </a:r>
            <a:br>
              <a:rPr lang="de-DE" dirty="0" smtClean="0"/>
            </a:br>
            <a:r>
              <a:rPr lang="de-DE" dirty="0" smtClean="0"/>
              <a:t>durch Klicken bearbeiten</a:t>
            </a:r>
            <a:endParaRPr lang="de-DE" dirty="0"/>
          </a:p>
        </p:txBody>
      </p:sp>
      <p:cxnSp>
        <p:nvCxnSpPr>
          <p:cNvPr id="8" name="Gerade Verbindung 14"/>
          <p:cNvCxnSpPr/>
          <p:nvPr/>
        </p:nvCxnSpPr>
        <p:spPr>
          <a:xfrm>
            <a:off x="0" y="1026000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4"/>
          <p:cNvCxnSpPr/>
          <p:nvPr/>
        </p:nvCxnSpPr>
        <p:spPr>
          <a:xfrm>
            <a:off x="0" y="1206000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731" y="328249"/>
            <a:ext cx="1218534" cy="55458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4738" cy="513188"/>
          </a:xfrm>
          <a:prstGeom prst="rect">
            <a:avLst/>
          </a:prstGeom>
        </p:spPr>
      </p:pic>
      <p:pic>
        <p:nvPicPr>
          <p:cNvPr id="12" name="Picture 2" descr="I:\2_Sekretariat\01_Logo\groß\LKT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38287" y="348119"/>
            <a:ext cx="1379741" cy="5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19847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>
          <a:xfrm>
            <a:off x="874711" y="1484313"/>
            <a:ext cx="10580688" cy="4344987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3pPr>
              <a:spcBef>
                <a:spcPts val="1200"/>
              </a:spcBef>
              <a:defRPr/>
            </a:lvl3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811993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2"/>
            <a:ext cx="12192000" cy="6129336"/>
          </a:xfrm>
          <a:prstGeom prst="rect">
            <a:avLst/>
          </a:prstGeom>
          <a:gradFill>
            <a:gsLst>
              <a:gs pos="14000">
                <a:schemeClr val="tx2"/>
              </a:gs>
              <a:gs pos="100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387259"/>
            <a:ext cx="10580687" cy="1198491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7067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65749" y="1484313"/>
            <a:ext cx="6089649" cy="4344987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874711" y="1484313"/>
            <a:ext cx="4300539" cy="1332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4"/>
          </p:nvPr>
        </p:nvSpPr>
        <p:spPr>
          <a:xfrm>
            <a:off x="874712" y="2943181"/>
            <a:ext cx="4300537" cy="1332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15"/>
          </p:nvPr>
        </p:nvSpPr>
        <p:spPr>
          <a:xfrm>
            <a:off x="874710" y="4402050"/>
            <a:ext cx="4300537" cy="1427249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113879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6267449" y="1484314"/>
            <a:ext cx="5187950" cy="4344985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874713" y="1484314"/>
            <a:ext cx="5195887" cy="4344985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024276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874713" y="1484314"/>
            <a:ext cx="5195887" cy="4344985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6267449" y="1484315"/>
            <a:ext cx="5187950" cy="4344984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66198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874712" y="1484314"/>
            <a:ext cx="3399576" cy="4344985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8070849" y="1484315"/>
            <a:ext cx="3384550" cy="4344984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4457700" y="1484315"/>
            <a:ext cx="3416300" cy="4344984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335963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Das ist eine Überschrift</a:t>
            </a:r>
            <a:br>
              <a:rPr lang="de-DE" dirty="0" smtClean="0"/>
            </a:br>
            <a:r>
              <a:rPr lang="de-DE" dirty="0" smtClean="0"/>
              <a:t>in zwei Zeilen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74712" y="1481138"/>
            <a:ext cx="10580687" cy="436086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Erste Textebene (16pt)</a:t>
            </a:r>
          </a:p>
          <a:p>
            <a:pPr lvl="1"/>
            <a:r>
              <a:rPr lang="de-DE" dirty="0" smtClean="0"/>
              <a:t>Zweite Textebene für Aufzählungen</a:t>
            </a:r>
          </a:p>
          <a:p>
            <a:pPr lvl="2"/>
            <a:r>
              <a:rPr lang="de-DE" dirty="0" smtClean="0"/>
              <a:t>Dritte Textebene bei viel Text (14pt)</a:t>
            </a:r>
          </a:p>
          <a:p>
            <a:pPr lvl="3"/>
            <a:r>
              <a:rPr lang="de-DE" dirty="0" smtClean="0"/>
              <a:t>Vierte Textebene für Aufzählungen bei viel Text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Zwischenseite</a:t>
            </a:r>
          </a:p>
          <a:p>
            <a:pPr lvl="6"/>
            <a:r>
              <a:rPr lang="de-DE" dirty="0" smtClean="0"/>
              <a:t>Für den nächsten Präsentationsabschnitt</a:t>
            </a:r>
            <a:endParaRPr lang="de-DE" dirty="0"/>
          </a:p>
        </p:txBody>
      </p:sp>
      <p:sp>
        <p:nvSpPr>
          <p:cNvPr id="4" name="Textfeld 3"/>
          <p:cNvSpPr txBox="1"/>
          <p:nvPr userDrawn="1"/>
        </p:nvSpPr>
        <p:spPr>
          <a:xfrm>
            <a:off x="3575050" y="6319797"/>
            <a:ext cx="5187950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 smtClean="0">
                <a:solidFill>
                  <a:schemeClr val="bg2"/>
                </a:solidFill>
              </a:rPr>
              <a:t>Titel der Präsentation</a:t>
            </a:r>
          </a:p>
          <a:p>
            <a:pPr algn="l"/>
            <a:r>
              <a:rPr lang="de-DE" sz="80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Professur für Kraftfahrzeugtechnik der TU Dresden/ </a:t>
            </a:r>
            <a:r>
              <a:rPr lang="de-DE" sz="80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Vorname Name</a:t>
            </a:r>
            <a:r>
              <a:rPr lang="de-DE" sz="800" baseline="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80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 Vortragenden</a:t>
            </a:r>
            <a:endParaRPr lang="de-DE" sz="800" baseline="0" dirty="0" smtClean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de-DE" sz="800" baseline="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Dresden // 10.05.2019</a:t>
            </a:r>
            <a:endParaRPr lang="de-DE" sz="8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Gerade Verbindung 14"/>
          <p:cNvCxnSpPr/>
          <p:nvPr/>
        </p:nvCxnSpPr>
        <p:spPr>
          <a:xfrm>
            <a:off x="0" y="6123216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8966200" y="6306444"/>
            <a:ext cx="704850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de-DE" sz="80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80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Folie</a:t>
            </a:r>
            <a:r>
              <a:rPr lang="de-DE" sz="800" baseline="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fld id="{38F97D41-8991-4148-BA02-56FEE4AAF2CC}" type="slidenum">
              <a:rPr lang="de-DE" sz="800" baseline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91426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sz="800" baseline="0" dirty="0" smtClean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r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8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955" y="6336430"/>
            <a:ext cx="770373" cy="35061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93" y="6336706"/>
            <a:ext cx="1115691" cy="324444"/>
          </a:xfrm>
          <a:prstGeom prst="rect">
            <a:avLst/>
          </a:prstGeom>
        </p:spPr>
      </p:pic>
      <p:pic>
        <p:nvPicPr>
          <p:cNvPr id="11" name="Picture 2" descr="I:\2_Sekretariat\01_Logo\groß\LKT.pn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3972" y="6329110"/>
            <a:ext cx="868368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890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948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1" r:id="rId10"/>
    <p:sldLayoutId id="2147483902" r:id="rId11"/>
    <p:sldLayoutId id="2147483903" r:id="rId12"/>
    <p:sldLayoutId id="2147483905" r:id="rId13"/>
  </p:sldLayoutIdLst>
  <p:timing>
    <p:tnLst>
      <p:par>
        <p:cTn id="1" dur="indefinite" restart="never" nodeType="tmRoot"/>
      </p:par>
    </p:tnLst>
  </p:timing>
  <p:hf hdr="0"/>
  <p:txStyles>
    <p:titleStyle>
      <a:lvl1pPr algn="l" defTabSz="914269" rtl="0" eaLnBrk="1" latinLnBrk="0" hangingPunct="1">
        <a:spcBef>
          <a:spcPct val="0"/>
        </a:spcBef>
        <a:buNone/>
        <a:defRPr sz="2400" b="1" kern="1200" baseline="0">
          <a:solidFill>
            <a:schemeClr val="tx2"/>
          </a:solidFill>
          <a:latin typeface="Open Sans" panose="020B0606030504020204" pitchFamily="34" charset="0"/>
          <a:ea typeface="+mj-ea"/>
          <a:cs typeface="+mj-cs"/>
        </a:defRPr>
      </a:lvl1pPr>
    </p:titleStyle>
    <p:bodyStyle>
      <a:lvl1pPr marL="0" indent="0" algn="l" defTabSz="914269" rtl="0" eaLnBrk="1" latinLnBrk="0" hangingPunct="1"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1pPr>
      <a:lvl2pPr marL="395942" indent="-323953" algn="l" defTabSz="914269" rtl="0" eaLnBrk="1" latinLnBrk="0" hangingPunct="1">
        <a:spcBef>
          <a:spcPts val="300"/>
        </a:spcBef>
        <a:buFont typeface="Open Sans" panose="020B0606030504020204" pitchFamily="34" charset="0"/>
        <a:buChar char="—"/>
        <a:defRPr sz="16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2pPr>
      <a:lvl3pPr marL="0" indent="0" algn="l" defTabSz="914269" rtl="0" eaLnBrk="1" latinLnBrk="0" hangingPunct="1">
        <a:spcBef>
          <a:spcPts val="600"/>
        </a:spcBef>
        <a:buFont typeface="Arial" panose="020B0604020202020204" pitchFamily="34" charset="0"/>
        <a:buNone/>
        <a:defRPr sz="14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3pPr>
      <a:lvl4pPr marL="395942" indent="-215969" algn="l" defTabSz="914269" rtl="0" eaLnBrk="1" latinLnBrk="0" hangingPunct="1">
        <a:spcBef>
          <a:spcPts val="300"/>
        </a:spcBef>
        <a:buFont typeface="Symbol" panose="05050102010706020507" pitchFamily="18" charset="2"/>
        <a:buChar char="-"/>
        <a:defRPr sz="14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4pPr>
      <a:lvl5pPr marL="575916" indent="-179362" algn="l" defTabSz="914269" rtl="0" eaLnBrk="1" latinLnBrk="0" hangingPunct="1">
        <a:spcBef>
          <a:spcPts val="300"/>
        </a:spcBef>
        <a:buFont typeface="Symbol" panose="05050102010706020507" pitchFamily="18" charset="2"/>
        <a:buChar char="-"/>
        <a:defRPr sz="1400" kern="1200" baseline="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5pPr>
      <a:lvl6pPr marL="358723" indent="0" algn="l" defTabSz="914269" rtl="0" eaLnBrk="1" latinLnBrk="0" hangingPunct="1">
        <a:spcBef>
          <a:spcPts val="0"/>
        </a:spcBef>
        <a:buFont typeface="Arial" panose="020B0604020202020204" pitchFamily="34" charset="0"/>
        <a:buNone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6pPr>
      <a:lvl7pPr marL="358723" indent="0" algn="l" defTabSz="914269" rtl="0" eaLnBrk="1" latinLnBrk="0" hangingPunct="1">
        <a:spcBef>
          <a:spcPts val="0"/>
        </a:spcBef>
        <a:buFont typeface="Arial" panose="020B0604020202020204" pitchFamily="34" charset="0"/>
        <a:buNone/>
        <a:defRPr sz="3200" kern="1200">
          <a:solidFill>
            <a:schemeClr val="bg1"/>
          </a:solidFill>
          <a:latin typeface="+mn-lt"/>
          <a:ea typeface="+mn-ea"/>
          <a:cs typeface="+mn-cs"/>
        </a:defRPr>
      </a:lvl7pPr>
      <a:lvl8pPr marL="3428502" indent="-228566" algn="l" defTabSz="9142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5" indent="-228566" algn="l" defTabSz="9142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3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6" pos="992">
          <p15:clr>
            <a:srgbClr val="F26B43"/>
          </p15:clr>
        </p15:guide>
        <p15:guide id="7" pos="1120">
          <p15:clr>
            <a:srgbClr val="F26B43"/>
          </p15:clr>
        </p15:guide>
        <p15:guide id="8" pos="1676">
          <p15:clr>
            <a:srgbClr val="F26B43"/>
          </p15:clr>
        </p15:guide>
        <p15:guide id="9" pos="1556">
          <p15:clr>
            <a:srgbClr val="F26B43"/>
          </p15:clr>
        </p15:guide>
        <p15:guide id="10" pos="2252">
          <p15:clr>
            <a:srgbClr val="F26B43"/>
          </p15:clr>
        </p15:guide>
        <p15:guide id="11" pos="2128">
          <p15:clr>
            <a:srgbClr val="F26B43"/>
          </p15:clr>
        </p15:guide>
        <p15:guide id="16" pos="3824">
          <p15:clr>
            <a:srgbClr val="F26B43"/>
          </p15:clr>
        </p15:guide>
        <p15:guide id="17" pos="3948">
          <p15:clr>
            <a:srgbClr val="F26B43"/>
          </p15:clr>
        </p15:guide>
        <p15:guide id="20" pos="4384">
          <p15:clr>
            <a:srgbClr val="F26B43"/>
          </p15:clr>
        </p15:guide>
        <p15:guide id="21" pos="4508">
          <p15:clr>
            <a:srgbClr val="F26B43"/>
          </p15:clr>
        </p15:guide>
        <p15:guide id="22" pos="6780">
          <p15:clr>
            <a:srgbClr val="F26B43"/>
          </p15:clr>
        </p15:guide>
        <p15:guide id="23" pos="6656">
          <p15:clr>
            <a:srgbClr val="F26B43"/>
          </p15:clr>
        </p15:guide>
        <p15:guide id="24" pos="4960">
          <p15:clr>
            <a:srgbClr val="F26B43"/>
          </p15:clr>
        </p15:guide>
        <p15:guide id="25" pos="5084">
          <p15:clr>
            <a:srgbClr val="F26B43"/>
          </p15:clr>
        </p15:guide>
        <p15:guide id="30" orient="horz" pos="538">
          <p15:clr>
            <a:srgbClr val="F26B43"/>
          </p15:clr>
        </p15:guide>
        <p15:guide id="31" pos="551">
          <p15:clr>
            <a:srgbClr val="F26B43"/>
          </p15:clr>
        </p15:guide>
        <p15:guide id="39" pos="6092">
          <p15:clr>
            <a:srgbClr val="F26B43"/>
          </p15:clr>
        </p15:guide>
        <p15:guide id="40" pos="6216">
          <p15:clr>
            <a:srgbClr val="F26B43"/>
          </p15:clr>
        </p15:guide>
        <p15:guide id="41" pos="2692">
          <p15:clr>
            <a:srgbClr val="F26B43"/>
          </p15:clr>
        </p15:guide>
        <p15:guide id="42" pos="2808">
          <p15:clr>
            <a:srgbClr val="F26B43"/>
          </p15:clr>
        </p15:guide>
        <p15:guide id="43" pos="3260">
          <p15:clr>
            <a:srgbClr val="F26B43"/>
          </p15:clr>
        </p15:guide>
        <p15:guide id="44" pos="3380">
          <p15:clr>
            <a:srgbClr val="F26B43"/>
          </p15:clr>
        </p15:guide>
        <p15:guide id="50" pos="5520">
          <p15:clr>
            <a:srgbClr val="F26B43"/>
          </p15:clr>
        </p15:guide>
        <p15:guide id="52" orient="horz" pos="933">
          <p15:clr>
            <a:srgbClr val="F26B43"/>
          </p15:clr>
        </p15:guide>
        <p15:guide id="53" orient="horz" pos="759">
          <p15:clr>
            <a:srgbClr val="F26B43"/>
          </p15:clr>
        </p15:guide>
        <p15:guide id="58" orient="horz" pos="218">
          <p15:clr>
            <a:srgbClr val="F26B43"/>
          </p15:clr>
        </p15:guide>
        <p15:guide id="59" orient="horz" pos="3680">
          <p15:clr>
            <a:srgbClr val="F26B43"/>
          </p15:clr>
        </p15:guide>
        <p15:guide id="60" orient="horz" pos="3861">
          <p15:clr>
            <a:srgbClr val="F26B43"/>
          </p15:clr>
        </p15:guide>
        <p15:guide id="62" orient="horz" pos="2130">
          <p15:clr>
            <a:srgbClr val="F26B43"/>
          </p15:clr>
        </p15:guide>
        <p15:guide id="65" pos="5648">
          <p15:clr>
            <a:srgbClr val="F26B43"/>
          </p15:clr>
        </p15:guide>
        <p15:guide id="66" orient="horz" pos="649">
          <p15:clr>
            <a:srgbClr val="F26B43"/>
          </p15:clr>
        </p15:guide>
        <p15:guide id="67" pos="7216">
          <p15:clr>
            <a:srgbClr val="F26B43"/>
          </p15:clr>
        </p15:guide>
        <p15:guide id="69" orient="horz" pos="3988">
          <p15:clr>
            <a:srgbClr val="F26B43"/>
          </p15:clr>
        </p15:guide>
        <p15:guide id="70" orient="horz" pos="4196">
          <p15:clr>
            <a:srgbClr val="F26B43"/>
          </p15:clr>
        </p15:guide>
        <p15:guide id="71" pos="318">
          <p15:clr>
            <a:srgbClr val="F26B43"/>
          </p15:clr>
        </p15:guide>
        <p15:guide id="72" orient="horz" pos="41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hyperlink" Target="https://support.office.com/de-de/article/ausrichten-von-objekten-auf-folien-mithilfe-von-f%C3%BChrungslinien-auf-folienmasterebene-80e0171a-a5f6-499b-8a1e-c46da02b3287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support.office.com/de-de/article/verwenden-oder-Erstellen-von-Designs-in-PowerPoint-83e68627-2c17-454a-9fd8-62deb81951a6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support.office.com/de-de/article/Was-ist-ein-Folienmaster-B9ABB2A0-7AEF-4257-A14E-4329C904DA5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inkscape.org/de/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teve_Matteson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hyperlink" Target="https://tu-dresden.de/intern/services-und-hilfe/ressourcen/dateien/kommunizieren_und_publizieren/corporate-design/cd-elemente/schrift-tud-open-sans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CD-Regeln und Hinweise // Stand </a:t>
            </a:r>
            <a:r>
              <a:rPr lang="de-DE" dirty="0" smtClean="0"/>
              <a:t>September</a:t>
            </a:r>
            <a:r>
              <a:rPr lang="de-DE" dirty="0" smtClean="0"/>
              <a:t> 2022</a:t>
            </a:r>
            <a:endParaRPr lang="de-DE" dirty="0"/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b="1" dirty="0"/>
              <a:t>Vorname Nachname</a:t>
            </a:r>
          </a:p>
          <a:p>
            <a:r>
              <a:rPr lang="de-DE" dirty="0"/>
              <a:t>Fakultät Verkehrswissenschaften „Friedrich List“</a:t>
            </a:r>
          </a:p>
          <a:p>
            <a:r>
              <a:rPr lang="de-DE" dirty="0"/>
              <a:t>Institut für Automobiltechnik – IAD </a:t>
            </a:r>
          </a:p>
          <a:p>
            <a:r>
              <a:rPr lang="de-DE" dirty="0" smtClean="0"/>
              <a:t>Professur </a:t>
            </a:r>
            <a:r>
              <a:rPr lang="de-DE" dirty="0"/>
              <a:t>für Kraftfahrzeugtechnik – </a:t>
            </a:r>
            <a:r>
              <a:rPr lang="de-DE" dirty="0" smtClean="0"/>
              <a:t>LKT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Präsentationsvorlage des LKT</a:t>
            </a:r>
            <a:br>
              <a:rPr lang="de-DE" dirty="0"/>
            </a:br>
            <a:r>
              <a:rPr lang="de-DE" b="0" dirty="0"/>
              <a:t>im CD der TU Dresden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521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/>
        </p:nvGrpSpPr>
        <p:grpSpPr>
          <a:xfrm>
            <a:off x="7156450" y="1854676"/>
            <a:ext cx="4298950" cy="3455210"/>
            <a:chOff x="7431548" y="1854676"/>
            <a:chExt cx="4023852" cy="3455210"/>
          </a:xfrm>
        </p:grpSpPr>
        <p:sp>
          <p:nvSpPr>
            <p:cNvPr id="18" name="Rechteck 17"/>
            <p:cNvSpPr/>
            <p:nvPr/>
          </p:nvSpPr>
          <p:spPr>
            <a:xfrm>
              <a:off x="7431548" y="5032074"/>
              <a:ext cx="4023852" cy="277812"/>
            </a:xfrm>
            <a:prstGeom prst="rect">
              <a:avLst/>
            </a:prstGeom>
            <a:solidFill>
              <a:srgbClr val="EE7F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/>
            <p:cNvSpPr/>
            <p:nvPr/>
          </p:nvSpPr>
          <p:spPr>
            <a:xfrm>
              <a:off x="7431548" y="2251851"/>
              <a:ext cx="4023852" cy="2778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/>
            <p:cNvSpPr/>
            <p:nvPr/>
          </p:nvSpPr>
          <p:spPr>
            <a:xfrm>
              <a:off x="7431548" y="2649026"/>
              <a:ext cx="4023852" cy="2778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/>
            <p:cNvSpPr/>
            <p:nvPr/>
          </p:nvSpPr>
          <p:spPr>
            <a:xfrm>
              <a:off x="7431548" y="3046201"/>
              <a:ext cx="4023852" cy="2778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Rechteck 13"/>
            <p:cNvSpPr/>
            <p:nvPr/>
          </p:nvSpPr>
          <p:spPr>
            <a:xfrm>
              <a:off x="7431548" y="3443376"/>
              <a:ext cx="4023852" cy="2778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Rechteck 14"/>
            <p:cNvSpPr/>
            <p:nvPr/>
          </p:nvSpPr>
          <p:spPr>
            <a:xfrm>
              <a:off x="7431548" y="3840551"/>
              <a:ext cx="4023852" cy="2778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 15"/>
            <p:cNvSpPr/>
            <p:nvPr/>
          </p:nvSpPr>
          <p:spPr>
            <a:xfrm>
              <a:off x="7431548" y="4237726"/>
              <a:ext cx="4023852" cy="2778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7431548" y="4634901"/>
              <a:ext cx="4023852" cy="2778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9"/>
            <p:cNvSpPr/>
            <p:nvPr/>
          </p:nvSpPr>
          <p:spPr>
            <a:xfrm>
              <a:off x="7431548" y="1854676"/>
              <a:ext cx="4023852" cy="2778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8" name="Gruppieren 27"/>
          <p:cNvGrpSpPr/>
          <p:nvPr/>
        </p:nvGrpSpPr>
        <p:grpSpPr>
          <a:xfrm>
            <a:off x="6255800" y="1847813"/>
            <a:ext cx="278539" cy="3455210"/>
            <a:chOff x="6659299" y="1847813"/>
            <a:chExt cx="278539" cy="3455210"/>
          </a:xfrm>
        </p:grpSpPr>
        <p:sp>
          <p:nvSpPr>
            <p:cNvPr id="26" name="Rechteck 25"/>
            <p:cNvSpPr/>
            <p:nvPr/>
          </p:nvSpPr>
          <p:spPr>
            <a:xfrm>
              <a:off x="6659299" y="5025211"/>
              <a:ext cx="278539" cy="277812"/>
            </a:xfrm>
            <a:prstGeom prst="rect">
              <a:avLst/>
            </a:prstGeom>
            <a:solidFill>
              <a:srgbClr val="EE7F00">
                <a:alpha val="60000"/>
              </a:srgb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Rechteck 18"/>
            <p:cNvSpPr/>
            <p:nvPr/>
          </p:nvSpPr>
          <p:spPr>
            <a:xfrm>
              <a:off x="6659299" y="2244988"/>
              <a:ext cx="278539" cy="277812"/>
            </a:xfrm>
            <a:prstGeom prst="rect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Rechteck 19"/>
            <p:cNvSpPr/>
            <p:nvPr/>
          </p:nvSpPr>
          <p:spPr>
            <a:xfrm>
              <a:off x="6659299" y="2642163"/>
              <a:ext cx="278539" cy="277812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Rechteck 20"/>
            <p:cNvSpPr/>
            <p:nvPr/>
          </p:nvSpPr>
          <p:spPr>
            <a:xfrm>
              <a:off x="6659299" y="3039338"/>
              <a:ext cx="278539" cy="277812"/>
            </a:xfrm>
            <a:prstGeom prst="rect">
              <a:avLst/>
            </a:prstGeom>
            <a:solidFill>
              <a:schemeClr val="bg2">
                <a:alpha val="60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echteck 21"/>
            <p:cNvSpPr/>
            <p:nvPr/>
          </p:nvSpPr>
          <p:spPr>
            <a:xfrm>
              <a:off x="6659299" y="3436513"/>
              <a:ext cx="278539" cy="277812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Rechteck 22"/>
            <p:cNvSpPr/>
            <p:nvPr/>
          </p:nvSpPr>
          <p:spPr>
            <a:xfrm>
              <a:off x="6659299" y="3833688"/>
              <a:ext cx="278539" cy="277812"/>
            </a:xfrm>
            <a:prstGeom prst="rect">
              <a:avLst/>
            </a:prstGeom>
            <a:solidFill>
              <a:schemeClr val="accent6">
                <a:alpha val="6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Rechteck 23"/>
            <p:cNvSpPr/>
            <p:nvPr/>
          </p:nvSpPr>
          <p:spPr>
            <a:xfrm>
              <a:off x="6659299" y="4230863"/>
              <a:ext cx="278539" cy="277812"/>
            </a:xfrm>
            <a:prstGeom prst="rect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Rechteck 24"/>
            <p:cNvSpPr/>
            <p:nvPr/>
          </p:nvSpPr>
          <p:spPr>
            <a:xfrm>
              <a:off x="6659299" y="4628038"/>
              <a:ext cx="278539" cy="277812"/>
            </a:xfrm>
            <a:prstGeom prst="rect">
              <a:avLst/>
            </a:prstGeom>
            <a:solidFill>
              <a:schemeClr val="accent4">
                <a:alpha val="6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Rechteck 26"/>
            <p:cNvSpPr/>
            <p:nvPr/>
          </p:nvSpPr>
          <p:spPr>
            <a:xfrm>
              <a:off x="6659299" y="1847813"/>
              <a:ext cx="278539" cy="277812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9" name="Gruppieren 28"/>
          <p:cNvGrpSpPr/>
          <p:nvPr/>
        </p:nvGrpSpPr>
        <p:grpSpPr>
          <a:xfrm>
            <a:off x="6694545" y="1847813"/>
            <a:ext cx="278539" cy="3455210"/>
            <a:chOff x="7045423" y="1847813"/>
            <a:chExt cx="278539" cy="3455210"/>
          </a:xfrm>
        </p:grpSpPr>
        <p:sp>
          <p:nvSpPr>
            <p:cNvPr id="46" name="Rechteck 45"/>
            <p:cNvSpPr/>
            <p:nvPr/>
          </p:nvSpPr>
          <p:spPr>
            <a:xfrm>
              <a:off x="7045423" y="5025211"/>
              <a:ext cx="278539" cy="277812"/>
            </a:xfrm>
            <a:prstGeom prst="rect">
              <a:avLst/>
            </a:prstGeom>
            <a:solidFill>
              <a:srgbClr val="EE7F00">
                <a:alpha val="80000"/>
              </a:srgb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Rechteck 38"/>
            <p:cNvSpPr/>
            <p:nvPr/>
          </p:nvSpPr>
          <p:spPr>
            <a:xfrm>
              <a:off x="7045423" y="2244988"/>
              <a:ext cx="278539" cy="277812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Rechteck 39"/>
            <p:cNvSpPr/>
            <p:nvPr/>
          </p:nvSpPr>
          <p:spPr>
            <a:xfrm>
              <a:off x="7045423" y="2642163"/>
              <a:ext cx="278539" cy="277812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Rechteck 40"/>
            <p:cNvSpPr/>
            <p:nvPr/>
          </p:nvSpPr>
          <p:spPr>
            <a:xfrm>
              <a:off x="7045423" y="3039338"/>
              <a:ext cx="278539" cy="277812"/>
            </a:xfrm>
            <a:prstGeom prst="rect">
              <a:avLst/>
            </a:prstGeom>
            <a:solidFill>
              <a:schemeClr val="bg2">
                <a:alpha val="80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Rechteck 41"/>
            <p:cNvSpPr/>
            <p:nvPr/>
          </p:nvSpPr>
          <p:spPr>
            <a:xfrm>
              <a:off x="7045423" y="3436513"/>
              <a:ext cx="278539" cy="277812"/>
            </a:xfrm>
            <a:prstGeom prst="rect">
              <a:avLst/>
            </a:prstGeom>
            <a:solidFill>
              <a:schemeClr val="accent5">
                <a:alpha val="8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Rechteck 42"/>
            <p:cNvSpPr/>
            <p:nvPr/>
          </p:nvSpPr>
          <p:spPr>
            <a:xfrm>
              <a:off x="7045423" y="3833688"/>
              <a:ext cx="278539" cy="277812"/>
            </a:xfrm>
            <a:prstGeom prst="rect">
              <a:avLst/>
            </a:prstGeom>
            <a:solidFill>
              <a:schemeClr val="accent6">
                <a:alpha val="8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Rechteck 43"/>
            <p:cNvSpPr/>
            <p:nvPr/>
          </p:nvSpPr>
          <p:spPr>
            <a:xfrm>
              <a:off x="7045423" y="4230863"/>
              <a:ext cx="278539" cy="277812"/>
            </a:xfrm>
            <a:prstGeom prst="rect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" name="Rechteck 44"/>
            <p:cNvSpPr/>
            <p:nvPr/>
          </p:nvSpPr>
          <p:spPr>
            <a:xfrm>
              <a:off x="7045423" y="4628038"/>
              <a:ext cx="278539" cy="277812"/>
            </a:xfrm>
            <a:prstGeom prst="rect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Rechteck 46"/>
            <p:cNvSpPr/>
            <p:nvPr/>
          </p:nvSpPr>
          <p:spPr>
            <a:xfrm>
              <a:off x="7045423" y="1847813"/>
              <a:ext cx="278539" cy="277812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9" name="Gruppieren 8"/>
          <p:cNvGrpSpPr/>
          <p:nvPr/>
        </p:nvGrpSpPr>
        <p:grpSpPr>
          <a:xfrm>
            <a:off x="5817055" y="1847813"/>
            <a:ext cx="278539" cy="3455210"/>
            <a:chOff x="6274263" y="1847813"/>
            <a:chExt cx="278539" cy="3455210"/>
          </a:xfrm>
        </p:grpSpPr>
        <p:sp>
          <p:nvSpPr>
            <p:cNvPr id="56" name="Rechteck 55"/>
            <p:cNvSpPr/>
            <p:nvPr/>
          </p:nvSpPr>
          <p:spPr>
            <a:xfrm>
              <a:off x="6274263" y="5025211"/>
              <a:ext cx="278539" cy="277812"/>
            </a:xfrm>
            <a:prstGeom prst="rect">
              <a:avLst/>
            </a:prstGeom>
            <a:solidFill>
              <a:srgbClr val="EE7F00">
                <a:alpha val="40000"/>
              </a:srgb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" name="Rechteck 48"/>
            <p:cNvSpPr/>
            <p:nvPr/>
          </p:nvSpPr>
          <p:spPr>
            <a:xfrm>
              <a:off x="6274263" y="2244988"/>
              <a:ext cx="278539" cy="277812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Rechteck 49"/>
            <p:cNvSpPr/>
            <p:nvPr/>
          </p:nvSpPr>
          <p:spPr>
            <a:xfrm>
              <a:off x="6274263" y="2642163"/>
              <a:ext cx="278539" cy="277812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" name="Rechteck 50"/>
            <p:cNvSpPr/>
            <p:nvPr/>
          </p:nvSpPr>
          <p:spPr>
            <a:xfrm>
              <a:off x="6274263" y="3039338"/>
              <a:ext cx="278539" cy="277812"/>
            </a:xfrm>
            <a:prstGeom prst="rect">
              <a:avLst/>
            </a:prstGeom>
            <a:solidFill>
              <a:schemeClr val="bg2">
                <a:alpha val="40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" name="Rechteck 51"/>
            <p:cNvSpPr/>
            <p:nvPr/>
          </p:nvSpPr>
          <p:spPr>
            <a:xfrm>
              <a:off x="6274263" y="3436513"/>
              <a:ext cx="278539" cy="277812"/>
            </a:xfrm>
            <a:prstGeom prst="rect">
              <a:avLst/>
            </a:prstGeom>
            <a:solidFill>
              <a:schemeClr val="accent5">
                <a:alpha val="4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Rechteck 52"/>
            <p:cNvSpPr/>
            <p:nvPr/>
          </p:nvSpPr>
          <p:spPr>
            <a:xfrm>
              <a:off x="6274263" y="3833688"/>
              <a:ext cx="278539" cy="277812"/>
            </a:xfrm>
            <a:prstGeom prst="rect">
              <a:avLst/>
            </a:prstGeom>
            <a:solidFill>
              <a:schemeClr val="accent6">
                <a:alpha val="4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" name="Rechteck 53"/>
            <p:cNvSpPr/>
            <p:nvPr/>
          </p:nvSpPr>
          <p:spPr>
            <a:xfrm>
              <a:off x="6274263" y="4230863"/>
              <a:ext cx="278539" cy="277812"/>
            </a:xfrm>
            <a:prstGeom prst="rect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" name="Rechteck 54"/>
            <p:cNvSpPr/>
            <p:nvPr/>
          </p:nvSpPr>
          <p:spPr>
            <a:xfrm>
              <a:off x="6274263" y="4628038"/>
              <a:ext cx="278539" cy="277812"/>
            </a:xfrm>
            <a:prstGeom prst="rect">
              <a:avLst/>
            </a:pr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Rechteck 56"/>
            <p:cNvSpPr/>
            <p:nvPr/>
          </p:nvSpPr>
          <p:spPr>
            <a:xfrm>
              <a:off x="6274263" y="1847813"/>
              <a:ext cx="278539" cy="27781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Farben</a:t>
            </a:r>
            <a:br>
              <a:rPr lang="de-DE" dirty="0" smtClean="0"/>
            </a:br>
            <a:r>
              <a:rPr lang="de-DE" b="0" dirty="0" smtClean="0"/>
              <a:t>Grundfarben und Varianten</a:t>
            </a:r>
            <a:endParaRPr lang="de-DE" b="0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>
          <a:xfrm>
            <a:off x="874712" y="1484313"/>
            <a:ext cx="4300538" cy="424973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endParaRPr lang="de-DE" dirty="0" smtClean="0"/>
          </a:p>
          <a:p>
            <a:pPr>
              <a:spcBef>
                <a:spcPts val="1200"/>
              </a:spcBef>
            </a:pPr>
            <a:r>
              <a:rPr lang="de-DE" dirty="0" smtClean="0"/>
              <a:t>Die </a:t>
            </a:r>
            <a:r>
              <a:rPr lang="de-DE" b="1" dirty="0" smtClean="0"/>
              <a:t>Hausfarbe</a:t>
            </a:r>
            <a:r>
              <a:rPr lang="de-DE" dirty="0" smtClean="0"/>
              <a:t> der TU Dresden ist </a:t>
            </a:r>
            <a:r>
              <a:rPr lang="de-DE" b="1" dirty="0" smtClean="0"/>
              <a:t>Dunkelblau</a:t>
            </a:r>
            <a:r>
              <a:rPr lang="de-DE" dirty="0" smtClean="0"/>
              <a:t>, Farbton HKS 41.</a:t>
            </a:r>
          </a:p>
          <a:p>
            <a:r>
              <a:rPr lang="de-DE" dirty="0" smtClean="0"/>
              <a:t>Zudem sind eine Reihe von </a:t>
            </a:r>
            <a:r>
              <a:rPr lang="de-DE" b="1" dirty="0" smtClean="0"/>
              <a:t>Sekundärfarben</a:t>
            </a:r>
            <a:r>
              <a:rPr lang="de-DE" dirty="0" smtClean="0"/>
              <a:t> definiert.</a:t>
            </a:r>
          </a:p>
          <a:p>
            <a:r>
              <a:rPr lang="de-DE" dirty="0"/>
              <a:t>Die </a:t>
            </a:r>
            <a:r>
              <a:rPr lang="de-DE" dirty="0" smtClean="0"/>
              <a:t>Farben können in </a:t>
            </a:r>
            <a:r>
              <a:rPr lang="de-DE" dirty="0"/>
              <a:t>unterschiedlicher Deckkraft eingesetzt werden. </a:t>
            </a:r>
          </a:p>
          <a:p>
            <a:r>
              <a:rPr lang="de-DE" dirty="0" smtClean="0"/>
              <a:t>Die Farben sind </a:t>
            </a:r>
            <a:r>
              <a:rPr lang="de-DE" dirty="0"/>
              <a:t>direkt </a:t>
            </a:r>
            <a:r>
              <a:rPr lang="de-DE" dirty="0" smtClean="0"/>
              <a:t>im </a:t>
            </a:r>
            <a:r>
              <a:rPr lang="de-DE" b="1" dirty="0" smtClean="0"/>
              <a:t>Design „TUD_2018“</a:t>
            </a:r>
            <a:r>
              <a:rPr lang="de-DE" dirty="0" smtClean="0"/>
              <a:t> in dieser </a:t>
            </a:r>
            <a:r>
              <a:rPr lang="de-DE" dirty="0"/>
              <a:t>Präsentationsvorlage eingebunden.</a:t>
            </a:r>
          </a:p>
          <a:p>
            <a:endParaRPr lang="de-DE" dirty="0" smtClean="0"/>
          </a:p>
          <a:p>
            <a:pPr lvl="2"/>
            <a:endParaRPr lang="de-DE" dirty="0" smtClean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4294967295"/>
          </p:nvPr>
        </p:nvSpPr>
        <p:spPr>
          <a:xfrm>
            <a:off x="7156450" y="1484313"/>
            <a:ext cx="4309577" cy="4249737"/>
          </a:xfrm>
        </p:spPr>
        <p:txBody>
          <a:bodyPr vert="horz" lIns="108000" tIns="0" rIns="0" bIns="0" rtlCol="0">
            <a:normAutofit/>
          </a:bodyPr>
          <a:lstStyle/>
          <a:p>
            <a:pPr defTabSz="896938">
              <a:spcBef>
                <a:spcPts val="1200"/>
              </a:spcBef>
              <a:tabLst>
                <a:tab pos="1165225" algn="l"/>
              </a:tabLst>
            </a:pPr>
            <a:r>
              <a:rPr lang="de-DE" b="1" dirty="0" smtClean="0"/>
              <a:t>Name	</a:t>
            </a:r>
            <a:r>
              <a:rPr lang="de-DE" b="1" dirty="0" err="1" smtClean="0"/>
              <a:t>rgb</a:t>
            </a:r>
            <a:r>
              <a:rPr lang="de-DE" b="1" dirty="0" smtClean="0"/>
              <a:t>		hex</a:t>
            </a:r>
          </a:p>
          <a:p>
            <a:pPr defTabSz="896938">
              <a:spcBef>
                <a:spcPts val="1200"/>
              </a:spcBef>
              <a:tabLst>
                <a:tab pos="1165225" algn="l"/>
              </a:tabLst>
            </a:pPr>
            <a:r>
              <a:rPr lang="de-DE" b="1" dirty="0" smtClean="0">
                <a:solidFill>
                  <a:schemeClr val="bg1"/>
                </a:solidFill>
              </a:rPr>
              <a:t>HKS </a:t>
            </a:r>
            <a:r>
              <a:rPr lang="de-DE" b="1" dirty="0">
                <a:solidFill>
                  <a:schemeClr val="bg1"/>
                </a:solidFill>
              </a:rPr>
              <a:t>41	0 / 48 / 94	#00305d</a:t>
            </a:r>
          </a:p>
          <a:p>
            <a:pPr defTabSz="896938">
              <a:spcBef>
                <a:spcPts val="1200"/>
              </a:spcBef>
              <a:tabLst>
                <a:tab pos="1165225" algn="l"/>
              </a:tabLst>
            </a:pPr>
            <a:r>
              <a:rPr lang="de-DE" dirty="0">
                <a:solidFill>
                  <a:schemeClr val="bg1"/>
                </a:solidFill>
              </a:rPr>
              <a:t>HKS 44	0 / 106 / 179	#006ab2</a:t>
            </a:r>
          </a:p>
          <a:p>
            <a:pPr defTabSz="896938">
              <a:spcBef>
                <a:spcPts val="1200"/>
              </a:spcBef>
              <a:tabLst>
                <a:tab pos="1165225" algn="l"/>
              </a:tabLst>
            </a:pPr>
            <a:r>
              <a:rPr lang="de-DE" dirty="0">
                <a:solidFill>
                  <a:schemeClr val="bg1"/>
                </a:solidFill>
              </a:rPr>
              <a:t>Cyan	0 / 158 / 224	#009de0</a:t>
            </a:r>
          </a:p>
          <a:p>
            <a:pPr defTabSz="896938">
              <a:spcBef>
                <a:spcPts val="1200"/>
              </a:spcBef>
              <a:tabLst>
                <a:tab pos="1165225" algn="l"/>
              </a:tabLst>
            </a:pPr>
            <a:r>
              <a:rPr lang="de-DE" dirty="0">
                <a:solidFill>
                  <a:schemeClr val="bg1"/>
                </a:solidFill>
              </a:rPr>
              <a:t>HKS 92	114 / 120 / 121	#717778</a:t>
            </a:r>
          </a:p>
          <a:p>
            <a:pPr defTabSz="896938">
              <a:spcBef>
                <a:spcPts val="1200"/>
              </a:spcBef>
              <a:tabLst>
                <a:tab pos="1165225" algn="l"/>
              </a:tabLst>
            </a:pPr>
            <a:r>
              <a:rPr lang="de-DE" dirty="0">
                <a:solidFill>
                  <a:schemeClr val="bg1"/>
                </a:solidFill>
              </a:rPr>
              <a:t>HKS 33	147 / 16 / 126 	#93107d</a:t>
            </a:r>
          </a:p>
          <a:p>
            <a:pPr defTabSz="896938">
              <a:spcBef>
                <a:spcPts val="1200"/>
              </a:spcBef>
              <a:tabLst>
                <a:tab pos="1165225" algn="l"/>
              </a:tabLst>
            </a:pPr>
            <a:r>
              <a:rPr lang="de-DE" dirty="0">
                <a:solidFill>
                  <a:schemeClr val="bg1"/>
                </a:solidFill>
              </a:rPr>
              <a:t>HKS 36	84 / 55 / 138	#54368a</a:t>
            </a:r>
          </a:p>
          <a:p>
            <a:pPr defTabSz="896938">
              <a:spcBef>
                <a:spcPts val="1200"/>
              </a:spcBef>
              <a:tabLst>
                <a:tab pos="1165225" algn="l"/>
              </a:tabLst>
            </a:pPr>
            <a:r>
              <a:rPr lang="de-DE" dirty="0">
                <a:solidFill>
                  <a:schemeClr val="bg1"/>
                </a:solidFill>
              </a:rPr>
              <a:t>HKS 65	106 / 176 / 35	#69af22</a:t>
            </a:r>
          </a:p>
          <a:p>
            <a:pPr defTabSz="896938">
              <a:spcBef>
                <a:spcPts val="1200"/>
              </a:spcBef>
              <a:tabLst>
                <a:tab pos="1165225" algn="l"/>
              </a:tabLst>
            </a:pPr>
            <a:r>
              <a:rPr lang="de-DE" dirty="0">
                <a:solidFill>
                  <a:schemeClr val="bg1"/>
                </a:solidFill>
              </a:rPr>
              <a:t>HKS 57	0 / 125 / 64	#007d3f</a:t>
            </a:r>
          </a:p>
          <a:p>
            <a:pPr defTabSz="896938">
              <a:spcBef>
                <a:spcPts val="1200"/>
              </a:spcBef>
              <a:tabLst>
                <a:tab pos="1165225" algn="l"/>
              </a:tabLst>
            </a:pPr>
            <a:r>
              <a:rPr lang="de-DE" dirty="0">
                <a:solidFill>
                  <a:schemeClr val="bg1"/>
                </a:solidFill>
              </a:rPr>
              <a:t>HKS 07	238 / 127 / 0	#ee7f00</a:t>
            </a:r>
          </a:p>
          <a:p>
            <a:pPr defTabSz="896938">
              <a:tabLst>
                <a:tab pos="1165225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195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0" y="3460749"/>
            <a:ext cx="12192000" cy="515937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0" y="1484313"/>
            <a:ext cx="12192000" cy="515937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Inhalte</a:t>
            </a:r>
            <a:br>
              <a:rPr lang="de-DE" dirty="0" smtClean="0"/>
            </a:br>
            <a:r>
              <a:rPr lang="de-DE" b="0" dirty="0" smtClean="0"/>
              <a:t>des Beispielfoliensatzes</a:t>
            </a:r>
            <a:endParaRPr lang="de-DE" b="0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de-DE" sz="2000" b="1" dirty="0" smtClean="0"/>
              <a:t>Elemente des Corporate Designs</a:t>
            </a:r>
          </a:p>
          <a:p>
            <a:pPr marL="853142" lvl="1" indent="-45720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de-DE" sz="2000" dirty="0"/>
              <a:t>Logos </a:t>
            </a:r>
          </a:p>
          <a:p>
            <a:pPr marL="853142" lvl="1" indent="-45720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de-DE" sz="2000" dirty="0" smtClean="0"/>
              <a:t>Schrift</a:t>
            </a:r>
          </a:p>
          <a:p>
            <a:pPr marL="853142" lvl="1" indent="-45720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de-DE" sz="2000" dirty="0" smtClean="0"/>
              <a:t>Farben</a:t>
            </a:r>
          </a:p>
          <a:p>
            <a:pPr marL="853142" lvl="1" indent="-45720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de-DE" sz="2000" dirty="0" smtClean="0"/>
              <a:t>Raster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b="1" dirty="0" smtClean="0"/>
              <a:t>Vorlagedatei speichern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b="1" dirty="0" smtClean="0"/>
              <a:t>Beispielseiten</a:t>
            </a: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779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platzhalter 1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24076" t="923" r="47662" b="56997"/>
          <a:stretch/>
        </p:blipFill>
        <p:spPr>
          <a:xfrm>
            <a:off x="6267449" y="1503364"/>
            <a:ext cx="5187949" cy="4344985"/>
          </a:xfrm>
          <a:prstGeom prst="rect">
            <a:avLst/>
          </a:prstGeom>
          <a:ln w="3175">
            <a:solidFill>
              <a:schemeClr val="bg2"/>
            </a:solidFill>
          </a:ln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Raster</a:t>
            </a:r>
            <a:br>
              <a:rPr lang="de-DE" dirty="0" smtClean="0"/>
            </a:br>
            <a:r>
              <a:rPr lang="de-DE" b="0" dirty="0" smtClean="0"/>
              <a:t>für Präsentationsvorlagen</a:t>
            </a:r>
            <a:endParaRPr lang="de-DE" b="0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de-DE" dirty="0" smtClean="0"/>
              <a:t>Für alle Publikationen der TUD ist im CD </a:t>
            </a:r>
            <a:br>
              <a:rPr lang="de-DE" dirty="0" smtClean="0"/>
            </a:br>
            <a:r>
              <a:rPr lang="de-DE" dirty="0" smtClean="0"/>
              <a:t>ein </a:t>
            </a:r>
            <a:r>
              <a:rPr lang="de-DE" dirty="0" err="1" smtClean="0"/>
              <a:t>Layoutraster</a:t>
            </a:r>
            <a:r>
              <a:rPr lang="de-DE" dirty="0" smtClean="0"/>
              <a:t> vorgegeben. Hierdurch sind </a:t>
            </a:r>
            <a:r>
              <a:rPr lang="de-DE" b="1" dirty="0" smtClean="0"/>
              <a:t>Anordnung und Position des TUD-Logos definiert</a:t>
            </a:r>
            <a:r>
              <a:rPr lang="de-DE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de-DE" dirty="0" smtClean="0"/>
              <a:t>In </a:t>
            </a:r>
            <a:r>
              <a:rPr lang="de-DE" b="1" dirty="0" smtClean="0"/>
              <a:t>Präsentationen</a:t>
            </a:r>
            <a:r>
              <a:rPr lang="de-DE" dirty="0" smtClean="0"/>
              <a:t> der TUD wird das Logo </a:t>
            </a:r>
            <a:r>
              <a:rPr lang="de-DE" b="1" dirty="0" smtClean="0"/>
              <a:t>auf allen</a:t>
            </a:r>
            <a:r>
              <a:rPr lang="de-DE" dirty="0" smtClean="0"/>
              <a:t> </a:t>
            </a:r>
            <a:r>
              <a:rPr lang="de-DE" b="1" dirty="0" smtClean="0"/>
              <a:t>Inhaltsfolien in der Fußzeile unten links</a:t>
            </a:r>
            <a:r>
              <a:rPr lang="de-DE" dirty="0" smtClean="0"/>
              <a:t> neben den Kontaktangaben der Vortragenden platziert.</a:t>
            </a:r>
          </a:p>
          <a:p>
            <a:pPr>
              <a:spcBef>
                <a:spcPts val="1200"/>
              </a:spcBef>
            </a:pPr>
            <a:r>
              <a:rPr lang="de-DE" b="1" dirty="0" smtClean="0"/>
              <a:t>In allen anderen Kommunikationsmitteln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wird das TUD-Logo stets </a:t>
            </a:r>
            <a:r>
              <a:rPr lang="de-DE" b="1" dirty="0" smtClean="0"/>
              <a:t>oben links </a:t>
            </a:r>
            <a:r>
              <a:rPr lang="de-DE" dirty="0" smtClean="0"/>
              <a:t>positioniert.</a:t>
            </a:r>
          </a:p>
          <a:p>
            <a:pPr>
              <a:spcBef>
                <a:spcPts val="1200"/>
              </a:spcBef>
            </a:pPr>
            <a:r>
              <a:rPr lang="de-DE" dirty="0" smtClean="0"/>
              <a:t>Für diese Präsentationsvorlage wurde das Raster mittels </a:t>
            </a:r>
            <a:r>
              <a:rPr lang="de-DE" b="1" dirty="0" smtClean="0"/>
              <a:t>Führungslinien</a:t>
            </a:r>
            <a:r>
              <a:rPr lang="de-DE" dirty="0" smtClean="0"/>
              <a:t> hinterlegt. Diese lassen sich im Menü „Ansicht“ ein- und ausblenden.</a:t>
            </a:r>
          </a:p>
          <a:p>
            <a:pPr>
              <a:spcBef>
                <a:spcPts val="1200"/>
              </a:spcBef>
            </a:pPr>
            <a:r>
              <a:rPr lang="de-DE" dirty="0" smtClean="0"/>
              <a:t>Die Führungslinien helfen auch bei der </a:t>
            </a:r>
            <a:r>
              <a:rPr lang="de-DE" b="1" dirty="0" smtClean="0"/>
              <a:t>Positionierung von Bild- und Textelementen</a:t>
            </a:r>
            <a:r>
              <a:rPr lang="de-DE" dirty="0" smtClean="0"/>
              <a:t>.</a:t>
            </a:r>
          </a:p>
          <a:p>
            <a:endParaRPr lang="de-DE" dirty="0" smtClean="0"/>
          </a:p>
          <a:p>
            <a:endParaRPr lang="de-DE" dirty="0" smtClean="0"/>
          </a:p>
          <a:p>
            <a:pPr lvl="2"/>
            <a:endParaRPr lang="de-DE" dirty="0" smtClean="0"/>
          </a:p>
        </p:txBody>
      </p:sp>
      <p:sp>
        <p:nvSpPr>
          <p:cNvPr id="5" name="Textfeld 4"/>
          <p:cNvSpPr txBox="1"/>
          <p:nvPr/>
        </p:nvSpPr>
        <p:spPr>
          <a:xfrm>
            <a:off x="874713" y="5479017"/>
            <a:ext cx="292416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dirty="0">
                <a:solidFill>
                  <a:schemeClr val="accent1"/>
                </a:solidFill>
              </a:rPr>
              <a:t>mehr Informationen zu diesem Thema:</a:t>
            </a:r>
            <a:br>
              <a:rPr lang="de-DE" sz="1200" dirty="0">
                <a:solidFill>
                  <a:schemeClr val="accent1"/>
                </a:solidFill>
              </a:rPr>
            </a:br>
            <a:r>
              <a:rPr lang="de-DE" sz="1200" dirty="0">
                <a:solidFill>
                  <a:schemeClr val="accent1"/>
                </a:solidFill>
                <a:sym typeface="Wingdings" panose="05000000000000000000" pitchFamily="2" charset="2"/>
                <a:hlinkClick r:id="rId4"/>
              </a:rPr>
              <a:t> </a:t>
            </a:r>
            <a:r>
              <a:rPr lang="de-DE" sz="1200" dirty="0">
                <a:solidFill>
                  <a:schemeClr val="accent1"/>
                </a:solidFill>
                <a:hlinkClick r:id="rId4"/>
              </a:rPr>
              <a:t>Microsoft Office </a:t>
            </a:r>
            <a:r>
              <a:rPr lang="de-DE" sz="1200" dirty="0">
                <a:solidFill>
                  <a:schemeClr val="accent1"/>
                </a:solidFill>
                <a:sym typeface="Wingdings" panose="05000000000000000000" pitchFamily="2" charset="2"/>
                <a:hlinkClick r:id="rId4"/>
              </a:rPr>
              <a:t>/ Führungslinien</a:t>
            </a:r>
            <a:endParaRPr lang="de-DE" sz="1200" dirty="0">
              <a:solidFill>
                <a:schemeClr val="accent1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8060382" y="2430781"/>
            <a:ext cx="1039815" cy="216000"/>
          </a:xfrm>
          <a:prstGeom prst="rect">
            <a:avLst/>
          </a:prstGeom>
          <a:solidFill>
            <a:schemeClr val="accent1">
              <a:alpha val="2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8090862" y="2839615"/>
            <a:ext cx="1955760" cy="972000"/>
          </a:xfrm>
          <a:prstGeom prst="rect">
            <a:avLst/>
          </a:prstGeom>
          <a:solidFill>
            <a:schemeClr val="accent1">
              <a:alpha val="2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8413122" y="1724347"/>
            <a:ext cx="648000" cy="256854"/>
          </a:xfrm>
          <a:prstGeom prst="rect">
            <a:avLst/>
          </a:prstGeom>
          <a:solidFill>
            <a:schemeClr val="accent1">
              <a:alpha val="2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704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0" y="3976686"/>
            <a:ext cx="12192000" cy="515937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Inhalte</a:t>
            </a:r>
            <a:br>
              <a:rPr lang="de-DE" dirty="0" smtClean="0"/>
            </a:br>
            <a:r>
              <a:rPr lang="de-DE" b="0" dirty="0" smtClean="0"/>
              <a:t>des Beispielfoliensatzes</a:t>
            </a:r>
            <a:endParaRPr lang="de-DE" b="0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de-DE" sz="2000" b="1" dirty="0" smtClean="0"/>
              <a:t>Elemente des Corporate Designs</a:t>
            </a:r>
          </a:p>
          <a:p>
            <a:pPr marL="853142" lvl="1" indent="-45720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de-DE" sz="2000" dirty="0" smtClean="0"/>
              <a:t>Logos</a:t>
            </a:r>
            <a:endParaRPr lang="de-DE" sz="2000" dirty="0"/>
          </a:p>
          <a:p>
            <a:pPr marL="853142" lvl="1" indent="-45720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de-DE" sz="2000" dirty="0" smtClean="0"/>
              <a:t>Schrift</a:t>
            </a:r>
          </a:p>
          <a:p>
            <a:pPr marL="853142" lvl="1" indent="-45720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de-DE" sz="2000" dirty="0" smtClean="0"/>
              <a:t>Farben</a:t>
            </a:r>
          </a:p>
          <a:p>
            <a:pPr marL="853142" lvl="1" indent="-45720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de-DE" sz="2000" dirty="0" smtClean="0"/>
              <a:t>Raster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b="1" dirty="0" smtClean="0"/>
              <a:t>Vorlagedatei speichern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b="1" dirty="0" smtClean="0"/>
              <a:t>Beispielseiten</a:t>
            </a: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191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1524000" y="-1"/>
            <a:ext cx="9144000" cy="6092825"/>
          </a:xfrm>
          <a:prstGeom prst="rect">
            <a:avLst/>
          </a:prstGeom>
          <a:gradFill>
            <a:gsLst>
              <a:gs pos="14000">
                <a:schemeClr val="tx2"/>
              </a:gs>
              <a:gs pos="100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5"/>
            <a:r>
              <a:rPr lang="de-DE" sz="3600" b="1" dirty="0" smtClean="0">
                <a:solidFill>
                  <a:schemeClr val="bg1"/>
                </a:solidFill>
                <a:latin typeface="+mj-lt"/>
              </a:rPr>
              <a:t>Vorlagedatei</a:t>
            </a:r>
            <a:r>
              <a:rPr lang="de-DE" sz="3600" b="1" dirty="0">
                <a:solidFill>
                  <a:schemeClr val="bg1"/>
                </a:solidFill>
                <a:latin typeface="+mj-lt"/>
              </a:rPr>
              <a:t/>
            </a:r>
            <a:br>
              <a:rPr lang="de-DE" sz="3600" b="1" dirty="0">
                <a:solidFill>
                  <a:schemeClr val="bg1"/>
                </a:solidFill>
                <a:latin typeface="+mj-lt"/>
              </a:rPr>
            </a:br>
            <a:r>
              <a:rPr lang="de-DE" sz="3600" dirty="0">
                <a:solidFill>
                  <a:schemeClr val="bg1"/>
                </a:solidFill>
                <a:latin typeface="+mj-lt"/>
              </a:rPr>
              <a:t>speichern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440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Design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b="0" dirty="0" smtClean="0"/>
              <a:t>speichern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0"/>
          </p:nvPr>
        </p:nvSpPr>
        <p:spPr>
          <a:xfrm>
            <a:off x="874712" y="1484314"/>
            <a:ext cx="10426632" cy="1384393"/>
          </a:xfrm>
        </p:spPr>
        <p:txBody>
          <a:bodyPr/>
          <a:lstStyle/>
          <a:p>
            <a:r>
              <a:rPr lang="de-DE" dirty="0" smtClean="0"/>
              <a:t>Im </a:t>
            </a:r>
            <a:r>
              <a:rPr lang="de-DE" b="1" dirty="0" smtClean="0"/>
              <a:t>Menü „Ansicht“ </a:t>
            </a:r>
            <a:r>
              <a:rPr lang="de-DE" dirty="0" smtClean="0"/>
              <a:t>kann man diese </a:t>
            </a:r>
            <a:r>
              <a:rPr lang="de-DE" dirty="0"/>
              <a:t>Masterfolien mit Doppelklick auf </a:t>
            </a:r>
            <a:r>
              <a:rPr lang="de-DE" b="1" dirty="0"/>
              <a:t>„Folienmaster</a:t>
            </a:r>
            <a:r>
              <a:rPr lang="de-DE" b="1" dirty="0" smtClean="0"/>
              <a:t>“ öffnen </a:t>
            </a:r>
            <a:r>
              <a:rPr lang="de-DE" dirty="0" smtClean="0"/>
              <a:t>und</a:t>
            </a:r>
            <a:r>
              <a:rPr lang="de-DE" b="1" dirty="0" smtClean="0"/>
              <a:t> das aktuelle Foliendesign</a:t>
            </a:r>
            <a:r>
              <a:rPr lang="de-DE" dirty="0" smtClean="0"/>
              <a:t> in den eigenen Dokumentenvorlagen </a:t>
            </a:r>
            <a:r>
              <a:rPr lang="de-DE" b="1" dirty="0" smtClean="0"/>
              <a:t>speichern</a:t>
            </a:r>
            <a:r>
              <a:rPr lang="de-DE" dirty="0" smtClean="0"/>
              <a:t>.</a:t>
            </a:r>
          </a:p>
          <a:p>
            <a:r>
              <a:rPr lang="de-DE" dirty="0" smtClean="0"/>
              <a:t>So kann man bei jeder neuen Präsentation auf die TUD-Voreinstellungen zugreifen.</a:t>
            </a:r>
            <a:br>
              <a:rPr lang="de-DE" dirty="0" smtClean="0"/>
            </a:br>
            <a:r>
              <a:rPr lang="de-DE" sz="1200" dirty="0">
                <a:solidFill>
                  <a:schemeClr val="accent1"/>
                </a:solidFill>
              </a:rPr>
              <a:t>mehr Informationen zu diesem Thema: </a:t>
            </a:r>
            <a:r>
              <a:rPr lang="de-DE" sz="1200" dirty="0">
                <a:solidFill>
                  <a:schemeClr val="accent1"/>
                </a:solidFill>
                <a:sym typeface="Wingdings" panose="05000000000000000000" pitchFamily="2" charset="2"/>
              </a:rPr>
              <a:t> </a:t>
            </a:r>
            <a:r>
              <a:rPr lang="de-DE" sz="1200" dirty="0">
                <a:solidFill>
                  <a:schemeClr val="accent1"/>
                </a:solidFill>
                <a:hlinkClick r:id="rId2"/>
              </a:rPr>
              <a:t>Microsoft Office </a:t>
            </a:r>
            <a:r>
              <a:rPr lang="de-DE" sz="1200" dirty="0">
                <a:solidFill>
                  <a:schemeClr val="accent1"/>
                </a:solidFill>
                <a:sym typeface="Wingdings" panose="05000000000000000000" pitchFamily="2" charset="2"/>
                <a:hlinkClick r:id="rId2"/>
              </a:rPr>
              <a:t>/ Designs</a:t>
            </a:r>
            <a:endParaRPr lang="de-DE" sz="1200" dirty="0">
              <a:solidFill>
                <a:schemeClr val="accent1"/>
              </a:solidFill>
            </a:endParaRPr>
          </a:p>
          <a:p>
            <a:endParaRPr lang="de-DE" dirty="0"/>
          </a:p>
        </p:txBody>
      </p:sp>
      <p:pic>
        <p:nvPicPr>
          <p:cNvPr id="23" name="Bildplatzhalter 22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0" t="6931" r="1116" b="16534"/>
          <a:stretch/>
        </p:blipFill>
        <p:spPr>
          <a:xfrm>
            <a:off x="6269905" y="3028679"/>
            <a:ext cx="5181360" cy="2797963"/>
          </a:xfrm>
          <a:prstGeom prst="rect">
            <a:avLst/>
          </a:prstGeom>
          <a:ln w="3175">
            <a:solidFill>
              <a:schemeClr val="bg2"/>
            </a:solidFill>
          </a:ln>
        </p:spPr>
      </p:pic>
      <p:pic>
        <p:nvPicPr>
          <p:cNvPr id="25" name="Grafik 24"/>
          <p:cNvPicPr>
            <a:picLocks noChangeAspect="1"/>
          </p:cNvPicPr>
          <p:nvPr/>
        </p:nvPicPr>
        <p:blipFill rotWithShape="1">
          <a:blip r:embed="rId4"/>
          <a:srcRect t="2950" r="38479" b="37783"/>
          <a:stretch/>
        </p:blipFill>
        <p:spPr>
          <a:xfrm>
            <a:off x="885191" y="3028679"/>
            <a:ext cx="5175367" cy="2804534"/>
          </a:xfrm>
          <a:prstGeom prst="rect">
            <a:avLst/>
          </a:prstGeom>
          <a:ln w="3175">
            <a:solidFill>
              <a:schemeClr val="bg2"/>
            </a:solidFill>
          </a:ln>
        </p:spPr>
      </p:pic>
      <p:sp>
        <p:nvSpPr>
          <p:cNvPr id="26" name="Rechteck 25"/>
          <p:cNvSpPr/>
          <p:nvPr/>
        </p:nvSpPr>
        <p:spPr>
          <a:xfrm>
            <a:off x="1178285" y="3022960"/>
            <a:ext cx="393660" cy="131124"/>
          </a:xfrm>
          <a:prstGeom prst="rect">
            <a:avLst/>
          </a:prstGeom>
          <a:solidFill>
            <a:schemeClr val="accent1">
              <a:alpha val="2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/>
          <p:cNvSpPr/>
          <p:nvPr/>
        </p:nvSpPr>
        <p:spPr>
          <a:xfrm>
            <a:off x="2983222" y="5052470"/>
            <a:ext cx="1758642" cy="226644"/>
          </a:xfrm>
          <a:prstGeom prst="rect">
            <a:avLst/>
          </a:prstGeom>
          <a:solidFill>
            <a:schemeClr val="accent1">
              <a:alpha val="2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/>
          <p:cNvSpPr/>
          <p:nvPr/>
        </p:nvSpPr>
        <p:spPr>
          <a:xfrm>
            <a:off x="2876542" y="3022960"/>
            <a:ext cx="905202" cy="557844"/>
          </a:xfrm>
          <a:prstGeom prst="rect">
            <a:avLst/>
          </a:prstGeom>
          <a:solidFill>
            <a:schemeClr val="accent1">
              <a:alpha val="2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/>
          <p:cNvSpPr/>
          <p:nvPr/>
        </p:nvSpPr>
        <p:spPr>
          <a:xfrm>
            <a:off x="8738012" y="4464731"/>
            <a:ext cx="1260000" cy="720000"/>
          </a:xfrm>
          <a:prstGeom prst="rect">
            <a:avLst/>
          </a:prstGeom>
          <a:solidFill>
            <a:schemeClr val="accent1">
              <a:alpha val="2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186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Masterfolien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b="0" dirty="0" smtClean="0"/>
              <a:t>anpassen</a:t>
            </a:r>
            <a:endParaRPr lang="de-DE" b="0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Inhaltsplatzhalt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Über die Masterfolien kann man effizient das Aussehen der gesamten Präsentation steuern.</a:t>
            </a:r>
          </a:p>
          <a:p>
            <a:r>
              <a:rPr lang="de-DE" dirty="0" smtClean="0"/>
              <a:t>Innerhalb der Masterfolien </a:t>
            </a:r>
            <a:r>
              <a:rPr lang="de-DE" b="1" dirty="0" smtClean="0"/>
              <a:t>Menü „Start“ </a:t>
            </a:r>
            <a:r>
              <a:rPr lang="de-DE" dirty="0" smtClean="0"/>
              <a:t>kann man die Grundeinstellungen auf dem </a:t>
            </a:r>
            <a:r>
              <a:rPr lang="de-DE" b="1" dirty="0" smtClean="0"/>
              <a:t>„Folienmaster“ </a:t>
            </a:r>
            <a:r>
              <a:rPr lang="de-DE" dirty="0" smtClean="0"/>
              <a:t>und die zugehörigen </a:t>
            </a:r>
            <a:r>
              <a:rPr lang="de-DE" b="1" dirty="0" err="1" smtClean="0"/>
              <a:t>Layoutfolien</a:t>
            </a:r>
            <a:r>
              <a:rPr lang="de-DE" b="1" dirty="0" smtClean="0"/>
              <a:t> anpassen</a:t>
            </a:r>
            <a:r>
              <a:rPr lang="de-DE" dirty="0" smtClean="0"/>
              <a:t>:</a:t>
            </a:r>
          </a:p>
          <a:p>
            <a:pPr lvl="3"/>
            <a:r>
              <a:rPr lang="de-DE" dirty="0" smtClean="0"/>
              <a:t>Inhalt der Fußzeile</a:t>
            </a:r>
            <a:endParaRPr lang="de-DE" dirty="0"/>
          </a:p>
          <a:p>
            <a:pPr lvl="3"/>
            <a:r>
              <a:rPr lang="de-DE" dirty="0" smtClean="0"/>
              <a:t>Folienhintergrund</a:t>
            </a:r>
          </a:p>
          <a:p>
            <a:pPr lvl="3"/>
            <a:r>
              <a:rPr lang="de-DE" dirty="0" smtClean="0"/>
              <a:t>Farben</a:t>
            </a:r>
          </a:p>
          <a:p>
            <a:pPr lvl="3"/>
            <a:r>
              <a:rPr lang="de-DE" dirty="0" smtClean="0"/>
              <a:t>Zweitlogo und Gestaltungselemente</a:t>
            </a:r>
          </a:p>
          <a:p>
            <a:r>
              <a:rPr lang="de-DE" dirty="0" smtClean="0"/>
              <a:t>So kann man auch eine weitere </a:t>
            </a:r>
            <a:r>
              <a:rPr lang="de-DE" b="1" dirty="0" smtClean="0"/>
              <a:t>individuell angepasste Vorlage hinterlegen</a:t>
            </a:r>
            <a:r>
              <a:rPr lang="de-DE" dirty="0" smtClean="0"/>
              <a:t>.</a:t>
            </a:r>
            <a:endParaRPr lang="de-DE" dirty="0"/>
          </a:p>
          <a:p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874713" y="5472668"/>
            <a:ext cx="292416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dirty="0">
                <a:solidFill>
                  <a:schemeClr val="accent1"/>
                </a:solidFill>
              </a:rPr>
              <a:t>mehr Informationen zu diesem Thema:</a:t>
            </a:r>
            <a:br>
              <a:rPr lang="de-DE" sz="1200" dirty="0">
                <a:solidFill>
                  <a:schemeClr val="accent1"/>
                </a:solidFill>
              </a:rPr>
            </a:br>
            <a:r>
              <a:rPr lang="de-DE" sz="1200" dirty="0">
                <a:solidFill>
                  <a:schemeClr val="accent1"/>
                </a:solidFill>
                <a:sym typeface="Wingdings" panose="05000000000000000000" pitchFamily="2" charset="2"/>
              </a:rPr>
              <a:t> </a:t>
            </a:r>
            <a:r>
              <a:rPr lang="de-DE" sz="1200" dirty="0">
                <a:solidFill>
                  <a:schemeClr val="accent1"/>
                </a:solidFill>
                <a:hlinkClick r:id="rId2"/>
              </a:rPr>
              <a:t>Microsoft Office </a:t>
            </a:r>
            <a:r>
              <a:rPr lang="de-DE" sz="1200" dirty="0">
                <a:solidFill>
                  <a:schemeClr val="accent1"/>
                </a:solidFill>
                <a:sym typeface="Wingdings" panose="05000000000000000000" pitchFamily="2" charset="2"/>
                <a:hlinkClick r:id="rId2"/>
              </a:rPr>
              <a:t>/ Folienmaster</a:t>
            </a:r>
            <a:endParaRPr lang="de-DE" sz="1200" dirty="0">
              <a:solidFill>
                <a:schemeClr val="accent1"/>
              </a:solidFill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6278083" y="1484314"/>
            <a:ext cx="4280047" cy="2171027"/>
            <a:chOff x="6278083" y="1484314"/>
            <a:chExt cx="4280047" cy="2171027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 rotWithShape="1">
            <a:blip r:embed="rId3"/>
            <a:srcRect l="18958" t="-1" r="57639" b="79045"/>
            <a:stretch/>
          </p:blipFill>
          <p:spPr>
            <a:xfrm>
              <a:off x="6278083" y="1484314"/>
              <a:ext cx="4280047" cy="2155702"/>
            </a:xfrm>
            <a:prstGeom prst="rect">
              <a:avLst/>
            </a:prstGeom>
            <a:ln w="3175">
              <a:solidFill>
                <a:schemeClr val="bg2"/>
              </a:solidFill>
            </a:ln>
          </p:spPr>
        </p:pic>
        <p:sp>
          <p:nvSpPr>
            <p:cNvPr id="22" name="Rechteck 21"/>
            <p:cNvSpPr/>
            <p:nvPr/>
          </p:nvSpPr>
          <p:spPr>
            <a:xfrm>
              <a:off x="6535570" y="2072641"/>
              <a:ext cx="698459" cy="662940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Rechteck 22"/>
            <p:cNvSpPr/>
            <p:nvPr/>
          </p:nvSpPr>
          <p:spPr>
            <a:xfrm>
              <a:off x="6535570" y="2935341"/>
              <a:ext cx="1955760" cy="720000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Rechteck 23"/>
            <p:cNvSpPr/>
            <p:nvPr/>
          </p:nvSpPr>
          <p:spPr>
            <a:xfrm>
              <a:off x="9353968" y="1808167"/>
              <a:ext cx="638502" cy="256854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" name="Gruppieren 2"/>
          <p:cNvGrpSpPr/>
          <p:nvPr/>
        </p:nvGrpSpPr>
        <p:grpSpPr>
          <a:xfrm>
            <a:off x="6278086" y="3960450"/>
            <a:ext cx="4290678" cy="1889668"/>
            <a:chOff x="6278086" y="3960450"/>
            <a:chExt cx="4290678" cy="1889668"/>
          </a:xfrm>
        </p:grpSpPr>
        <p:pic>
          <p:nvPicPr>
            <p:cNvPr id="16" name="Grafik 15"/>
            <p:cNvPicPr>
              <a:picLocks noChangeAspect="1"/>
            </p:cNvPicPr>
            <p:nvPr/>
          </p:nvPicPr>
          <p:blipFill rotWithShape="1">
            <a:blip r:embed="rId4"/>
            <a:srcRect l="-1" t="5782" r="1349" b="15393"/>
            <a:stretch/>
          </p:blipFill>
          <p:spPr>
            <a:xfrm>
              <a:off x="6278086" y="3960450"/>
              <a:ext cx="4290678" cy="1881550"/>
            </a:xfrm>
            <a:prstGeom prst="rect">
              <a:avLst/>
            </a:prstGeom>
            <a:ln w="3175">
              <a:solidFill>
                <a:schemeClr val="bg2"/>
              </a:solidFill>
            </a:ln>
          </p:spPr>
        </p:pic>
        <p:sp>
          <p:nvSpPr>
            <p:cNvPr id="25" name="Rechteck 24"/>
            <p:cNvSpPr/>
            <p:nvPr/>
          </p:nvSpPr>
          <p:spPr>
            <a:xfrm>
              <a:off x="6379852" y="4518427"/>
              <a:ext cx="756000" cy="561273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Rechteck 25"/>
            <p:cNvSpPr/>
            <p:nvPr/>
          </p:nvSpPr>
          <p:spPr>
            <a:xfrm>
              <a:off x="7605078" y="4612394"/>
              <a:ext cx="2963686" cy="1237724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500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PowerPoint-Vorlage </a:t>
            </a:r>
            <a:br>
              <a:rPr lang="de-DE" dirty="0" smtClean="0"/>
            </a:br>
            <a:r>
              <a:rPr lang="de-DE" b="0" dirty="0" smtClean="0"/>
              <a:t>als </a:t>
            </a:r>
            <a:r>
              <a:rPr lang="de-DE" b="0" dirty="0"/>
              <a:t>.</a:t>
            </a:r>
            <a:r>
              <a:rPr lang="de-DE" b="0" dirty="0" err="1"/>
              <a:t>potx</a:t>
            </a:r>
            <a:r>
              <a:rPr lang="de-DE" b="0" dirty="0"/>
              <a:t>-Datei</a:t>
            </a:r>
            <a:r>
              <a:rPr lang="de-DE" b="0" dirty="0" smtClean="0"/>
              <a:t> speichern</a:t>
            </a:r>
            <a:r>
              <a:rPr lang="de-DE" b="0" dirty="0"/>
              <a:t/>
            </a:r>
            <a:br>
              <a:rPr lang="de-DE" b="0" dirty="0"/>
            </a:br>
            <a:endParaRPr lang="de-DE" b="0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 smtClean="0"/>
              <a:t>Die angepasste Präsentation kann man über das </a:t>
            </a:r>
            <a:r>
              <a:rPr lang="de-DE" b="1" dirty="0" smtClean="0"/>
              <a:t>Menü „Datei“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smtClean="0"/>
              <a:t>„Speichern unter“ als </a:t>
            </a:r>
            <a:br>
              <a:rPr lang="de-DE" dirty="0" smtClean="0"/>
            </a:br>
            <a:r>
              <a:rPr lang="de-DE" b="1" dirty="0" smtClean="0"/>
              <a:t>PowerPoint-Vorlage (.</a:t>
            </a:r>
            <a:r>
              <a:rPr lang="de-DE" b="1" dirty="0" err="1" smtClean="0"/>
              <a:t>potx</a:t>
            </a:r>
            <a:r>
              <a:rPr lang="de-DE" b="1" dirty="0" smtClean="0"/>
              <a:t>) </a:t>
            </a:r>
            <a:r>
              <a:rPr lang="de-DE" dirty="0" smtClean="0"/>
              <a:t>auf dem eigenen PC speichern.</a:t>
            </a:r>
          </a:p>
          <a:p>
            <a:r>
              <a:rPr lang="de-DE" dirty="0" smtClean="0"/>
              <a:t>Auch so kann man bei jeder neuen Präsentation auf die Vorlage zugreifen.</a:t>
            </a:r>
            <a:endParaRPr lang="de-DE"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874713" y="2682815"/>
            <a:ext cx="10580686" cy="3234798"/>
            <a:chOff x="-1" y="2721935"/>
            <a:chExt cx="12192001" cy="3407403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887"/>
            <a:stretch/>
          </p:blipFill>
          <p:spPr>
            <a:xfrm>
              <a:off x="0" y="2721935"/>
              <a:ext cx="12192000" cy="3407403"/>
            </a:xfrm>
            <a:prstGeom prst="rect">
              <a:avLst/>
            </a:prstGeom>
            <a:ln w="6350">
              <a:solidFill>
                <a:schemeClr val="bg2"/>
              </a:solidFill>
            </a:ln>
          </p:spPr>
        </p:pic>
        <p:sp>
          <p:nvSpPr>
            <p:cNvPr id="17" name="Rechteck 16"/>
            <p:cNvSpPr/>
            <p:nvPr/>
          </p:nvSpPr>
          <p:spPr>
            <a:xfrm>
              <a:off x="-1" y="3042229"/>
              <a:ext cx="967563" cy="288000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Rechteck 17"/>
            <p:cNvSpPr/>
            <p:nvPr/>
          </p:nvSpPr>
          <p:spPr>
            <a:xfrm>
              <a:off x="10555766" y="5839933"/>
              <a:ext cx="725377" cy="182984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echteck 21"/>
            <p:cNvSpPr/>
            <p:nvPr/>
          </p:nvSpPr>
          <p:spPr>
            <a:xfrm>
              <a:off x="4005272" y="5237314"/>
              <a:ext cx="8186727" cy="163362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90239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0" y="4454435"/>
            <a:ext cx="12192000" cy="515937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Inhalte</a:t>
            </a:r>
            <a:br>
              <a:rPr lang="de-DE" dirty="0" smtClean="0"/>
            </a:br>
            <a:r>
              <a:rPr lang="de-DE" b="0" dirty="0" smtClean="0"/>
              <a:t>des Beispielfoliensatzes</a:t>
            </a:r>
            <a:endParaRPr lang="de-DE" b="0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de-DE" sz="2000" b="1" dirty="0" smtClean="0"/>
              <a:t>Elemente des Corporate Designs</a:t>
            </a:r>
          </a:p>
          <a:p>
            <a:pPr marL="853142" lvl="1" indent="-45720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de-DE" sz="2000" dirty="0"/>
              <a:t>Logos </a:t>
            </a:r>
          </a:p>
          <a:p>
            <a:pPr marL="853142" lvl="1" indent="-45720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de-DE" sz="2000" dirty="0" smtClean="0"/>
              <a:t>Schrift</a:t>
            </a:r>
          </a:p>
          <a:p>
            <a:pPr marL="853142" lvl="1" indent="-45720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de-DE" sz="2000" dirty="0" smtClean="0"/>
              <a:t>Farben</a:t>
            </a:r>
          </a:p>
          <a:p>
            <a:pPr marL="853142" lvl="1" indent="-45720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de-DE" sz="2000" dirty="0" smtClean="0"/>
              <a:t>Raster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b="1" dirty="0" smtClean="0"/>
              <a:t>Vorlagedatei speichern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b="1" dirty="0" smtClean="0"/>
              <a:t>Beispielseiten</a:t>
            </a: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273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5"/>
            <a:r>
              <a:rPr lang="de-DE" sz="3600" b="1" dirty="0" smtClean="0">
                <a:solidFill>
                  <a:schemeClr val="bg1"/>
                </a:solidFill>
                <a:latin typeface="+mj-lt"/>
              </a:rPr>
              <a:t>Beispielseiten </a:t>
            </a:r>
            <a:br>
              <a:rPr lang="de-DE" sz="3600" b="1" dirty="0" smtClean="0">
                <a:solidFill>
                  <a:schemeClr val="bg1"/>
                </a:solidFill>
                <a:latin typeface="+mj-lt"/>
              </a:rPr>
            </a:br>
            <a:endParaRPr lang="de-DE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8085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CD-Regeln und Hinweise // Stand Mai 2019</a:t>
            </a:r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b="1" dirty="0" smtClean="0"/>
              <a:t>Vorname Nachname</a:t>
            </a:r>
          </a:p>
          <a:p>
            <a:r>
              <a:rPr lang="de-DE" dirty="0"/>
              <a:t>Fakultät Verkehrswissenschaften „Friedrich List“</a:t>
            </a:r>
          </a:p>
          <a:p>
            <a:r>
              <a:rPr lang="de-DE" dirty="0"/>
              <a:t>Institut für Automobiltechnik – IAD </a:t>
            </a:r>
          </a:p>
          <a:p>
            <a:r>
              <a:rPr lang="de-DE" dirty="0" smtClean="0"/>
              <a:t>Professur </a:t>
            </a:r>
            <a:r>
              <a:rPr lang="de-DE" dirty="0"/>
              <a:t>für Kraftfahrzeugtechnik – </a:t>
            </a:r>
            <a:r>
              <a:rPr lang="de-DE" dirty="0" smtClean="0"/>
              <a:t>LKT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Präsentationsvorlage des LKT</a:t>
            </a:r>
            <a:br>
              <a:rPr lang="de-DE" dirty="0"/>
            </a:br>
            <a:r>
              <a:rPr lang="de-DE" b="0" dirty="0"/>
              <a:t>im CD der TU Dresden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454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Formen</a:t>
            </a:r>
            <a:br>
              <a:rPr lang="de-DE" dirty="0" smtClean="0"/>
            </a:br>
            <a:r>
              <a:rPr lang="de-DE" b="0" dirty="0"/>
              <a:t>z</a:t>
            </a:r>
            <a:r>
              <a:rPr lang="de-DE" b="0" dirty="0" smtClean="0"/>
              <a:t>ur Empfehlung</a:t>
            </a:r>
            <a:endParaRPr lang="de-DE" b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874713" y="1484315"/>
            <a:ext cx="5195887" cy="2738364"/>
          </a:xfrm>
        </p:spPr>
        <p:txBody>
          <a:bodyPr/>
          <a:lstStyle/>
          <a:p>
            <a:pPr lvl="1">
              <a:spcBef>
                <a:spcPts val="1600"/>
              </a:spcBef>
            </a:pPr>
            <a:r>
              <a:rPr lang="de-DE" b="1" dirty="0" smtClean="0"/>
              <a:t>Konsistentes Farbschema </a:t>
            </a:r>
            <a:r>
              <a:rPr lang="de-DE" dirty="0" smtClean="0"/>
              <a:t>im gesamten Dokument verwenden</a:t>
            </a:r>
          </a:p>
          <a:p>
            <a:pPr lvl="1">
              <a:spcBef>
                <a:spcPts val="1600"/>
              </a:spcBef>
            </a:pPr>
            <a:r>
              <a:rPr lang="de-DE" dirty="0"/>
              <a:t>E</a:t>
            </a:r>
            <a:r>
              <a:rPr lang="de-DE" dirty="0" smtClean="0"/>
              <a:t>s sollten die </a:t>
            </a:r>
            <a:r>
              <a:rPr lang="de-DE" b="1" dirty="0" smtClean="0"/>
              <a:t>TU-Farben</a:t>
            </a:r>
            <a:r>
              <a:rPr lang="de-DE" dirty="0" smtClean="0"/>
              <a:t> bevorzugt werden</a:t>
            </a:r>
          </a:p>
          <a:p>
            <a:pPr lvl="3"/>
            <a:endParaRPr lang="de-DE" dirty="0" smtClean="0"/>
          </a:p>
          <a:p>
            <a:endParaRPr lang="de-DE" dirty="0"/>
          </a:p>
        </p:txBody>
      </p:sp>
      <p:sp>
        <p:nvSpPr>
          <p:cNvPr id="27" name="Rechteck 26"/>
          <p:cNvSpPr/>
          <p:nvPr/>
        </p:nvSpPr>
        <p:spPr>
          <a:xfrm>
            <a:off x="7156450" y="1881777"/>
            <a:ext cx="4298950" cy="647399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Textfeld</a:t>
            </a:r>
            <a:endParaRPr lang="de-DE" dirty="0"/>
          </a:p>
        </p:txBody>
      </p:sp>
      <p:sp>
        <p:nvSpPr>
          <p:cNvPr id="31" name="Rechteck 30"/>
          <p:cNvSpPr/>
          <p:nvPr/>
        </p:nvSpPr>
        <p:spPr>
          <a:xfrm>
            <a:off x="7156449" y="2684626"/>
            <a:ext cx="4298950" cy="644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Textfeld</a:t>
            </a:r>
            <a:endParaRPr lang="de-DE" dirty="0"/>
          </a:p>
        </p:txBody>
      </p:sp>
      <p:sp>
        <p:nvSpPr>
          <p:cNvPr id="32" name="Rechteck 31"/>
          <p:cNvSpPr/>
          <p:nvPr/>
        </p:nvSpPr>
        <p:spPr>
          <a:xfrm>
            <a:off x="7139719" y="3545816"/>
            <a:ext cx="4298950" cy="6440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Textfeld</a:t>
            </a:r>
            <a:endParaRPr lang="de-DE" dirty="0"/>
          </a:p>
        </p:txBody>
      </p:sp>
      <p:sp>
        <p:nvSpPr>
          <p:cNvPr id="33" name="Rechteck 32"/>
          <p:cNvSpPr/>
          <p:nvPr/>
        </p:nvSpPr>
        <p:spPr>
          <a:xfrm>
            <a:off x="7156450" y="1040920"/>
            <a:ext cx="4298950" cy="648174"/>
          </a:xfrm>
          <a:prstGeom prst="rect">
            <a:avLst/>
          </a:prstGeom>
          <a:solidFill>
            <a:srgbClr val="00305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Textfeld</a:t>
            </a:r>
            <a:endParaRPr lang="de-DE" dirty="0"/>
          </a:p>
        </p:txBody>
      </p:sp>
      <p:cxnSp>
        <p:nvCxnSpPr>
          <p:cNvPr id="35" name="Gerade Verbindung mit Pfeil 34"/>
          <p:cNvCxnSpPr/>
          <p:nvPr/>
        </p:nvCxnSpPr>
        <p:spPr>
          <a:xfrm flipH="1">
            <a:off x="1713988" y="3566954"/>
            <a:ext cx="720100" cy="0"/>
          </a:xfrm>
          <a:prstGeom prst="straightConnector1">
            <a:avLst/>
          </a:prstGeom>
          <a:ln w="50800" cap="flat">
            <a:solidFill>
              <a:schemeClr val="accent2"/>
            </a:solidFill>
            <a:headEnd type="triangle"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/>
          <p:nvPr/>
        </p:nvCxnSpPr>
        <p:spPr>
          <a:xfrm flipH="1">
            <a:off x="1713988" y="3230967"/>
            <a:ext cx="720100" cy="0"/>
          </a:xfrm>
          <a:prstGeom prst="straightConnector1">
            <a:avLst/>
          </a:prstGeom>
          <a:ln w="50800" cap="flat">
            <a:solidFill>
              <a:srgbClr val="00305E"/>
            </a:solidFill>
            <a:headEnd type="triangle"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Gleichschenkliges Dreieck 36"/>
          <p:cNvSpPr/>
          <p:nvPr/>
        </p:nvSpPr>
        <p:spPr>
          <a:xfrm rot="5400000">
            <a:off x="3910267" y="3266448"/>
            <a:ext cx="1008062" cy="21590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e-DE"/>
          </a:p>
        </p:txBody>
      </p:sp>
      <p:sp>
        <p:nvSpPr>
          <p:cNvPr id="38" name="Raute 53"/>
          <p:cNvSpPr>
            <a:spLocks noChangeArrowheads="1"/>
          </p:cNvSpPr>
          <p:nvPr/>
        </p:nvSpPr>
        <p:spPr bwMode="auto">
          <a:xfrm>
            <a:off x="9502633" y="4479052"/>
            <a:ext cx="1656000" cy="1008000"/>
          </a:xfrm>
          <a:prstGeom prst="diamond">
            <a:avLst/>
          </a:prstGeom>
          <a:solidFill>
            <a:schemeClr val="bg1"/>
          </a:solidFill>
          <a:ln w="19050">
            <a:solidFill>
              <a:srgbClr val="00305E"/>
            </a:solidFill>
            <a:miter lim="800000"/>
            <a:headEnd/>
            <a:tailEnd/>
          </a:ln>
        </p:spPr>
        <p:txBody>
          <a:bodyPr lIns="0" rIns="0" anchor="ctr" anchorCtr="1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0B2A5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0B2A5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0B2A5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0B2A5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0B2A5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0B2A5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0B2A5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0B2A5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0B2A5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de-DE" sz="1400" dirty="0" err="1" smtClean="0">
                <a:solidFill>
                  <a:srgbClr val="0030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Verzwei-gung</a:t>
            </a:r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altLang="de-D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39" name="Gerade Verbindung mit Pfeil 34"/>
          <p:cNvCxnSpPr/>
          <p:nvPr/>
        </p:nvCxnSpPr>
        <p:spPr>
          <a:xfrm>
            <a:off x="8854543" y="4983052"/>
            <a:ext cx="648090" cy="0"/>
          </a:xfrm>
          <a:prstGeom prst="straightConnector1">
            <a:avLst/>
          </a:prstGeom>
          <a:ln w="28575" cap="rnd">
            <a:solidFill>
              <a:srgbClr val="00305E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4"/>
          <p:cNvCxnSpPr/>
          <p:nvPr/>
        </p:nvCxnSpPr>
        <p:spPr>
          <a:xfrm>
            <a:off x="10326841" y="5508933"/>
            <a:ext cx="0" cy="432650"/>
          </a:xfrm>
          <a:prstGeom prst="straightConnector1">
            <a:avLst/>
          </a:prstGeom>
          <a:ln w="28575" cap="rnd">
            <a:solidFill>
              <a:srgbClr val="00305E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10"/>
          <p:cNvSpPr>
            <a:spLocks noChangeArrowheads="1"/>
          </p:cNvSpPr>
          <p:nvPr/>
        </p:nvSpPr>
        <p:spPr bwMode="auto">
          <a:xfrm>
            <a:off x="7414343" y="4622483"/>
            <a:ext cx="1440200" cy="721139"/>
          </a:xfrm>
          <a:prstGeom prst="rect">
            <a:avLst/>
          </a:prstGeom>
          <a:solidFill>
            <a:schemeClr val="bg1"/>
          </a:solidFill>
          <a:ln w="19050">
            <a:solidFill>
              <a:srgbClr val="00305E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lnSpc>
                <a:spcPct val="95000"/>
              </a:lnSpc>
            </a:pPr>
            <a:r>
              <a:rPr lang="de-DE" altLang="de-DE" sz="1400" dirty="0" smtClean="0">
                <a:solidFill>
                  <a:srgbClr val="0030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Operation</a:t>
            </a:r>
            <a:endParaRPr lang="ru-RU" altLang="de-DE" sz="1400" dirty="0">
              <a:solidFill>
                <a:srgbClr val="00305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" name="Pfeil nach unten 41"/>
          <p:cNvSpPr/>
          <p:nvPr/>
        </p:nvSpPr>
        <p:spPr>
          <a:xfrm rot="16200000">
            <a:off x="2882706" y="2815825"/>
            <a:ext cx="759175" cy="1158300"/>
          </a:xfrm>
          <a:prstGeom prst="downArrow">
            <a:avLst>
              <a:gd name="adj1" fmla="val 50000"/>
              <a:gd name="adj2" fmla="val 7277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de-DE"/>
          </a:p>
        </p:txBody>
      </p:sp>
      <p:sp>
        <p:nvSpPr>
          <p:cNvPr id="43" name="Richtungspfeil 42"/>
          <p:cNvSpPr/>
          <p:nvPr/>
        </p:nvSpPr>
        <p:spPr>
          <a:xfrm>
            <a:off x="408006" y="4115177"/>
            <a:ext cx="1826434" cy="360050"/>
          </a:xfrm>
          <a:prstGeom prst="homePlate">
            <a:avLst/>
          </a:prstGeom>
          <a:solidFill>
            <a:schemeClr val="bg2"/>
          </a:solidFill>
          <a:ln>
            <a:solidFill>
              <a:srgbClr val="0030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Schritt 1</a:t>
            </a:r>
            <a:endParaRPr lang="de-DE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5" name="Eingekerbter Richtungspfeil 20"/>
          <p:cNvSpPr/>
          <p:nvPr/>
        </p:nvSpPr>
        <p:spPr>
          <a:xfrm>
            <a:off x="2136378" y="4119002"/>
            <a:ext cx="2153229" cy="360050"/>
          </a:xfrm>
          <a:prstGeom prst="chevron">
            <a:avLst/>
          </a:prstGeom>
          <a:noFill/>
          <a:ln>
            <a:solidFill>
              <a:srgbClr val="0030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00305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Zwischenschritt</a:t>
            </a:r>
            <a:endParaRPr lang="de-DE" dirty="0">
              <a:solidFill>
                <a:srgbClr val="00305E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6" name="Eingekerbter Richtungspfeil 21"/>
          <p:cNvSpPr/>
          <p:nvPr/>
        </p:nvSpPr>
        <p:spPr>
          <a:xfrm>
            <a:off x="4173999" y="4119002"/>
            <a:ext cx="2358964" cy="360050"/>
          </a:xfrm>
          <a:prstGeom prst="chevron">
            <a:avLst/>
          </a:prstGeom>
          <a:solidFill>
            <a:srgbClr val="00305E"/>
          </a:solidFill>
          <a:ln>
            <a:solidFill>
              <a:srgbClr val="0030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Ergebnis</a:t>
            </a:r>
            <a:endParaRPr lang="de-DE" b="1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408006" y="4751591"/>
            <a:ext cx="3600000" cy="966006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>
            <a:spAutoFit/>
          </a:bodyPr>
          <a:lstStyle/>
          <a:p>
            <a:r>
              <a:rPr lang="de-DE" b="1" dirty="0" smtClean="0">
                <a:solidFill>
                  <a:schemeClr val="tx1"/>
                </a:solidFill>
              </a:rPr>
              <a:t>Textfeld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 smtClean="0">
                <a:solidFill>
                  <a:schemeClr val="tx1"/>
                </a:solidFill>
              </a:rPr>
              <a:t>Fahrversuche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 smtClean="0">
                <a:solidFill>
                  <a:schemeClr val="tx1"/>
                </a:solidFill>
              </a:rPr>
              <a:t>Fahrversuche</a:t>
            </a:r>
          </a:p>
        </p:txBody>
      </p:sp>
    </p:spTree>
    <p:extLst>
      <p:ext uri="{BB962C8B-B14F-4D97-AF65-F5344CB8AC3E}">
        <p14:creationId xmlns:p14="http://schemas.microsoft.com/office/powerpoint/2010/main" val="147896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/>
          <p:nvPr/>
        </p:nvGrpSpPr>
        <p:grpSpPr>
          <a:xfrm>
            <a:off x="7156450" y="1854676"/>
            <a:ext cx="4309577" cy="3853573"/>
            <a:chOff x="7156450" y="1854676"/>
            <a:chExt cx="4309577" cy="3853573"/>
          </a:xfrm>
        </p:grpSpPr>
        <p:sp>
          <p:nvSpPr>
            <p:cNvPr id="18" name="Rechteck 17"/>
            <p:cNvSpPr/>
            <p:nvPr/>
          </p:nvSpPr>
          <p:spPr>
            <a:xfrm>
              <a:off x="7167077" y="5430437"/>
              <a:ext cx="4298950" cy="27781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/>
            <p:cNvSpPr/>
            <p:nvPr/>
          </p:nvSpPr>
          <p:spPr>
            <a:xfrm>
              <a:off x="7156450" y="2251983"/>
              <a:ext cx="4298950" cy="2778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/>
            <p:cNvSpPr/>
            <p:nvPr/>
          </p:nvSpPr>
          <p:spPr>
            <a:xfrm>
              <a:off x="7167077" y="3046597"/>
              <a:ext cx="4298950" cy="27781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/>
            <p:cNvSpPr/>
            <p:nvPr/>
          </p:nvSpPr>
          <p:spPr>
            <a:xfrm>
              <a:off x="7167077" y="3443904"/>
              <a:ext cx="4298950" cy="277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Rechteck 13"/>
            <p:cNvSpPr/>
            <p:nvPr/>
          </p:nvSpPr>
          <p:spPr>
            <a:xfrm>
              <a:off x="7167077" y="3841211"/>
              <a:ext cx="4298950" cy="277812"/>
            </a:xfrm>
            <a:prstGeom prst="rect">
              <a:avLst/>
            </a:prstGeom>
            <a:solidFill>
              <a:srgbClr val="93107E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Rechteck 14"/>
            <p:cNvSpPr/>
            <p:nvPr/>
          </p:nvSpPr>
          <p:spPr>
            <a:xfrm>
              <a:off x="7167077" y="4238518"/>
              <a:ext cx="4298950" cy="2778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 15"/>
            <p:cNvSpPr/>
            <p:nvPr/>
          </p:nvSpPr>
          <p:spPr>
            <a:xfrm>
              <a:off x="7167077" y="4635825"/>
              <a:ext cx="4298950" cy="27781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7167077" y="5033132"/>
              <a:ext cx="4298950" cy="277812"/>
            </a:xfrm>
            <a:prstGeom prst="rect">
              <a:avLst/>
            </a:prstGeom>
            <a:solidFill>
              <a:srgbClr val="EE7F0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9"/>
            <p:cNvSpPr/>
            <p:nvPr/>
          </p:nvSpPr>
          <p:spPr>
            <a:xfrm>
              <a:off x="7156450" y="1854676"/>
              <a:ext cx="4298950" cy="2778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" name="Rechteck 47"/>
            <p:cNvSpPr/>
            <p:nvPr/>
          </p:nvSpPr>
          <p:spPr>
            <a:xfrm>
              <a:off x="7167077" y="2649290"/>
              <a:ext cx="4298950" cy="277812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Diagramme</a:t>
            </a:r>
            <a:br>
              <a:rPr lang="de-DE" dirty="0" smtClean="0"/>
            </a:br>
            <a:r>
              <a:rPr lang="de-DE" b="0" dirty="0" smtClean="0"/>
              <a:t>weitere Farben für den Lehrstuhl Kraftfahrzeugtechnik</a:t>
            </a:r>
            <a:endParaRPr lang="de-DE" b="0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>
          <a:xfrm>
            <a:off x="874712" y="1484313"/>
            <a:ext cx="4300538" cy="424973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endParaRPr lang="de-DE" dirty="0" smtClean="0"/>
          </a:p>
          <a:p>
            <a:pPr>
              <a:spcBef>
                <a:spcPts val="1200"/>
              </a:spcBef>
            </a:pPr>
            <a:r>
              <a:rPr lang="de-DE" dirty="0" smtClean="0"/>
              <a:t>Für Diagramme sollte die TU-Farben oder die nebenstehenden Farben verwendet werden.</a:t>
            </a:r>
          </a:p>
          <a:p>
            <a:pPr>
              <a:spcBef>
                <a:spcPts val="1200"/>
              </a:spcBef>
            </a:pPr>
            <a:r>
              <a:rPr lang="de-DE" dirty="0" smtClean="0"/>
              <a:t>Die nebenstehenden Farben sind als Ergänzung zu den TUD – Farben von Folie 11 anzusehen. Jedem Anwender steht die Wahl seines Farbschemas frei. </a:t>
            </a:r>
          </a:p>
          <a:p>
            <a:r>
              <a:rPr lang="de-DE" dirty="0" smtClean="0"/>
              <a:t>Die Farbe Rot sollte nur in Ausnahmefällen zur Hervorhebung einzelner Sachverhalte Verwendung finden.</a:t>
            </a:r>
          </a:p>
          <a:p>
            <a:pPr lvl="2"/>
            <a:endParaRPr lang="de-DE" dirty="0" smtClean="0"/>
          </a:p>
        </p:txBody>
      </p:sp>
      <p:graphicFrame>
        <p:nvGraphicFramePr>
          <p:cNvPr id="30" name="Tabel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056265"/>
              </p:ext>
            </p:extLst>
          </p:nvPr>
        </p:nvGraphicFramePr>
        <p:xfrm>
          <a:off x="8393988" y="1454562"/>
          <a:ext cx="2013732" cy="43470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1244">
                  <a:extLst>
                    <a:ext uri="{9D8B030D-6E8A-4147-A177-3AD203B41FA5}">
                      <a16:colId xmlns:a16="http://schemas.microsoft.com/office/drawing/2014/main" val="1680680182"/>
                    </a:ext>
                  </a:extLst>
                </a:gridCol>
                <a:gridCol w="671244">
                  <a:extLst>
                    <a:ext uri="{9D8B030D-6E8A-4147-A177-3AD203B41FA5}">
                      <a16:colId xmlns:a16="http://schemas.microsoft.com/office/drawing/2014/main" val="3488115723"/>
                    </a:ext>
                  </a:extLst>
                </a:gridCol>
                <a:gridCol w="671244">
                  <a:extLst>
                    <a:ext uri="{9D8B030D-6E8A-4147-A177-3AD203B41FA5}">
                      <a16:colId xmlns:a16="http://schemas.microsoft.com/office/drawing/2014/main" val="1137153069"/>
                    </a:ext>
                  </a:extLst>
                </a:gridCol>
              </a:tblGrid>
              <a:tr h="395185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/>
                        <a:t>R</a:t>
                      </a:r>
                      <a:endParaRPr lang="de-DE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/>
                        <a:t>G</a:t>
                      </a:r>
                      <a:endParaRPr lang="de-DE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/>
                        <a:t>B</a:t>
                      </a:r>
                      <a:endParaRPr lang="de-DE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456626"/>
                  </a:ext>
                </a:extLst>
              </a:tr>
              <a:tr h="395185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de-DE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de-DE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de-DE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933634"/>
                  </a:ext>
                </a:extLst>
              </a:tr>
              <a:tr h="395185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chemeClr val="bg1"/>
                          </a:solidFill>
                        </a:rPr>
                        <a:t>114</a:t>
                      </a:r>
                      <a:endParaRPr lang="de-DE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chemeClr val="bg1"/>
                          </a:solidFill>
                        </a:rPr>
                        <a:t>120</a:t>
                      </a:r>
                      <a:endParaRPr lang="de-DE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chemeClr val="bg1"/>
                          </a:solidFill>
                        </a:rPr>
                        <a:t>121</a:t>
                      </a:r>
                      <a:endParaRPr lang="de-DE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696857"/>
                  </a:ext>
                </a:extLst>
              </a:tr>
              <a:tr h="395185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chemeClr val="bg1"/>
                          </a:solidFill>
                        </a:rPr>
                        <a:t>192</a:t>
                      </a:r>
                      <a:endParaRPr lang="de-DE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chemeClr val="bg1"/>
                          </a:solidFill>
                        </a:rPr>
                        <a:t>192</a:t>
                      </a:r>
                      <a:endParaRPr lang="de-DE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chemeClr val="bg1"/>
                          </a:solidFill>
                        </a:rPr>
                        <a:t>192</a:t>
                      </a:r>
                      <a:endParaRPr lang="de-DE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0507171"/>
                  </a:ext>
                </a:extLst>
              </a:tr>
              <a:tr h="395185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chemeClr val="bg1"/>
                          </a:solidFill>
                        </a:rPr>
                        <a:t>84</a:t>
                      </a:r>
                      <a:endParaRPr lang="de-DE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chemeClr val="bg1"/>
                          </a:solidFill>
                        </a:rPr>
                        <a:t>55</a:t>
                      </a:r>
                      <a:endParaRPr lang="de-DE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chemeClr val="bg1"/>
                          </a:solidFill>
                        </a:rPr>
                        <a:t>138</a:t>
                      </a:r>
                      <a:endParaRPr lang="de-DE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6422008"/>
                  </a:ext>
                </a:extLst>
              </a:tr>
              <a:tr h="395185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de-DE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chemeClr val="bg1"/>
                          </a:solidFill>
                        </a:rPr>
                        <a:t>158</a:t>
                      </a:r>
                      <a:endParaRPr lang="de-DE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chemeClr val="bg1"/>
                          </a:solidFill>
                        </a:rPr>
                        <a:t>224</a:t>
                      </a:r>
                      <a:endParaRPr lang="de-DE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9503310"/>
                  </a:ext>
                </a:extLst>
              </a:tr>
              <a:tr h="395185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chemeClr val="bg1"/>
                          </a:solidFill>
                        </a:rPr>
                        <a:t>147</a:t>
                      </a:r>
                      <a:endParaRPr lang="de-DE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de-DE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chemeClr val="bg1"/>
                          </a:solidFill>
                        </a:rPr>
                        <a:t>126</a:t>
                      </a:r>
                      <a:endParaRPr lang="de-DE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471912"/>
                  </a:ext>
                </a:extLst>
              </a:tr>
              <a:tr h="395185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chemeClr val="bg1"/>
                          </a:solidFill>
                        </a:rPr>
                        <a:t>106</a:t>
                      </a:r>
                      <a:endParaRPr lang="de-DE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chemeClr val="bg1"/>
                          </a:solidFill>
                        </a:rPr>
                        <a:t>176</a:t>
                      </a:r>
                      <a:endParaRPr lang="de-DE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chemeClr val="bg1"/>
                          </a:solidFill>
                        </a:rPr>
                        <a:t>35</a:t>
                      </a:r>
                      <a:endParaRPr lang="de-DE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9644032"/>
                  </a:ext>
                </a:extLst>
              </a:tr>
              <a:tr h="395185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de-DE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chemeClr val="bg1"/>
                          </a:solidFill>
                        </a:rPr>
                        <a:t>125</a:t>
                      </a:r>
                      <a:endParaRPr lang="de-DE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chemeClr val="bg1"/>
                          </a:solidFill>
                        </a:rPr>
                        <a:t>64</a:t>
                      </a:r>
                      <a:endParaRPr lang="de-DE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7669359"/>
                  </a:ext>
                </a:extLst>
              </a:tr>
              <a:tr h="395185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chemeClr val="bg1"/>
                          </a:solidFill>
                        </a:rPr>
                        <a:t>238</a:t>
                      </a:r>
                      <a:endParaRPr lang="de-DE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chemeClr val="bg1"/>
                          </a:solidFill>
                        </a:rPr>
                        <a:t>127</a:t>
                      </a:r>
                      <a:endParaRPr lang="de-DE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de-DE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969657"/>
                  </a:ext>
                </a:extLst>
              </a:tr>
              <a:tr h="395185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chemeClr val="bg1"/>
                          </a:solidFill>
                        </a:rPr>
                        <a:t>255</a:t>
                      </a:r>
                      <a:endParaRPr lang="de-DE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de-DE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de-DE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50138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33526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Diagramme</a:t>
            </a:r>
            <a:br>
              <a:rPr lang="de-DE" dirty="0" smtClean="0"/>
            </a:br>
            <a:endParaRPr lang="de-DE" b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Diagramme sollten Folgendes beinhalten: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b="1" dirty="0"/>
              <a:t>Achsbeschriftungen</a:t>
            </a:r>
            <a:endParaRPr lang="de-DE" dirty="0"/>
          </a:p>
          <a:p>
            <a:pPr lvl="1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b="1" dirty="0"/>
              <a:t>Achsparameter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b="1" dirty="0"/>
              <a:t>Maßeinheit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b="1" dirty="0"/>
              <a:t>Richtung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b="1" dirty="0"/>
              <a:t>Legende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b="1" dirty="0"/>
              <a:t>Titel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b="1" dirty="0"/>
              <a:t>ggf. Quellenangabe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b="1" dirty="0"/>
              <a:t>Details werden in Vorlage für wissenschaftliche Arbeiten erläutert</a:t>
            </a:r>
          </a:p>
          <a:p>
            <a:pPr lvl="1">
              <a:spcBef>
                <a:spcPts val="1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endParaRPr lang="de-DE" b="1" dirty="0" smtClean="0">
              <a:latin typeface="+mn-lt"/>
            </a:endParaRPr>
          </a:p>
          <a:p>
            <a:pPr lvl="1">
              <a:spcBef>
                <a:spcPts val="1600"/>
              </a:spcBef>
              <a:spcAft>
                <a:spcPts val="600"/>
              </a:spcAft>
            </a:pPr>
            <a:endParaRPr lang="de-DE" dirty="0" smtClean="0"/>
          </a:p>
          <a:p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600" y="1253309"/>
            <a:ext cx="5470500" cy="41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Tabellen</a:t>
            </a:r>
            <a:br>
              <a:rPr lang="de-DE" dirty="0" smtClean="0"/>
            </a:br>
            <a:endParaRPr lang="de-DE" b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874714" y="1484314"/>
            <a:ext cx="3871854" cy="4344985"/>
          </a:xfrm>
        </p:spPr>
        <p:txBody>
          <a:bodyPr/>
          <a:lstStyle/>
          <a:p>
            <a:r>
              <a:rPr lang="de-DE" dirty="0" smtClean="0"/>
              <a:t>Checkliste für Tabellen:</a:t>
            </a:r>
          </a:p>
          <a:p>
            <a:pPr lvl="1">
              <a:spcBef>
                <a:spcPts val="1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b="1" dirty="0" smtClean="0">
                <a:latin typeface="+mn-lt"/>
              </a:rPr>
              <a:t>Nummer und Bezeichnung</a:t>
            </a:r>
            <a:endParaRPr lang="de-DE" dirty="0" smtClean="0">
              <a:latin typeface="+mn-lt"/>
            </a:endParaRPr>
          </a:p>
          <a:p>
            <a:pPr lvl="1">
              <a:spcBef>
                <a:spcPts val="1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b="1" dirty="0" smtClean="0">
                <a:latin typeface="+mn-lt"/>
              </a:rPr>
              <a:t>ggf. Maßeinheiten</a:t>
            </a:r>
          </a:p>
          <a:p>
            <a:pPr lvl="1">
              <a:spcBef>
                <a:spcPts val="1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b="1" dirty="0"/>
              <a:t>ggf. </a:t>
            </a:r>
            <a:r>
              <a:rPr lang="de-DE" b="1" dirty="0" smtClean="0"/>
              <a:t>Quellenangaben</a:t>
            </a:r>
            <a:endParaRPr lang="de-DE" b="1" dirty="0"/>
          </a:p>
          <a:p>
            <a:pPr lvl="1">
              <a:spcBef>
                <a:spcPts val="1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endParaRPr lang="de-DE" b="1" dirty="0" smtClean="0">
              <a:latin typeface="+mn-lt"/>
            </a:endParaRPr>
          </a:p>
          <a:p>
            <a:pPr lvl="1">
              <a:spcBef>
                <a:spcPts val="1600"/>
              </a:spcBef>
              <a:spcAft>
                <a:spcPts val="600"/>
              </a:spcAft>
            </a:pPr>
            <a:endParaRPr lang="de-DE" dirty="0" smtClean="0"/>
          </a:p>
          <a:p>
            <a:endParaRPr lang="de-DE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429354"/>
              </p:ext>
            </p:extLst>
          </p:nvPr>
        </p:nvGraphicFramePr>
        <p:xfrm>
          <a:off x="5602778" y="384387"/>
          <a:ext cx="5671128" cy="152131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17782">
                  <a:extLst>
                    <a:ext uri="{9D8B030D-6E8A-4147-A177-3AD203B41FA5}">
                      <a16:colId xmlns:a16="http://schemas.microsoft.com/office/drawing/2014/main" val="2481401485"/>
                    </a:ext>
                  </a:extLst>
                </a:gridCol>
                <a:gridCol w="1417782">
                  <a:extLst>
                    <a:ext uri="{9D8B030D-6E8A-4147-A177-3AD203B41FA5}">
                      <a16:colId xmlns:a16="http://schemas.microsoft.com/office/drawing/2014/main" val="3029720016"/>
                    </a:ext>
                  </a:extLst>
                </a:gridCol>
                <a:gridCol w="1417782">
                  <a:extLst>
                    <a:ext uri="{9D8B030D-6E8A-4147-A177-3AD203B41FA5}">
                      <a16:colId xmlns:a16="http://schemas.microsoft.com/office/drawing/2014/main" val="1681146057"/>
                    </a:ext>
                  </a:extLst>
                </a:gridCol>
                <a:gridCol w="1417782">
                  <a:extLst>
                    <a:ext uri="{9D8B030D-6E8A-4147-A177-3AD203B41FA5}">
                      <a16:colId xmlns:a16="http://schemas.microsoft.com/office/drawing/2014/main" val="873687878"/>
                    </a:ext>
                  </a:extLst>
                </a:gridCol>
              </a:tblGrid>
              <a:tr h="38032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Text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4416518"/>
                  </a:ext>
                </a:extLst>
              </a:tr>
              <a:tr h="380328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5554724"/>
                  </a:ext>
                </a:extLst>
              </a:tr>
              <a:tr h="380328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546795"/>
                  </a:ext>
                </a:extLst>
              </a:tr>
              <a:tr h="380328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831458"/>
                  </a:ext>
                </a:extLst>
              </a:tr>
            </a:tbl>
          </a:graphicData>
        </a:graphic>
      </p:graphicFrame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921433"/>
              </p:ext>
            </p:extLst>
          </p:nvPr>
        </p:nvGraphicFramePr>
        <p:xfrm>
          <a:off x="5602778" y="2244356"/>
          <a:ext cx="5671128" cy="1521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7782">
                  <a:extLst>
                    <a:ext uri="{9D8B030D-6E8A-4147-A177-3AD203B41FA5}">
                      <a16:colId xmlns:a16="http://schemas.microsoft.com/office/drawing/2014/main" val="942166204"/>
                    </a:ext>
                  </a:extLst>
                </a:gridCol>
                <a:gridCol w="1417782">
                  <a:extLst>
                    <a:ext uri="{9D8B030D-6E8A-4147-A177-3AD203B41FA5}">
                      <a16:colId xmlns:a16="http://schemas.microsoft.com/office/drawing/2014/main" val="4244368477"/>
                    </a:ext>
                  </a:extLst>
                </a:gridCol>
                <a:gridCol w="1417782">
                  <a:extLst>
                    <a:ext uri="{9D8B030D-6E8A-4147-A177-3AD203B41FA5}">
                      <a16:colId xmlns:a16="http://schemas.microsoft.com/office/drawing/2014/main" val="2350709789"/>
                    </a:ext>
                  </a:extLst>
                </a:gridCol>
                <a:gridCol w="1417782">
                  <a:extLst>
                    <a:ext uri="{9D8B030D-6E8A-4147-A177-3AD203B41FA5}">
                      <a16:colId xmlns:a16="http://schemas.microsoft.com/office/drawing/2014/main" val="1666310171"/>
                    </a:ext>
                  </a:extLst>
                </a:gridCol>
              </a:tblGrid>
              <a:tr h="38032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3005891"/>
                  </a:ext>
                </a:extLst>
              </a:tr>
              <a:tr h="380328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9054141"/>
                  </a:ext>
                </a:extLst>
              </a:tr>
              <a:tr h="380328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319709"/>
                  </a:ext>
                </a:extLst>
              </a:tr>
              <a:tr h="380328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667557"/>
                  </a:ext>
                </a:extLst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969674"/>
              </p:ext>
            </p:extLst>
          </p:nvPr>
        </p:nvGraphicFramePr>
        <p:xfrm>
          <a:off x="5602778" y="4104325"/>
          <a:ext cx="5671128" cy="1521312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417782">
                  <a:extLst>
                    <a:ext uri="{9D8B030D-6E8A-4147-A177-3AD203B41FA5}">
                      <a16:colId xmlns:a16="http://schemas.microsoft.com/office/drawing/2014/main" val="942166204"/>
                    </a:ext>
                  </a:extLst>
                </a:gridCol>
                <a:gridCol w="1417782">
                  <a:extLst>
                    <a:ext uri="{9D8B030D-6E8A-4147-A177-3AD203B41FA5}">
                      <a16:colId xmlns:a16="http://schemas.microsoft.com/office/drawing/2014/main" val="4244368477"/>
                    </a:ext>
                  </a:extLst>
                </a:gridCol>
                <a:gridCol w="1417782">
                  <a:extLst>
                    <a:ext uri="{9D8B030D-6E8A-4147-A177-3AD203B41FA5}">
                      <a16:colId xmlns:a16="http://schemas.microsoft.com/office/drawing/2014/main" val="2350709789"/>
                    </a:ext>
                  </a:extLst>
                </a:gridCol>
                <a:gridCol w="1417782">
                  <a:extLst>
                    <a:ext uri="{9D8B030D-6E8A-4147-A177-3AD203B41FA5}">
                      <a16:colId xmlns:a16="http://schemas.microsoft.com/office/drawing/2014/main" val="1666310171"/>
                    </a:ext>
                  </a:extLst>
                </a:gridCol>
              </a:tblGrid>
              <a:tr h="38032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Text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3005891"/>
                  </a:ext>
                </a:extLst>
              </a:tr>
              <a:tr h="38032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Text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9054141"/>
                  </a:ext>
                </a:extLst>
              </a:tr>
              <a:tr h="380328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319709"/>
                  </a:ext>
                </a:extLst>
              </a:tr>
              <a:tr h="380328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0667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355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Formeln</a:t>
            </a:r>
            <a:br>
              <a:rPr lang="de-DE" dirty="0" smtClean="0"/>
            </a:br>
            <a:r>
              <a:rPr lang="de-DE" b="0" dirty="0" smtClean="0"/>
              <a:t>Zur Empfehlung</a:t>
            </a:r>
            <a:endParaRPr lang="de-DE" b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874714" y="1484314"/>
            <a:ext cx="4063046" cy="4344985"/>
          </a:xfrm>
        </p:spPr>
        <p:txBody>
          <a:bodyPr/>
          <a:lstStyle/>
          <a:p>
            <a:r>
              <a:rPr lang="de-DE" dirty="0" smtClean="0"/>
              <a:t>Grundregeln:</a:t>
            </a:r>
          </a:p>
          <a:p>
            <a:pPr lvl="1">
              <a:spcBef>
                <a:spcPts val="1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b="1" dirty="0">
                <a:latin typeface="+mn-lt"/>
              </a:rPr>
              <a:t>als </a:t>
            </a:r>
            <a:r>
              <a:rPr lang="de-DE" b="1" dirty="0" smtClean="0">
                <a:latin typeface="+mn-lt"/>
              </a:rPr>
              <a:t>Standardobjekt </a:t>
            </a:r>
            <a:r>
              <a:rPr lang="de-DE" b="1" dirty="0">
                <a:latin typeface="+mn-lt"/>
              </a:rPr>
              <a:t>erstellen </a:t>
            </a:r>
            <a:r>
              <a:rPr lang="de-DE" dirty="0">
                <a:latin typeface="+mn-lt"/>
              </a:rPr>
              <a:t>(Einfügen – Formel)</a:t>
            </a:r>
          </a:p>
          <a:p>
            <a:pPr lvl="1">
              <a:spcBef>
                <a:spcPts val="1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b="1" dirty="0">
                <a:latin typeface="+mn-lt"/>
              </a:rPr>
              <a:t>Bezeichnung der Variable</a:t>
            </a:r>
          </a:p>
          <a:p>
            <a:pPr lvl="1">
              <a:spcBef>
                <a:spcPts val="1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b="1" dirty="0">
                <a:latin typeface="+mn-lt"/>
              </a:rPr>
              <a:t>Maßeinheit</a:t>
            </a:r>
          </a:p>
          <a:p>
            <a:pPr lvl="1">
              <a:spcBef>
                <a:spcPts val="1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b="1" dirty="0" smtClean="0">
                <a:latin typeface="+mn-lt"/>
              </a:rPr>
              <a:t>ggf</a:t>
            </a:r>
            <a:r>
              <a:rPr lang="de-DE" b="1" dirty="0">
                <a:latin typeface="+mn-lt"/>
              </a:rPr>
              <a:t>. Quellenangabe</a:t>
            </a:r>
          </a:p>
          <a:p>
            <a:pPr lvl="1">
              <a:spcBef>
                <a:spcPts val="1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b="1" dirty="0" smtClean="0">
                <a:latin typeface="+mn-lt"/>
              </a:rPr>
              <a:t>Details werden in Vorlage für wissenschaftliche Arbeiten erläutert</a:t>
            </a:r>
          </a:p>
          <a:p>
            <a:pPr lvl="1">
              <a:spcBef>
                <a:spcPts val="1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b="1" dirty="0" smtClean="0">
                <a:latin typeface="+mn-lt"/>
              </a:rPr>
              <a:t>Bsp.: </a:t>
            </a:r>
            <a:r>
              <a:rPr lang="de-DE" dirty="0" smtClean="0">
                <a:latin typeface="+mn-lt"/>
              </a:rPr>
              <a:t>Variablen kursiv, Indizes normal (Ausnahme: Laufvariablen), etc.</a:t>
            </a:r>
          </a:p>
          <a:p>
            <a:pPr marL="342900" lvl="2" indent="-342900">
              <a:spcBef>
                <a:spcPts val="1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de-DE" b="1" dirty="0" smtClean="0">
              <a:latin typeface="+mn-lt"/>
            </a:endParaRPr>
          </a:p>
          <a:p>
            <a:pPr lvl="1">
              <a:spcBef>
                <a:spcPts val="1600"/>
              </a:spcBef>
              <a:spcAft>
                <a:spcPts val="600"/>
              </a:spcAft>
            </a:pPr>
            <a:endParaRPr lang="de-DE" dirty="0" smtClean="0"/>
          </a:p>
          <a:p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4737763" y="3619890"/>
                <a:ext cx="6867265" cy="6681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>
                              <a:latin typeface="Cambria Math" panose="02040503050406030204" pitchFamily="18" charset="0"/>
                            </a:rPr>
                            <m:t>SP</m:t>
                          </m:r>
                        </m:sub>
                      </m:sSub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de-DE">
                              <a:latin typeface="Cambria Math" panose="02040503050406030204" pitchFamily="18" charset="0"/>
                            </a:rPr>
                            <m:t>SP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>
                              <a:latin typeface="Cambria Math" panose="02040503050406030204" pitchFamily="18" charset="0"/>
                            </a:rPr>
                            <m:t>VA</m:t>
                          </m:r>
                        </m:sub>
                      </m:sSub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de-DE">
                              <a:latin typeface="Cambria Math" panose="02040503050406030204" pitchFamily="18" charset="0"/>
                            </a:rPr>
                            <m:t>SP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>
                              <a:latin typeface="Cambria Math" panose="02040503050406030204" pitchFamily="18" charset="0"/>
                            </a:rPr>
                            <m:t>VA</m:t>
                          </m:r>
                        </m:sub>
                      </m:sSub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̈"/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>
                                  <a:latin typeface="Cambria Math" panose="02040503050406030204" pitchFamily="18" charset="0"/>
                                </a:rPr>
                                <m:t>SP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de-DE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de-DE">
                                  <a:latin typeface="Cambria Math" panose="02040503050406030204" pitchFamily="18" charset="0"/>
                                </a:rPr>
                                <m:t>VA</m:t>
                              </m:r>
                            </m:sub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de-DE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>
                              <a:latin typeface="Cambria Math" panose="02040503050406030204" pitchFamily="18" charset="0"/>
                            </a:rPr>
                            <m:t>HA</m:t>
                          </m:r>
                        </m:sub>
                      </m:sSub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de-DE">
                              <a:latin typeface="Cambria Math" panose="02040503050406030204" pitchFamily="18" charset="0"/>
                            </a:rPr>
                            <m:t>SP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>
                              <a:latin typeface="Cambria Math" panose="02040503050406030204" pitchFamily="18" charset="0"/>
                            </a:rPr>
                            <m:t>HA</m:t>
                          </m:r>
                        </m:sub>
                      </m:sSub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̈"/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>
                                  <a:latin typeface="Cambria Math" panose="02040503050406030204" pitchFamily="18" charset="0"/>
                                </a:rPr>
                                <m:t>SP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de-DE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de-DE">
                                  <a:latin typeface="Cambria Math" panose="02040503050406030204" pitchFamily="18" charset="0"/>
                                </a:rPr>
                                <m:t>HA</m:t>
                              </m:r>
                            </m:sub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a:rPr lang="de-DE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de-DE">
                              <a:latin typeface="Cambria Math" panose="02040503050406030204" pitchFamily="18" charset="0"/>
                            </a:rPr>
                            <m:t>VA</m:t>
                          </m:r>
                        </m:sub>
                      </m:sSub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>
                                  <a:latin typeface="Cambria Math" panose="02040503050406030204" pitchFamily="18" charset="0"/>
                                </a:rPr>
                                <m:t>SP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de-DE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de-DE">
                                  <a:latin typeface="Cambria Math" panose="02040503050406030204" pitchFamily="18" charset="0"/>
                                </a:rPr>
                                <m:t>VA</m:t>
                              </m:r>
                            </m:sub>
                          </m:sSub>
                        </m:den>
                      </m:f>
                      <m:r>
                        <a:rPr lang="de-DE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a:rPr lang="de-DE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de-DE">
                              <a:latin typeface="Cambria Math" panose="02040503050406030204" pitchFamily="18" charset="0"/>
                            </a:rPr>
                            <m:t>HA</m:t>
                          </m:r>
                        </m:sub>
                      </m:sSub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>
                                  <a:latin typeface="Cambria Math" panose="02040503050406030204" pitchFamily="18" charset="0"/>
                                </a:rPr>
                                <m:t>SP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de-DE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de-DE">
                                  <a:latin typeface="Cambria Math" panose="02040503050406030204" pitchFamily="18" charset="0"/>
                                </a:rPr>
                                <m:t>HA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763" y="3619890"/>
                <a:ext cx="6867265" cy="6681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/>
              <p:cNvSpPr/>
              <p:nvPr/>
            </p:nvSpPr>
            <p:spPr>
              <a:xfrm>
                <a:off x="6295732" y="2359996"/>
                <a:ext cx="4259819" cy="636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de-DE" i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de-DE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de-DE" i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de-DE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de-DE" i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de-DE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de-DE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𝜆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de-DE" i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de-DE" i="0"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de-DE" i="0">
                          <a:latin typeface="Cambria Math" panose="02040503050406030204" pitchFamily="18" charset="0"/>
                        </a:rPr>
                        <m:t>=1,… ,9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" name="Rechtec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5732" y="2359996"/>
                <a:ext cx="4259819" cy="6366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511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Infografiken</a:t>
            </a:r>
            <a:br>
              <a:rPr lang="de-DE" dirty="0" smtClean="0"/>
            </a:br>
            <a:r>
              <a:rPr lang="de-DE" b="0" dirty="0" smtClean="0"/>
              <a:t>mittels </a:t>
            </a:r>
            <a:r>
              <a:rPr lang="de-DE" b="0" dirty="0" err="1" smtClean="0"/>
              <a:t>Smartart</a:t>
            </a:r>
            <a:endParaRPr lang="de-DE" b="0" dirty="0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4"/>
          </p:nvPr>
        </p:nvSpPr>
        <p:spPr>
          <a:xfrm>
            <a:off x="874714" y="1484314"/>
            <a:ext cx="4307314" cy="4249736"/>
          </a:xfrm>
        </p:spPr>
        <p:txBody>
          <a:bodyPr/>
          <a:lstStyle/>
          <a:p>
            <a:r>
              <a:rPr lang="de-DE" b="1" dirty="0" smtClean="0"/>
              <a:t>Empfohlene Darstellungsparameter:</a:t>
            </a:r>
          </a:p>
          <a:p>
            <a:pPr lvl="1">
              <a:spcBef>
                <a:spcPts val="1600"/>
              </a:spcBef>
              <a:spcAft>
                <a:spcPts val="600"/>
              </a:spcAft>
            </a:pPr>
            <a:r>
              <a:rPr lang="de-DE" b="1" dirty="0" smtClean="0"/>
              <a:t>Textinhalte reduzieren</a:t>
            </a:r>
          </a:p>
          <a:p>
            <a:pPr lvl="1">
              <a:spcBef>
                <a:spcPts val="1600"/>
              </a:spcBef>
              <a:spcAft>
                <a:spcPts val="600"/>
              </a:spcAft>
            </a:pPr>
            <a:r>
              <a:rPr lang="de-DE" b="1" dirty="0" smtClean="0"/>
              <a:t>flächige Varianten </a:t>
            </a:r>
            <a:r>
              <a:rPr lang="de-DE" dirty="0" smtClean="0"/>
              <a:t>bevorzugen</a:t>
            </a:r>
            <a:endParaRPr lang="de-DE" dirty="0"/>
          </a:p>
          <a:p>
            <a:pPr lvl="1">
              <a:spcBef>
                <a:spcPts val="1600"/>
              </a:spcBef>
              <a:spcAft>
                <a:spcPts val="600"/>
              </a:spcAft>
            </a:pPr>
            <a:r>
              <a:rPr lang="de-DE" b="1" dirty="0" smtClean="0"/>
              <a:t>konsistente Farben</a:t>
            </a:r>
            <a:r>
              <a:rPr lang="de-DE" dirty="0" smtClean="0"/>
              <a:t> im gesamten Dokument</a:t>
            </a:r>
          </a:p>
          <a:p>
            <a:pPr lvl="1">
              <a:spcBef>
                <a:spcPts val="1600"/>
              </a:spcBef>
              <a:spcAft>
                <a:spcPts val="600"/>
              </a:spcAft>
            </a:pPr>
            <a:r>
              <a:rPr lang="de-DE" b="1" dirty="0" smtClean="0"/>
              <a:t>Farbkontraste und Schriftgrößen beachten</a:t>
            </a:r>
          </a:p>
          <a:p>
            <a:pPr lvl="1">
              <a:spcBef>
                <a:spcPts val="1600"/>
              </a:spcBef>
              <a:spcAft>
                <a:spcPts val="600"/>
              </a:spcAft>
            </a:pPr>
            <a:r>
              <a:rPr lang="de-DE" dirty="0" smtClean="0"/>
              <a:t>auf Schatten, Verläufe etc. verzichten</a:t>
            </a:r>
          </a:p>
          <a:p>
            <a:pPr lvl="1">
              <a:spcBef>
                <a:spcPts val="1600"/>
              </a:spcBef>
              <a:spcAft>
                <a:spcPts val="600"/>
              </a:spcAft>
            </a:pPr>
            <a:r>
              <a:rPr lang="de-DE" dirty="0" smtClean="0"/>
              <a:t>komplexe Grafiken als separate Vektorgrafik erarbeiten</a:t>
            </a:r>
            <a:br>
              <a:rPr lang="de-DE" dirty="0" smtClean="0"/>
            </a:br>
            <a:r>
              <a:rPr lang="de-DE" dirty="0" smtClean="0">
                <a:hlinkClick r:id="rId2"/>
              </a:rPr>
              <a:t>(z. B. mit </a:t>
            </a:r>
            <a:r>
              <a:rPr lang="de-DE" dirty="0" err="1" smtClean="0">
                <a:hlinkClick r:id="rId2"/>
              </a:rPr>
              <a:t>Inkscape</a:t>
            </a:r>
            <a:r>
              <a:rPr lang="de-DE" dirty="0" smtClean="0">
                <a:hlinkClick r:id="rId2"/>
              </a:rPr>
              <a:t>)</a:t>
            </a:r>
            <a:endParaRPr lang="de-DE" dirty="0" smtClean="0"/>
          </a:p>
          <a:p>
            <a:pPr lvl="1"/>
            <a:endParaRPr lang="de-DE" dirty="0" smtClean="0"/>
          </a:p>
        </p:txBody>
      </p:sp>
      <p:grpSp>
        <p:nvGrpSpPr>
          <p:cNvPr id="6" name="Gruppieren 5"/>
          <p:cNvGrpSpPr/>
          <p:nvPr/>
        </p:nvGrpSpPr>
        <p:grpSpPr>
          <a:xfrm>
            <a:off x="5507664" y="1498958"/>
            <a:ext cx="5058735" cy="4357632"/>
            <a:chOff x="3856034" y="1498958"/>
            <a:chExt cx="4902203" cy="4235100"/>
          </a:xfrm>
        </p:grpSpPr>
        <p:sp>
          <p:nvSpPr>
            <p:cNvPr id="10" name="Freihandform 9"/>
            <p:cNvSpPr/>
            <p:nvPr/>
          </p:nvSpPr>
          <p:spPr>
            <a:xfrm>
              <a:off x="7228239" y="4063445"/>
              <a:ext cx="1529998" cy="1655958"/>
            </a:xfrm>
            <a:custGeom>
              <a:avLst/>
              <a:gdLst>
                <a:gd name="connsiteX0" fmla="*/ 0 w 1529998"/>
                <a:gd name="connsiteY0" fmla="*/ 0 h 1655958"/>
                <a:gd name="connsiteX1" fmla="*/ 1529998 w 1529998"/>
                <a:gd name="connsiteY1" fmla="*/ 0 h 1655958"/>
                <a:gd name="connsiteX2" fmla="*/ 1529998 w 1529998"/>
                <a:gd name="connsiteY2" fmla="*/ 1655958 h 1655958"/>
                <a:gd name="connsiteX3" fmla="*/ 0 w 1529998"/>
                <a:gd name="connsiteY3" fmla="*/ 1655958 h 1655958"/>
                <a:gd name="connsiteX4" fmla="*/ 0 w 1529998"/>
                <a:gd name="connsiteY4" fmla="*/ 0 h 1655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9998" h="1655958">
                  <a:moveTo>
                    <a:pt x="0" y="0"/>
                  </a:moveTo>
                  <a:lnTo>
                    <a:pt x="1529998" y="0"/>
                  </a:lnTo>
                  <a:lnTo>
                    <a:pt x="1529998" y="1655958"/>
                  </a:lnTo>
                  <a:lnTo>
                    <a:pt x="0" y="16559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39DC5">
                <a:alpha val="20000"/>
              </a:srgb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72000" rIns="72000" bIns="72000" numCol="1" spcCol="1270" anchor="b" anchorCtr="0">
              <a:noAutofit/>
            </a:bodyPr>
            <a:lstStyle/>
            <a:p>
              <a:pPr marL="57150" lvl="1" indent="-57150" algn="r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DE" sz="1400" dirty="0"/>
                <a:t>Hinter-</a:t>
              </a:r>
              <a:r>
                <a:rPr lang="de-DE" sz="1400" dirty="0" err="1"/>
                <a:t>grundinfo</a:t>
              </a:r>
              <a:endParaRPr lang="de-DE" sz="1400" dirty="0"/>
            </a:p>
            <a:p>
              <a:pPr marL="57150" lvl="1" indent="-57150" algn="r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DE" sz="1400" dirty="0"/>
                <a:t>mit 3 oder 4 Aspekten</a:t>
              </a:r>
            </a:p>
            <a:p>
              <a:pPr marL="57150" lvl="1" indent="-57150" algn="r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DE" sz="1400" dirty="0"/>
                <a:t>Schriftgröße beachten</a:t>
              </a:r>
            </a:p>
          </p:txBody>
        </p:sp>
        <p:sp>
          <p:nvSpPr>
            <p:cNvPr id="18" name="Freihandform 17"/>
            <p:cNvSpPr/>
            <p:nvPr/>
          </p:nvSpPr>
          <p:spPr>
            <a:xfrm>
              <a:off x="7227550" y="1498958"/>
              <a:ext cx="1530687" cy="1656742"/>
            </a:xfrm>
            <a:custGeom>
              <a:avLst/>
              <a:gdLst>
                <a:gd name="connsiteX0" fmla="*/ 0 w 1530687"/>
                <a:gd name="connsiteY0" fmla="*/ 0 h 1656742"/>
                <a:gd name="connsiteX1" fmla="*/ 1530687 w 1530687"/>
                <a:gd name="connsiteY1" fmla="*/ 0 h 1656742"/>
                <a:gd name="connsiteX2" fmla="*/ 1530687 w 1530687"/>
                <a:gd name="connsiteY2" fmla="*/ 1656742 h 1656742"/>
                <a:gd name="connsiteX3" fmla="*/ 0 w 1530687"/>
                <a:gd name="connsiteY3" fmla="*/ 1656742 h 1656742"/>
                <a:gd name="connsiteX4" fmla="*/ 0 w 1530687"/>
                <a:gd name="connsiteY4" fmla="*/ 0 h 1656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0687" h="1656742">
                  <a:moveTo>
                    <a:pt x="0" y="0"/>
                  </a:moveTo>
                  <a:lnTo>
                    <a:pt x="1530687" y="0"/>
                  </a:lnTo>
                  <a:lnTo>
                    <a:pt x="1530687" y="1656742"/>
                  </a:lnTo>
                  <a:lnTo>
                    <a:pt x="0" y="16567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BA4">
                <a:alpha val="20000"/>
              </a:srgb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72000" rIns="72000" bIns="72000" numCol="1" spcCol="1270" anchor="t" anchorCtr="0">
              <a:noAutofit/>
            </a:bodyPr>
            <a:lstStyle/>
            <a:p>
              <a:pPr marL="57150" lvl="1" indent="-57150" algn="r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DE" sz="1400" dirty="0"/>
                <a:t>Hintergrundinfo</a:t>
              </a:r>
            </a:p>
            <a:p>
              <a:pPr marL="57150" lvl="1" indent="-57150" algn="r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DE" sz="1400" dirty="0"/>
                <a:t>mit 3 oder 4 Aspekten</a:t>
              </a:r>
            </a:p>
            <a:p>
              <a:pPr marL="57150" lvl="1" indent="-57150" algn="r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DE" sz="1400" dirty="0"/>
                <a:t>Schriftgröße beachten</a:t>
              </a:r>
            </a:p>
          </p:txBody>
        </p:sp>
        <p:sp>
          <p:nvSpPr>
            <p:cNvPr id="21" name="Freihandform 20"/>
            <p:cNvSpPr/>
            <p:nvPr/>
          </p:nvSpPr>
          <p:spPr>
            <a:xfrm>
              <a:off x="3864156" y="1525480"/>
              <a:ext cx="1529755" cy="1656115"/>
            </a:xfrm>
            <a:custGeom>
              <a:avLst/>
              <a:gdLst>
                <a:gd name="connsiteX0" fmla="*/ 0 w 1529755"/>
                <a:gd name="connsiteY0" fmla="*/ 0 h 1656115"/>
                <a:gd name="connsiteX1" fmla="*/ 1529755 w 1529755"/>
                <a:gd name="connsiteY1" fmla="*/ 0 h 1656115"/>
                <a:gd name="connsiteX2" fmla="*/ 1529755 w 1529755"/>
                <a:gd name="connsiteY2" fmla="*/ 1656115 h 1656115"/>
                <a:gd name="connsiteX3" fmla="*/ 0 w 1529755"/>
                <a:gd name="connsiteY3" fmla="*/ 1656115 h 1656115"/>
                <a:gd name="connsiteX4" fmla="*/ 0 w 1529755"/>
                <a:gd name="connsiteY4" fmla="*/ 0 h 165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9755" h="1656115">
                  <a:moveTo>
                    <a:pt x="0" y="0"/>
                  </a:moveTo>
                  <a:lnTo>
                    <a:pt x="1529755" y="0"/>
                  </a:lnTo>
                  <a:lnTo>
                    <a:pt x="1529755" y="1656115"/>
                  </a:lnTo>
                  <a:lnTo>
                    <a:pt x="0" y="16561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A983">
                <a:alpha val="20000"/>
              </a:srgb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72000" rIns="72000" bIns="72000" numCol="1" spcCol="1270" anchor="t" anchorCtr="0">
              <a:noAutofit/>
            </a:bodyPr>
            <a:lstStyle/>
            <a:p>
              <a:pPr marL="57150" lvl="1" indent="-57150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DE" sz="1400" dirty="0"/>
                <a:t>Hintergrundinfo</a:t>
              </a:r>
            </a:p>
            <a:p>
              <a:pPr marL="57150" lvl="1" indent="-57150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DE" sz="1400" dirty="0"/>
                <a:t>mit 3 oder 4 Aspekten</a:t>
              </a:r>
            </a:p>
            <a:p>
              <a:pPr marL="57150" lvl="1" indent="-57150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DE" sz="1400" dirty="0"/>
                <a:t>Schriftgröße beachten</a:t>
              </a:r>
            </a:p>
          </p:txBody>
        </p:sp>
        <p:sp>
          <p:nvSpPr>
            <p:cNvPr id="22" name="Freihandform 21"/>
            <p:cNvSpPr/>
            <p:nvPr/>
          </p:nvSpPr>
          <p:spPr>
            <a:xfrm>
              <a:off x="4636705" y="1938749"/>
              <a:ext cx="1632724" cy="1632724"/>
            </a:xfrm>
            <a:custGeom>
              <a:avLst/>
              <a:gdLst>
                <a:gd name="connsiteX0" fmla="*/ 0 w 1632724"/>
                <a:gd name="connsiteY0" fmla="*/ 1632724 h 1632724"/>
                <a:gd name="connsiteX1" fmla="*/ 1632724 w 1632724"/>
                <a:gd name="connsiteY1" fmla="*/ 0 h 1632724"/>
                <a:gd name="connsiteX2" fmla="*/ 1632724 w 1632724"/>
                <a:gd name="connsiteY2" fmla="*/ 1632724 h 1632724"/>
                <a:gd name="connsiteX3" fmla="*/ 0 w 1632724"/>
                <a:gd name="connsiteY3" fmla="*/ 1632724 h 163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2724" h="1632724">
                  <a:moveTo>
                    <a:pt x="0" y="1632724"/>
                  </a:moveTo>
                  <a:cubicBezTo>
                    <a:pt x="0" y="730995"/>
                    <a:pt x="730995" y="0"/>
                    <a:pt x="1632724" y="0"/>
                  </a:cubicBezTo>
                  <a:lnTo>
                    <a:pt x="1632724" y="1632724"/>
                  </a:lnTo>
                  <a:lnTo>
                    <a:pt x="0" y="1632724"/>
                  </a:lnTo>
                  <a:close/>
                </a:path>
              </a:pathLst>
            </a:custGeom>
            <a:solidFill>
              <a:srgbClr val="13A983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78214" tIns="478214" rIns="288000" bIns="432000" numCol="1" spcCol="1270" anchor="ctr" anchorCtr="1">
              <a:noAutofit/>
            </a:bodyPr>
            <a:lstStyle/>
            <a:p>
              <a:pPr algn="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4000" dirty="0"/>
                <a:t>1</a:t>
              </a:r>
              <a:br>
                <a:rPr lang="de-DE" sz="4000" dirty="0"/>
              </a:br>
              <a:r>
                <a:rPr lang="de-DE" sz="2000" dirty="0"/>
                <a:t>Thema</a:t>
              </a:r>
            </a:p>
          </p:txBody>
        </p:sp>
        <p:sp>
          <p:nvSpPr>
            <p:cNvPr id="23" name="Freihandform 22"/>
            <p:cNvSpPr/>
            <p:nvPr/>
          </p:nvSpPr>
          <p:spPr>
            <a:xfrm>
              <a:off x="6344845" y="1938749"/>
              <a:ext cx="1632724" cy="1632724"/>
            </a:xfrm>
            <a:custGeom>
              <a:avLst/>
              <a:gdLst>
                <a:gd name="connsiteX0" fmla="*/ 0 w 1632724"/>
                <a:gd name="connsiteY0" fmla="*/ 1632724 h 1632724"/>
                <a:gd name="connsiteX1" fmla="*/ 1632724 w 1632724"/>
                <a:gd name="connsiteY1" fmla="*/ 0 h 1632724"/>
                <a:gd name="connsiteX2" fmla="*/ 1632724 w 1632724"/>
                <a:gd name="connsiteY2" fmla="*/ 1632724 h 1632724"/>
                <a:gd name="connsiteX3" fmla="*/ 0 w 1632724"/>
                <a:gd name="connsiteY3" fmla="*/ 1632724 h 163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2724" h="1632724">
                  <a:moveTo>
                    <a:pt x="0" y="0"/>
                  </a:moveTo>
                  <a:cubicBezTo>
                    <a:pt x="901729" y="0"/>
                    <a:pt x="1632724" y="730995"/>
                    <a:pt x="1632724" y="1632724"/>
                  </a:cubicBezTo>
                  <a:lnTo>
                    <a:pt x="0" y="1632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BA4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hueOff val="-2293634"/>
                <a:satOff val="-11059"/>
                <a:lumOff val="209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8000" tIns="478214" rIns="478214" bIns="432000" numCol="1" spcCol="1270" anchor="ctr" anchorCtr="1">
              <a:noAutofit/>
            </a:bodyPr>
            <a:lstStyle/>
            <a:p>
              <a:pPr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4000" dirty="0"/>
                <a:t>2</a:t>
              </a:r>
              <a:br>
                <a:rPr lang="de-DE" sz="4000" dirty="0"/>
              </a:br>
              <a:r>
                <a:rPr lang="de-DE" sz="2000" dirty="0"/>
                <a:t>Thema</a:t>
              </a:r>
            </a:p>
          </p:txBody>
        </p:sp>
        <p:sp>
          <p:nvSpPr>
            <p:cNvPr id="24" name="Freihandform 23"/>
            <p:cNvSpPr/>
            <p:nvPr/>
          </p:nvSpPr>
          <p:spPr>
            <a:xfrm rot="21600000">
              <a:off x="6344845" y="3646887"/>
              <a:ext cx="1632725" cy="1632725"/>
            </a:xfrm>
            <a:custGeom>
              <a:avLst/>
              <a:gdLst>
                <a:gd name="connsiteX0" fmla="*/ 0 w 1632724"/>
                <a:gd name="connsiteY0" fmla="*/ 1632724 h 1632724"/>
                <a:gd name="connsiteX1" fmla="*/ 1632724 w 1632724"/>
                <a:gd name="connsiteY1" fmla="*/ 0 h 1632724"/>
                <a:gd name="connsiteX2" fmla="*/ 1632724 w 1632724"/>
                <a:gd name="connsiteY2" fmla="*/ 1632724 h 1632724"/>
                <a:gd name="connsiteX3" fmla="*/ 0 w 1632724"/>
                <a:gd name="connsiteY3" fmla="*/ 1632724 h 163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2724" h="1632724">
                  <a:moveTo>
                    <a:pt x="1632724" y="0"/>
                  </a:moveTo>
                  <a:cubicBezTo>
                    <a:pt x="1632724" y="901729"/>
                    <a:pt x="901729" y="1632724"/>
                    <a:pt x="0" y="1632724"/>
                  </a:cubicBezTo>
                  <a:lnTo>
                    <a:pt x="0" y="0"/>
                  </a:lnTo>
                  <a:lnTo>
                    <a:pt x="1632724" y="0"/>
                  </a:lnTo>
                  <a:close/>
                </a:path>
              </a:pathLst>
            </a:custGeom>
            <a:solidFill>
              <a:srgbClr val="539DC5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hueOff val="-4587268"/>
                <a:satOff val="-22119"/>
                <a:lumOff val="418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8000" tIns="360001" rIns="478214" bIns="478214" numCol="1" spcCol="1270" anchor="ctr" anchorCtr="1">
              <a:noAutofit/>
            </a:bodyPr>
            <a:lstStyle/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000" dirty="0"/>
                <a:t>Thema </a:t>
              </a:r>
              <a:r>
                <a:rPr lang="de-DE" sz="4000" dirty="0"/>
                <a:t>3</a:t>
              </a:r>
            </a:p>
          </p:txBody>
        </p:sp>
        <p:sp>
          <p:nvSpPr>
            <p:cNvPr id="25" name="Freihandform 24"/>
            <p:cNvSpPr/>
            <p:nvPr/>
          </p:nvSpPr>
          <p:spPr>
            <a:xfrm rot="21600000">
              <a:off x="3856034" y="4077511"/>
              <a:ext cx="1886712" cy="1656547"/>
            </a:xfrm>
            <a:custGeom>
              <a:avLst/>
              <a:gdLst>
                <a:gd name="connsiteX0" fmla="*/ 0 w 1656546"/>
                <a:gd name="connsiteY0" fmla="*/ 0 h 1886711"/>
                <a:gd name="connsiteX1" fmla="*/ 1656546 w 1656546"/>
                <a:gd name="connsiteY1" fmla="*/ 0 h 1886711"/>
                <a:gd name="connsiteX2" fmla="*/ 1656546 w 1656546"/>
                <a:gd name="connsiteY2" fmla="*/ 1610614 h 1886711"/>
                <a:gd name="connsiteX3" fmla="*/ 1380449 w 1656546"/>
                <a:gd name="connsiteY3" fmla="*/ 1886711 h 1886711"/>
                <a:gd name="connsiteX4" fmla="*/ 0 w 1656546"/>
                <a:gd name="connsiteY4" fmla="*/ 1886711 h 1886711"/>
                <a:gd name="connsiteX5" fmla="*/ 0 w 1656546"/>
                <a:gd name="connsiteY5" fmla="*/ 0 h 1886711"/>
                <a:gd name="connsiteX0" fmla="*/ 1380449 w 1656546"/>
                <a:gd name="connsiteY0" fmla="*/ 1886711 h 1886711"/>
                <a:gd name="connsiteX1" fmla="*/ 1435669 w 1656546"/>
                <a:gd name="connsiteY1" fmla="*/ 1665834 h 1886711"/>
                <a:gd name="connsiteX2" fmla="*/ 1656546 w 1656546"/>
                <a:gd name="connsiteY2" fmla="*/ 1610614 h 1886711"/>
                <a:gd name="connsiteX3" fmla="*/ 1380449 w 1656546"/>
                <a:gd name="connsiteY3" fmla="*/ 1886711 h 1886711"/>
                <a:gd name="connsiteX0" fmla="*/ 1380449 w 1656546"/>
                <a:gd name="connsiteY0" fmla="*/ 1886711 h 1886711"/>
                <a:gd name="connsiteX1" fmla="*/ 1435669 w 1656546"/>
                <a:gd name="connsiteY1" fmla="*/ 1665834 h 1886711"/>
                <a:gd name="connsiteX2" fmla="*/ 1656546 w 1656546"/>
                <a:gd name="connsiteY2" fmla="*/ 1610614 h 1886711"/>
                <a:gd name="connsiteX3" fmla="*/ 1380449 w 1656546"/>
                <a:gd name="connsiteY3" fmla="*/ 1886711 h 1886711"/>
                <a:gd name="connsiteX4" fmla="*/ 0 w 1656546"/>
                <a:gd name="connsiteY4" fmla="*/ 1886711 h 1886711"/>
                <a:gd name="connsiteX5" fmla="*/ 0 w 1656546"/>
                <a:gd name="connsiteY5" fmla="*/ 0 h 1886711"/>
                <a:gd name="connsiteX6" fmla="*/ 1656546 w 1656546"/>
                <a:gd name="connsiteY6" fmla="*/ 0 h 1886711"/>
                <a:gd name="connsiteX7" fmla="*/ 1656546 w 1656546"/>
                <a:gd name="connsiteY7" fmla="*/ 1610614 h 1886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546" h="1886711" stroke="0" extrusionOk="0">
                  <a:moveTo>
                    <a:pt x="0" y="1886710"/>
                  </a:moveTo>
                  <a:lnTo>
                    <a:pt x="0" y="1"/>
                  </a:lnTo>
                  <a:lnTo>
                    <a:pt x="1414131" y="1"/>
                  </a:lnTo>
                  <a:lnTo>
                    <a:pt x="1656546" y="314459"/>
                  </a:lnTo>
                  <a:lnTo>
                    <a:pt x="1656546" y="1886710"/>
                  </a:lnTo>
                  <a:lnTo>
                    <a:pt x="0" y="1886710"/>
                  </a:lnTo>
                  <a:close/>
                </a:path>
                <a:path w="1656546" h="1886711" fill="darkenLess" stroke="0" extrusionOk="0">
                  <a:moveTo>
                    <a:pt x="1656546" y="314459"/>
                  </a:moveTo>
                  <a:lnTo>
                    <a:pt x="1462614" y="251567"/>
                  </a:lnTo>
                  <a:lnTo>
                    <a:pt x="1414131" y="1"/>
                  </a:lnTo>
                  <a:lnTo>
                    <a:pt x="1656546" y="314459"/>
                  </a:lnTo>
                  <a:close/>
                </a:path>
                <a:path w="1656546" h="1886711" fill="none" extrusionOk="0">
                  <a:moveTo>
                    <a:pt x="1656546" y="314459"/>
                  </a:moveTo>
                  <a:lnTo>
                    <a:pt x="1462614" y="251567"/>
                  </a:lnTo>
                  <a:lnTo>
                    <a:pt x="1414131" y="1"/>
                  </a:lnTo>
                  <a:lnTo>
                    <a:pt x="1656546" y="314459"/>
                  </a:lnTo>
                  <a:lnTo>
                    <a:pt x="1656546" y="1886710"/>
                  </a:lnTo>
                  <a:lnTo>
                    <a:pt x="0" y="1886710"/>
                  </a:lnTo>
                  <a:lnTo>
                    <a:pt x="0" y="1"/>
                  </a:lnTo>
                  <a:lnTo>
                    <a:pt x="1414131" y="1"/>
                  </a:lnTo>
                </a:path>
              </a:pathLst>
            </a:custGeom>
            <a:solidFill>
              <a:srgbClr val="93C356">
                <a:alpha val="20000"/>
              </a:srgbClr>
            </a:solidFill>
            <a:ln>
              <a:noFill/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accent2">
                <a:hueOff val="-6880901"/>
                <a:satOff val="-33178"/>
                <a:lumOff val="627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4000" tIns="144000" rIns="144000" bIns="144000" numCol="1" spcCol="1270" anchor="ctr" anchorCtr="0">
              <a:noAutofit/>
            </a:bodyPr>
            <a:lstStyle/>
            <a:p>
              <a:pPr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dirty="0">
                  <a:solidFill>
                    <a:schemeClr val="tx1"/>
                  </a:solidFill>
                </a:rPr>
                <a:t>Neues Thema einbinden</a:t>
              </a:r>
            </a:p>
            <a:p>
              <a:pPr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b="1" dirty="0">
                  <a:solidFill>
                    <a:schemeClr val="tx1"/>
                  </a:solidFill>
                </a:rPr>
                <a:t>Wichtiges hervorheben</a:t>
              </a:r>
            </a:p>
          </p:txBody>
        </p:sp>
        <p:sp>
          <p:nvSpPr>
            <p:cNvPr id="26" name="Gebogener Pfeil 25"/>
            <p:cNvSpPr/>
            <p:nvPr/>
          </p:nvSpPr>
          <p:spPr>
            <a:xfrm rot="2700000">
              <a:off x="5786405" y="3099757"/>
              <a:ext cx="980440" cy="1062434"/>
            </a:xfrm>
            <a:prstGeom prst="circular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130086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3162921" y="1317623"/>
            <a:ext cx="3816531" cy="23763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anchor="t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altLang="de-DE" sz="1600" dirty="0" smtClean="0">
                <a:solidFill>
                  <a:srgbClr val="00305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altLang="de-DE" sz="1600" dirty="0" smtClean="0">
                <a:solidFill>
                  <a:srgbClr val="00305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de-DE" altLang="de-DE" sz="1600" dirty="0" smtClean="0">
              <a:solidFill>
                <a:srgbClr val="00305E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4" name="Gerade Verbindung 5"/>
          <p:cNvCxnSpPr/>
          <p:nvPr/>
        </p:nvCxnSpPr>
        <p:spPr>
          <a:xfrm>
            <a:off x="2875014" y="3765963"/>
            <a:ext cx="0" cy="1872260"/>
          </a:xfrm>
          <a:prstGeom prst="line">
            <a:avLst/>
          </a:prstGeom>
          <a:ln w="19050">
            <a:solidFill>
              <a:srgbClr val="0B2A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hteck 4"/>
          <p:cNvSpPr/>
          <p:nvPr/>
        </p:nvSpPr>
        <p:spPr>
          <a:xfrm>
            <a:off x="714581" y="669533"/>
            <a:ext cx="8353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charset="0"/>
              <a:buNone/>
            </a:pPr>
            <a:r>
              <a:rPr lang="de-DE" altLang="de-DE" sz="1600" dirty="0">
                <a:solidFill>
                  <a:srgbClr val="00305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Herzlichen Dank für die Unterstützung an: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162921" y="3765963"/>
            <a:ext cx="6120983" cy="49261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anchor="t"/>
          <a:lstStyle/>
          <a:p>
            <a:pPr>
              <a:lnSpc>
                <a:spcPct val="150000"/>
              </a:lnSpc>
            </a:pPr>
            <a:r>
              <a:rPr lang="de-DE" altLang="de-DE" sz="1600" dirty="0" smtClean="0">
                <a:solidFill>
                  <a:srgbClr val="00305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Gefördert durch den Europäischen Fond für regionale Entwicklung  </a:t>
            </a:r>
            <a:endParaRPr lang="de-DE" altLang="de-DE" sz="1600" dirty="0">
              <a:solidFill>
                <a:srgbClr val="00305E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141946" y="4918123"/>
            <a:ext cx="6120983" cy="49261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anchor="t"/>
          <a:lstStyle/>
          <a:p>
            <a:pPr>
              <a:lnSpc>
                <a:spcPct val="150000"/>
              </a:lnSpc>
            </a:pPr>
            <a:r>
              <a:rPr lang="de-DE" altLang="de-DE" sz="1600" dirty="0" smtClean="0">
                <a:solidFill>
                  <a:srgbClr val="00305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Gefördert </a:t>
            </a:r>
            <a:r>
              <a:rPr lang="de-DE" altLang="de-DE" sz="1600" dirty="0">
                <a:solidFill>
                  <a:srgbClr val="00305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durch Deutsche </a:t>
            </a:r>
            <a:r>
              <a:rPr lang="de-DE" altLang="de-DE" sz="1600" dirty="0" smtClean="0">
                <a:solidFill>
                  <a:srgbClr val="00305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Forschungsgemeinschaft</a:t>
            </a:r>
          </a:p>
          <a:p>
            <a:pPr>
              <a:lnSpc>
                <a:spcPct val="150000"/>
              </a:lnSpc>
            </a:pPr>
            <a:r>
              <a:rPr lang="de-DE" altLang="de-DE" sz="1600" dirty="0" smtClean="0">
                <a:solidFill>
                  <a:srgbClr val="00305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Grant Nr. XXX </a:t>
            </a:r>
            <a:endParaRPr lang="de-DE" altLang="de-DE" sz="1600" dirty="0">
              <a:solidFill>
                <a:srgbClr val="00305E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3" descr="L:\Vorlagen\dfg_logo_ohne_schriftzug\dfg_logo_bla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144" y="5164431"/>
            <a:ext cx="1066800" cy="37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Gerade Verbindung 16"/>
          <p:cNvCxnSpPr/>
          <p:nvPr/>
        </p:nvCxnSpPr>
        <p:spPr>
          <a:xfrm>
            <a:off x="2875014" y="1461643"/>
            <a:ext cx="0" cy="2016280"/>
          </a:xfrm>
          <a:prstGeom prst="line">
            <a:avLst/>
          </a:prstGeom>
          <a:ln w="19050">
            <a:solidFill>
              <a:srgbClr val="0B2A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7" descr="L:\Vorlagen\LKT-AMFD-Logo\groß\LKT_3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64" y="1461643"/>
            <a:ext cx="1485898" cy="55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824" y="3136558"/>
            <a:ext cx="1198849" cy="175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03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102311" y="1243617"/>
            <a:ext cx="7993063" cy="49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05E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Vielen Dank für Ihre Aufmerksamkeit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93622" y="3018569"/>
            <a:ext cx="5037613" cy="2162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1D4B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Dipl.-Ing. Vorname Nachname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rgbClr val="001D4B"/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1D4B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Tel.:       +49 (0) 351/463-XXXXX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1D4B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Email:    </a:t>
            </a:r>
            <a:r>
              <a:rPr lang="de-DE" sz="1600" kern="0" noProof="0" dirty="0" err="1" smtClean="0">
                <a:solidFill>
                  <a:srgbClr val="001D4B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vorname</a:t>
            </a:r>
            <a:r>
              <a:rPr lang="de-DE" sz="1600" b="0" kern="0" dirty="0" smtClean="0">
                <a:solidFill>
                  <a:srgbClr val="001D4B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de-DE" sz="1600" b="0" kern="0" dirty="0" err="1" smtClean="0">
                <a:solidFill>
                  <a:srgbClr val="001D4B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nachname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1D4B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@mailbox.tu-dresden.de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rgbClr val="001D4B"/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1D4B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Technische Universität Dresden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1D4B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George-Bähr-Straße 1b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1D4B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01069 Dresden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3" r="54909"/>
          <a:stretch/>
        </p:blipFill>
        <p:spPr>
          <a:xfrm>
            <a:off x="939339" y="2579500"/>
            <a:ext cx="3826339" cy="2940151"/>
          </a:xfrm>
          <a:prstGeom prst="rect">
            <a:avLst/>
          </a:prstGeom>
          <a:effectLst>
            <a:glow rad="228600">
              <a:srgbClr val="00305E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02050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Inhalte</a:t>
            </a:r>
            <a:br>
              <a:rPr lang="de-DE" dirty="0" smtClean="0"/>
            </a:br>
            <a:r>
              <a:rPr lang="de-DE" b="0" dirty="0" smtClean="0"/>
              <a:t>des Beispielfoliensatzes</a:t>
            </a:r>
            <a:endParaRPr lang="de-DE" b="0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de-DE" sz="2000" b="1" dirty="0" smtClean="0"/>
              <a:t>Elemente des Corporate Designs</a:t>
            </a:r>
          </a:p>
          <a:p>
            <a:pPr marL="853142" lvl="1" indent="-45720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de-DE" sz="2000" dirty="0" smtClean="0"/>
              <a:t>Logos</a:t>
            </a:r>
            <a:endParaRPr lang="de-DE" sz="2000" dirty="0"/>
          </a:p>
          <a:p>
            <a:pPr marL="853142" lvl="1" indent="-45720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de-DE" sz="2000" dirty="0" smtClean="0"/>
              <a:t>Schrift</a:t>
            </a:r>
          </a:p>
          <a:p>
            <a:pPr marL="853142" lvl="1" indent="-45720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de-DE" sz="2000" dirty="0" smtClean="0"/>
              <a:t>Farben</a:t>
            </a:r>
          </a:p>
          <a:p>
            <a:pPr marL="853142" lvl="1" indent="-45720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de-DE" sz="2000" dirty="0" smtClean="0"/>
              <a:t>Raster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b="1" dirty="0" smtClean="0"/>
              <a:t>Vorlagedatei speichern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b="1" dirty="0" smtClean="0"/>
              <a:t>Beispielseiten</a:t>
            </a: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036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1484313"/>
            <a:ext cx="12192000" cy="992187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Inhalte</a:t>
            </a:r>
            <a:br>
              <a:rPr lang="de-DE" dirty="0" smtClean="0"/>
            </a:br>
            <a:r>
              <a:rPr lang="de-DE" b="0" dirty="0" smtClean="0"/>
              <a:t>des Beispielfoliensatzes</a:t>
            </a:r>
            <a:endParaRPr lang="de-DE" b="0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de-DE" sz="2000" b="1" dirty="0" smtClean="0"/>
              <a:t>Elemente des Corporate Designs</a:t>
            </a:r>
          </a:p>
          <a:p>
            <a:pPr marL="853142" lvl="1" indent="-45720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de-DE" sz="2000" dirty="0" smtClean="0"/>
              <a:t>Logos </a:t>
            </a:r>
          </a:p>
          <a:p>
            <a:pPr marL="853142" lvl="1" indent="-45720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de-DE" sz="2000" dirty="0" smtClean="0"/>
              <a:t>Schrift</a:t>
            </a:r>
          </a:p>
          <a:p>
            <a:pPr marL="853142" lvl="1" indent="-45720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de-DE" sz="2000" dirty="0" smtClean="0"/>
              <a:t>Farben</a:t>
            </a:r>
          </a:p>
          <a:p>
            <a:pPr marL="853142" lvl="1" indent="-45720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de-DE" sz="2000" dirty="0" smtClean="0"/>
              <a:t>Raster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b="1" dirty="0" smtClean="0"/>
              <a:t>Vorlagedatei speichern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b="1" dirty="0" smtClean="0"/>
              <a:t>Beispielseiten</a:t>
            </a: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404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5"/>
            <a:r>
              <a:rPr lang="de-DE" sz="3600" b="1" dirty="0">
                <a:solidFill>
                  <a:schemeClr val="bg1"/>
                </a:solidFill>
                <a:latin typeface="+mj-lt"/>
              </a:rPr>
              <a:t>Elemente</a:t>
            </a:r>
            <a:br>
              <a:rPr lang="de-DE" sz="3600" b="1" dirty="0">
                <a:solidFill>
                  <a:schemeClr val="bg1"/>
                </a:solidFill>
                <a:latin typeface="+mj-lt"/>
              </a:rPr>
            </a:br>
            <a:r>
              <a:rPr lang="de-DE" sz="3600" dirty="0">
                <a:solidFill>
                  <a:schemeClr val="bg1"/>
                </a:solidFill>
                <a:latin typeface="+mj-lt"/>
              </a:rPr>
              <a:t>des Corporate Design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174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/>
        </p:nvSpPr>
        <p:spPr>
          <a:xfrm>
            <a:off x="874712" y="1371600"/>
            <a:ext cx="10724834" cy="4514850"/>
          </a:xfrm>
          <a:prstGeom prst="rect">
            <a:avLst/>
          </a:prstGeom>
          <a:pattFill prst="ltDnDiag">
            <a:fgClr>
              <a:schemeClr val="bg1">
                <a:lumMod val="65000"/>
              </a:schemeClr>
            </a:fgClr>
            <a:bgClr>
              <a:schemeClr val="bg1">
                <a:lumMod val="85000"/>
              </a:schemeClr>
            </a:bgClr>
          </a:patt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Logos</a:t>
            </a:r>
            <a:br>
              <a:rPr lang="de-DE" dirty="0" smtClean="0"/>
            </a:br>
            <a:r>
              <a:rPr lang="de-DE" b="0" dirty="0" smtClean="0"/>
              <a:t>LKT </a:t>
            </a:r>
            <a:endParaRPr lang="de-DE" b="0" dirty="0"/>
          </a:p>
        </p:txBody>
      </p:sp>
      <p:pic>
        <p:nvPicPr>
          <p:cNvPr id="10" name="Picture 3" descr="L:\Vorlagen\LKT-AMFD-Logo\groß\LKT_white_3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313" y="1674813"/>
            <a:ext cx="2462213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L:\Vorlagen\LKT-AMFD-Logo\klein\LKT_klein_3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313" y="4555213"/>
            <a:ext cx="963613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L:\Vorlagen\LKT-AMFD-Logo\groß\LKT_3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489" y="3115013"/>
            <a:ext cx="2459037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456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0" y="2428875"/>
            <a:ext cx="12192000" cy="515937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0" y="1484313"/>
            <a:ext cx="12192000" cy="515937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Inhalte</a:t>
            </a:r>
            <a:br>
              <a:rPr lang="de-DE" dirty="0" smtClean="0"/>
            </a:br>
            <a:r>
              <a:rPr lang="de-DE" b="0" dirty="0" smtClean="0"/>
              <a:t>des Beispielfoliensatzes</a:t>
            </a:r>
            <a:endParaRPr lang="de-DE" b="0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de-DE" sz="2000" b="1" dirty="0" smtClean="0"/>
              <a:t>Elemente des Corporate Designs</a:t>
            </a:r>
          </a:p>
          <a:p>
            <a:pPr marL="853142" lvl="1" indent="-45720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de-DE" sz="2000" dirty="0" smtClean="0"/>
              <a:t>Logos </a:t>
            </a:r>
          </a:p>
          <a:p>
            <a:pPr marL="853142" lvl="1" indent="-45720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de-DE" sz="2000" dirty="0" smtClean="0"/>
              <a:t>Schrift</a:t>
            </a:r>
          </a:p>
          <a:p>
            <a:pPr marL="853142" lvl="1" indent="-45720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de-DE" sz="2000" dirty="0" smtClean="0"/>
              <a:t>Farben</a:t>
            </a:r>
          </a:p>
          <a:p>
            <a:pPr marL="853142" lvl="1" indent="-45720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de-DE" sz="2000" dirty="0" smtClean="0"/>
              <a:t>Raster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b="1" dirty="0" smtClean="0"/>
              <a:t>Vorlagedatei speichern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b="1" dirty="0" smtClean="0"/>
              <a:t>Beispielseiten</a:t>
            </a: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364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Hausschrift</a:t>
            </a:r>
            <a:br>
              <a:rPr lang="de-DE" dirty="0" smtClean="0"/>
            </a:br>
            <a:r>
              <a:rPr lang="de-DE" b="0" dirty="0" smtClean="0"/>
              <a:t>Open Sans</a:t>
            </a:r>
            <a:endParaRPr lang="de-DE" b="0" dirty="0"/>
          </a:p>
        </p:txBody>
      </p:sp>
      <p:sp>
        <p:nvSpPr>
          <p:cNvPr id="2" name="Inhaltsplatzhalter 1"/>
          <p:cNvSpPr>
            <a:spLocks noGrp="1"/>
          </p:cNvSpPr>
          <p:nvPr>
            <p:ph type="body" sz="quarter" idx="14"/>
          </p:nvPr>
        </p:nvSpPr>
        <p:spPr>
          <a:xfrm>
            <a:off x="874712" y="1484314"/>
            <a:ext cx="5392737" cy="4357686"/>
          </a:xfrm>
        </p:spPr>
        <p:txBody>
          <a:bodyPr/>
          <a:lstStyle/>
          <a:p>
            <a:r>
              <a:rPr lang="de-DE" dirty="0" smtClean="0"/>
              <a:t>Ab Februar 2018 wird die Schrift </a:t>
            </a:r>
            <a:r>
              <a:rPr lang="de-DE" b="1" dirty="0" smtClean="0"/>
              <a:t>Open Sans</a:t>
            </a:r>
            <a:r>
              <a:rPr lang="de-DE" dirty="0" smtClean="0"/>
              <a:t> als Hausschrift der TUD verwendet.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Die Open Sans wurde von Schriftgestalter </a:t>
            </a:r>
            <a:r>
              <a:rPr lang="de-DE" dirty="0" smtClean="0">
                <a:hlinkClick r:id="rId3"/>
              </a:rPr>
              <a:t>Steve </a:t>
            </a:r>
            <a:r>
              <a:rPr lang="de-DE" dirty="0" err="1" smtClean="0">
                <a:hlinkClick r:id="rId3"/>
              </a:rPr>
              <a:t>Matteson</a:t>
            </a:r>
            <a:r>
              <a:rPr lang="de-DE" dirty="0" smtClean="0"/>
              <a:t> als </a:t>
            </a:r>
            <a:r>
              <a:rPr lang="de-DE" b="1" dirty="0" smtClean="0"/>
              <a:t>medienübergreifende  Schrift für Drucksachen, Webgestaltung und mobile</a:t>
            </a:r>
            <a:r>
              <a:rPr lang="de-DE" dirty="0" smtClean="0"/>
              <a:t> </a:t>
            </a:r>
            <a:r>
              <a:rPr lang="de-DE" b="1" dirty="0" smtClean="0"/>
              <a:t>Interfaces</a:t>
            </a:r>
            <a:r>
              <a:rPr lang="de-DE" dirty="0" smtClean="0"/>
              <a:t> entwickelt und unter der Apache </a:t>
            </a:r>
            <a:r>
              <a:rPr lang="de-DE" dirty="0" err="1" smtClean="0"/>
              <a:t>License</a:t>
            </a:r>
            <a:r>
              <a:rPr lang="de-DE" dirty="0" smtClean="0"/>
              <a:t> Version 2.0 veröffentlicht. 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Die Schrift steht in verschiedenen Schriftbibliotheken </a:t>
            </a:r>
            <a:br>
              <a:rPr lang="de-DE" dirty="0" smtClean="0"/>
            </a:br>
            <a:r>
              <a:rPr lang="de-DE" b="1" dirty="0" smtClean="0"/>
              <a:t>im Internet </a:t>
            </a:r>
            <a:r>
              <a:rPr lang="de-DE" dirty="0" smtClean="0"/>
              <a:t>und im internen Bereich der TUD-Webseiten als </a:t>
            </a:r>
            <a:r>
              <a:rPr lang="de-DE" b="1" dirty="0" smtClean="0"/>
              <a:t>freier </a:t>
            </a:r>
            <a:r>
              <a:rPr lang="de-DE" b="1" dirty="0" smtClean="0">
                <a:hlinkClick r:id="rId4"/>
              </a:rPr>
              <a:t>Download</a:t>
            </a:r>
            <a:r>
              <a:rPr lang="de-DE" dirty="0" smtClean="0"/>
              <a:t> zur Verfügung.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Die Schrift Open Sans ist </a:t>
            </a:r>
            <a:r>
              <a:rPr lang="de-DE" b="1" dirty="0" smtClean="0"/>
              <a:t>direkt in dieser Präsentationsvorlage eingebunden</a:t>
            </a:r>
            <a:r>
              <a:rPr lang="de-DE" dirty="0" smtClean="0"/>
              <a:t>.</a:t>
            </a:r>
          </a:p>
          <a:p>
            <a:endParaRPr lang="de-DE" dirty="0" smtClean="0"/>
          </a:p>
          <a:p>
            <a:endParaRPr lang="de-DE" dirty="0" smtClean="0"/>
          </a:p>
          <a:p>
            <a:pPr lvl="2"/>
            <a:endParaRPr lang="de-DE" dirty="0" smtClean="0"/>
          </a:p>
        </p:txBody>
      </p:sp>
      <p:sp>
        <p:nvSpPr>
          <p:cNvPr id="4" name="Textfeld 3"/>
          <p:cNvSpPr txBox="1"/>
          <p:nvPr/>
        </p:nvSpPr>
        <p:spPr>
          <a:xfrm>
            <a:off x="6267449" y="1484313"/>
            <a:ext cx="4298951" cy="39395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1600" b="1" dirty="0">
                <a:solidFill>
                  <a:schemeClr val="accent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Schriftschnitte</a:t>
            </a:r>
            <a:br>
              <a:rPr lang="de-DE" sz="1600" b="1" dirty="0">
                <a:solidFill>
                  <a:schemeClr val="accent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endParaRPr lang="de-DE" sz="1600" b="1" dirty="0">
              <a:solidFill>
                <a:schemeClr val="accent1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r"/>
            <a:r>
              <a:rPr lang="de-DE" sz="1600" dirty="0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Open Sans Light</a:t>
            </a:r>
          </a:p>
          <a:p>
            <a:pPr algn="r"/>
            <a:r>
              <a:rPr lang="de-DE" sz="1600" dirty="0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Open Sans </a:t>
            </a:r>
            <a:r>
              <a:rPr lang="de-DE" sz="1600" i="1" dirty="0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Light Italic</a:t>
            </a:r>
          </a:p>
          <a:p>
            <a:pPr algn="r"/>
            <a:endParaRPr lang="de-DE" sz="1600" i="1" dirty="0">
              <a:solidFill>
                <a:schemeClr val="accent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r">
              <a:tabLst>
                <a:tab pos="361950" algn="l"/>
              </a:tabLst>
            </a:pPr>
            <a:r>
              <a:rPr lang="de-DE" sz="1600" dirty="0">
                <a:solidFill>
                  <a:schemeClr val="accent1"/>
                </a:solidFill>
              </a:rPr>
              <a:t>Open Sans Regular</a:t>
            </a:r>
          </a:p>
          <a:p>
            <a:pPr algn="r">
              <a:tabLst>
                <a:tab pos="361950" algn="l"/>
              </a:tabLst>
            </a:pPr>
            <a:r>
              <a:rPr lang="de-DE" sz="1600" dirty="0">
                <a:solidFill>
                  <a:schemeClr val="accent1"/>
                </a:solidFill>
              </a:rPr>
              <a:t>Open Sans </a:t>
            </a:r>
            <a:r>
              <a:rPr lang="de-DE" sz="1600" i="1" dirty="0">
                <a:solidFill>
                  <a:schemeClr val="accent1"/>
                </a:solidFill>
              </a:rPr>
              <a:t>Regular Italic</a:t>
            </a:r>
          </a:p>
          <a:p>
            <a:pPr algn="r">
              <a:tabLst>
                <a:tab pos="361950" algn="l"/>
              </a:tabLst>
            </a:pPr>
            <a:endParaRPr lang="de-DE" sz="1600" dirty="0">
              <a:solidFill>
                <a:schemeClr val="accent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algn="r">
              <a:tabLst>
                <a:tab pos="361950" algn="l"/>
              </a:tabLst>
            </a:pPr>
            <a:r>
              <a:rPr lang="de-DE" sz="1600" dirty="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Open Sans Semi-</a:t>
            </a:r>
            <a:r>
              <a:rPr lang="de-DE" sz="1600" dirty="0" err="1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Bold</a:t>
            </a:r>
            <a:endParaRPr lang="de-DE" sz="1600" dirty="0">
              <a:solidFill>
                <a:schemeClr val="accent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algn="r">
              <a:tabLst>
                <a:tab pos="361950" algn="l"/>
              </a:tabLst>
            </a:pPr>
            <a:r>
              <a:rPr lang="de-DE" sz="1600" dirty="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Open Sans </a:t>
            </a:r>
            <a:r>
              <a:rPr lang="de-DE" sz="1600" i="1" dirty="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Semi-</a:t>
            </a:r>
            <a:r>
              <a:rPr lang="de-DE" sz="1600" i="1" dirty="0" err="1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Bold</a:t>
            </a:r>
            <a:r>
              <a:rPr lang="de-DE" sz="1600" i="1" dirty="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Italic</a:t>
            </a:r>
          </a:p>
          <a:p>
            <a:pPr algn="r">
              <a:tabLst>
                <a:tab pos="361950" algn="l"/>
              </a:tabLst>
            </a:pPr>
            <a:endParaRPr lang="de-DE" sz="1600" b="1" dirty="0">
              <a:solidFill>
                <a:schemeClr val="accent1"/>
              </a:solidFill>
            </a:endParaRPr>
          </a:p>
          <a:p>
            <a:pPr algn="r">
              <a:tabLst>
                <a:tab pos="361950" algn="l"/>
              </a:tabLst>
            </a:pPr>
            <a:r>
              <a:rPr lang="de-DE" sz="1600" b="1" dirty="0">
                <a:solidFill>
                  <a:schemeClr val="accent1"/>
                </a:solidFill>
              </a:rPr>
              <a:t>Open Sans </a:t>
            </a:r>
            <a:r>
              <a:rPr lang="de-DE" sz="1600" b="1" dirty="0" err="1">
                <a:solidFill>
                  <a:schemeClr val="accent1"/>
                </a:solidFill>
              </a:rPr>
              <a:t>Bold</a:t>
            </a:r>
            <a:endParaRPr lang="de-DE" sz="1600" b="1" dirty="0">
              <a:solidFill>
                <a:schemeClr val="accent1"/>
              </a:solidFill>
            </a:endParaRPr>
          </a:p>
          <a:p>
            <a:pPr algn="r">
              <a:tabLst>
                <a:tab pos="361950" algn="l"/>
              </a:tabLst>
            </a:pPr>
            <a:r>
              <a:rPr lang="de-DE" sz="1600" b="1" dirty="0">
                <a:solidFill>
                  <a:schemeClr val="accent1"/>
                </a:solidFill>
              </a:rPr>
              <a:t>Open Sans </a:t>
            </a:r>
            <a:r>
              <a:rPr lang="de-DE" sz="1600" b="1" i="1" dirty="0" err="1">
                <a:solidFill>
                  <a:schemeClr val="accent1"/>
                </a:solidFill>
              </a:rPr>
              <a:t>Bold</a:t>
            </a:r>
            <a:r>
              <a:rPr lang="de-DE" sz="1600" b="1" i="1" dirty="0">
                <a:solidFill>
                  <a:schemeClr val="accent1"/>
                </a:solidFill>
              </a:rPr>
              <a:t> Italic</a:t>
            </a:r>
          </a:p>
          <a:p>
            <a:pPr algn="r">
              <a:tabLst>
                <a:tab pos="361950" algn="l"/>
              </a:tabLst>
            </a:pPr>
            <a:endParaRPr lang="de-DE" sz="1600" dirty="0">
              <a:solidFill>
                <a:schemeClr val="accent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r">
              <a:tabLst>
                <a:tab pos="361950" algn="l"/>
              </a:tabLst>
            </a:pPr>
            <a:r>
              <a:rPr lang="de-DE" sz="1600" dirty="0">
                <a:solidFill>
                  <a:schemeClr val="accent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Open Sans Extra-</a:t>
            </a:r>
            <a:r>
              <a:rPr lang="de-DE" sz="1600" dirty="0" err="1">
                <a:solidFill>
                  <a:schemeClr val="accent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Bold</a:t>
            </a:r>
            <a:endParaRPr lang="de-DE" sz="1600" dirty="0">
              <a:solidFill>
                <a:schemeClr val="accent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r">
              <a:tabLst>
                <a:tab pos="361950" algn="l"/>
              </a:tabLst>
            </a:pPr>
            <a:r>
              <a:rPr lang="de-DE" sz="1600" dirty="0">
                <a:solidFill>
                  <a:schemeClr val="accent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Open Sans </a:t>
            </a:r>
            <a:r>
              <a:rPr lang="de-DE" sz="1600" i="1" dirty="0">
                <a:solidFill>
                  <a:schemeClr val="accent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Extra-</a:t>
            </a:r>
            <a:r>
              <a:rPr lang="de-DE" sz="1600" i="1" dirty="0" err="1">
                <a:solidFill>
                  <a:schemeClr val="accent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Bold</a:t>
            </a:r>
            <a:r>
              <a:rPr lang="de-DE" sz="1600" i="1" dirty="0">
                <a:solidFill>
                  <a:schemeClr val="accent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Italic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849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0" y="2944812"/>
            <a:ext cx="12192000" cy="515937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0" y="1484313"/>
            <a:ext cx="12192000" cy="515937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Inhalte</a:t>
            </a:r>
            <a:br>
              <a:rPr lang="de-DE" dirty="0" smtClean="0"/>
            </a:br>
            <a:r>
              <a:rPr lang="de-DE" b="0" dirty="0" smtClean="0"/>
              <a:t>des Beispielfoliensatzes</a:t>
            </a:r>
            <a:endParaRPr lang="de-DE" b="0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de-DE" sz="2000" b="1" dirty="0" smtClean="0"/>
              <a:t>Elemente des Corporate Designs</a:t>
            </a:r>
          </a:p>
          <a:p>
            <a:pPr marL="853142" lvl="1" indent="-45720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de-DE" sz="2000" dirty="0" smtClean="0"/>
              <a:t>Logos </a:t>
            </a:r>
          </a:p>
          <a:p>
            <a:pPr marL="853142" lvl="1" indent="-45720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de-DE" sz="2000" dirty="0" smtClean="0"/>
              <a:t>Schrift</a:t>
            </a:r>
          </a:p>
          <a:p>
            <a:pPr marL="853142" lvl="1" indent="-45720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de-DE" sz="2000" dirty="0" smtClean="0"/>
              <a:t>Farben</a:t>
            </a:r>
          </a:p>
          <a:p>
            <a:pPr marL="853142" lvl="1" indent="-45720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de-DE" sz="2000" dirty="0" smtClean="0"/>
              <a:t>Raster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b="1" dirty="0" smtClean="0"/>
              <a:t>Vorlagedatei speichern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b="1" dirty="0" smtClean="0"/>
              <a:t>Beispielseiten</a:t>
            </a: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939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heme/theme1.xml><?xml version="1.0" encoding="utf-8"?>
<a:theme xmlns:a="http://schemas.openxmlformats.org/drawingml/2006/main" name="TUD_LKT_2019_main">
  <a:themeElements>
    <a:clrScheme name="TUD_Farben">
      <a:dk1>
        <a:srgbClr val="00305E"/>
      </a:dk1>
      <a:lt1>
        <a:srgbClr val="FFFFFF"/>
      </a:lt1>
      <a:dk2>
        <a:srgbClr val="00305E"/>
      </a:dk2>
      <a:lt2>
        <a:srgbClr val="727879"/>
      </a:lt2>
      <a:accent1>
        <a:srgbClr val="009EE0"/>
      </a:accent1>
      <a:accent2>
        <a:srgbClr val="006AB3"/>
      </a:accent2>
      <a:accent3>
        <a:srgbClr val="6AB023"/>
      </a:accent3>
      <a:accent4>
        <a:srgbClr val="007D40"/>
      </a:accent4>
      <a:accent5>
        <a:srgbClr val="93107E"/>
      </a:accent5>
      <a:accent6>
        <a:srgbClr val="54378A"/>
      </a:accent6>
      <a:hlink>
        <a:srgbClr val="009EE0"/>
      </a:hlink>
      <a:folHlink>
        <a:srgbClr val="006AB3"/>
      </a:folHlink>
    </a:clrScheme>
    <a:fontScheme name="TUD_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57C8D47D-C401-4EE1-BDE7-44A31DD9F0E9}" vid="{32192CAF-097F-4FAF-B79D-D16E995EDBE8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Praesentationsvorlagen16zu9</Template>
  <TotalTime>0</TotalTime>
  <Words>1288</Words>
  <Application>Microsoft Office PowerPoint</Application>
  <PresentationFormat>Breitbild</PresentationFormat>
  <Paragraphs>253</Paragraphs>
  <Slides>27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8" baseType="lpstr">
      <vt:lpstr>Verdana</vt:lpstr>
      <vt:lpstr>Cambria Math</vt:lpstr>
      <vt:lpstr>Open Sans Extrabold</vt:lpstr>
      <vt:lpstr>Symbol</vt:lpstr>
      <vt:lpstr>Arial</vt:lpstr>
      <vt:lpstr>Open Sans Light</vt:lpstr>
      <vt:lpstr>Open Sans Semibold</vt:lpstr>
      <vt:lpstr>Calibri</vt:lpstr>
      <vt:lpstr>Open Sans</vt:lpstr>
      <vt:lpstr>Wingdings</vt:lpstr>
      <vt:lpstr>TUD_LKT_2019_main</vt:lpstr>
      <vt:lpstr>Präsentationsvorlage des LKT im CD der TU Dresden</vt:lpstr>
      <vt:lpstr>Präsentationsvorlage des LKT im CD der TU Dresden</vt:lpstr>
      <vt:lpstr>Inhalte des Beispielfoliensatzes</vt:lpstr>
      <vt:lpstr>Inhalte des Beispielfoliensatzes</vt:lpstr>
      <vt:lpstr>Elemente des Corporate Design</vt:lpstr>
      <vt:lpstr>Logos LKT </vt:lpstr>
      <vt:lpstr>Inhalte des Beispielfoliensatzes</vt:lpstr>
      <vt:lpstr>Hausschrift Open Sans</vt:lpstr>
      <vt:lpstr>Inhalte des Beispielfoliensatzes</vt:lpstr>
      <vt:lpstr>Farben Grundfarben und Varianten</vt:lpstr>
      <vt:lpstr>Inhalte des Beispielfoliensatzes</vt:lpstr>
      <vt:lpstr>Raster für Präsentationsvorlagen</vt:lpstr>
      <vt:lpstr>Inhalte des Beispielfoliensatzes</vt:lpstr>
      <vt:lpstr>Vorlagedatei speichern</vt:lpstr>
      <vt:lpstr>Design  speichern </vt:lpstr>
      <vt:lpstr>Masterfolien  anpassen</vt:lpstr>
      <vt:lpstr>PowerPoint-Vorlage  als .potx-Datei speichern </vt:lpstr>
      <vt:lpstr>Inhalte des Beispielfoliensatzes</vt:lpstr>
      <vt:lpstr>Beispielseiten  </vt:lpstr>
      <vt:lpstr>Formen zur Empfehlung</vt:lpstr>
      <vt:lpstr>Diagramme weitere Farben für den Lehrstuhl Kraftfahrzeugtechnik</vt:lpstr>
      <vt:lpstr>Diagramme </vt:lpstr>
      <vt:lpstr>Tabellen </vt:lpstr>
      <vt:lpstr>Formeln Zur Empfehlung</vt:lpstr>
      <vt:lpstr>Infografiken mittels Smartart</vt:lpstr>
      <vt:lpstr>PowerPoint-Präsentation</vt:lpstr>
      <vt:lpstr>PowerPoint-Präsentation</vt:lpstr>
    </vt:vector>
  </TitlesOfParts>
  <Company>TU Dresden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Präsentationsvorlagen im CD der TU Dresden</dc:title>
  <dc:creator>Tobias Schramm</dc:creator>
  <cp:lastModifiedBy>Tobias Schramm</cp:lastModifiedBy>
  <cp:revision>76</cp:revision>
  <dcterms:created xsi:type="dcterms:W3CDTF">2019-04-16T11:55:15Z</dcterms:created>
  <dcterms:modified xsi:type="dcterms:W3CDTF">2022-09-02T07:35:58Z</dcterms:modified>
</cp:coreProperties>
</file>