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42113" cy="9872663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94">
          <p15:clr>
            <a:srgbClr val="A4A3A4"/>
          </p15:clr>
        </p15:guide>
        <p15:guide id="2" pos="2370">
          <p15:clr>
            <a:srgbClr val="A4A3A4"/>
          </p15:clr>
        </p15:guide>
        <p15:guide id="3" pos="167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A51"/>
    <a:srgbClr val="636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3" autoAdjust="0"/>
  </p:normalViewPr>
  <p:slideViewPr>
    <p:cSldViewPr snapToObjects="1" showGuides="1">
      <p:cViewPr>
        <p:scale>
          <a:sx n="33" d="100"/>
          <a:sy n="33" d="100"/>
        </p:scale>
        <p:origin x="912" y="-132"/>
      </p:cViewPr>
      <p:guideLst>
        <p:guide orient="horz" pos="25594"/>
        <p:guide pos="2370"/>
        <p:guide pos="16704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78FE-06E9-46D7-B6A0-2E399DEBAA8F}" type="datetimeFigureOut">
              <a:rPr lang="de-DE" smtClean="0"/>
              <a:pPr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0279975" cy="3816000"/>
          </a:xfrm>
          <a:prstGeom prst="rect">
            <a:avLst/>
          </a:prstGeom>
          <a:solidFill>
            <a:srgbClr val="0B2A51"/>
          </a:solidFill>
          <a:ln>
            <a:solidFill>
              <a:srgbClr val="0B2A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3816000"/>
            <a:ext cx="30279600" cy="864000"/>
          </a:xfrm>
          <a:prstGeom prst="rect">
            <a:avLst/>
          </a:prstGeom>
          <a:solidFill>
            <a:srgbClr val="636C8E"/>
          </a:solidFill>
          <a:ln>
            <a:solidFill>
              <a:srgbClr val="636C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728815" y="3914703"/>
            <a:ext cx="2563484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Fakultät Verkehrswissenschaften „Friedrich </a:t>
            </a:r>
            <a:r>
              <a:rPr lang="de-DE" sz="3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List</a:t>
            </a:r>
            <a:r>
              <a:rPr lang="de-DE" sz="3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“,</a:t>
            </a:r>
            <a:r>
              <a:rPr lang="de-DE" sz="36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Professur </a:t>
            </a:r>
            <a:r>
              <a:rPr lang="de-DE" sz="36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für Technologie </a:t>
            </a:r>
            <a:r>
              <a:rPr lang="de-DE" sz="3600" b="1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und Logistik des Luftverkehrs</a:t>
            </a:r>
            <a:r>
              <a:rPr lang="de-DE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600" b="1" dirty="0">
              <a:solidFill>
                <a:schemeClr val="bg1"/>
              </a:solidFill>
              <a:latin typeface="Univers 45 Light" pitchFamily="2" charset="0"/>
            </a:endParaRPr>
          </a:p>
        </p:txBody>
      </p:sp>
      <p:pic>
        <p:nvPicPr>
          <p:cNvPr id="137" name="Picture 1051" descr="F:\__TU_Logo_NEU_final\TU_Logo_W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1155700"/>
            <a:ext cx="77628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" name="Rectangle 6"/>
          <p:cNvSpPr>
            <a:spLocks noChangeArrowheads="1"/>
          </p:cNvSpPr>
          <p:nvPr/>
        </p:nvSpPr>
        <p:spPr bwMode="auto">
          <a:xfrm>
            <a:off x="0" y="38902206"/>
            <a:ext cx="30279975" cy="3906319"/>
          </a:xfrm>
          <a:prstGeom prst="rect">
            <a:avLst/>
          </a:prstGeom>
          <a:solidFill>
            <a:srgbClr val="0B2A51"/>
          </a:solidFill>
          <a:ln w="9525">
            <a:solidFill>
              <a:srgbClr val="0B2A5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Textfeld 187"/>
          <p:cNvSpPr txBox="1"/>
          <p:nvPr/>
        </p:nvSpPr>
        <p:spPr>
          <a:xfrm>
            <a:off x="4278269" y="39561477"/>
            <a:ext cx="81974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Name, Vorname:</a:t>
            </a:r>
          </a:p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Studiengang:</a:t>
            </a:r>
          </a:p>
          <a:p>
            <a:pPr lvl="0"/>
            <a:endParaRPr lang="de-DE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Prüfer und Betreuer: </a:t>
            </a:r>
          </a:p>
        </p:txBody>
      </p:sp>
      <p:sp>
        <p:nvSpPr>
          <p:cNvPr id="2" name="Rechteck 1"/>
          <p:cNvSpPr/>
          <p:nvPr/>
        </p:nvSpPr>
        <p:spPr>
          <a:xfrm>
            <a:off x="1503225" y="39561477"/>
            <a:ext cx="2232248" cy="267000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optional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bitte nicht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bíometrisch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22558" y="7615498"/>
            <a:ext cx="225654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Thema der </a:t>
            </a:r>
            <a:r>
              <a:rPr lang="de-DE" sz="78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Arbeit (Schriftgröße 78*)</a:t>
            </a:r>
            <a:endParaRPr lang="de-DE" sz="7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854507" y="9582967"/>
            <a:ext cx="10944000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Text:</a:t>
            </a:r>
          </a:p>
          <a:p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Schriftart: Open Sans </a:t>
            </a:r>
            <a:r>
              <a:rPr lang="de-DE" sz="4000" dirty="0" err="1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SemiBold</a:t>
            </a:r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Textgröße: 35</a:t>
            </a: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/>
            </a:r>
            <a:b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Anordnung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der Textbausteine und Grafiken variabel</a:t>
            </a: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Beschriftung und Quellenangabe bei Grafiken erforderlich (Nummerierung nicht erforderlich)</a:t>
            </a: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Das Plakat sollte beinhalten: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Einführung in das Thema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Vorgehensweise</a:t>
            </a:r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wichtigste Erkenntnisse</a:t>
            </a: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Ausdruck auf DIN A0</a:t>
            </a:r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6231058" y="39585174"/>
            <a:ext cx="8197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Zeitraum: </a:t>
            </a:r>
          </a:p>
          <a:p>
            <a:pPr lvl="0"/>
            <a:endParaRPr lang="de-DE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endParaRPr lang="de-DE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Praxispartner: </a:t>
            </a:r>
          </a:p>
          <a:p>
            <a:pPr lvl="0"/>
            <a:endParaRPr lang="de-DE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54507" y="5822407"/>
            <a:ext cx="17478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Diplomarbeit (Schriftgröße 54)</a:t>
            </a:r>
            <a:endParaRPr lang="de-DE" sz="54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pSp>
        <p:nvGrpSpPr>
          <p:cNvPr id="14" name="Group 1063"/>
          <p:cNvGrpSpPr>
            <a:grpSpLocks noChangeAspect="1"/>
          </p:cNvGrpSpPr>
          <p:nvPr/>
        </p:nvGrpSpPr>
        <p:grpSpPr bwMode="auto">
          <a:xfrm>
            <a:off x="23216214" y="40360758"/>
            <a:ext cx="6120000" cy="1574934"/>
            <a:chOff x="936" y="987"/>
            <a:chExt cx="3318" cy="852"/>
          </a:xfrm>
        </p:grpSpPr>
        <p:sp>
          <p:nvSpPr>
            <p:cNvPr id="16" name="Freeform 1064"/>
            <p:cNvSpPr>
              <a:spLocks noChangeAspect="1"/>
            </p:cNvSpPr>
            <p:nvPr userDrawn="1"/>
          </p:nvSpPr>
          <p:spPr bwMode="auto">
            <a:xfrm>
              <a:off x="936" y="987"/>
              <a:ext cx="2898" cy="852"/>
            </a:xfrm>
            <a:custGeom>
              <a:avLst/>
              <a:gdLst>
                <a:gd name="T0" fmla="*/ 0 w 483"/>
                <a:gd name="T1" fmla="*/ 2147483646 h 142"/>
                <a:gd name="T2" fmla="*/ 2147483646 w 483"/>
                <a:gd name="T3" fmla="*/ 0 h 142"/>
                <a:gd name="T4" fmla="*/ 2147483646 w 483"/>
                <a:gd name="T5" fmla="*/ 2147483646 h 142"/>
                <a:gd name="T6" fmla="*/ 2147483646 w 483"/>
                <a:gd name="T7" fmla="*/ 2147483646 h 142"/>
                <a:gd name="T8" fmla="*/ 0 w 483"/>
                <a:gd name="T9" fmla="*/ 2147483646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3" h="142">
                  <a:moveTo>
                    <a:pt x="0" y="5"/>
                  </a:moveTo>
                  <a:cubicBezTo>
                    <a:pt x="7" y="3"/>
                    <a:pt x="14" y="2"/>
                    <a:pt x="20" y="0"/>
                  </a:cubicBezTo>
                  <a:cubicBezTo>
                    <a:pt x="174" y="46"/>
                    <a:pt x="329" y="91"/>
                    <a:pt x="483" y="137"/>
                  </a:cubicBezTo>
                  <a:cubicBezTo>
                    <a:pt x="476" y="139"/>
                    <a:pt x="469" y="140"/>
                    <a:pt x="463" y="142"/>
                  </a:cubicBezTo>
                  <a:cubicBezTo>
                    <a:pt x="309" y="96"/>
                    <a:pt x="154" y="51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Freeform 1065"/>
            <p:cNvSpPr>
              <a:spLocks noChangeAspect="1"/>
            </p:cNvSpPr>
            <p:nvPr userDrawn="1"/>
          </p:nvSpPr>
          <p:spPr bwMode="auto">
            <a:xfrm>
              <a:off x="2904" y="1425"/>
              <a:ext cx="1350" cy="342"/>
            </a:xfrm>
            <a:custGeom>
              <a:avLst/>
              <a:gdLst>
                <a:gd name="T0" fmla="*/ 0 w 225"/>
                <a:gd name="T1" fmla="*/ 2147483646 h 57"/>
                <a:gd name="T2" fmla="*/ 2147483646 w 225"/>
                <a:gd name="T3" fmla="*/ 0 h 57"/>
                <a:gd name="T4" fmla="*/ 2147483646 w 225"/>
                <a:gd name="T5" fmla="*/ 2147483646 h 57"/>
                <a:gd name="T6" fmla="*/ 2147483646 w 225"/>
                <a:gd name="T7" fmla="*/ 2147483646 h 57"/>
                <a:gd name="T8" fmla="*/ 2147483646 w 225"/>
                <a:gd name="T9" fmla="*/ 2147483646 h 57"/>
                <a:gd name="T10" fmla="*/ 2147483646 w 225"/>
                <a:gd name="T11" fmla="*/ 2147483646 h 57"/>
                <a:gd name="T12" fmla="*/ 0 w 225"/>
                <a:gd name="T13" fmla="*/ 2147483646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5" h="57">
                  <a:moveTo>
                    <a:pt x="0" y="2"/>
                  </a:moveTo>
                  <a:lnTo>
                    <a:pt x="10" y="0"/>
                  </a:lnTo>
                  <a:cubicBezTo>
                    <a:pt x="61" y="15"/>
                    <a:pt x="113" y="30"/>
                    <a:pt x="164" y="45"/>
                  </a:cubicBezTo>
                  <a:cubicBezTo>
                    <a:pt x="174" y="43"/>
                    <a:pt x="184" y="41"/>
                    <a:pt x="194" y="38"/>
                  </a:cubicBezTo>
                  <a:lnTo>
                    <a:pt x="225" y="47"/>
                  </a:lnTo>
                  <a:cubicBezTo>
                    <a:pt x="211" y="51"/>
                    <a:pt x="198" y="54"/>
                    <a:pt x="185" y="57"/>
                  </a:cubicBezTo>
                  <a:cubicBezTo>
                    <a:pt x="123" y="39"/>
                    <a:pt x="61" y="2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Freeform 1066"/>
            <p:cNvSpPr>
              <a:spLocks noChangeAspect="1"/>
            </p:cNvSpPr>
            <p:nvPr userDrawn="1"/>
          </p:nvSpPr>
          <p:spPr bwMode="auto">
            <a:xfrm>
              <a:off x="2040" y="1077"/>
              <a:ext cx="1914" cy="720"/>
            </a:xfrm>
            <a:custGeom>
              <a:avLst/>
              <a:gdLst>
                <a:gd name="T0" fmla="*/ 0 w 319"/>
                <a:gd name="T1" fmla="*/ 2147483646 h 120"/>
                <a:gd name="T2" fmla="*/ 2147483646 w 319"/>
                <a:gd name="T3" fmla="*/ 0 h 120"/>
                <a:gd name="T4" fmla="*/ 2147483646 w 319"/>
                <a:gd name="T5" fmla="*/ 2147483646 h 120"/>
                <a:gd name="T6" fmla="*/ 2147483646 w 319"/>
                <a:gd name="T7" fmla="*/ 2147483646 h 120"/>
                <a:gd name="T8" fmla="*/ 2147483646 w 319"/>
                <a:gd name="T9" fmla="*/ 2147483646 h 120"/>
                <a:gd name="T10" fmla="*/ 2147483646 w 319"/>
                <a:gd name="T11" fmla="*/ 2147483646 h 120"/>
                <a:gd name="T12" fmla="*/ 2147483646 w 319"/>
                <a:gd name="T13" fmla="*/ 2147483646 h 120"/>
                <a:gd name="T14" fmla="*/ 2147483646 w 319"/>
                <a:gd name="T15" fmla="*/ 2147483646 h 120"/>
                <a:gd name="T16" fmla="*/ 2147483646 w 319"/>
                <a:gd name="T17" fmla="*/ 2147483646 h 120"/>
                <a:gd name="T18" fmla="*/ 2147483646 w 319"/>
                <a:gd name="T19" fmla="*/ 2147483646 h 120"/>
                <a:gd name="T20" fmla="*/ 0 w 319"/>
                <a:gd name="T21" fmla="*/ 2147483646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9" h="120">
                  <a:moveTo>
                    <a:pt x="0" y="28"/>
                  </a:moveTo>
                  <a:cubicBezTo>
                    <a:pt x="40" y="19"/>
                    <a:pt x="80" y="10"/>
                    <a:pt x="120" y="0"/>
                  </a:cubicBezTo>
                  <a:lnTo>
                    <a:pt x="151" y="9"/>
                  </a:lnTo>
                  <a:cubicBezTo>
                    <a:pt x="115" y="18"/>
                    <a:pt x="78" y="27"/>
                    <a:pt x="41" y="35"/>
                  </a:cubicBezTo>
                  <a:lnTo>
                    <a:pt x="72" y="44"/>
                  </a:lnTo>
                  <a:cubicBezTo>
                    <a:pt x="102" y="37"/>
                    <a:pt x="132" y="30"/>
                    <a:pt x="162" y="23"/>
                  </a:cubicBezTo>
                  <a:lnTo>
                    <a:pt x="193" y="32"/>
                  </a:lnTo>
                  <a:cubicBezTo>
                    <a:pt x="163" y="39"/>
                    <a:pt x="133" y="46"/>
                    <a:pt x="103" y="53"/>
                  </a:cubicBezTo>
                  <a:cubicBezTo>
                    <a:pt x="175" y="75"/>
                    <a:pt x="247" y="96"/>
                    <a:pt x="319" y="117"/>
                  </a:cubicBezTo>
                  <a:lnTo>
                    <a:pt x="309" y="120"/>
                  </a:lnTo>
                  <a:cubicBezTo>
                    <a:pt x="206" y="89"/>
                    <a:pt x="103" y="59"/>
                    <a:pt x="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15444000" y="9582967"/>
            <a:ext cx="109440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Text, Abbildungen, Tabellen, etc. sind in 2 Spalten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anzuordnen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Die Spaltengröße sowie deren Abstände zu den Außenrändern sind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beizubehalten</a:t>
            </a:r>
          </a:p>
          <a:p>
            <a:r>
              <a:rPr lang="de-DE" sz="4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 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 Spaltenbreite je 30,4cm</a:t>
            </a:r>
          </a:p>
          <a:p>
            <a:r>
              <a:rPr lang="de-DE" sz="4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    Horizontale Position Spalte 1: 10,71 cm</a:t>
            </a:r>
          </a:p>
          <a:p>
            <a:r>
              <a:rPr lang="de-DE" sz="4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 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   Horizontale </a:t>
            </a:r>
            <a:r>
              <a:rPr lang="de-DE" sz="4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Position Spalte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2: 42,9 cm </a:t>
            </a:r>
          </a:p>
          <a:p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Zur Gliederung des Textes sind Zwischenüberschriften 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einzuführen</a:t>
            </a:r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Wingdings" panose="05000000000000000000" pitchFamily="2" charset="2"/>
              </a:rPr>
              <a:t> Schriftgröße 45</a:t>
            </a:r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*…im Fall ungewöhnlich langer Themen, bitte bzgl. der Schriftgröße mit Betreuer besprechen</a:t>
            </a:r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Benutzerdefiniert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SemiBold</vt:lpstr>
      <vt:lpstr>Univers 45 Light</vt:lpstr>
      <vt:lpstr>Wingdings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Klaus Gottschling</dc:creator>
  <cp:lastModifiedBy>Kati Ahnert</cp:lastModifiedBy>
  <cp:revision>43</cp:revision>
  <dcterms:created xsi:type="dcterms:W3CDTF">2013-12-09T07:11:05Z</dcterms:created>
  <dcterms:modified xsi:type="dcterms:W3CDTF">2018-12-11T14:01:06Z</dcterms:modified>
</cp:coreProperties>
</file>