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9975" cy="42808525"/>
  <p:notesSz cx="6742113" cy="9872663"/>
  <p:defaultTextStyle>
    <a:defPPr>
      <a:defRPr lang="de-DE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94">
          <p15:clr>
            <a:srgbClr val="A4A3A4"/>
          </p15:clr>
        </p15:guide>
        <p15:guide id="2" pos="2370">
          <p15:clr>
            <a:srgbClr val="A4A3A4"/>
          </p15:clr>
        </p15:guide>
        <p15:guide id="3" pos="167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2A51"/>
    <a:srgbClr val="636C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73" autoAdjust="0"/>
  </p:normalViewPr>
  <p:slideViewPr>
    <p:cSldViewPr snapToObjects="1" showGuides="1">
      <p:cViewPr varScale="1">
        <p:scale>
          <a:sx n="14" d="100"/>
          <a:sy n="14" d="100"/>
        </p:scale>
        <p:origin x="2616" y="132"/>
      </p:cViewPr>
      <p:guideLst>
        <p:guide orient="horz" pos="25594"/>
        <p:guide pos="2370"/>
        <p:guide pos="167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0998" y="13298392"/>
            <a:ext cx="25737979" cy="917608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78FE-06E9-46D7-B6A0-2E399DEBAA8F}" type="datetimeFigureOut">
              <a:rPr lang="de-DE" smtClean="0"/>
              <a:pPr/>
              <a:t>07.03.2018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86B1-18BA-4EAF-93F6-FFD16CFBAED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78FE-06E9-46D7-B6A0-2E399DEBAA8F}" type="datetimeFigureOut">
              <a:rPr lang="de-DE" smtClean="0"/>
              <a:pPr/>
              <a:t>07.03.2018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86B1-18BA-4EAF-93F6-FFD16CFBAED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2698227" y="10702131"/>
            <a:ext cx="22557528" cy="22799503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15123" y="10702131"/>
            <a:ext cx="67178439" cy="227995033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78FE-06E9-46D7-B6A0-2E399DEBAA8F}" type="datetimeFigureOut">
              <a:rPr lang="de-DE" smtClean="0"/>
              <a:pPr/>
              <a:t>07.03.2018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86B1-18BA-4EAF-93F6-FFD16CFBAED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78FE-06E9-46D7-B6A0-2E399DEBAA8F}" type="datetimeFigureOut">
              <a:rPr lang="de-DE" smtClean="0"/>
              <a:pPr/>
              <a:t>07.03.2018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86B1-18BA-4EAF-93F6-FFD16CFBAED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1909" y="18144082"/>
            <a:ext cx="25737979" cy="9364362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78FE-06E9-46D7-B6A0-2E399DEBAA8F}" type="datetimeFigureOut">
              <a:rPr lang="de-DE" smtClean="0"/>
              <a:pPr/>
              <a:t>07.03.2018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86B1-18BA-4EAF-93F6-FFD16CFBAED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15123" y="62349824"/>
            <a:ext cx="44867985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387773" y="62349824"/>
            <a:ext cx="44867982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78FE-06E9-46D7-B6A0-2E399DEBAA8F}" type="datetimeFigureOut">
              <a:rPr lang="de-DE" smtClean="0"/>
              <a:pPr/>
              <a:t>07.03.2018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86B1-18BA-4EAF-93F6-FFD16CFBAED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3999" y="9582375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3999" y="13575852"/>
            <a:ext cx="13378914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81808" y="9582375"/>
            <a:ext cx="13384170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81808" y="13575852"/>
            <a:ext cx="13384170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78FE-06E9-46D7-B6A0-2E399DEBAA8F}" type="datetimeFigureOut">
              <a:rPr lang="de-DE" smtClean="0"/>
              <a:pPr/>
              <a:t>07.03.2018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86B1-18BA-4EAF-93F6-FFD16CFBAED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78FE-06E9-46D7-B6A0-2E399DEBAA8F}" type="datetimeFigureOut">
              <a:rPr lang="de-DE" smtClean="0"/>
              <a:pPr/>
              <a:t>07.03.2018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86B1-18BA-4EAF-93F6-FFD16CFBAED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78FE-06E9-46D7-B6A0-2E399DEBAA8F}" type="datetimeFigureOut">
              <a:rPr lang="de-DE" smtClean="0"/>
              <a:pPr/>
              <a:t>07.03.2018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86B1-18BA-4EAF-93F6-FFD16CFBAED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000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4000" y="8958084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78FE-06E9-46D7-B6A0-2E399DEBAA8F}" type="datetimeFigureOut">
              <a:rPr lang="de-DE" smtClean="0"/>
              <a:pPr/>
              <a:t>07.03.2018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86B1-18BA-4EAF-93F6-FFD16CFBAED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78FE-06E9-46D7-B6A0-2E399DEBAA8F}" type="datetimeFigureOut">
              <a:rPr lang="de-DE" smtClean="0"/>
              <a:pPr/>
              <a:t>07.03.2018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286B1-18BA-4EAF-93F6-FFD16CFBAED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3999" y="9988659"/>
            <a:ext cx="27251978" cy="28251648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513998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578FE-06E9-46D7-B6A0-2E399DEBAA8F}" type="datetimeFigureOut">
              <a:rPr lang="de-DE" smtClean="0"/>
              <a:pPr/>
              <a:t>07.03.2018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345658" y="39677164"/>
            <a:ext cx="9588659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286B1-18BA-4EAF-93F6-FFD16CFBAED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0"/>
            <a:ext cx="30279975" cy="3816000"/>
          </a:xfrm>
          <a:prstGeom prst="rect">
            <a:avLst/>
          </a:prstGeom>
          <a:solidFill>
            <a:srgbClr val="0B2A5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0" y="3816000"/>
            <a:ext cx="30279600" cy="864000"/>
          </a:xfrm>
          <a:prstGeom prst="rect">
            <a:avLst/>
          </a:prstGeom>
          <a:solidFill>
            <a:srgbClr val="636C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/>
          <p:cNvSpPr txBox="1"/>
          <p:nvPr/>
        </p:nvSpPr>
        <p:spPr>
          <a:xfrm>
            <a:off x="3744000" y="3906318"/>
            <a:ext cx="23618624" cy="707886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de-DE" sz="4000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Fakultät für Verkehrswissenschaften „Friedrich List“ </a:t>
            </a:r>
            <a:r>
              <a:rPr lang="de-DE" sz="4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Professur </a:t>
            </a:r>
            <a:r>
              <a:rPr lang="de-DE" sz="4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für </a:t>
            </a:r>
            <a:r>
              <a:rPr lang="de-DE" sz="4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Verkehrsströmungslehre</a:t>
            </a:r>
            <a:endParaRPr lang="de-DE" sz="4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feld 14"/>
          <p:cNvSpPr txBox="1"/>
          <p:nvPr/>
        </p:nvSpPr>
        <p:spPr>
          <a:xfrm>
            <a:off x="3744000" y="5058446"/>
            <a:ext cx="22788000" cy="1138773"/>
          </a:xfrm>
          <a:prstGeom prst="rect">
            <a:avLst/>
          </a:prstGeom>
          <a:noFill/>
        </p:spPr>
        <p:txBody>
          <a:bodyPr wrap="square" lIns="86400" rIns="86400" rtlCol="0">
            <a:spAutoFit/>
          </a:bodyPr>
          <a:lstStyle/>
          <a:p>
            <a:r>
              <a:rPr lang="de-DE" sz="6800" b="1" dirty="0" smtClean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Professur für Verkehrsströmungslehre</a:t>
            </a:r>
            <a:endParaRPr lang="de-DE" sz="6800" b="1" dirty="0">
              <a:solidFill>
                <a:srgbClr val="0B2A5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32" name="Gruppieren 131"/>
          <p:cNvGrpSpPr>
            <a:grpSpLocks noChangeAspect="1"/>
          </p:cNvGrpSpPr>
          <p:nvPr/>
        </p:nvGrpSpPr>
        <p:grpSpPr>
          <a:xfrm>
            <a:off x="3744000" y="6282582"/>
            <a:ext cx="22788000" cy="4665726"/>
            <a:chOff x="2178548" y="9053786"/>
            <a:chExt cx="25845272" cy="4486275"/>
          </a:xfrm>
        </p:grpSpPr>
        <p:pic>
          <p:nvPicPr>
            <p:cNvPr id="16" name="Picture 2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8548" y="9267252"/>
              <a:ext cx="4447358" cy="4272809"/>
            </a:xfrm>
            <a:prstGeom prst="rect">
              <a:avLst/>
            </a:prstGeom>
            <a:noFill/>
            <a:ln>
              <a:noFill/>
            </a:ln>
            <a:effectLst/>
            <a:extLst/>
          </p:spPr>
        </p:pic>
        <p:pic>
          <p:nvPicPr>
            <p:cNvPr id="17" name="Grafik 16" descr="\\fserver\TAKT\Praesentationen\Werbung\Infomaterial_Professur\FMAN\EDDF_542.flughafen_2015b.gif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19908" y="9232530"/>
              <a:ext cx="6913112" cy="430753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" name="Picture 2" descr="\\fserver\TAKT\SHK-Ordner\Bildfahrplan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43043" y="9053786"/>
              <a:ext cx="7687477" cy="4486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9" name="Gruppieren 18"/>
            <p:cNvGrpSpPr/>
            <p:nvPr/>
          </p:nvGrpSpPr>
          <p:grpSpPr>
            <a:xfrm>
              <a:off x="21549699" y="9420172"/>
              <a:ext cx="6474121" cy="4119889"/>
              <a:chOff x="1171575" y="880745"/>
              <a:chExt cx="6854100" cy="4704151"/>
            </a:xfrm>
          </p:grpSpPr>
          <p:sp>
            <p:nvSpPr>
              <p:cNvPr id="20" name="Flussdiagramm: Grenzstelle 19"/>
              <p:cNvSpPr/>
              <p:nvPr/>
            </p:nvSpPr>
            <p:spPr>
              <a:xfrm>
                <a:off x="2529840" y="987425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21" name="Textfeld 20"/>
              <p:cNvSpPr txBox="1"/>
              <p:nvPr/>
            </p:nvSpPr>
            <p:spPr>
              <a:xfrm>
                <a:off x="2537460" y="911225"/>
                <a:ext cx="41339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A</a:t>
                </a:r>
              </a:p>
            </p:txBody>
          </p:sp>
          <p:sp>
            <p:nvSpPr>
              <p:cNvPr id="22" name="Flussdiagramm: Grenzstelle 21"/>
              <p:cNvSpPr/>
              <p:nvPr/>
            </p:nvSpPr>
            <p:spPr>
              <a:xfrm>
                <a:off x="3253740" y="1706880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23" name="Textfeld 22"/>
              <p:cNvSpPr txBox="1"/>
              <p:nvPr/>
            </p:nvSpPr>
            <p:spPr>
              <a:xfrm>
                <a:off x="3261360" y="1630680"/>
                <a:ext cx="41339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B</a:t>
                </a:r>
              </a:p>
            </p:txBody>
          </p:sp>
          <p:sp>
            <p:nvSpPr>
              <p:cNvPr id="24" name="Flussdiagramm: Grenzstelle 23"/>
              <p:cNvSpPr/>
              <p:nvPr/>
            </p:nvSpPr>
            <p:spPr>
              <a:xfrm>
                <a:off x="4800600" y="1478280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25" name="Textfeld 24"/>
              <p:cNvSpPr txBox="1"/>
              <p:nvPr/>
            </p:nvSpPr>
            <p:spPr>
              <a:xfrm>
                <a:off x="4808220" y="1402080"/>
                <a:ext cx="424935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C</a:t>
                </a:r>
              </a:p>
            </p:txBody>
          </p:sp>
          <p:sp>
            <p:nvSpPr>
              <p:cNvPr id="26" name="Flussdiagramm: Grenzstelle 25"/>
              <p:cNvSpPr/>
              <p:nvPr/>
            </p:nvSpPr>
            <p:spPr>
              <a:xfrm>
                <a:off x="5405438" y="2411363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27" name="Textfeld 26"/>
              <p:cNvSpPr txBox="1"/>
              <p:nvPr/>
            </p:nvSpPr>
            <p:spPr>
              <a:xfrm>
                <a:off x="5413058" y="2335163"/>
                <a:ext cx="424935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D</a:t>
                </a:r>
              </a:p>
            </p:txBody>
          </p:sp>
          <p:sp>
            <p:nvSpPr>
              <p:cNvPr id="28" name="Flussdiagramm: Grenzstelle 27"/>
              <p:cNvSpPr/>
              <p:nvPr/>
            </p:nvSpPr>
            <p:spPr>
              <a:xfrm>
                <a:off x="3215640" y="3276600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29" name="Textfeld 28"/>
              <p:cNvSpPr txBox="1"/>
              <p:nvPr/>
            </p:nvSpPr>
            <p:spPr>
              <a:xfrm>
                <a:off x="3223260" y="3200400"/>
                <a:ext cx="41339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E</a:t>
                </a:r>
              </a:p>
            </p:txBody>
          </p:sp>
          <p:sp>
            <p:nvSpPr>
              <p:cNvPr id="30" name="Flussdiagramm: Grenzstelle 29"/>
              <p:cNvSpPr/>
              <p:nvPr/>
            </p:nvSpPr>
            <p:spPr>
              <a:xfrm>
                <a:off x="4961618" y="3688080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31" name="Textfeld 30"/>
              <p:cNvSpPr txBox="1"/>
              <p:nvPr/>
            </p:nvSpPr>
            <p:spPr>
              <a:xfrm>
                <a:off x="4969237" y="3611880"/>
                <a:ext cx="401866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F</a:t>
                </a:r>
              </a:p>
            </p:txBody>
          </p:sp>
          <p:sp>
            <p:nvSpPr>
              <p:cNvPr id="32" name="Flussdiagramm: Grenzstelle 31"/>
              <p:cNvSpPr/>
              <p:nvPr/>
            </p:nvSpPr>
            <p:spPr>
              <a:xfrm>
                <a:off x="6945675" y="2735580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33" name="Textfeld 32"/>
              <p:cNvSpPr txBox="1"/>
              <p:nvPr/>
            </p:nvSpPr>
            <p:spPr>
              <a:xfrm>
                <a:off x="6953296" y="2659380"/>
                <a:ext cx="438776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G</a:t>
                </a:r>
              </a:p>
            </p:txBody>
          </p:sp>
          <p:sp>
            <p:nvSpPr>
              <p:cNvPr id="34" name="Flussdiagramm: Grenzstelle 33"/>
              <p:cNvSpPr/>
              <p:nvPr/>
            </p:nvSpPr>
            <p:spPr>
              <a:xfrm>
                <a:off x="6452235" y="1684020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35" name="Textfeld 34"/>
              <p:cNvSpPr txBox="1"/>
              <p:nvPr/>
            </p:nvSpPr>
            <p:spPr>
              <a:xfrm>
                <a:off x="6459856" y="1607820"/>
                <a:ext cx="424935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H</a:t>
                </a:r>
              </a:p>
            </p:txBody>
          </p:sp>
          <p:sp>
            <p:nvSpPr>
              <p:cNvPr id="36" name="Flussdiagramm: Grenzstelle 35"/>
              <p:cNvSpPr/>
              <p:nvPr/>
            </p:nvSpPr>
            <p:spPr>
              <a:xfrm>
                <a:off x="1171575" y="2849880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37" name="Textfeld 36"/>
              <p:cNvSpPr txBox="1"/>
              <p:nvPr/>
            </p:nvSpPr>
            <p:spPr>
              <a:xfrm>
                <a:off x="1179195" y="2773679"/>
                <a:ext cx="328045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I</a:t>
                </a:r>
              </a:p>
            </p:txBody>
          </p:sp>
          <p:sp>
            <p:nvSpPr>
              <p:cNvPr id="38" name="Flussdiagramm: Grenzstelle 37"/>
              <p:cNvSpPr/>
              <p:nvPr/>
            </p:nvSpPr>
            <p:spPr>
              <a:xfrm>
                <a:off x="1392555" y="3528060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39" name="Textfeld 38"/>
              <p:cNvSpPr txBox="1"/>
              <p:nvPr/>
            </p:nvSpPr>
            <p:spPr>
              <a:xfrm>
                <a:off x="1400175" y="3451860"/>
                <a:ext cx="376488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J</a:t>
                </a:r>
              </a:p>
            </p:txBody>
          </p:sp>
          <p:sp>
            <p:nvSpPr>
              <p:cNvPr id="40" name="Flussdiagramm: Grenzstelle 39"/>
              <p:cNvSpPr/>
              <p:nvPr/>
            </p:nvSpPr>
            <p:spPr>
              <a:xfrm>
                <a:off x="3381375" y="4099560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1" name="Textfeld 40"/>
              <p:cNvSpPr txBox="1"/>
              <p:nvPr/>
            </p:nvSpPr>
            <p:spPr>
              <a:xfrm>
                <a:off x="3388995" y="4023360"/>
                <a:ext cx="41339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K</a:t>
                </a:r>
              </a:p>
            </p:txBody>
          </p:sp>
          <p:sp>
            <p:nvSpPr>
              <p:cNvPr id="42" name="Flussdiagramm: Grenzstelle 41"/>
              <p:cNvSpPr/>
              <p:nvPr/>
            </p:nvSpPr>
            <p:spPr>
              <a:xfrm>
                <a:off x="1621155" y="2011680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3" name="Textfeld 42"/>
              <p:cNvSpPr txBox="1"/>
              <p:nvPr/>
            </p:nvSpPr>
            <p:spPr>
              <a:xfrm>
                <a:off x="1628775" y="193548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L</a:t>
                </a:r>
              </a:p>
            </p:txBody>
          </p:sp>
          <p:sp>
            <p:nvSpPr>
              <p:cNvPr id="44" name="Flussdiagramm: Grenzstelle 43"/>
              <p:cNvSpPr/>
              <p:nvPr/>
            </p:nvSpPr>
            <p:spPr>
              <a:xfrm>
                <a:off x="6408420" y="4076700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5" name="Textfeld 44"/>
              <p:cNvSpPr txBox="1"/>
              <p:nvPr/>
            </p:nvSpPr>
            <p:spPr>
              <a:xfrm>
                <a:off x="6416040" y="4000500"/>
                <a:ext cx="45030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M</a:t>
                </a:r>
              </a:p>
            </p:txBody>
          </p:sp>
          <p:sp>
            <p:nvSpPr>
              <p:cNvPr id="46" name="Flussdiagramm: Grenzstelle 45"/>
              <p:cNvSpPr/>
              <p:nvPr/>
            </p:nvSpPr>
            <p:spPr>
              <a:xfrm>
                <a:off x="7305675" y="4899660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7" name="Textfeld 46"/>
              <p:cNvSpPr txBox="1"/>
              <p:nvPr/>
            </p:nvSpPr>
            <p:spPr>
              <a:xfrm>
                <a:off x="7313294" y="4823460"/>
                <a:ext cx="424935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N</a:t>
                </a:r>
              </a:p>
            </p:txBody>
          </p:sp>
          <p:sp>
            <p:nvSpPr>
              <p:cNvPr id="48" name="Flussdiagramm: Grenzstelle 47"/>
              <p:cNvSpPr/>
              <p:nvPr/>
            </p:nvSpPr>
            <p:spPr>
              <a:xfrm>
                <a:off x="3227387" y="2411363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49" name="Textfeld 48"/>
              <p:cNvSpPr txBox="1"/>
              <p:nvPr/>
            </p:nvSpPr>
            <p:spPr>
              <a:xfrm>
                <a:off x="3235006" y="2335163"/>
                <a:ext cx="438776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O</a:t>
                </a:r>
              </a:p>
            </p:txBody>
          </p:sp>
          <p:sp>
            <p:nvSpPr>
              <p:cNvPr id="50" name="Flussdiagramm: Grenzstelle 49"/>
              <p:cNvSpPr/>
              <p:nvPr/>
            </p:nvSpPr>
            <p:spPr>
              <a:xfrm>
                <a:off x="5623560" y="4792980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51" name="Textfeld 50"/>
              <p:cNvSpPr txBox="1"/>
              <p:nvPr/>
            </p:nvSpPr>
            <p:spPr>
              <a:xfrm>
                <a:off x="5631180" y="4716780"/>
                <a:ext cx="41339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P</a:t>
                </a:r>
              </a:p>
            </p:txBody>
          </p:sp>
          <p:sp>
            <p:nvSpPr>
              <p:cNvPr id="52" name="Flussdiagramm: Grenzstelle 51"/>
              <p:cNvSpPr/>
              <p:nvPr/>
            </p:nvSpPr>
            <p:spPr>
              <a:xfrm>
                <a:off x="3697333" y="4953000"/>
                <a:ext cx="720000" cy="216000"/>
              </a:xfrm>
              <a:prstGeom prst="flowChartTerminator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200" b="0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53" name="Textfeld 52"/>
              <p:cNvSpPr txBox="1"/>
              <p:nvPr/>
            </p:nvSpPr>
            <p:spPr>
              <a:xfrm>
                <a:off x="3704953" y="4876800"/>
                <a:ext cx="438776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Q</a:t>
                </a:r>
              </a:p>
            </p:txBody>
          </p:sp>
          <p:cxnSp>
            <p:nvCxnSpPr>
              <p:cNvPr id="54" name="Gerade Verbindung 53"/>
              <p:cNvCxnSpPr>
                <a:stCxn id="20" idx="2"/>
                <a:endCxn id="22" idx="0"/>
              </p:cNvCxnSpPr>
              <p:nvPr/>
            </p:nvCxnSpPr>
            <p:spPr>
              <a:xfrm rot="16200000" flipH="1">
                <a:off x="3000063" y="1093202"/>
                <a:ext cx="503455" cy="723900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55" name="Gerade Verbindung 54"/>
              <p:cNvCxnSpPr>
                <a:endCxn id="25" idx="1"/>
              </p:cNvCxnSpPr>
              <p:nvPr/>
            </p:nvCxnSpPr>
            <p:spPr>
              <a:xfrm>
                <a:off x="3169921" y="1196340"/>
                <a:ext cx="1638299" cy="376139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56" name="Gerade Verbindung 55"/>
              <p:cNvCxnSpPr>
                <a:stCxn id="24" idx="3"/>
                <a:endCxn id="35" idx="1"/>
              </p:cNvCxnSpPr>
              <p:nvPr/>
            </p:nvCxnSpPr>
            <p:spPr>
              <a:xfrm>
                <a:off x="5520601" y="1586280"/>
                <a:ext cx="939255" cy="191939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57" name="Gerade Verbindung 56"/>
              <p:cNvCxnSpPr>
                <a:stCxn id="32" idx="0"/>
              </p:cNvCxnSpPr>
              <p:nvPr/>
            </p:nvCxnSpPr>
            <p:spPr>
              <a:xfrm rot="16200000" flipV="1">
                <a:off x="6651308" y="2081212"/>
                <a:ext cx="822960" cy="485775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58" name="Gerade Verbindung 57"/>
              <p:cNvCxnSpPr>
                <a:stCxn id="22" idx="3"/>
                <a:endCxn id="26" idx="0"/>
              </p:cNvCxnSpPr>
              <p:nvPr/>
            </p:nvCxnSpPr>
            <p:spPr>
              <a:xfrm>
                <a:off x="3973740" y="1814880"/>
                <a:ext cx="1791698" cy="596483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59" name="Gerade Verbindung 58"/>
              <p:cNvCxnSpPr>
                <a:stCxn id="26" idx="3"/>
                <a:endCxn id="33" idx="1"/>
              </p:cNvCxnSpPr>
              <p:nvPr/>
            </p:nvCxnSpPr>
            <p:spPr>
              <a:xfrm>
                <a:off x="6125438" y="2519364"/>
                <a:ext cx="827857" cy="310414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60" name="Gerade Verbindung 59"/>
              <p:cNvCxnSpPr>
                <a:stCxn id="23" idx="1"/>
                <a:endCxn id="42" idx="3"/>
              </p:cNvCxnSpPr>
              <p:nvPr/>
            </p:nvCxnSpPr>
            <p:spPr>
              <a:xfrm flipH="1">
                <a:off x="2341156" y="1801078"/>
                <a:ext cx="920204" cy="318603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61" name="Gerade Verbindung 60"/>
              <p:cNvCxnSpPr>
                <a:stCxn id="48" idx="1"/>
              </p:cNvCxnSpPr>
              <p:nvPr/>
            </p:nvCxnSpPr>
            <p:spPr>
              <a:xfrm rot="10800000">
                <a:off x="2255521" y="2202181"/>
                <a:ext cx="971867" cy="317183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62" name="Gerade Verbindung 61"/>
              <p:cNvCxnSpPr>
                <a:stCxn id="27" idx="1"/>
                <a:endCxn id="48" idx="3"/>
              </p:cNvCxnSpPr>
              <p:nvPr/>
            </p:nvCxnSpPr>
            <p:spPr>
              <a:xfrm flipH="1">
                <a:off x="3947388" y="2505561"/>
                <a:ext cx="1465670" cy="13803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63" name="Gerade Verbindung 62"/>
              <p:cNvCxnSpPr>
                <a:stCxn id="36" idx="0"/>
                <a:endCxn id="42" idx="2"/>
              </p:cNvCxnSpPr>
              <p:nvPr/>
            </p:nvCxnSpPr>
            <p:spPr>
              <a:xfrm rot="5400000" flipH="1" flipV="1">
                <a:off x="1445265" y="2313990"/>
                <a:ext cx="622200" cy="449580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64" name="Gerade Verbindung 63"/>
              <p:cNvCxnSpPr>
                <a:stCxn id="36" idx="2"/>
                <a:endCxn id="38" idx="0"/>
              </p:cNvCxnSpPr>
              <p:nvPr/>
            </p:nvCxnSpPr>
            <p:spPr>
              <a:xfrm rot="16200000" flipH="1">
                <a:off x="1410975" y="3186480"/>
                <a:ext cx="462180" cy="220980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65" name="Gerade Verbindung 64"/>
              <p:cNvCxnSpPr>
                <a:stCxn id="38" idx="3"/>
                <a:endCxn id="29" idx="1"/>
              </p:cNvCxnSpPr>
              <p:nvPr/>
            </p:nvCxnSpPr>
            <p:spPr>
              <a:xfrm flipV="1">
                <a:off x="2112555" y="3370798"/>
                <a:ext cx="1110706" cy="265263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66" name="Gerade Verbindung 65"/>
              <p:cNvCxnSpPr>
                <a:stCxn id="48" idx="2"/>
                <a:endCxn id="28" idx="0"/>
              </p:cNvCxnSpPr>
              <p:nvPr/>
            </p:nvCxnSpPr>
            <p:spPr>
              <a:xfrm rot="5400000">
                <a:off x="3256896" y="2946108"/>
                <a:ext cx="649237" cy="11747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67" name="Gerade Verbindung 66"/>
              <p:cNvCxnSpPr>
                <a:stCxn id="38" idx="2"/>
                <a:endCxn id="41" idx="1"/>
              </p:cNvCxnSpPr>
              <p:nvPr/>
            </p:nvCxnSpPr>
            <p:spPr>
              <a:xfrm>
                <a:off x="1752555" y="3744060"/>
                <a:ext cx="1636440" cy="449698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68" name="Gerade Verbindung 67"/>
              <p:cNvCxnSpPr>
                <a:stCxn id="28" idx="2"/>
                <a:endCxn id="40" idx="0"/>
              </p:cNvCxnSpPr>
              <p:nvPr/>
            </p:nvCxnSpPr>
            <p:spPr>
              <a:xfrm rot="16200000" flipH="1">
                <a:off x="3355027" y="3713212"/>
                <a:ext cx="606960" cy="165735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69" name="Gerade Verbindung 68"/>
              <p:cNvCxnSpPr>
                <a:stCxn id="40" idx="2"/>
                <a:endCxn id="52" idx="0"/>
              </p:cNvCxnSpPr>
              <p:nvPr/>
            </p:nvCxnSpPr>
            <p:spPr>
              <a:xfrm rot="16200000" flipH="1">
                <a:off x="3580634" y="4476301"/>
                <a:ext cx="637440" cy="315958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70" name="Gerade Verbindung 69"/>
              <p:cNvCxnSpPr>
                <a:endCxn id="30" idx="0"/>
              </p:cNvCxnSpPr>
              <p:nvPr/>
            </p:nvCxnSpPr>
            <p:spPr>
              <a:xfrm rot="5400000">
                <a:off x="5011581" y="2931320"/>
                <a:ext cx="1066797" cy="446722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71" name="Gerade Verbindung 70"/>
              <p:cNvCxnSpPr>
                <a:stCxn id="32" idx="2"/>
                <a:endCxn id="44" idx="0"/>
              </p:cNvCxnSpPr>
              <p:nvPr/>
            </p:nvCxnSpPr>
            <p:spPr>
              <a:xfrm rot="5400000">
                <a:off x="6474488" y="3245513"/>
                <a:ext cx="1125120" cy="537255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72" name="Gerade Verbindung 71"/>
              <p:cNvCxnSpPr>
                <a:stCxn id="44" idx="1"/>
                <a:endCxn id="30" idx="3"/>
              </p:cNvCxnSpPr>
              <p:nvPr/>
            </p:nvCxnSpPr>
            <p:spPr>
              <a:xfrm rot="10800000">
                <a:off x="5681618" y="3796080"/>
                <a:ext cx="726802" cy="388620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73" name="Gerade Verbindung 72"/>
              <p:cNvCxnSpPr>
                <a:stCxn id="31" idx="1"/>
                <a:endCxn id="40" idx="3"/>
              </p:cNvCxnSpPr>
              <p:nvPr/>
            </p:nvCxnSpPr>
            <p:spPr>
              <a:xfrm flipH="1">
                <a:off x="4101376" y="3782279"/>
                <a:ext cx="867862" cy="425282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74" name="Gerade Verbindung 73"/>
              <p:cNvCxnSpPr>
                <a:stCxn id="51" idx="1"/>
                <a:endCxn id="52" idx="3"/>
              </p:cNvCxnSpPr>
              <p:nvPr/>
            </p:nvCxnSpPr>
            <p:spPr>
              <a:xfrm flipH="1">
                <a:off x="4417333" y="4887178"/>
                <a:ext cx="1213846" cy="173822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75" name="Gerade Verbindung 74"/>
              <p:cNvCxnSpPr>
                <a:stCxn id="30" idx="2"/>
                <a:endCxn id="50" idx="0"/>
              </p:cNvCxnSpPr>
              <p:nvPr/>
            </p:nvCxnSpPr>
            <p:spPr>
              <a:xfrm rot="16200000" flipH="1">
                <a:off x="5208139" y="4017559"/>
                <a:ext cx="888900" cy="661942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76" name="Gerade Verbindung 75"/>
              <p:cNvCxnSpPr>
                <a:stCxn id="44" idx="2"/>
              </p:cNvCxnSpPr>
              <p:nvPr/>
            </p:nvCxnSpPr>
            <p:spPr>
              <a:xfrm rot="5400000">
                <a:off x="6223980" y="4256160"/>
                <a:ext cx="507900" cy="580980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77" name="Gerade Verbindung 76"/>
              <p:cNvCxnSpPr>
                <a:stCxn id="47" idx="1"/>
                <a:endCxn id="50" idx="3"/>
              </p:cNvCxnSpPr>
              <p:nvPr/>
            </p:nvCxnSpPr>
            <p:spPr>
              <a:xfrm flipH="1" flipV="1">
                <a:off x="6343560" y="4900981"/>
                <a:ext cx="969734" cy="92878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cxnSp>
            <p:nvCxnSpPr>
              <p:cNvPr id="78" name="Gerade Verbindung 77"/>
              <p:cNvCxnSpPr/>
              <p:nvPr/>
            </p:nvCxnSpPr>
            <p:spPr>
              <a:xfrm>
                <a:off x="6949440" y="4297680"/>
                <a:ext cx="708660" cy="586740"/>
              </a:xfrm>
              <a:prstGeom prst="line">
                <a:avLst/>
              </a:prstGeom>
              <a:noFill/>
              <a:ln w="15875" cap="flat" cmpd="sng" algn="ctr">
                <a:solidFill>
                  <a:srgbClr val="000000"/>
                </a:solidFill>
                <a:prstDash val="solid"/>
              </a:ln>
              <a:effectLst/>
            </p:spPr>
          </p:cxnSp>
          <p:sp>
            <p:nvSpPr>
              <p:cNvPr id="79" name="Textfeld 78"/>
              <p:cNvSpPr txBox="1"/>
              <p:nvPr/>
            </p:nvSpPr>
            <p:spPr>
              <a:xfrm>
                <a:off x="2948939" y="129540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3</a:t>
                </a:r>
              </a:p>
            </p:txBody>
          </p:sp>
          <p:sp>
            <p:nvSpPr>
              <p:cNvPr id="80" name="Textfeld 79"/>
              <p:cNvSpPr txBox="1"/>
              <p:nvPr/>
            </p:nvSpPr>
            <p:spPr>
              <a:xfrm>
                <a:off x="4000501" y="116586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8</a:t>
                </a:r>
              </a:p>
            </p:txBody>
          </p:sp>
          <p:sp>
            <p:nvSpPr>
              <p:cNvPr id="81" name="Textfeld 80"/>
              <p:cNvSpPr txBox="1"/>
              <p:nvPr/>
            </p:nvSpPr>
            <p:spPr>
              <a:xfrm>
                <a:off x="6705600" y="489204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5</a:t>
                </a:r>
              </a:p>
            </p:txBody>
          </p:sp>
          <p:sp>
            <p:nvSpPr>
              <p:cNvPr id="82" name="Textfeld 81"/>
              <p:cNvSpPr txBox="1"/>
              <p:nvPr/>
            </p:nvSpPr>
            <p:spPr>
              <a:xfrm>
                <a:off x="7221856" y="436626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4</a:t>
                </a:r>
              </a:p>
            </p:txBody>
          </p:sp>
          <p:sp>
            <p:nvSpPr>
              <p:cNvPr id="83" name="Textfeld 82"/>
              <p:cNvSpPr txBox="1"/>
              <p:nvPr/>
            </p:nvSpPr>
            <p:spPr>
              <a:xfrm>
                <a:off x="4823460" y="492252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6</a:t>
                </a:r>
              </a:p>
            </p:txBody>
          </p:sp>
          <p:sp>
            <p:nvSpPr>
              <p:cNvPr id="84" name="Textfeld 83"/>
              <p:cNvSpPr txBox="1"/>
              <p:nvPr/>
            </p:nvSpPr>
            <p:spPr>
              <a:xfrm>
                <a:off x="6446521" y="441198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2</a:t>
                </a:r>
              </a:p>
            </p:txBody>
          </p:sp>
          <p:sp>
            <p:nvSpPr>
              <p:cNvPr id="85" name="Textfeld 84"/>
              <p:cNvSpPr txBox="1"/>
              <p:nvPr/>
            </p:nvSpPr>
            <p:spPr>
              <a:xfrm>
                <a:off x="5882640" y="143256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4</a:t>
                </a:r>
              </a:p>
            </p:txBody>
          </p:sp>
          <p:sp>
            <p:nvSpPr>
              <p:cNvPr id="86" name="Textfeld 85"/>
              <p:cNvSpPr txBox="1"/>
              <p:nvPr/>
            </p:nvSpPr>
            <p:spPr>
              <a:xfrm>
                <a:off x="2583180" y="170688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5</a:t>
                </a:r>
              </a:p>
            </p:txBody>
          </p:sp>
          <p:sp>
            <p:nvSpPr>
              <p:cNvPr id="87" name="Textfeld 86"/>
              <p:cNvSpPr txBox="1"/>
              <p:nvPr/>
            </p:nvSpPr>
            <p:spPr>
              <a:xfrm>
                <a:off x="4640580" y="180594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5</a:t>
                </a:r>
              </a:p>
            </p:txBody>
          </p:sp>
          <p:sp>
            <p:nvSpPr>
              <p:cNvPr id="88" name="Textfeld 87"/>
              <p:cNvSpPr txBox="1"/>
              <p:nvPr/>
            </p:nvSpPr>
            <p:spPr>
              <a:xfrm>
                <a:off x="6461760" y="2420303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5</a:t>
                </a:r>
              </a:p>
            </p:txBody>
          </p:sp>
          <p:sp>
            <p:nvSpPr>
              <p:cNvPr id="89" name="Textfeld 88"/>
              <p:cNvSpPr txBox="1"/>
              <p:nvPr/>
            </p:nvSpPr>
            <p:spPr>
              <a:xfrm>
                <a:off x="7007195" y="2119849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3</a:t>
                </a:r>
              </a:p>
            </p:txBody>
          </p:sp>
          <p:sp>
            <p:nvSpPr>
              <p:cNvPr id="90" name="Textfeld 89"/>
              <p:cNvSpPr txBox="1"/>
              <p:nvPr/>
            </p:nvSpPr>
            <p:spPr>
              <a:xfrm>
                <a:off x="4506913" y="2257008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6</a:t>
                </a:r>
              </a:p>
            </p:txBody>
          </p:sp>
          <p:sp>
            <p:nvSpPr>
              <p:cNvPr id="91" name="Textfeld 90"/>
              <p:cNvSpPr txBox="1"/>
              <p:nvPr/>
            </p:nvSpPr>
            <p:spPr>
              <a:xfrm>
                <a:off x="2636521" y="210461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4</a:t>
                </a:r>
              </a:p>
            </p:txBody>
          </p:sp>
          <p:sp>
            <p:nvSpPr>
              <p:cNvPr id="92" name="Textfeld 91"/>
              <p:cNvSpPr txBox="1"/>
              <p:nvPr/>
            </p:nvSpPr>
            <p:spPr>
              <a:xfrm>
                <a:off x="1501139" y="2357706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3</a:t>
                </a:r>
              </a:p>
            </p:txBody>
          </p:sp>
          <p:sp>
            <p:nvSpPr>
              <p:cNvPr id="93" name="Textfeld 92"/>
              <p:cNvSpPr txBox="1"/>
              <p:nvPr/>
            </p:nvSpPr>
            <p:spPr>
              <a:xfrm>
                <a:off x="1623060" y="313182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2</a:t>
                </a:r>
              </a:p>
            </p:txBody>
          </p:sp>
          <p:sp>
            <p:nvSpPr>
              <p:cNvPr id="94" name="Textfeld 93"/>
              <p:cNvSpPr txBox="1"/>
              <p:nvPr/>
            </p:nvSpPr>
            <p:spPr>
              <a:xfrm>
                <a:off x="3528060" y="275844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2</a:t>
                </a:r>
              </a:p>
            </p:txBody>
          </p:sp>
          <p:sp>
            <p:nvSpPr>
              <p:cNvPr id="95" name="Textfeld 94"/>
              <p:cNvSpPr txBox="1"/>
              <p:nvPr/>
            </p:nvSpPr>
            <p:spPr>
              <a:xfrm>
                <a:off x="2491739" y="325374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5</a:t>
                </a:r>
              </a:p>
            </p:txBody>
          </p:sp>
          <p:sp>
            <p:nvSpPr>
              <p:cNvPr id="96" name="Textfeld 95"/>
              <p:cNvSpPr txBox="1"/>
              <p:nvPr/>
            </p:nvSpPr>
            <p:spPr>
              <a:xfrm>
                <a:off x="2613660" y="375666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6</a:t>
                </a:r>
              </a:p>
            </p:txBody>
          </p:sp>
          <p:sp>
            <p:nvSpPr>
              <p:cNvPr id="97" name="Textfeld 96"/>
              <p:cNvSpPr txBox="1"/>
              <p:nvPr/>
            </p:nvSpPr>
            <p:spPr>
              <a:xfrm>
                <a:off x="3589020" y="361188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2</a:t>
                </a:r>
              </a:p>
            </p:txBody>
          </p:sp>
          <p:sp>
            <p:nvSpPr>
              <p:cNvPr id="98" name="Textfeld 97"/>
              <p:cNvSpPr txBox="1"/>
              <p:nvPr/>
            </p:nvSpPr>
            <p:spPr>
              <a:xfrm>
                <a:off x="3802380" y="441960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3</a:t>
                </a:r>
              </a:p>
            </p:txBody>
          </p:sp>
          <p:sp>
            <p:nvSpPr>
              <p:cNvPr id="99" name="Textfeld 98"/>
              <p:cNvSpPr txBox="1"/>
              <p:nvPr/>
            </p:nvSpPr>
            <p:spPr>
              <a:xfrm>
                <a:off x="5405438" y="307848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4</a:t>
                </a:r>
              </a:p>
            </p:txBody>
          </p:sp>
          <p:sp>
            <p:nvSpPr>
              <p:cNvPr id="100" name="Textfeld 99"/>
              <p:cNvSpPr txBox="1"/>
              <p:nvPr/>
            </p:nvSpPr>
            <p:spPr>
              <a:xfrm>
                <a:off x="6921818" y="347472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5</a:t>
                </a:r>
              </a:p>
            </p:txBody>
          </p:sp>
          <p:sp>
            <p:nvSpPr>
              <p:cNvPr id="101" name="Textfeld 100"/>
              <p:cNvSpPr txBox="1"/>
              <p:nvPr/>
            </p:nvSpPr>
            <p:spPr>
              <a:xfrm>
                <a:off x="5981701" y="376428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3</a:t>
                </a:r>
              </a:p>
            </p:txBody>
          </p:sp>
          <p:sp>
            <p:nvSpPr>
              <p:cNvPr id="102" name="Textfeld 101"/>
              <p:cNvSpPr txBox="1"/>
              <p:nvPr/>
            </p:nvSpPr>
            <p:spPr>
              <a:xfrm>
                <a:off x="5615939" y="414528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3</a:t>
                </a:r>
              </a:p>
            </p:txBody>
          </p:sp>
          <p:sp>
            <p:nvSpPr>
              <p:cNvPr id="103" name="Textfeld 102"/>
              <p:cNvSpPr txBox="1"/>
              <p:nvPr/>
            </p:nvSpPr>
            <p:spPr>
              <a:xfrm>
                <a:off x="2872739" y="917059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2D2D8A"/>
                    </a:solidFill>
                    <a:effectLst/>
                    <a:uLnTx/>
                    <a:uFillTx/>
                    <a:latin typeface="Arial" charset="0"/>
                  </a:rPr>
                  <a:t>0</a:t>
                </a:r>
              </a:p>
            </p:txBody>
          </p:sp>
          <p:sp>
            <p:nvSpPr>
              <p:cNvPr id="104" name="Textfeld 103"/>
              <p:cNvSpPr txBox="1"/>
              <p:nvPr/>
            </p:nvSpPr>
            <p:spPr>
              <a:xfrm>
                <a:off x="3116580" y="1844040"/>
                <a:ext cx="1135465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charset="0"/>
                  </a:rPr>
                  <a:t>3+10=13</a:t>
                </a:r>
              </a:p>
            </p:txBody>
          </p:sp>
          <p:sp>
            <p:nvSpPr>
              <p:cNvPr id="105" name="Textfeld 104"/>
              <p:cNvSpPr txBox="1"/>
              <p:nvPr/>
            </p:nvSpPr>
            <p:spPr>
              <a:xfrm>
                <a:off x="4663440" y="1607820"/>
                <a:ext cx="1013197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charset="0"/>
                  </a:rPr>
                  <a:t>8+8=16</a:t>
                </a:r>
              </a:p>
            </p:txBody>
          </p:sp>
          <p:sp>
            <p:nvSpPr>
              <p:cNvPr id="106" name="Textfeld 105"/>
              <p:cNvSpPr txBox="1"/>
              <p:nvPr/>
            </p:nvSpPr>
            <p:spPr>
              <a:xfrm>
                <a:off x="3886200" y="1521767"/>
                <a:ext cx="35111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2D2D8A"/>
                    </a:solidFill>
                    <a:effectLst/>
                    <a:uLnTx/>
                    <a:uFillTx/>
                    <a:latin typeface="Arial" charset="0"/>
                  </a:rPr>
                  <a:t>*</a:t>
                </a:r>
              </a:p>
            </p:txBody>
          </p:sp>
          <p:sp>
            <p:nvSpPr>
              <p:cNvPr id="107" name="Textfeld 106"/>
              <p:cNvSpPr txBox="1"/>
              <p:nvPr/>
            </p:nvSpPr>
            <p:spPr>
              <a:xfrm>
                <a:off x="3566160" y="1625719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2D2D8A"/>
                    </a:solidFill>
                    <a:effectLst/>
                    <a:uLnTx/>
                    <a:uFillTx/>
                    <a:latin typeface="Arial" charset="0"/>
                  </a:rPr>
                  <a:t>3</a:t>
                </a:r>
              </a:p>
            </p:txBody>
          </p:sp>
          <p:sp>
            <p:nvSpPr>
              <p:cNvPr id="108" name="Textfeld 107"/>
              <p:cNvSpPr txBox="1"/>
              <p:nvPr/>
            </p:nvSpPr>
            <p:spPr>
              <a:xfrm>
                <a:off x="5092533" y="139712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2D2D8A"/>
                    </a:solidFill>
                    <a:effectLst/>
                    <a:uLnTx/>
                    <a:uFillTx/>
                    <a:latin typeface="Arial" charset="0"/>
                  </a:rPr>
                  <a:t>8</a:t>
                </a:r>
              </a:p>
            </p:txBody>
          </p:sp>
          <p:sp>
            <p:nvSpPr>
              <p:cNvPr id="109" name="Textfeld 108"/>
              <p:cNvSpPr txBox="1"/>
              <p:nvPr/>
            </p:nvSpPr>
            <p:spPr>
              <a:xfrm>
                <a:off x="1920240" y="1938138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2D2D8A"/>
                    </a:solidFill>
                    <a:effectLst/>
                    <a:uLnTx/>
                    <a:uFillTx/>
                    <a:latin typeface="Arial" charset="0"/>
                  </a:rPr>
                  <a:t>8</a:t>
                </a:r>
              </a:p>
            </p:txBody>
          </p:sp>
          <p:sp>
            <p:nvSpPr>
              <p:cNvPr id="110" name="Textfeld 109"/>
              <p:cNvSpPr txBox="1"/>
              <p:nvPr/>
            </p:nvSpPr>
            <p:spPr>
              <a:xfrm>
                <a:off x="1920240" y="2150329"/>
                <a:ext cx="51028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charset="0"/>
                  </a:rPr>
                  <a:t>21</a:t>
                </a:r>
              </a:p>
            </p:txBody>
          </p:sp>
          <p:sp>
            <p:nvSpPr>
              <p:cNvPr id="111" name="Textfeld 110"/>
              <p:cNvSpPr txBox="1"/>
              <p:nvPr/>
            </p:nvSpPr>
            <p:spPr>
              <a:xfrm>
                <a:off x="5783580" y="2334696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2D2D8A"/>
                    </a:solidFill>
                    <a:effectLst/>
                    <a:uLnTx/>
                    <a:uFillTx/>
                    <a:latin typeface="Arial" charset="0"/>
                  </a:rPr>
                  <a:t>8</a:t>
                </a:r>
              </a:p>
            </p:txBody>
          </p:sp>
          <p:sp>
            <p:nvSpPr>
              <p:cNvPr id="112" name="Textfeld 111"/>
              <p:cNvSpPr txBox="1"/>
              <p:nvPr/>
            </p:nvSpPr>
            <p:spPr>
              <a:xfrm>
                <a:off x="5737860" y="2572703"/>
                <a:ext cx="51028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charset="0"/>
                  </a:rPr>
                  <a:t>14</a:t>
                </a:r>
              </a:p>
            </p:txBody>
          </p:sp>
          <p:sp>
            <p:nvSpPr>
              <p:cNvPr id="113" name="Textfeld 112"/>
              <p:cNvSpPr txBox="1"/>
              <p:nvPr/>
            </p:nvSpPr>
            <p:spPr>
              <a:xfrm>
                <a:off x="5989321" y="2204710"/>
                <a:ext cx="35111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2D2D8A"/>
                    </a:solidFill>
                    <a:effectLst/>
                    <a:uLnTx/>
                    <a:uFillTx/>
                    <a:latin typeface="Arial" charset="0"/>
                  </a:rPr>
                  <a:t>*</a:t>
                </a:r>
              </a:p>
            </p:txBody>
          </p:sp>
          <p:sp>
            <p:nvSpPr>
              <p:cNvPr id="114" name="Textfeld 113"/>
              <p:cNvSpPr txBox="1"/>
              <p:nvPr/>
            </p:nvSpPr>
            <p:spPr>
              <a:xfrm>
                <a:off x="3520440" y="2334696"/>
                <a:ext cx="51028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2D2D8A"/>
                    </a:solidFill>
                    <a:effectLst/>
                    <a:uLnTx/>
                    <a:uFillTx/>
                    <a:latin typeface="Arial" charset="0"/>
                  </a:rPr>
                  <a:t>14</a:t>
                </a:r>
              </a:p>
            </p:txBody>
          </p:sp>
          <p:sp>
            <p:nvSpPr>
              <p:cNvPr id="115" name="Textfeld 114"/>
              <p:cNvSpPr txBox="1"/>
              <p:nvPr/>
            </p:nvSpPr>
            <p:spPr>
              <a:xfrm>
                <a:off x="3771901" y="2534603"/>
                <a:ext cx="51028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charset="0"/>
                  </a:rPr>
                  <a:t>23</a:t>
                </a:r>
              </a:p>
            </p:txBody>
          </p:sp>
          <p:sp>
            <p:nvSpPr>
              <p:cNvPr id="116" name="Textfeld 115"/>
              <p:cNvSpPr txBox="1"/>
              <p:nvPr/>
            </p:nvSpPr>
            <p:spPr>
              <a:xfrm>
                <a:off x="5203264" y="3614856"/>
                <a:ext cx="51028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2D2D8A"/>
                    </a:solidFill>
                    <a:effectLst/>
                    <a:uLnTx/>
                    <a:uFillTx/>
                    <a:latin typeface="Arial" charset="0"/>
                  </a:rPr>
                  <a:t>12</a:t>
                </a:r>
              </a:p>
            </p:txBody>
          </p:sp>
          <p:sp>
            <p:nvSpPr>
              <p:cNvPr id="117" name="Textfeld 116"/>
              <p:cNvSpPr txBox="1"/>
              <p:nvPr/>
            </p:nvSpPr>
            <p:spPr>
              <a:xfrm>
                <a:off x="4940618" y="3837623"/>
                <a:ext cx="51028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charset="0"/>
                  </a:rPr>
                  <a:t>15</a:t>
                </a:r>
              </a:p>
            </p:txBody>
          </p:sp>
          <p:sp>
            <p:nvSpPr>
              <p:cNvPr id="118" name="Textfeld 117"/>
              <p:cNvSpPr txBox="1"/>
              <p:nvPr/>
            </p:nvSpPr>
            <p:spPr>
              <a:xfrm>
                <a:off x="7149222" y="2654736"/>
                <a:ext cx="51028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2D2D8A"/>
                    </a:solidFill>
                    <a:effectLst/>
                    <a:uLnTx/>
                    <a:uFillTx/>
                    <a:latin typeface="Arial" charset="0"/>
                  </a:rPr>
                  <a:t>13</a:t>
                </a:r>
              </a:p>
            </p:txBody>
          </p:sp>
          <p:sp>
            <p:nvSpPr>
              <p:cNvPr id="119" name="Textfeld 118"/>
              <p:cNvSpPr txBox="1"/>
              <p:nvPr/>
            </p:nvSpPr>
            <p:spPr>
              <a:xfrm>
                <a:off x="7305674" y="2907983"/>
                <a:ext cx="51028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charset="0"/>
                  </a:rPr>
                  <a:t>19</a:t>
                </a:r>
              </a:p>
            </p:txBody>
          </p:sp>
          <p:sp>
            <p:nvSpPr>
              <p:cNvPr id="120" name="Textfeld 119"/>
              <p:cNvSpPr txBox="1"/>
              <p:nvPr/>
            </p:nvSpPr>
            <p:spPr>
              <a:xfrm>
                <a:off x="5570220" y="3492490"/>
                <a:ext cx="35111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2D2D8A"/>
                    </a:solidFill>
                    <a:effectLst/>
                    <a:uLnTx/>
                    <a:uFillTx/>
                    <a:latin typeface="Arial" charset="0"/>
                  </a:rPr>
                  <a:t>*</a:t>
                </a:r>
              </a:p>
            </p:txBody>
          </p:sp>
          <p:sp>
            <p:nvSpPr>
              <p:cNvPr id="121" name="Textfeld 120"/>
              <p:cNvSpPr txBox="1"/>
              <p:nvPr/>
            </p:nvSpPr>
            <p:spPr>
              <a:xfrm>
                <a:off x="4357673" y="3954780"/>
                <a:ext cx="38802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4</a:t>
                </a:r>
              </a:p>
            </p:txBody>
          </p:sp>
          <p:sp>
            <p:nvSpPr>
              <p:cNvPr id="122" name="Textfeld 121"/>
              <p:cNvSpPr txBox="1"/>
              <p:nvPr/>
            </p:nvSpPr>
            <p:spPr>
              <a:xfrm>
                <a:off x="3595446" y="4026337"/>
                <a:ext cx="51028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2D2D8A"/>
                    </a:solidFill>
                    <a:effectLst/>
                    <a:uLnTx/>
                    <a:uFillTx/>
                    <a:latin typeface="Arial" charset="0"/>
                  </a:rPr>
                  <a:t>16</a:t>
                </a:r>
              </a:p>
            </p:txBody>
          </p:sp>
          <p:sp>
            <p:nvSpPr>
              <p:cNvPr id="123" name="Textfeld 122"/>
              <p:cNvSpPr txBox="1"/>
              <p:nvPr/>
            </p:nvSpPr>
            <p:spPr>
              <a:xfrm>
                <a:off x="3317559" y="4271963"/>
                <a:ext cx="51028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charset="0"/>
                  </a:rPr>
                  <a:t>22</a:t>
                </a:r>
              </a:p>
            </p:txBody>
          </p:sp>
          <p:sp>
            <p:nvSpPr>
              <p:cNvPr id="124" name="Textfeld 123"/>
              <p:cNvSpPr txBox="1"/>
              <p:nvPr/>
            </p:nvSpPr>
            <p:spPr>
              <a:xfrm>
                <a:off x="5866205" y="4712137"/>
                <a:ext cx="51028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2D2D8A"/>
                    </a:solidFill>
                    <a:effectLst/>
                    <a:uLnTx/>
                    <a:uFillTx/>
                    <a:latin typeface="Arial" charset="0"/>
                  </a:rPr>
                  <a:t>15</a:t>
                </a:r>
              </a:p>
            </p:txBody>
          </p:sp>
          <p:sp>
            <p:nvSpPr>
              <p:cNvPr id="125" name="Textfeld 124"/>
              <p:cNvSpPr txBox="1"/>
              <p:nvPr/>
            </p:nvSpPr>
            <p:spPr>
              <a:xfrm>
                <a:off x="5961698" y="4957762"/>
                <a:ext cx="51028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charset="0"/>
                  </a:rPr>
                  <a:t>15</a:t>
                </a:r>
              </a:p>
            </p:txBody>
          </p:sp>
          <p:sp>
            <p:nvSpPr>
              <p:cNvPr id="126" name="Textfeld 125"/>
              <p:cNvSpPr txBox="1"/>
              <p:nvPr/>
            </p:nvSpPr>
            <p:spPr>
              <a:xfrm>
                <a:off x="6681545" y="4003477"/>
                <a:ext cx="51028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2D2D8A"/>
                    </a:solidFill>
                    <a:effectLst/>
                    <a:uLnTx/>
                    <a:uFillTx/>
                    <a:latin typeface="Arial" charset="0"/>
                  </a:rPr>
                  <a:t>15</a:t>
                </a:r>
              </a:p>
            </p:txBody>
          </p:sp>
          <p:sp>
            <p:nvSpPr>
              <p:cNvPr id="127" name="Textfeld 126"/>
              <p:cNvSpPr txBox="1"/>
              <p:nvPr/>
            </p:nvSpPr>
            <p:spPr>
              <a:xfrm>
                <a:off x="6629400" y="4233862"/>
                <a:ext cx="510289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Arial" charset="0"/>
                  </a:rPr>
                  <a:t>17</a:t>
                </a:r>
              </a:p>
            </p:txBody>
          </p:sp>
          <p:sp>
            <p:nvSpPr>
              <p:cNvPr id="128" name="Textfeld 127"/>
              <p:cNvSpPr txBox="1"/>
              <p:nvPr/>
            </p:nvSpPr>
            <p:spPr>
              <a:xfrm>
                <a:off x="6225539" y="4605010"/>
                <a:ext cx="351114" cy="3407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2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2D2D8A"/>
                    </a:solidFill>
                    <a:effectLst/>
                    <a:uLnTx/>
                    <a:uFillTx/>
                    <a:latin typeface="Arial" charset="0"/>
                  </a:rPr>
                  <a:t>*</a:t>
                </a:r>
              </a:p>
            </p:txBody>
          </p:sp>
          <p:sp>
            <p:nvSpPr>
              <p:cNvPr id="129" name="Textfeld 128"/>
              <p:cNvSpPr txBox="1"/>
              <p:nvPr/>
            </p:nvSpPr>
            <p:spPr>
              <a:xfrm>
                <a:off x="1363651" y="880745"/>
                <a:ext cx="1095588" cy="4284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Quelle</a:t>
                </a:r>
              </a:p>
            </p:txBody>
          </p:sp>
          <p:sp>
            <p:nvSpPr>
              <p:cNvPr id="130" name="Textfeld 129"/>
              <p:cNvSpPr txBox="1"/>
              <p:nvPr/>
            </p:nvSpPr>
            <p:spPr>
              <a:xfrm>
                <a:off x="5463068" y="5156493"/>
                <a:ext cx="737758" cy="4284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Ziel</a:t>
                </a:r>
              </a:p>
            </p:txBody>
          </p:sp>
          <p:sp>
            <p:nvSpPr>
              <p:cNvPr id="131" name="Rechteck 130"/>
              <p:cNvSpPr/>
              <p:nvPr/>
            </p:nvSpPr>
            <p:spPr>
              <a:xfrm>
                <a:off x="5645367" y="987425"/>
                <a:ext cx="1811251" cy="4284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</a:rPr>
                  <a:t>Straßennetz</a:t>
                </a:r>
              </a:p>
            </p:txBody>
          </p:sp>
        </p:grpSp>
      </p:grpSp>
      <p:sp>
        <p:nvSpPr>
          <p:cNvPr id="136" name="Textfeld 135"/>
          <p:cNvSpPr txBox="1"/>
          <p:nvPr/>
        </p:nvSpPr>
        <p:spPr>
          <a:xfrm>
            <a:off x="3744000" y="23060446"/>
            <a:ext cx="11160000" cy="3703578"/>
          </a:xfrm>
          <a:prstGeom prst="rect">
            <a:avLst/>
          </a:prstGeom>
          <a:noFill/>
        </p:spPr>
        <p:txBody>
          <a:bodyPr wrap="square" lIns="86400" rIns="86400" numCol="2" spcCol="234000" rtlCol="0">
            <a:spAutoFit/>
          </a:bodyPr>
          <a:lstStyle/>
          <a:p>
            <a:pPr>
              <a:spcAft>
                <a:spcPts val="2000"/>
              </a:spcAft>
            </a:pPr>
            <a:r>
              <a:rPr lang="de-DE" sz="4000" dirty="0" smtClean="0">
                <a:solidFill>
                  <a:srgbClr val="0B2A51"/>
                </a:solidFill>
                <a:latin typeface="Open Sans" panose="020B0606030504020204" pitchFamily="34" charset="0"/>
              </a:rPr>
              <a:t>Mitarbeiter</a:t>
            </a:r>
          </a:p>
          <a:p>
            <a:r>
              <a:rPr lang="de-DE" sz="2400" b="1" dirty="0" smtClean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Lehrstuhlinhaber</a:t>
            </a:r>
            <a:r>
              <a:rPr lang="de-DE" sz="2400" b="1" dirty="0" smtClean="0">
                <a:solidFill>
                  <a:srgbClr val="0B2A51"/>
                </a:solidFill>
                <a:latin typeface="Univers 45 Light" pitchFamily="2" charset="0"/>
              </a:rPr>
              <a:t/>
            </a:r>
            <a:br>
              <a:rPr lang="de-DE" sz="2400" b="1" dirty="0" smtClean="0">
                <a:solidFill>
                  <a:srgbClr val="0B2A51"/>
                </a:solidFill>
                <a:latin typeface="Univers 45 Light" pitchFamily="2" charset="0"/>
              </a:rPr>
            </a:b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Herr Prof. Dr. </a:t>
            </a:r>
            <a:r>
              <a:rPr lang="de-DE" sz="2400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rer</a:t>
            </a: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nat. habil.</a:t>
            </a:r>
            <a:b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Karl Nachtigall</a:t>
            </a:r>
          </a:p>
          <a:p>
            <a:pPr>
              <a:spcBef>
                <a:spcPts val="600"/>
              </a:spcBef>
            </a:pPr>
            <a:r>
              <a:rPr lang="de-DE" sz="2400" b="1" dirty="0" smtClean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Sekretärin</a:t>
            </a:r>
          </a:p>
          <a:p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Frau Ina </a:t>
            </a:r>
            <a:r>
              <a:rPr lang="de-DE" sz="2400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Keßler</a:t>
            </a:r>
            <a:endParaRPr lang="de-DE" sz="2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Bef>
                <a:spcPts val="600"/>
              </a:spcBef>
            </a:pPr>
            <a:r>
              <a:rPr lang="de-DE" sz="2400" b="1" dirty="0" smtClean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Technischer Mitarbeiter</a:t>
            </a:r>
          </a:p>
          <a:p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Herr Dipl.-Ing. Klaus Gottschling</a:t>
            </a:r>
          </a:p>
          <a:p>
            <a:r>
              <a:rPr lang="de-DE" sz="4000" cap="all" dirty="0" smtClean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r>
              <a:rPr lang="de-DE" sz="4000" dirty="0" smtClean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</a:p>
          <a:p>
            <a:pPr>
              <a:spcBef>
                <a:spcPts val="600"/>
              </a:spcBef>
            </a:pPr>
            <a:r>
              <a:rPr lang="de-DE" sz="2400" b="1" dirty="0" smtClean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Wissenschaftliche Mitarbeiter</a:t>
            </a:r>
          </a:p>
          <a:p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Herr Dipl.-Inf. Stefan Frank</a:t>
            </a:r>
          </a:p>
          <a:p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Herr Dr.-Ing. </a:t>
            </a: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Andreas </a:t>
            </a:r>
            <a:r>
              <a:rPr lang="de-DE" sz="2400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Heppe</a:t>
            </a:r>
            <a:endParaRPr lang="de-DE" sz="2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Herr Dipl.-Ing. Michael </a:t>
            </a:r>
            <a:r>
              <a:rPr lang="de-DE" sz="2400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Kümmling</a:t>
            </a:r>
            <a:endParaRPr lang="de-DE" sz="2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Herr Dr.-Ing. Sven-</a:t>
            </a:r>
            <a:r>
              <a:rPr lang="de-DE" sz="2400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Orlev</a:t>
            </a: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2400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Neufert</a:t>
            </a:r>
            <a:endParaRPr lang="de-DE" sz="2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Herr Dr.-Ing. Jens Opitz</a:t>
            </a:r>
            <a:endParaRPr lang="de-DE" sz="4000" b="1" dirty="0">
              <a:solidFill>
                <a:srgbClr val="0B2A51"/>
              </a:solidFill>
              <a:latin typeface="Univers 45 Light" pitchFamily="2" charset="0"/>
            </a:endParaRPr>
          </a:p>
        </p:txBody>
      </p:sp>
      <p:pic>
        <p:nvPicPr>
          <p:cNvPr id="137" name="Picture 1051" descr="F:\__TU_Logo_NEU_final\TU_Logo_W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57288" y="1155700"/>
            <a:ext cx="7762875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9" name="Rectangle 6"/>
          <p:cNvSpPr>
            <a:spLocks noChangeArrowheads="1"/>
          </p:cNvSpPr>
          <p:nvPr/>
        </p:nvSpPr>
        <p:spPr bwMode="auto">
          <a:xfrm>
            <a:off x="0" y="38325600"/>
            <a:ext cx="30279975" cy="4482000"/>
          </a:xfrm>
          <a:prstGeom prst="rect">
            <a:avLst/>
          </a:prstGeom>
          <a:solidFill>
            <a:srgbClr val="0B2A5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41" name="Textfeld 140"/>
          <p:cNvSpPr txBox="1"/>
          <p:nvPr/>
        </p:nvSpPr>
        <p:spPr>
          <a:xfrm>
            <a:off x="3744000" y="27884982"/>
            <a:ext cx="11160000" cy="3919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>
              <a:spcAft>
                <a:spcPts val="2000"/>
              </a:spcAft>
              <a:tabLst>
                <a:tab pos="5475288" algn="l"/>
              </a:tabLst>
            </a:pPr>
            <a:r>
              <a:rPr lang="de-DE" sz="4000" dirty="0" smtClean="0">
                <a:solidFill>
                  <a:srgbClr val="0B2A51"/>
                </a:solidFill>
                <a:latin typeface="Open Sans" panose="020B0606030504020204" pitchFamily="34" charset="0"/>
              </a:rPr>
              <a:t>Kontakt </a:t>
            </a:r>
          </a:p>
          <a:p>
            <a:pPr fontAlgn="t">
              <a:tabLst>
                <a:tab pos="5475288" algn="l"/>
              </a:tabLst>
            </a:pPr>
            <a:r>
              <a:rPr lang="de-DE" sz="2400" dirty="0" smtClean="0">
                <a:latin typeface="Open Sans" panose="020B0606030504020204" pitchFamily="34" charset="0"/>
              </a:rPr>
              <a:t>Technische </a:t>
            </a:r>
            <a:r>
              <a:rPr lang="de-DE" sz="2400" dirty="0">
                <a:latin typeface="Open Sans" panose="020B0606030504020204" pitchFamily="34" charset="0"/>
              </a:rPr>
              <a:t>Universität </a:t>
            </a:r>
            <a:r>
              <a:rPr lang="de-DE" sz="2400" dirty="0" smtClean="0">
                <a:latin typeface="Open Sans" panose="020B0606030504020204" pitchFamily="34" charset="0"/>
              </a:rPr>
              <a:t>Dresden	Besucheradresse:</a:t>
            </a:r>
            <a:endParaRPr lang="de-DE" sz="2400" b="0" i="0" u="none" strike="noStrike" dirty="0" smtClean="0">
              <a:latin typeface="Open Sans" panose="020B0606030504020204" pitchFamily="34" charset="0"/>
            </a:endParaRPr>
          </a:p>
          <a:p>
            <a:pPr fontAlgn="t">
              <a:tabLst>
                <a:tab pos="5475288" algn="l"/>
              </a:tabLst>
            </a:pPr>
            <a:r>
              <a:rPr lang="de-DE" sz="2400" dirty="0">
                <a:latin typeface="Open Sans" panose="020B0606030504020204" pitchFamily="34" charset="0"/>
              </a:rPr>
              <a:t>Fakultät für </a:t>
            </a:r>
            <a:r>
              <a:rPr lang="de-DE" sz="2400" dirty="0" smtClean="0">
                <a:latin typeface="Open Sans" panose="020B0606030504020204" pitchFamily="34" charset="0"/>
              </a:rPr>
              <a:t>Verkehrswissenschaften	Gerhardt-Potthoff-Bau, Zimmer POT 104</a:t>
            </a:r>
            <a:endParaRPr lang="de-DE" sz="2400" b="0" i="0" u="none" strike="noStrike" dirty="0" smtClean="0">
              <a:latin typeface="Open Sans" panose="020B0606030504020204" pitchFamily="34" charset="0"/>
            </a:endParaRPr>
          </a:p>
          <a:p>
            <a:pPr fontAlgn="t">
              <a:tabLst>
                <a:tab pos="5475288" algn="l"/>
              </a:tabLst>
            </a:pPr>
            <a:r>
              <a:rPr lang="de-DE" sz="2400" dirty="0" smtClean="0">
                <a:latin typeface="Open Sans" panose="020B0606030504020204" pitchFamily="34" charset="0"/>
              </a:rPr>
              <a:t>Professur f. Verkehrsströmungslehre	Hettnerstraße 1</a:t>
            </a:r>
            <a:endParaRPr lang="de-DE" sz="2400" b="0" i="0" u="none" strike="noStrike" dirty="0" smtClean="0">
              <a:latin typeface="Open Sans" panose="020B0606030504020204" pitchFamily="34" charset="0"/>
            </a:endParaRPr>
          </a:p>
          <a:p>
            <a:pPr fontAlgn="t">
              <a:tabLst>
                <a:tab pos="5475288" algn="l"/>
              </a:tabLst>
            </a:pPr>
            <a:r>
              <a:rPr lang="de-DE" sz="2400" dirty="0" smtClean="0">
                <a:latin typeface="Open Sans" panose="020B0606030504020204" pitchFamily="34" charset="0"/>
              </a:rPr>
              <a:t>01062 Dresden	01069 Dresden</a:t>
            </a:r>
            <a:endParaRPr lang="de-DE" sz="2400" dirty="0">
              <a:latin typeface="Open Sans" panose="020B0606030504020204" pitchFamily="34" charset="0"/>
            </a:endParaRPr>
          </a:p>
          <a:p>
            <a:pPr fontAlgn="t">
              <a:tabLst>
                <a:tab pos="5475288" algn="l"/>
              </a:tabLst>
            </a:pPr>
            <a:endParaRPr lang="de-DE" sz="2400" dirty="0">
              <a:latin typeface="Open Sans" panose="020B0606030504020204" pitchFamily="34" charset="0"/>
            </a:endParaRPr>
          </a:p>
          <a:p>
            <a:pPr fontAlgn="t">
              <a:tabLst>
                <a:tab pos="5475288" algn="l"/>
              </a:tabLst>
            </a:pPr>
            <a:r>
              <a:rPr lang="de-DE" sz="2400" dirty="0">
                <a:latin typeface="Open Sans" panose="020B0606030504020204" pitchFamily="34" charset="0"/>
              </a:rPr>
              <a:t>Tel.: +49 351 </a:t>
            </a:r>
            <a:r>
              <a:rPr lang="de-DE" sz="2400" dirty="0" smtClean="0">
                <a:latin typeface="Open Sans" panose="020B0606030504020204" pitchFamily="34" charset="0"/>
              </a:rPr>
              <a:t>463-36515	Fax: +49 351 463-36524</a:t>
            </a:r>
            <a:br>
              <a:rPr lang="de-DE" sz="2400" dirty="0" smtClean="0">
                <a:latin typeface="Open Sans" panose="020B0606030504020204" pitchFamily="34" charset="0"/>
              </a:rPr>
            </a:br>
            <a:r>
              <a:rPr lang="de-DE" sz="2400" dirty="0" smtClean="0">
                <a:latin typeface="Open Sans" panose="020B0606030504020204" pitchFamily="34" charset="0"/>
              </a:rPr>
              <a:t>http://tu-dresden.de/vkw/verkehrsstroemungslehre</a:t>
            </a:r>
            <a:endParaRPr lang="de-DE" sz="2400" dirty="0">
              <a:latin typeface="Open Sans" panose="020B0606030504020204" pitchFamily="34" charset="0"/>
            </a:endParaRPr>
          </a:p>
        </p:txBody>
      </p:sp>
      <p:sp>
        <p:nvSpPr>
          <p:cNvPr id="142" name="Textfeld 141"/>
          <p:cNvSpPr txBox="1"/>
          <p:nvPr/>
        </p:nvSpPr>
        <p:spPr>
          <a:xfrm>
            <a:off x="15372000" y="11107118"/>
            <a:ext cx="9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de-DE" sz="4000" b="1" dirty="0" smtClean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Forschungsschwerpunkte</a:t>
            </a:r>
          </a:p>
        </p:txBody>
      </p:sp>
      <p:pic>
        <p:nvPicPr>
          <p:cNvPr id="143" name="Grafik 142" descr="Z:\Praesentationen\Werbung\Verkehrssystemtheorie_aktuell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1023" y="12142006"/>
            <a:ext cx="8576854" cy="636515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Textfeld 143"/>
          <p:cNvSpPr txBox="1"/>
          <p:nvPr/>
        </p:nvSpPr>
        <p:spPr>
          <a:xfrm>
            <a:off x="3744000" y="11107118"/>
            <a:ext cx="11160000" cy="4175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0"/>
              </a:spcAft>
            </a:pPr>
            <a:r>
              <a:rPr lang="de-DE" sz="4000" b="1" dirty="0" smtClean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Lehre</a:t>
            </a:r>
          </a:p>
          <a:p>
            <a:pPr>
              <a:spcAft>
                <a:spcPts val="1000"/>
              </a:spcAft>
            </a:pP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Die Professur für Verkehrsströmungslehre lehrt den Studenten des </a:t>
            </a:r>
            <a:r>
              <a:rPr lang="de-DE" sz="2400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Verkehrsinge-nieurwesens</a:t>
            </a: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und der Verkehrswirtschaft sowie Fremdhörern anderer Fakultäten sowohl im Rahmen des Grundstudiums als auch des Hauptstudiums die </a:t>
            </a:r>
            <a:r>
              <a:rPr lang="de-DE" sz="2400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mathe-matischen</a:t>
            </a: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Grundlagen zur Beschreibung, Analyse, Modellierung, Gestaltung und Bewertung verkehrsspezifischer Prozesse. </a:t>
            </a:r>
            <a:endParaRPr lang="de-DE" sz="2400" dirty="0" smtClean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Aft>
                <a:spcPts val="1000"/>
              </a:spcAft>
            </a:pPr>
            <a:endParaRPr lang="de-DE" sz="2400" dirty="0" smtClean="0">
              <a:latin typeface="Univers 45 Light" pitchFamily="2" charset="0"/>
            </a:endParaRPr>
          </a:p>
          <a:p>
            <a:pPr marL="1798638" indent="-1798638"/>
            <a:r>
              <a:rPr lang="de-DE" sz="24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Lehrfächer	</a:t>
            </a: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(Fremdhörer</a:t>
            </a: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Wirtschaftswissenschaften, </a:t>
            </a: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Informatik/Medien-</a:t>
            </a:r>
            <a:r>
              <a:rPr lang="de-DE" sz="2400" dirty="0" err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informatik</a:t>
            </a: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Mathematik</a:t>
            </a: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</p:txBody>
      </p:sp>
      <p:sp>
        <p:nvSpPr>
          <p:cNvPr id="145" name="Rechteck 144"/>
          <p:cNvSpPr/>
          <p:nvPr/>
        </p:nvSpPr>
        <p:spPr>
          <a:xfrm>
            <a:off x="3744000" y="15770852"/>
            <a:ext cx="4669748" cy="16561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Verkehrsingenieurwesen (Grundstudium) / </a:t>
            </a:r>
            <a:endParaRPr lang="de-DE" sz="2400" dirty="0">
              <a:solidFill>
                <a:srgbClr val="0B2A5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de-DE" sz="2400" b="1" dirty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Master </a:t>
            </a:r>
            <a:r>
              <a:rPr lang="de-DE" sz="2400" b="1" dirty="0" smtClean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Bahnsystem-ingenieurwessen</a:t>
            </a:r>
            <a:endParaRPr lang="de-DE" sz="2400" dirty="0">
              <a:solidFill>
                <a:srgbClr val="0B2A5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6" name="Rechteck 145"/>
          <p:cNvSpPr/>
          <p:nvPr/>
        </p:nvSpPr>
        <p:spPr>
          <a:xfrm>
            <a:off x="8713158" y="15770852"/>
            <a:ext cx="6012000" cy="2304256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lang="de-DE" sz="2400" b="1" dirty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Verkehrssystemtheorie und Statistik </a:t>
            </a:r>
            <a:r>
              <a:rPr lang="de-DE" sz="2400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(auch für Verkehrswirte)</a:t>
            </a:r>
          </a:p>
          <a:p>
            <a:pPr marL="342900" lvl="0" indent="-342900">
              <a:buFont typeface="Symbol" panose="05050102010706020507" pitchFamily="18" charset="2"/>
              <a:buChar char="-"/>
            </a:pPr>
            <a:r>
              <a:rPr lang="de-DE" sz="2400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Modellierung des Leistungsverhaltens von Verkehrssystemen</a:t>
            </a:r>
          </a:p>
          <a:p>
            <a:pPr marL="342900" lvl="0" indent="-342900">
              <a:buFont typeface="Symbol" panose="05050102010706020507" pitchFamily="18" charset="2"/>
              <a:buChar char="-"/>
            </a:pPr>
            <a:r>
              <a:rPr lang="de-DE" sz="2400" dirty="0" smtClean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Optimierungsverfahren</a:t>
            </a:r>
          </a:p>
          <a:p>
            <a:pPr marL="342900" lvl="0" indent="-342900">
              <a:buFont typeface="Symbol" panose="05050102010706020507" pitchFamily="18" charset="2"/>
              <a:buChar char="-"/>
            </a:pPr>
            <a:r>
              <a:rPr lang="de-DE" sz="2400" dirty="0" smtClean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Zuverlässigkeitstheorie</a:t>
            </a:r>
            <a:endParaRPr lang="de-DE" sz="24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7" name="Rechteck 146"/>
          <p:cNvSpPr/>
          <p:nvPr/>
        </p:nvSpPr>
        <p:spPr>
          <a:xfrm>
            <a:off x="3744001" y="18199118"/>
            <a:ext cx="4669746" cy="160418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Verkehrsingenieurwesen</a:t>
            </a:r>
            <a:r>
              <a:rPr lang="de-DE" sz="24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de-DE" sz="2400" b="1" dirty="0" smtClean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(Hauptstudium) </a:t>
            </a:r>
            <a:r>
              <a:rPr lang="de-DE" sz="24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 </a:t>
            </a:r>
            <a:endParaRPr lang="de-DE" sz="24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de-DE" sz="2400" b="1" dirty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Master </a:t>
            </a:r>
            <a:r>
              <a:rPr lang="de-DE" sz="2400" b="1" dirty="0" smtClean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Bahnsystem-ingenieurwessen</a:t>
            </a:r>
            <a:endParaRPr lang="de-DE" sz="24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8" name="Rechteck 147"/>
          <p:cNvSpPr/>
          <p:nvPr/>
        </p:nvSpPr>
        <p:spPr>
          <a:xfrm>
            <a:off x="8713159" y="18014452"/>
            <a:ext cx="6012000" cy="3139321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Erweiterte Verkehrssystemtheorie (Landverkehr, Luftverkehr, Simulation)</a:t>
            </a:r>
            <a:endParaRPr lang="de-DE" sz="2400" dirty="0">
              <a:solidFill>
                <a:srgbClr val="0B2A5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Einsatz von Schienenfahrzeugen</a:t>
            </a:r>
            <a:endParaRPr lang="de-DE" sz="2400" dirty="0">
              <a:solidFill>
                <a:srgbClr val="0B2A5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Aktuelle Aspekte der Optimierung von Verkehrs- und Logistikprozessen</a:t>
            </a:r>
            <a:endParaRPr lang="de-DE" sz="2400" dirty="0">
              <a:solidFill>
                <a:srgbClr val="0B2A5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spcAft>
                <a:spcPts val="1200"/>
              </a:spcAft>
            </a:pPr>
            <a:r>
              <a:rPr lang="de-DE" sz="2400" b="1" dirty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Mathematik (Numerik</a:t>
            </a:r>
            <a:r>
              <a:rPr lang="de-DE" sz="2400" b="1" dirty="0" smtClean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  <a:endParaRPr lang="de-DE" sz="2400" dirty="0">
              <a:solidFill>
                <a:srgbClr val="0B2A5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9" name="Rechteck 148"/>
          <p:cNvSpPr/>
          <p:nvPr/>
        </p:nvSpPr>
        <p:spPr>
          <a:xfrm>
            <a:off x="3744001" y="21115118"/>
            <a:ext cx="4669746" cy="82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Weitere Betreuung</a:t>
            </a:r>
            <a:endParaRPr lang="de-DE" sz="2400" dirty="0">
              <a:solidFill>
                <a:srgbClr val="0B2A5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0" name="Rechteck 149"/>
          <p:cNvSpPr/>
          <p:nvPr/>
        </p:nvSpPr>
        <p:spPr>
          <a:xfrm>
            <a:off x="8713159" y="21113191"/>
            <a:ext cx="6012000" cy="830997"/>
          </a:xfrm>
          <a:prstGeom prst="rect">
            <a:avLst/>
          </a:prstGeom>
          <a:noFill/>
          <a:ln w="190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spcAft>
                <a:spcPts val="1000"/>
              </a:spcAft>
            </a:pPr>
            <a:r>
              <a:rPr lang="de-DE" sz="2400" dirty="0" smtClean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Beleg-, Hauptseminar-, Bachelor-, Master-, Studien- und Diplomarbeiten</a:t>
            </a:r>
            <a:endParaRPr lang="de-DE" sz="2400" dirty="0">
              <a:solidFill>
                <a:srgbClr val="00206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2" name="Textfeld 151"/>
          <p:cNvSpPr txBox="1"/>
          <p:nvPr/>
        </p:nvSpPr>
        <p:spPr>
          <a:xfrm>
            <a:off x="15372000" y="18669557"/>
            <a:ext cx="11160000" cy="3375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600"/>
              </a:spcAft>
            </a:pPr>
            <a:r>
              <a:rPr lang="de-DE" sz="3200" b="1" dirty="0" smtClean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Bedienungstheorie</a:t>
            </a:r>
            <a:r>
              <a:rPr lang="de-DE" sz="3200" b="1" dirty="0" smtClean="0">
                <a:solidFill>
                  <a:srgbClr val="00206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und Statistik</a:t>
            </a:r>
          </a:p>
          <a:p>
            <a:pPr marL="342900" lvl="0" indent="-342900">
              <a:buFont typeface="Symbol" panose="05050102010706020507" pitchFamily="18" charset="2"/>
              <a:buChar char="-"/>
            </a:pP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Stochastische </a:t>
            </a: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und deskriptive Analyse von betriebstechnologischen Prozessen</a:t>
            </a:r>
          </a:p>
          <a:p>
            <a:pPr marL="342900" lvl="0" indent="-342900">
              <a:buFont typeface="Symbol" panose="05050102010706020507" pitchFamily="18" charset="2"/>
              <a:buChar char="-"/>
            </a:pP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Mathematische Systemmodelle, Simulationen und Modellierungen einschließlich Steuerungsmaßnahmen</a:t>
            </a:r>
          </a:p>
          <a:p>
            <a:pPr marL="342900" lvl="0" indent="-342900">
              <a:buFont typeface="Symbol" panose="05050102010706020507" pitchFamily="18" charset="2"/>
              <a:buChar char="-"/>
            </a:pP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Entwicklung und Implementierung von Prototypensoftware</a:t>
            </a:r>
          </a:p>
          <a:p>
            <a:pPr marL="342900" lvl="0" indent="-342900">
              <a:buFont typeface="Symbol" panose="05050102010706020507" pitchFamily="18" charset="2"/>
              <a:buChar char="-"/>
            </a:pP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Verkehrsprozessmanagement</a:t>
            </a:r>
          </a:p>
          <a:p>
            <a:pPr marL="342900" lvl="0" indent="-342900">
              <a:buFont typeface="Symbol" panose="05050102010706020507" pitchFamily="18" charset="2"/>
              <a:buChar char="-"/>
            </a:pP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Bestimmung der Dienstleistungsqualität von </a:t>
            </a: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Verkehrssystemen</a:t>
            </a:r>
          </a:p>
        </p:txBody>
      </p:sp>
      <p:grpSp>
        <p:nvGrpSpPr>
          <p:cNvPr id="153" name="Gruppieren 152"/>
          <p:cNvGrpSpPr>
            <a:grpSpLocks noChangeAspect="1"/>
          </p:cNvGrpSpPr>
          <p:nvPr/>
        </p:nvGrpSpPr>
        <p:grpSpPr>
          <a:xfrm>
            <a:off x="15372000" y="21811453"/>
            <a:ext cx="11160000" cy="3464455"/>
            <a:chOff x="11512563" y="17300227"/>
            <a:chExt cx="8253845" cy="2296698"/>
          </a:xfrm>
        </p:grpSpPr>
        <p:sp>
          <p:nvSpPr>
            <p:cNvPr id="154" name="Textfeld 87"/>
            <p:cNvSpPr txBox="1">
              <a:spLocks noChangeArrowheads="1"/>
            </p:cNvSpPr>
            <p:nvPr/>
          </p:nvSpPr>
          <p:spPr bwMode="auto">
            <a:xfrm>
              <a:off x="19275661" y="19409944"/>
              <a:ext cx="490747" cy="1869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de-DE" altLang="de-DE" sz="1000" dirty="0" smtClean="0">
                  <a:latin typeface="Verdana" pitchFamily="34" charset="0"/>
                  <a:ea typeface="Verdana" pitchFamily="34" charset="0"/>
                  <a:cs typeface="Verdana" pitchFamily="34" charset="0"/>
                </a:rPr>
                <a:t>Zeit</a:t>
              </a:r>
              <a:endParaRPr lang="de-DE" altLang="de-DE" sz="1000" dirty="0"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grpSp>
          <p:nvGrpSpPr>
            <p:cNvPr id="155" name="Gruppieren 27"/>
            <p:cNvGrpSpPr/>
            <p:nvPr/>
          </p:nvGrpSpPr>
          <p:grpSpPr>
            <a:xfrm>
              <a:off x="11512563" y="17300227"/>
              <a:ext cx="7770296" cy="2109717"/>
              <a:chOff x="642938" y="3101975"/>
              <a:chExt cx="6908800" cy="2778125"/>
            </a:xfrm>
          </p:grpSpPr>
          <p:sp>
            <p:nvSpPr>
              <p:cNvPr id="156" name="Flussdiagramm: Vorbereitung 155"/>
              <p:cNvSpPr/>
              <p:nvPr/>
            </p:nvSpPr>
            <p:spPr>
              <a:xfrm>
                <a:off x="685800" y="4005263"/>
                <a:ext cx="779463" cy="482600"/>
              </a:xfrm>
              <a:prstGeom prst="flowChartPreparation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>
                <a:defPPr>
                  <a:defRPr lang="de-DE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de-DE" sz="1400" dirty="0">
                    <a:solidFill>
                      <a:srgbClr val="001D4B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Start</a:t>
                </a:r>
              </a:p>
            </p:txBody>
          </p:sp>
          <p:sp>
            <p:nvSpPr>
              <p:cNvPr id="157" name="Flussdiagramm: Vorbereitung 156"/>
              <p:cNvSpPr/>
              <p:nvPr/>
            </p:nvSpPr>
            <p:spPr>
              <a:xfrm>
                <a:off x="1806575" y="3378200"/>
                <a:ext cx="777875" cy="482600"/>
              </a:xfrm>
              <a:prstGeom prst="flowChartPreparation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>
                <a:defPPr>
                  <a:defRPr lang="de-DE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de-DE" sz="1400" dirty="0">
                    <a:solidFill>
                      <a:srgbClr val="001D4B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FRA</a:t>
                </a:r>
              </a:p>
              <a:p>
                <a:pPr algn="ctr">
                  <a:defRPr/>
                </a:pPr>
                <a:r>
                  <a:rPr lang="de-DE" sz="1400" dirty="0">
                    <a:solidFill>
                      <a:srgbClr val="001D4B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MUC</a:t>
                </a:r>
              </a:p>
            </p:txBody>
          </p:sp>
          <p:sp>
            <p:nvSpPr>
              <p:cNvPr id="158" name="Flussdiagramm: Vorbereitung 157"/>
              <p:cNvSpPr/>
              <p:nvPr/>
            </p:nvSpPr>
            <p:spPr>
              <a:xfrm>
                <a:off x="2090738" y="4881563"/>
                <a:ext cx="779462" cy="482600"/>
              </a:xfrm>
              <a:prstGeom prst="flowChartPreparation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>
                <a:defPPr>
                  <a:defRPr lang="de-DE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de-DE" sz="1400" dirty="0">
                    <a:solidFill>
                      <a:srgbClr val="001D4B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DUSMUC</a:t>
                </a:r>
              </a:p>
            </p:txBody>
          </p:sp>
          <p:sp>
            <p:nvSpPr>
              <p:cNvPr id="159" name="Flussdiagramm: Vorbereitung 158"/>
              <p:cNvSpPr/>
              <p:nvPr/>
            </p:nvSpPr>
            <p:spPr>
              <a:xfrm>
                <a:off x="3548063" y="3395663"/>
                <a:ext cx="777875" cy="482600"/>
              </a:xfrm>
              <a:prstGeom prst="flowChartPreparation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>
                <a:defPPr>
                  <a:defRPr lang="de-DE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de-DE" sz="1400" dirty="0">
                    <a:solidFill>
                      <a:srgbClr val="001D4B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MUC</a:t>
                </a:r>
              </a:p>
              <a:p>
                <a:pPr algn="ctr">
                  <a:defRPr/>
                </a:pPr>
                <a:r>
                  <a:rPr lang="de-DE" sz="1400" dirty="0">
                    <a:solidFill>
                      <a:srgbClr val="001D4B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DUS</a:t>
                </a:r>
              </a:p>
            </p:txBody>
          </p:sp>
          <p:sp>
            <p:nvSpPr>
              <p:cNvPr id="160" name="Flussdiagramm: Vorbereitung 159"/>
              <p:cNvSpPr/>
              <p:nvPr/>
            </p:nvSpPr>
            <p:spPr>
              <a:xfrm>
                <a:off x="3327400" y="4635500"/>
                <a:ext cx="779463" cy="482600"/>
              </a:xfrm>
              <a:prstGeom prst="flowChartPreparation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>
                <a:defPPr>
                  <a:defRPr lang="de-DE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de-DE" sz="1400" dirty="0">
                    <a:solidFill>
                      <a:srgbClr val="001D4B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MUC</a:t>
                </a:r>
              </a:p>
              <a:p>
                <a:pPr algn="ctr">
                  <a:defRPr/>
                </a:pPr>
                <a:r>
                  <a:rPr lang="de-DE" sz="1400" dirty="0">
                    <a:solidFill>
                      <a:srgbClr val="001D4B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HAM</a:t>
                </a:r>
              </a:p>
            </p:txBody>
          </p:sp>
          <p:sp>
            <p:nvSpPr>
              <p:cNvPr id="161" name="Flussdiagramm: Vorbereitung 160"/>
              <p:cNvSpPr/>
              <p:nvPr/>
            </p:nvSpPr>
            <p:spPr>
              <a:xfrm>
                <a:off x="4546600" y="4318000"/>
                <a:ext cx="779463" cy="482600"/>
              </a:xfrm>
              <a:prstGeom prst="flowChartPreparation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>
                <a:defPPr>
                  <a:defRPr lang="de-DE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de-DE" sz="1400" dirty="0">
                    <a:solidFill>
                      <a:srgbClr val="001D4B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HAM</a:t>
                </a:r>
              </a:p>
              <a:p>
                <a:pPr algn="ctr">
                  <a:defRPr/>
                </a:pPr>
                <a:r>
                  <a:rPr lang="de-DE" sz="1400" dirty="0">
                    <a:solidFill>
                      <a:srgbClr val="001D4B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DUS</a:t>
                </a:r>
              </a:p>
            </p:txBody>
          </p:sp>
          <p:sp>
            <p:nvSpPr>
              <p:cNvPr id="162" name="Flussdiagramm: Vorbereitung 161"/>
              <p:cNvSpPr/>
              <p:nvPr/>
            </p:nvSpPr>
            <p:spPr>
              <a:xfrm>
                <a:off x="5326063" y="3644900"/>
                <a:ext cx="777875" cy="482600"/>
              </a:xfrm>
              <a:prstGeom prst="flowChartPreparation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>
                <a:defPPr>
                  <a:defRPr lang="de-DE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de-DE" sz="1400" dirty="0">
                    <a:solidFill>
                      <a:srgbClr val="001D4B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DUS</a:t>
                </a:r>
              </a:p>
              <a:p>
                <a:pPr algn="ctr">
                  <a:defRPr/>
                </a:pPr>
                <a:r>
                  <a:rPr lang="de-DE" sz="1400" dirty="0">
                    <a:solidFill>
                      <a:srgbClr val="001D4B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FRA</a:t>
                </a:r>
              </a:p>
            </p:txBody>
          </p:sp>
          <p:sp>
            <p:nvSpPr>
              <p:cNvPr id="163" name="Flussdiagramm: Vorbereitung 162"/>
              <p:cNvSpPr/>
              <p:nvPr/>
            </p:nvSpPr>
            <p:spPr>
              <a:xfrm>
                <a:off x="6451600" y="4005263"/>
                <a:ext cx="779463" cy="482600"/>
              </a:xfrm>
              <a:prstGeom prst="flowChartPreparation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lIns="0" tIns="0" rIns="0" bIns="0" anchor="ctr"/>
              <a:lstStyle>
                <a:defPPr>
                  <a:defRPr lang="de-DE"/>
                </a:defPPr>
                <a:lvl1pPr marL="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lang="de-DE" sz="1400" dirty="0">
                    <a:solidFill>
                      <a:srgbClr val="001D4B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Ende</a:t>
                </a:r>
              </a:p>
            </p:txBody>
          </p:sp>
          <p:cxnSp>
            <p:nvCxnSpPr>
              <p:cNvPr id="164" name="Gekrümmte Verbindung 163"/>
              <p:cNvCxnSpPr>
                <a:stCxn id="156" idx="3"/>
                <a:endCxn id="157" idx="1"/>
              </p:cNvCxnSpPr>
              <p:nvPr/>
            </p:nvCxnSpPr>
            <p:spPr>
              <a:xfrm flipV="1">
                <a:off x="1465263" y="3619500"/>
                <a:ext cx="341312" cy="627063"/>
              </a:xfrm>
              <a:prstGeom prst="curvedConnector3">
                <a:avLst>
                  <a:gd name="adj1" fmla="val 50000"/>
                </a:avLst>
              </a:prstGeom>
              <a:ln>
                <a:prstDash val="sysDash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5" name="Gekrümmte Verbindung 164"/>
              <p:cNvCxnSpPr>
                <a:stCxn id="156" idx="3"/>
                <a:endCxn id="158" idx="1"/>
              </p:cNvCxnSpPr>
              <p:nvPr/>
            </p:nvCxnSpPr>
            <p:spPr>
              <a:xfrm>
                <a:off x="1465263" y="4246563"/>
                <a:ext cx="625475" cy="876300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rgbClr val="0070C0"/>
                </a:solidFill>
                <a:prstDash val="sysDash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6" name="Gekrümmte Verbindung 165"/>
              <p:cNvCxnSpPr>
                <a:stCxn id="156" idx="3"/>
                <a:endCxn id="159" idx="1"/>
              </p:cNvCxnSpPr>
              <p:nvPr/>
            </p:nvCxnSpPr>
            <p:spPr>
              <a:xfrm flipV="1">
                <a:off x="1465263" y="3636963"/>
                <a:ext cx="2082800" cy="609600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rgbClr val="C00000"/>
                </a:solidFill>
                <a:prstDash val="sysDash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7" name="Gekrümmte Verbindung 166"/>
              <p:cNvCxnSpPr>
                <a:stCxn id="156" idx="3"/>
                <a:endCxn id="160" idx="1"/>
              </p:cNvCxnSpPr>
              <p:nvPr/>
            </p:nvCxnSpPr>
            <p:spPr>
              <a:xfrm>
                <a:off x="1465263" y="4246563"/>
                <a:ext cx="1862137" cy="630237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rgbClr val="FF0000"/>
                </a:solidFill>
                <a:prstDash val="sysDash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8" name="Gekrümmte Verbindung 167"/>
              <p:cNvCxnSpPr>
                <a:stCxn id="156" idx="3"/>
                <a:endCxn id="162" idx="1"/>
              </p:cNvCxnSpPr>
              <p:nvPr/>
            </p:nvCxnSpPr>
            <p:spPr>
              <a:xfrm flipV="1">
                <a:off x="1465263" y="3886200"/>
                <a:ext cx="3860800" cy="360363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rgbClr val="7030A0"/>
                </a:solidFill>
                <a:prstDash val="sysDash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9" name="Gekrümmte Verbindung 168"/>
              <p:cNvCxnSpPr>
                <a:stCxn id="156" idx="3"/>
                <a:endCxn id="161" idx="1"/>
              </p:cNvCxnSpPr>
              <p:nvPr/>
            </p:nvCxnSpPr>
            <p:spPr>
              <a:xfrm>
                <a:off x="1465263" y="4246563"/>
                <a:ext cx="3081337" cy="312737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rgbClr val="92D050"/>
                </a:solidFill>
                <a:prstDash val="sysDash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0" name="Gekrümmte Verbindung 169"/>
              <p:cNvCxnSpPr>
                <a:stCxn id="156" idx="3"/>
                <a:endCxn id="163" idx="1"/>
              </p:cNvCxnSpPr>
              <p:nvPr/>
            </p:nvCxnSpPr>
            <p:spPr>
              <a:xfrm>
                <a:off x="1465263" y="4246563"/>
                <a:ext cx="4986337" cy="12700"/>
              </a:xfrm>
              <a:prstGeom prst="curvedConnector3">
                <a:avLst>
                  <a:gd name="adj1" fmla="val 50000"/>
                </a:avLst>
              </a:prstGeom>
              <a:ln w="6350">
                <a:prstDash val="lgDash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1" name="Gekrümmte Verbindung 170"/>
              <p:cNvCxnSpPr>
                <a:stCxn id="158" idx="3"/>
                <a:endCxn id="159" idx="1"/>
              </p:cNvCxnSpPr>
              <p:nvPr/>
            </p:nvCxnSpPr>
            <p:spPr>
              <a:xfrm flipV="1">
                <a:off x="2870200" y="3636963"/>
                <a:ext cx="677863" cy="1485900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rgbClr val="FFC000"/>
                </a:solidFill>
                <a:prstDash val="sysDash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2" name="Gekrümmte Verbindung 171"/>
              <p:cNvCxnSpPr>
                <a:stCxn id="158" idx="3"/>
                <a:endCxn id="160" idx="1"/>
              </p:cNvCxnSpPr>
              <p:nvPr/>
            </p:nvCxnSpPr>
            <p:spPr>
              <a:xfrm flipV="1">
                <a:off x="2870200" y="4876800"/>
                <a:ext cx="457200" cy="246063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rgbClr val="0070C0"/>
                </a:solidFill>
                <a:prstDash val="sysDash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3" name="Gekrümmte Verbindung 172"/>
              <p:cNvCxnSpPr>
                <a:stCxn id="160" idx="3"/>
                <a:endCxn id="161" idx="1"/>
              </p:cNvCxnSpPr>
              <p:nvPr/>
            </p:nvCxnSpPr>
            <p:spPr>
              <a:xfrm flipV="1">
                <a:off x="4106863" y="4559300"/>
                <a:ext cx="439737" cy="317500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rgbClr val="0070C0"/>
                </a:solidFill>
                <a:prstDash val="sysDash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4" name="Gekrümmte Verbindung 173"/>
              <p:cNvCxnSpPr>
                <a:stCxn id="161" idx="3"/>
                <a:endCxn id="163" idx="1"/>
              </p:cNvCxnSpPr>
              <p:nvPr/>
            </p:nvCxnSpPr>
            <p:spPr>
              <a:xfrm flipV="1">
                <a:off x="5326063" y="4246563"/>
                <a:ext cx="1125537" cy="312737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rgbClr val="0070C0"/>
                </a:solidFill>
                <a:prstDash val="sysDash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5" name="Gekrümmte Verbindung 174"/>
              <p:cNvCxnSpPr>
                <a:stCxn id="157" idx="3"/>
                <a:endCxn id="159" idx="1"/>
              </p:cNvCxnSpPr>
              <p:nvPr/>
            </p:nvCxnSpPr>
            <p:spPr>
              <a:xfrm>
                <a:off x="2584450" y="3619500"/>
                <a:ext cx="963613" cy="17463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prstDash val="sysDash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6" name="Gekrümmte Verbindung 175"/>
              <p:cNvCxnSpPr>
                <a:stCxn id="157" idx="3"/>
                <a:endCxn id="160" idx="1"/>
              </p:cNvCxnSpPr>
              <p:nvPr/>
            </p:nvCxnSpPr>
            <p:spPr>
              <a:xfrm>
                <a:off x="2584450" y="3619500"/>
                <a:ext cx="742950" cy="1257300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rgbClr val="00B050"/>
                </a:solidFill>
                <a:prstDash val="sysDash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7" name="Gekrümmte Verbindung 176"/>
              <p:cNvCxnSpPr>
                <a:stCxn id="159" idx="3"/>
                <a:endCxn id="162" idx="1"/>
              </p:cNvCxnSpPr>
              <p:nvPr/>
            </p:nvCxnSpPr>
            <p:spPr>
              <a:xfrm>
                <a:off x="4325938" y="3636963"/>
                <a:ext cx="1000125" cy="249237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prstDash val="sysDash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8" name="Gekrümmte Verbindung 177"/>
              <p:cNvCxnSpPr>
                <a:stCxn id="162" idx="3"/>
                <a:endCxn id="163" idx="1"/>
              </p:cNvCxnSpPr>
              <p:nvPr/>
            </p:nvCxnSpPr>
            <p:spPr>
              <a:xfrm>
                <a:off x="6103938" y="3886200"/>
                <a:ext cx="347662" cy="360363"/>
              </a:xfrm>
              <a:prstGeom prst="curvedConnector3">
                <a:avLst>
                  <a:gd name="adj1" fmla="val 50000"/>
                </a:avLst>
              </a:prstGeom>
              <a:ln>
                <a:solidFill>
                  <a:schemeClr val="tx1"/>
                </a:solidFill>
                <a:prstDash val="sysDash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9" name="Gerade Verbindung mit Pfeil 178"/>
              <p:cNvCxnSpPr/>
              <p:nvPr/>
            </p:nvCxnSpPr>
            <p:spPr>
              <a:xfrm>
                <a:off x="642938" y="5880100"/>
                <a:ext cx="6908800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pic>
            <p:nvPicPr>
              <p:cNvPr id="180" name="Picture 32"/>
              <p:cNvPicPr>
                <a:picLocks noChangeAspect="1" noChangeArrowheads="1"/>
              </p:cNvPicPr>
              <p:nvPr/>
            </p:nvPicPr>
            <p:blipFill>
              <a:blip r:embed="rId7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05025" y="3101975"/>
                <a:ext cx="19050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1" name="Picture 32"/>
              <p:cNvPicPr>
                <a:picLocks noChangeAspect="1" noChangeArrowheads="1"/>
              </p:cNvPicPr>
              <p:nvPr/>
            </p:nvPicPr>
            <p:blipFill>
              <a:blip r:embed="rId7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93950" y="5372100"/>
                <a:ext cx="19050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2" name="Picture 32"/>
              <p:cNvPicPr>
                <a:picLocks noChangeAspect="1" noChangeArrowheads="1"/>
              </p:cNvPicPr>
              <p:nvPr/>
            </p:nvPicPr>
            <p:blipFill>
              <a:blip r:embed="rId7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0163" y="3111500"/>
                <a:ext cx="19050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3" name="Picture 32"/>
              <p:cNvPicPr>
                <a:picLocks noChangeAspect="1" noChangeArrowheads="1"/>
              </p:cNvPicPr>
              <p:nvPr/>
            </p:nvPicPr>
            <p:blipFill>
              <a:blip r:embed="rId7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651500" y="3352800"/>
                <a:ext cx="19050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4" name="Picture 32"/>
              <p:cNvPicPr>
                <a:picLocks noChangeAspect="1" noChangeArrowheads="1"/>
              </p:cNvPicPr>
              <p:nvPr/>
            </p:nvPicPr>
            <p:blipFill>
              <a:blip r:embed="rId7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32200" y="5114925"/>
                <a:ext cx="19050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5" name="Picture 32"/>
              <p:cNvPicPr>
                <a:picLocks noChangeAspect="1" noChangeArrowheads="1"/>
              </p:cNvPicPr>
              <p:nvPr/>
            </p:nvPicPr>
            <p:blipFill>
              <a:blip r:embed="rId7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46638" y="4808538"/>
                <a:ext cx="190500" cy="276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6" name="Picture 35"/>
              <p:cNvPicPr>
                <a:picLocks noChangeAspect="1" noChangeArrowheads="1"/>
              </p:cNvPicPr>
              <p:nvPr/>
            </p:nvPicPr>
            <p:blipFill>
              <a:blip r:embed="rId8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2800" y="3687763"/>
                <a:ext cx="533400" cy="304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7" name="Picture 38"/>
              <p:cNvPicPr>
                <a:picLocks noChangeAspect="1" noChangeArrowheads="1"/>
              </p:cNvPicPr>
              <p:nvPr/>
            </p:nvPicPr>
            <p:blipFill>
              <a:blip r:embed="rId9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545263" y="3690938"/>
                <a:ext cx="600075" cy="304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88" name="Textfeld 187"/>
          <p:cNvSpPr txBox="1"/>
          <p:nvPr/>
        </p:nvSpPr>
        <p:spPr>
          <a:xfrm>
            <a:off x="3744000" y="32672982"/>
            <a:ext cx="11160000" cy="5027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2000"/>
              </a:spcAft>
            </a:pPr>
            <a:r>
              <a:rPr lang="de-DE" sz="4000" dirty="0" smtClean="0">
                <a:solidFill>
                  <a:srgbClr val="0B2A51"/>
                </a:solidFill>
                <a:latin typeface="Open Sans" panose="020B0606030504020204" pitchFamily="34" charset="0"/>
              </a:rPr>
              <a:t>Kooperationspartner </a:t>
            </a:r>
          </a:p>
          <a:p>
            <a:pPr marL="342900" lvl="0" indent="-342900">
              <a:buFont typeface="Symbol" pitchFamily="18" charset="2"/>
              <a:buChar char="-"/>
            </a:pPr>
            <a:r>
              <a:rPr lang="de-DE" sz="2400" dirty="0" smtClean="0">
                <a:latin typeface="Open Sans" panose="020B0606030504020204" pitchFamily="34" charset="0"/>
              </a:rPr>
              <a:t>DB </a:t>
            </a:r>
            <a:r>
              <a:rPr lang="de-DE" sz="2400" dirty="0">
                <a:latin typeface="Open Sans" panose="020B0606030504020204" pitchFamily="34" charset="0"/>
              </a:rPr>
              <a:t>Netz </a:t>
            </a:r>
            <a:r>
              <a:rPr lang="de-DE" sz="2400" dirty="0" smtClean="0">
                <a:latin typeface="Open Sans" panose="020B0606030504020204" pitchFamily="34" charset="0"/>
              </a:rPr>
              <a:t>AG </a:t>
            </a:r>
          </a:p>
          <a:p>
            <a:pPr marL="342900" lvl="0" indent="-342900">
              <a:buFont typeface="Symbol" pitchFamily="18" charset="2"/>
              <a:buChar char="-"/>
            </a:pPr>
            <a:r>
              <a:rPr lang="de-DE" sz="2400" dirty="0" smtClean="0">
                <a:latin typeface="Open Sans" panose="020B0606030504020204" pitchFamily="34" charset="0"/>
              </a:rPr>
              <a:t>DB </a:t>
            </a:r>
            <a:r>
              <a:rPr lang="de-DE" sz="2400" dirty="0">
                <a:latin typeface="Open Sans" panose="020B0606030504020204" pitchFamily="34" charset="0"/>
              </a:rPr>
              <a:t>Systems </a:t>
            </a:r>
            <a:r>
              <a:rPr lang="de-DE" sz="2400" dirty="0" smtClean="0">
                <a:latin typeface="Open Sans" panose="020B0606030504020204" pitchFamily="34" charset="0"/>
              </a:rPr>
              <a:t>GmbH </a:t>
            </a:r>
          </a:p>
          <a:p>
            <a:pPr marL="342900" lvl="0" indent="-342900">
              <a:buFont typeface="Symbol" pitchFamily="18" charset="2"/>
              <a:buChar char="-"/>
            </a:pPr>
            <a:r>
              <a:rPr lang="de-DE" sz="2400" dirty="0" smtClean="0">
                <a:latin typeface="Open Sans" panose="020B0606030504020204" pitchFamily="34" charset="0"/>
              </a:rPr>
              <a:t>DB Schenker </a:t>
            </a:r>
          </a:p>
          <a:p>
            <a:pPr marL="342900" lvl="0" indent="-342900">
              <a:buFont typeface="Symbol" pitchFamily="18" charset="2"/>
              <a:buChar char="-"/>
            </a:pPr>
            <a:r>
              <a:rPr lang="de-DE" sz="2400" dirty="0" smtClean="0">
                <a:latin typeface="Open Sans" panose="020B0606030504020204" pitchFamily="34" charset="0"/>
              </a:rPr>
              <a:t>Deutsche </a:t>
            </a:r>
            <a:r>
              <a:rPr lang="de-DE" sz="2400" dirty="0">
                <a:latin typeface="Open Sans" panose="020B0606030504020204" pitchFamily="34" charset="0"/>
              </a:rPr>
              <a:t>Bahn AG </a:t>
            </a:r>
          </a:p>
          <a:p>
            <a:pPr marL="342900" lvl="0" indent="-342900">
              <a:buFont typeface="Symbol" pitchFamily="18" charset="2"/>
              <a:buChar char="-"/>
            </a:pPr>
            <a:r>
              <a:rPr lang="de-DE" sz="2400" dirty="0">
                <a:latin typeface="Open Sans" panose="020B0606030504020204" pitchFamily="34" charset="0"/>
              </a:rPr>
              <a:t>Dresdner Verkehrsbetriebe AG (DVB)</a:t>
            </a:r>
          </a:p>
          <a:p>
            <a:pPr marL="342900" lvl="0" indent="-342900">
              <a:buFont typeface="Symbol" pitchFamily="18" charset="2"/>
              <a:buChar char="-"/>
            </a:pPr>
            <a:r>
              <a:rPr lang="de-DE" sz="2400" dirty="0">
                <a:latin typeface="Open Sans" panose="020B0606030504020204" pitchFamily="34" charset="0"/>
              </a:rPr>
              <a:t>Planung Transport Verkehr AG (PTV)</a:t>
            </a:r>
          </a:p>
          <a:p>
            <a:pPr marL="342900" lvl="0" indent="-342900">
              <a:buFont typeface="Symbol" pitchFamily="18" charset="2"/>
              <a:buChar char="-"/>
            </a:pPr>
            <a:r>
              <a:rPr lang="de-DE" sz="2400" dirty="0" smtClean="0">
                <a:latin typeface="Open Sans" panose="020B0606030504020204" pitchFamily="34" charset="0"/>
              </a:rPr>
              <a:t>Deutsches Zentrum für Luft- </a:t>
            </a:r>
            <a:r>
              <a:rPr lang="de-DE" sz="2400" dirty="0">
                <a:latin typeface="Open Sans" panose="020B0606030504020204" pitchFamily="34" charset="0"/>
              </a:rPr>
              <a:t>und Raumfahrt e.V. (DLR</a:t>
            </a:r>
            <a:r>
              <a:rPr lang="de-DE" sz="2400" dirty="0" smtClean="0">
                <a:latin typeface="Open Sans" panose="020B0606030504020204" pitchFamily="34" charset="0"/>
              </a:rPr>
              <a:t>) </a:t>
            </a:r>
          </a:p>
          <a:p>
            <a:pPr marL="342900" lvl="0" indent="-342900">
              <a:buFont typeface="Symbol" pitchFamily="18" charset="2"/>
              <a:buChar char="-"/>
            </a:pPr>
            <a:r>
              <a:rPr lang="de-DE" sz="2400" dirty="0" smtClean="0">
                <a:latin typeface="Open Sans" panose="020B0606030504020204" pitchFamily="34" charset="0"/>
              </a:rPr>
              <a:t>Deutsche </a:t>
            </a:r>
            <a:r>
              <a:rPr lang="de-DE" sz="2400" dirty="0">
                <a:latin typeface="Open Sans" panose="020B0606030504020204" pitchFamily="34" charset="0"/>
              </a:rPr>
              <a:t>Flugsicherung GmbH (DFS)</a:t>
            </a:r>
          </a:p>
          <a:p>
            <a:pPr marL="342900" lvl="0" indent="-342900">
              <a:buFont typeface="Symbol" pitchFamily="18" charset="2"/>
              <a:buChar char="-"/>
            </a:pPr>
            <a:r>
              <a:rPr lang="de-DE" sz="2400" dirty="0">
                <a:latin typeface="Open Sans" panose="020B0606030504020204" pitchFamily="34" charset="0"/>
              </a:rPr>
              <a:t>Fraport </a:t>
            </a:r>
            <a:r>
              <a:rPr lang="de-DE" sz="2400" dirty="0" smtClean="0">
                <a:latin typeface="Open Sans" panose="020B0606030504020204" pitchFamily="34" charset="0"/>
              </a:rPr>
              <a:t>AG </a:t>
            </a:r>
          </a:p>
          <a:p>
            <a:pPr marL="342900" lvl="0" indent="-342900">
              <a:buFont typeface="Symbol" pitchFamily="18" charset="2"/>
              <a:buChar char="-"/>
            </a:pPr>
            <a:r>
              <a:rPr lang="de-DE" sz="2400" dirty="0" smtClean="0">
                <a:latin typeface="Open Sans" panose="020B0606030504020204" pitchFamily="34" charset="0"/>
              </a:rPr>
              <a:t>Lufthansa AG </a:t>
            </a:r>
          </a:p>
          <a:p>
            <a:pPr marL="342900" lvl="0" indent="-342900">
              <a:buFont typeface="Symbol" pitchFamily="18" charset="2"/>
              <a:buChar char="-"/>
            </a:pPr>
            <a:r>
              <a:rPr lang="de-DE" sz="2400" dirty="0" smtClean="0">
                <a:latin typeface="Open Sans" panose="020B0606030504020204" pitchFamily="34" charset="0"/>
              </a:rPr>
              <a:t>Lufthansa </a:t>
            </a:r>
            <a:r>
              <a:rPr lang="de-DE" sz="2400" dirty="0">
                <a:latin typeface="Open Sans" panose="020B0606030504020204" pitchFamily="34" charset="0"/>
              </a:rPr>
              <a:t>Cargo </a:t>
            </a:r>
            <a:r>
              <a:rPr lang="de-DE" sz="2400" dirty="0" smtClean="0">
                <a:latin typeface="Open Sans" panose="020B0606030504020204" pitchFamily="34" charset="0"/>
              </a:rPr>
              <a:t>AG</a:t>
            </a:r>
            <a:endParaRPr lang="de-DE" sz="2400" dirty="0">
              <a:latin typeface="Open Sans" panose="020B0606030504020204" pitchFamily="34" charset="0"/>
            </a:endParaRPr>
          </a:p>
        </p:txBody>
      </p:sp>
      <p:sp>
        <p:nvSpPr>
          <p:cNvPr id="190" name="Rechteck 189"/>
          <p:cNvSpPr/>
          <p:nvPr/>
        </p:nvSpPr>
        <p:spPr>
          <a:xfrm>
            <a:off x="15372000" y="25347916"/>
            <a:ext cx="11160000" cy="4852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600"/>
              </a:spcAft>
            </a:pPr>
            <a:r>
              <a:rPr lang="de-DE" sz="3200" b="1" dirty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Bahn und </a:t>
            </a:r>
            <a:r>
              <a:rPr lang="de-DE" sz="3200" b="1" dirty="0" smtClean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ÖPNV</a:t>
            </a:r>
          </a:p>
          <a:p>
            <a:pPr marL="6859600" lvl="4" indent="-342900">
              <a:buFont typeface="Symbol" panose="05050102010706020507" pitchFamily="18" charset="2"/>
              <a:buChar char="-"/>
            </a:pPr>
            <a:r>
              <a:rPr lang="de-DE" sz="24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Fahrplanung</a:t>
            </a: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im Schienenverkehr (Einbinden des Güterverkehrs in die getaktete Fahrplanung, Entwickeln von Algorithmen und deren Weiterentwicklung, Erzeugen und Optimieren getakteter Fahrpläne)</a:t>
            </a:r>
          </a:p>
          <a:p>
            <a:pPr marL="6859600" lvl="4" indent="-342900">
              <a:buFont typeface="Symbol" panose="05050102010706020507" pitchFamily="18" charset="2"/>
              <a:buChar char="-"/>
            </a:pP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Automatische Generierung von Systemtrassen</a:t>
            </a:r>
            <a:endParaRPr lang="de-DE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91" name="Picture 2" descr="Z:\SHK-Ordner\Iselt\Paper_Professur\TAKT_OberflächePNG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2000" y="26212011"/>
            <a:ext cx="5940000" cy="3649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2" name="Rechteck 191"/>
          <p:cNvSpPr/>
          <p:nvPr/>
        </p:nvSpPr>
        <p:spPr>
          <a:xfrm>
            <a:off x="15379200" y="30020890"/>
            <a:ext cx="52534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-"/>
            </a:pPr>
            <a:r>
              <a:rPr lang="de-DE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Linienplanung</a:t>
            </a: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(kundenorientierte Liniennetzoptimierung, Nachhaltigkeit, Urlaubsplanung im Fahrdienst</a:t>
            </a: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  <a:p>
            <a:pPr marL="342900" lvl="0" indent="-342900">
              <a:buFont typeface="Symbol" panose="05050102010706020507" pitchFamily="18" charset="2"/>
              <a:buChar char="-"/>
            </a:pPr>
            <a:r>
              <a:rPr lang="de-DE" sz="24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Umlaufplanung</a:t>
            </a:r>
            <a:endParaRPr lang="de-DE" sz="24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-"/>
            </a:pP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Fahrdynamische Aspekte zur </a:t>
            </a:r>
            <a:r>
              <a:rPr lang="de-DE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Fahrzeitberechnung</a:t>
            </a:r>
          </a:p>
          <a:p>
            <a:pPr marL="342900" lvl="0" indent="-342900">
              <a:buFont typeface="Symbol" panose="05050102010706020507" pitchFamily="18" charset="2"/>
              <a:buChar char="-"/>
            </a:pP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Fahrzeugdisposition</a:t>
            </a:r>
          </a:p>
          <a:p>
            <a:pPr marL="342900" lvl="0" indent="-342900">
              <a:buFont typeface="Symbol" panose="05050102010706020507" pitchFamily="18" charset="2"/>
              <a:buChar char="-"/>
            </a:pP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Sicherheitsanalyse und </a:t>
            </a: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/>
            </a:r>
            <a:b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de-DE" sz="24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</a:t>
            </a: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management im Bahnverkehr</a:t>
            </a:r>
          </a:p>
        </p:txBody>
      </p:sp>
      <p:pic>
        <p:nvPicPr>
          <p:cNvPr id="193" name="Picture 3" descr="Z:\Sonstige Themen\Screenshot TAKT\s-v-linie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3027" y="30100444"/>
            <a:ext cx="5940000" cy="3391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" name="Rechteck 193"/>
          <p:cNvSpPr/>
          <p:nvPr/>
        </p:nvSpPr>
        <p:spPr>
          <a:xfrm>
            <a:off x="15372000" y="34096055"/>
            <a:ext cx="11160000" cy="3375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600"/>
              </a:spcAft>
            </a:pPr>
            <a:r>
              <a:rPr lang="de-DE" sz="3200" b="1" dirty="0" smtClean="0">
                <a:solidFill>
                  <a:srgbClr val="0B2A5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Luftverkehr</a:t>
            </a:r>
          </a:p>
          <a:p>
            <a:pPr marL="6859600" lvl="4" indent="-342900">
              <a:buFont typeface="Symbol" panose="05050102010706020507" pitchFamily="18" charset="2"/>
              <a:buChar char="-"/>
            </a:pPr>
            <a:r>
              <a:rPr lang="de-DE" sz="24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Air Traffic Flow Management </a:t>
            </a:r>
          </a:p>
          <a:p>
            <a:pPr marL="6859600" lvl="4" indent="-342900">
              <a:buFont typeface="Symbol" panose="05050102010706020507" pitchFamily="18" charset="2"/>
              <a:buChar char="-"/>
            </a:pPr>
            <a:r>
              <a:rPr lang="de-DE" sz="24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Strategische </a:t>
            </a:r>
            <a:r>
              <a:rPr lang="de-DE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Flugplanung</a:t>
            </a: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(Produkt-, Produktions- und Ressourceneinsatzplanung)</a:t>
            </a:r>
          </a:p>
          <a:p>
            <a:pPr marL="6859600" lvl="4" indent="-342900">
              <a:buFont typeface="Symbol" panose="05050102010706020507" pitchFamily="18" charset="2"/>
              <a:buChar char="-"/>
            </a:pP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Rollwegsimulation</a:t>
            </a:r>
          </a:p>
          <a:p>
            <a:pPr marL="6859600" lvl="4" indent="-342900">
              <a:buFont typeface="Symbol" panose="05050102010706020507" pitchFamily="18" charset="2"/>
              <a:buChar char="-"/>
            </a:pPr>
            <a:r>
              <a:rPr lang="de-DE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Slot-Allokation</a:t>
            </a:r>
          </a:p>
        </p:txBody>
      </p:sp>
      <p:pic>
        <p:nvPicPr>
          <p:cNvPr id="195" name="Grafik 194" descr="ScreenShot_FMAN_ohneFlowGruppen.bmp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72000" y="34653734"/>
            <a:ext cx="5940000" cy="331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9" name="Picture 2" descr="Logo_neu_bunt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725" y="39022792"/>
            <a:ext cx="7200000" cy="3087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Microsoft Office PowerPoint</Application>
  <PresentationFormat>Benutzerdefiniert</PresentationFormat>
  <Paragraphs>156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Open Sans</vt:lpstr>
      <vt:lpstr>Symbol</vt:lpstr>
      <vt:lpstr>Univers 45 Light</vt:lpstr>
      <vt:lpstr>Verdana</vt:lpstr>
      <vt:lpstr>Larissa-Design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Klaus Gottschling</dc:creator>
  <cp:lastModifiedBy>gottsch</cp:lastModifiedBy>
  <cp:revision>25</cp:revision>
  <dcterms:created xsi:type="dcterms:W3CDTF">2013-12-09T07:11:05Z</dcterms:created>
  <dcterms:modified xsi:type="dcterms:W3CDTF">2018-03-07T09:47:33Z</dcterms:modified>
</cp:coreProperties>
</file>