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7" r:id="rId2"/>
    <p:sldId id="258" r:id="rId3"/>
  </p:sldIdLst>
  <p:sldSz cx="30275213" cy="42803763"/>
  <p:notesSz cx="6797675" cy="9926638"/>
  <p:defaultTextStyle>
    <a:defPPr>
      <a:defRPr lang="de-DE"/>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777"/>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98" autoAdjust="0"/>
    <p:restoredTop sz="94660"/>
  </p:normalViewPr>
  <p:slideViewPr>
    <p:cSldViewPr snapToGrid="0">
      <p:cViewPr varScale="1">
        <p:scale>
          <a:sx n="19" d="100"/>
          <a:sy n="19" d="100"/>
        </p:scale>
        <p:origin x="3029" y="144"/>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tu-dresden.de/bu/verkehr/vis/vlp"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uer Kopf + Fuß">
    <p:spTree>
      <p:nvGrpSpPr>
        <p:cNvPr id="1" name=""/>
        <p:cNvGrpSpPr/>
        <p:nvPr/>
      </p:nvGrpSpPr>
      <p:grpSpPr>
        <a:xfrm>
          <a:off x="0" y="0"/>
          <a:ext cx="0" cy="0"/>
          <a:chOff x="0" y="0"/>
          <a:chExt cx="0" cy="0"/>
        </a:xfrm>
      </p:grpSpPr>
      <p:sp>
        <p:nvSpPr>
          <p:cNvPr id="12" name="Rectangle 8"/>
          <p:cNvSpPr>
            <a:spLocks noChangeArrowheads="1"/>
          </p:cNvSpPr>
          <p:nvPr userDrawn="1"/>
        </p:nvSpPr>
        <p:spPr bwMode="auto">
          <a:xfrm>
            <a:off x="0" y="38295263"/>
            <a:ext cx="30338713" cy="4508500"/>
          </a:xfrm>
          <a:prstGeom prst="rect">
            <a:avLst/>
          </a:prstGeom>
          <a:solidFill>
            <a:srgbClr val="0B2A51"/>
          </a:solidFill>
          <a:ln>
            <a:noFill/>
          </a:ln>
          <a:effectLst/>
          <a:extLs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36576" tIns="36576" rIns="36576" bIns="36576" numCol="1" anchor="t" anchorCtr="0" compatLnSpc="1">
            <a:prstTxWarp prst="textNoShape">
              <a:avLst/>
            </a:prstTxWarp>
          </a:bodyPr>
          <a:lstStyle/>
          <a:p>
            <a:endParaRPr lang="de-DE" dirty="0"/>
          </a:p>
        </p:txBody>
      </p:sp>
      <p:sp>
        <p:nvSpPr>
          <p:cNvPr id="13" name="Rectangle 9"/>
          <p:cNvSpPr>
            <a:spLocks noChangeArrowheads="1"/>
          </p:cNvSpPr>
          <p:nvPr userDrawn="1"/>
        </p:nvSpPr>
        <p:spPr bwMode="auto">
          <a:xfrm>
            <a:off x="0" y="4319587"/>
            <a:ext cx="30275213" cy="720726"/>
          </a:xfrm>
          <a:prstGeom prst="rect">
            <a:avLst/>
          </a:prstGeom>
          <a:solidFill>
            <a:srgbClr val="0B2A51">
              <a:alpha val="50000"/>
            </a:srgbClr>
          </a:solidFill>
          <a:ln>
            <a:noFill/>
          </a:ln>
          <a:effectLst/>
          <a:extLs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4320000" tIns="0" rIns="432000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userDrawn="1"/>
        </p:nvSpPr>
        <p:spPr bwMode="auto">
          <a:xfrm>
            <a:off x="1588" y="1588"/>
            <a:ext cx="30275212" cy="4319587"/>
          </a:xfrm>
          <a:prstGeom prst="rect">
            <a:avLst/>
          </a:prstGeom>
          <a:solidFill>
            <a:srgbClr val="0B2A51"/>
          </a:solidFill>
          <a:ln>
            <a:noFill/>
          </a:ln>
          <a:effectLst/>
          <a:extLs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700" b="0" i="0" u="none" strike="noStrike" cap="none" normalizeH="0" baseline="0" smtClean="0">
                <a:ln>
                  <a:noFill/>
                </a:ln>
                <a:solidFill>
                  <a:srgbClr val="0B2A51"/>
                </a:solidFill>
                <a:effectLst/>
                <a:latin typeface="Open Sans" panose="020B0606030504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pic>
        <p:nvPicPr>
          <p:cNvPr id="3087" name="Picture 15" descr="TUD_Logo_weiss_2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5188" y="1225550"/>
            <a:ext cx="8212137" cy="2382838"/>
          </a:xfrm>
          <a:prstGeom prst="rect">
            <a:avLst/>
          </a:prstGeom>
          <a:noFill/>
          <a:ln>
            <a:noFill/>
          </a:ln>
          <a:effectLst/>
          <a:extLst>
            <a:ext uri="{909E8E84-426E-40DD-AFC4-6F175D3DCCD1}">
              <a14:hiddenFill xmlns:a14="http://schemas.microsoft.com/office/drawing/2010/main">
                <a:solidFill>
                  <a:srgbClr val="0069B4"/>
                </a:solidFill>
              </a14:hiddenFill>
            </a:ex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pic>
      <p:sp>
        <p:nvSpPr>
          <p:cNvPr id="5" name="Textfeld 4"/>
          <p:cNvSpPr txBox="1"/>
          <p:nvPr userDrawn="1"/>
        </p:nvSpPr>
        <p:spPr>
          <a:xfrm>
            <a:off x="3555274" y="4269059"/>
            <a:ext cx="21059368" cy="830997"/>
          </a:xfrm>
          <a:prstGeom prst="rect">
            <a:avLst/>
          </a:prstGeom>
          <a:noFill/>
        </p:spPr>
        <p:txBody>
          <a:bodyPr wrap="square" lIns="0" tIns="36000" rIns="0" bIns="36000" rtlCol="0">
            <a:spAutoFit/>
          </a:bodyPr>
          <a:lstStyle/>
          <a:p>
            <a:r>
              <a:rPr lang="en-US" sz="4800" dirty="0" smtClean="0">
                <a:solidFill>
                  <a:schemeClr val="bg1"/>
                </a:solidFill>
              </a:rPr>
              <a:t>“Friedrich List” Faculty of Transport and Traffic Sciences</a:t>
            </a:r>
          </a:p>
        </p:txBody>
      </p:sp>
      <p:graphicFrame>
        <p:nvGraphicFramePr>
          <p:cNvPr id="11" name="Tabelle 10"/>
          <p:cNvGraphicFramePr>
            <a:graphicFrameLocks noGrp="1"/>
          </p:cNvGraphicFramePr>
          <p:nvPr userDrawn="1">
            <p:extLst>
              <p:ext uri="{D42A27DB-BD31-4B8C-83A1-F6EECF244321}">
                <p14:modId xmlns:p14="http://schemas.microsoft.com/office/powerpoint/2010/main" val="835161212"/>
              </p:ext>
            </p:extLst>
          </p:nvPr>
        </p:nvGraphicFramePr>
        <p:xfrm>
          <a:off x="720000" y="5544000"/>
          <a:ext cx="28836000" cy="3168000"/>
        </p:xfrm>
        <a:graphic>
          <a:graphicData uri="http://schemas.openxmlformats.org/drawingml/2006/table">
            <a:tbl>
              <a:tblPr firstRow="1" bandRow="1">
                <a:tableStyleId>{5C22544A-7EE6-4342-B048-85BDC9FD1C3A}</a:tableStyleId>
              </a:tblPr>
              <a:tblGrid>
                <a:gridCol w="16592708">
                  <a:extLst>
                    <a:ext uri="{9D8B030D-6E8A-4147-A177-3AD203B41FA5}">
                      <a16:colId xmlns:a16="http://schemas.microsoft.com/office/drawing/2014/main" val="20000"/>
                    </a:ext>
                  </a:extLst>
                </a:gridCol>
                <a:gridCol w="12243292">
                  <a:extLst>
                    <a:ext uri="{9D8B030D-6E8A-4147-A177-3AD203B41FA5}">
                      <a16:colId xmlns:a16="http://schemas.microsoft.com/office/drawing/2014/main" val="20001"/>
                    </a:ext>
                  </a:extLst>
                </a:gridCol>
              </a:tblGrid>
              <a:tr h="3168000">
                <a:tc>
                  <a:txBody>
                    <a:bodyPr/>
                    <a:lstStyle/>
                    <a:p>
                      <a:endParaRPr lang="de-DE" dirty="0"/>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endParaRPr lang="de-DE" dirty="0"/>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 name="Textfeld 15"/>
          <p:cNvSpPr txBox="1"/>
          <p:nvPr userDrawn="1"/>
        </p:nvSpPr>
        <p:spPr>
          <a:xfrm>
            <a:off x="766028" y="6759278"/>
            <a:ext cx="16596000" cy="1550031"/>
          </a:xfrm>
          <a:prstGeom prst="rect">
            <a:avLst/>
          </a:prstGeom>
          <a:noFill/>
        </p:spPr>
        <p:txBody>
          <a:bodyPr wrap="square" lIns="108000" tIns="36000" rIns="108000" bIns="36000" rtlCol="0" anchor="t" anchorCtr="0">
            <a:spAutoFit/>
          </a:bodyPr>
          <a:lstStyle/>
          <a:p>
            <a:r>
              <a:rPr lang="de-DE" sz="4800" dirty="0" smtClean="0">
                <a:solidFill>
                  <a:schemeClr val="tx2"/>
                </a:solidFill>
              </a:rPr>
              <a:t>Ein Poster für studentische Arbeiten </a:t>
            </a:r>
            <a:br>
              <a:rPr lang="de-DE" sz="4800" dirty="0" smtClean="0">
                <a:solidFill>
                  <a:schemeClr val="tx2"/>
                </a:solidFill>
              </a:rPr>
            </a:br>
            <a:r>
              <a:rPr lang="de-DE" sz="4800" dirty="0" smtClean="0">
                <a:solidFill>
                  <a:schemeClr val="tx2"/>
                </a:solidFill>
              </a:rPr>
              <a:t>könnte so aussehen</a:t>
            </a:r>
            <a:endParaRPr lang="de-DE" sz="4800" dirty="0">
              <a:solidFill>
                <a:schemeClr val="tx2"/>
              </a:solidFill>
            </a:endParaRPr>
          </a:p>
        </p:txBody>
      </p:sp>
      <p:sp>
        <p:nvSpPr>
          <p:cNvPr id="19" name="Textfeld 18"/>
          <p:cNvSpPr txBox="1"/>
          <p:nvPr userDrawn="1"/>
        </p:nvSpPr>
        <p:spPr>
          <a:xfrm>
            <a:off x="766028" y="5947911"/>
            <a:ext cx="16596000" cy="811367"/>
          </a:xfrm>
          <a:prstGeom prst="rect">
            <a:avLst/>
          </a:prstGeom>
          <a:noFill/>
        </p:spPr>
        <p:txBody>
          <a:bodyPr wrap="square" lIns="108000" tIns="36000" rIns="108000" bIns="36000" rtlCol="0" anchor="t" anchorCtr="0">
            <a:spAutoFit/>
          </a:bodyPr>
          <a:lstStyle/>
          <a:p>
            <a:r>
              <a:rPr lang="de-DE" sz="4800" b="1" dirty="0" smtClean="0">
                <a:solidFill>
                  <a:schemeClr val="tx2"/>
                </a:solidFill>
              </a:rPr>
              <a:t>Postervorlage</a:t>
            </a:r>
          </a:p>
        </p:txBody>
      </p:sp>
      <p:sp>
        <p:nvSpPr>
          <p:cNvPr id="20" name="Textfeld 19"/>
          <p:cNvSpPr txBox="1"/>
          <p:nvPr userDrawn="1"/>
        </p:nvSpPr>
        <p:spPr>
          <a:xfrm>
            <a:off x="17362028" y="5666983"/>
            <a:ext cx="9955049" cy="2042473"/>
          </a:xfrm>
          <a:prstGeom prst="rect">
            <a:avLst/>
          </a:prstGeom>
          <a:noFill/>
        </p:spPr>
        <p:txBody>
          <a:bodyPr wrap="square" lIns="108000" tIns="36000" rIns="108000" bIns="36000" rtlCol="0">
            <a:spAutoFit/>
          </a:bodyPr>
          <a:lstStyle/>
          <a:p>
            <a:r>
              <a:rPr lang="de-DE" sz="3200" dirty="0" err="1" smtClean="0">
                <a:solidFill>
                  <a:schemeClr val="tx2"/>
                </a:solidFill>
              </a:rPr>
              <a:t>Chair</a:t>
            </a:r>
            <a:r>
              <a:rPr lang="de-DE" sz="3200" dirty="0" smtClean="0">
                <a:solidFill>
                  <a:schemeClr val="tx2"/>
                </a:solidFill>
              </a:rPr>
              <a:t> </a:t>
            </a:r>
            <a:r>
              <a:rPr lang="de-DE" sz="3200" dirty="0" err="1" smtClean="0">
                <a:solidFill>
                  <a:schemeClr val="tx2"/>
                </a:solidFill>
              </a:rPr>
              <a:t>of</a:t>
            </a:r>
            <a:r>
              <a:rPr lang="de-DE" sz="3200" dirty="0" smtClean="0">
                <a:solidFill>
                  <a:schemeClr val="tx2"/>
                </a:solidFill>
              </a:rPr>
              <a:t> Traffic </a:t>
            </a:r>
            <a:r>
              <a:rPr lang="de-DE" sz="3200" dirty="0" err="1" smtClean="0">
                <a:solidFill>
                  <a:schemeClr val="tx2"/>
                </a:solidFill>
              </a:rPr>
              <a:t>Process</a:t>
            </a:r>
            <a:r>
              <a:rPr lang="de-DE" sz="3200" dirty="0" smtClean="0">
                <a:solidFill>
                  <a:schemeClr val="tx2"/>
                </a:solidFill>
              </a:rPr>
              <a:t> Automation</a:t>
            </a:r>
          </a:p>
          <a:p>
            <a:r>
              <a:rPr lang="de-DE" sz="3200" dirty="0" smtClean="0">
                <a:solidFill>
                  <a:schemeClr val="tx2"/>
                </a:solidFill>
              </a:rPr>
              <a:t>Winter </a:t>
            </a:r>
            <a:r>
              <a:rPr lang="de-DE" sz="3200" dirty="0" err="1" smtClean="0">
                <a:solidFill>
                  <a:schemeClr val="tx2"/>
                </a:solidFill>
              </a:rPr>
              <a:t>semester</a:t>
            </a:r>
            <a:r>
              <a:rPr lang="de-DE" sz="3200" dirty="0" smtClean="0">
                <a:solidFill>
                  <a:schemeClr val="tx2"/>
                </a:solidFill>
              </a:rPr>
              <a:t> 2020/2021</a:t>
            </a:r>
          </a:p>
          <a:p>
            <a:r>
              <a:rPr lang="de-DE" sz="3200" dirty="0" smtClean="0">
                <a:solidFill>
                  <a:schemeClr val="tx2"/>
                </a:solidFill>
              </a:rPr>
              <a:t>Head </a:t>
            </a:r>
            <a:r>
              <a:rPr lang="de-DE" sz="3200" dirty="0" err="1" smtClean="0">
                <a:solidFill>
                  <a:schemeClr val="tx2"/>
                </a:solidFill>
              </a:rPr>
              <a:t>of</a:t>
            </a:r>
            <a:r>
              <a:rPr lang="de-DE" sz="3200" dirty="0" smtClean="0">
                <a:solidFill>
                  <a:schemeClr val="tx2"/>
                </a:solidFill>
              </a:rPr>
              <a:t> </a:t>
            </a:r>
            <a:r>
              <a:rPr lang="de-DE" sz="3200" dirty="0" err="1" smtClean="0">
                <a:solidFill>
                  <a:schemeClr val="tx2"/>
                </a:solidFill>
              </a:rPr>
              <a:t>Chair</a:t>
            </a:r>
            <a:r>
              <a:rPr lang="de-DE" sz="3200" dirty="0" smtClean="0">
                <a:solidFill>
                  <a:schemeClr val="tx2"/>
                </a:solidFill>
              </a:rPr>
              <a:t>:</a:t>
            </a:r>
            <a:r>
              <a:rPr lang="de-DE" sz="3200" baseline="0" dirty="0" smtClean="0">
                <a:solidFill>
                  <a:schemeClr val="tx2"/>
                </a:solidFill>
              </a:rPr>
              <a:t>  Prof. </a:t>
            </a:r>
            <a:r>
              <a:rPr lang="de-DE" sz="3200" dirty="0" smtClean="0">
                <a:solidFill>
                  <a:schemeClr val="tx2"/>
                </a:solidFill>
              </a:rPr>
              <a:t>Dr. Meng Wang</a:t>
            </a:r>
            <a:br>
              <a:rPr lang="de-DE" sz="3200" dirty="0" smtClean="0">
                <a:solidFill>
                  <a:schemeClr val="tx2"/>
                </a:solidFill>
              </a:rPr>
            </a:br>
            <a:endParaRPr lang="de-DE" sz="3200" dirty="0">
              <a:solidFill>
                <a:schemeClr val="tx2"/>
              </a:solidFill>
            </a:endParaRPr>
          </a:p>
        </p:txBody>
      </p:sp>
      <p:sp>
        <p:nvSpPr>
          <p:cNvPr id="21" name="Textfeld 20"/>
          <p:cNvSpPr txBox="1"/>
          <p:nvPr userDrawn="1"/>
        </p:nvSpPr>
        <p:spPr>
          <a:xfrm>
            <a:off x="720000" y="9360000"/>
            <a:ext cx="14220000" cy="11846934"/>
          </a:xfrm>
          <a:prstGeom prst="rect">
            <a:avLst/>
          </a:prstGeom>
          <a:solidFill>
            <a:schemeClr val="tx2">
              <a:alpha val="10000"/>
            </a:schemeClr>
          </a:solidFill>
          <a:ln>
            <a:solidFill>
              <a:schemeClr val="tx2"/>
            </a:solidFill>
          </a:ln>
        </p:spPr>
        <p:txBody>
          <a:bodyPr wrap="square" lIns="108000" tIns="108000" rIns="108000" bIns="108000" numCol="1" rtlCol="0">
            <a:spAutoFit/>
          </a:bodyPr>
          <a:lstStyle/>
          <a:p>
            <a:pPr>
              <a:spcAft>
                <a:spcPts val="5000"/>
              </a:spcAft>
            </a:pPr>
            <a:r>
              <a:rPr kumimoji="0" lang="de-DE" sz="4600" b="1" i="0" u="none" strike="noStrike" kern="1200" cap="none" normalizeH="0" baseline="0" dirty="0" smtClean="0">
                <a:ln>
                  <a:noFill/>
                </a:ln>
                <a:solidFill>
                  <a:srgbClr val="002F5D"/>
                </a:solidFill>
                <a:effectLst/>
                <a:latin typeface="Open Sans" panose="020B0606030504020204" pitchFamily="34" charset="0"/>
                <a:ea typeface="+mn-ea"/>
                <a:cs typeface="+mn-cs"/>
              </a:rPr>
              <a:t>Problem und Zielstellung</a:t>
            </a:r>
            <a:endParaRPr lang="de-DE" sz="4600" b="1" dirty="0" smtClean="0">
              <a:solidFill>
                <a:schemeClr val="tx2"/>
              </a:solidFill>
            </a:endParaRPr>
          </a:p>
          <a:p>
            <a:pPr marL="0" marR="0" lvl="0" indent="0" algn="just"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cap="none" normalizeH="0" baseline="0" dirty="0" smtClean="0">
                <a:ln>
                  <a:noFill/>
                </a:ln>
                <a:solidFill>
                  <a:srgbClr val="0B2A51"/>
                </a:solidFill>
                <a:effectLst/>
                <a:latin typeface="Open Sans" panose="020B0606030504020204" pitchFamily="34" charset="0"/>
              </a:rPr>
              <a:t>Die Professur für Verkehrsleitsysteme und </a:t>
            </a:r>
            <a:br>
              <a:rPr kumimoji="0" lang="de-DE" altLang="de-DE" sz="3600" b="0" i="0" u="none" strike="noStrike" cap="none" normalizeH="0" baseline="0" dirty="0" smtClean="0">
                <a:ln>
                  <a:noFill/>
                </a:ln>
                <a:solidFill>
                  <a:srgbClr val="0B2A51"/>
                </a:solidFill>
                <a:effectLst/>
                <a:latin typeface="Open Sans" panose="020B0606030504020204" pitchFamily="34" charset="0"/>
              </a:rPr>
            </a:br>
            <a:r>
              <a:rPr kumimoji="0" lang="de-DE" altLang="de-DE" sz="3600" b="0" i="0" u="none" strike="noStrike" cap="none" normalizeH="0" baseline="0" dirty="0" smtClean="0">
                <a:ln>
                  <a:noFill/>
                </a:ln>
                <a:solidFill>
                  <a:srgbClr val="0B2A51"/>
                </a:solidFill>
                <a:effectLst/>
                <a:latin typeface="Open Sans" panose="020B0606030504020204" pitchFamily="34" charset="0"/>
              </a:rPr>
              <a:t>-prozessautomatisierung (VLP) bietet Ihren Studierenden eine Vielzahl an Themen für studentischen Arbeiten, sei es Hauptseminar-Arbeit, Studien- oder Diplomarbeit, an. Diese sind auf der online Plattform für Akademisches Lehren und Lernen (OPAL) zu finden. </a:t>
            </a:r>
          </a:p>
          <a:p>
            <a:pPr marL="0" marR="0" lvl="0" indent="0" algn="just"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cap="none" normalizeH="0" baseline="0" dirty="0" smtClean="0">
                <a:ln>
                  <a:noFill/>
                </a:ln>
                <a:solidFill>
                  <a:srgbClr val="0B2A51"/>
                </a:solidFill>
                <a:effectLst/>
                <a:latin typeface="Open Sans" panose="020B0606030504020204" pitchFamily="34" charset="0"/>
              </a:rPr>
              <a:t>Zu jeder Studien- und Diplomarbeit sind zwei Poster anzufertigen, die sich lediglich im Format unterscheiden. Ein Poster ist im Format A0, das andere Poster (Miniposter) im Format A4, am Tag der Verteidigung mitzubringen. Es wird empfohlen das Miniposter in mehrfacher Ausführung als Handout für das Auditorium vorzulegen. </a:t>
            </a:r>
          </a:p>
          <a:p>
            <a:pPr marL="0" marR="0" lvl="0" indent="0" algn="just"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cap="none" normalizeH="0" baseline="0" dirty="0" smtClean="0">
                <a:ln>
                  <a:noFill/>
                </a:ln>
                <a:solidFill>
                  <a:srgbClr val="0B2A51"/>
                </a:solidFill>
                <a:effectLst/>
                <a:latin typeface="Open Sans" panose="020B0606030504020204" pitchFamily="34" charset="0"/>
              </a:rPr>
              <a:t>Das Poster stellt den wesentlichen Inhalt der Arbeit anschaulich und allgemeinverständlich dar. Zu diesem Zweck stellt die Professur für Verkehrsleitsysteme und –prozessautomatisierung Ihren Studierenden eine Postervorlage im Format A0 zur Verfügung. Individuelle Gestaltungen sind mit den Betreuenden der studentischen Arbeit abzusprechen.</a:t>
            </a:r>
          </a:p>
        </p:txBody>
      </p:sp>
      <p:graphicFrame>
        <p:nvGraphicFramePr>
          <p:cNvPr id="26" name="Tabelle 25"/>
          <p:cNvGraphicFramePr>
            <a:graphicFrameLocks noGrp="1"/>
          </p:cNvGraphicFramePr>
          <p:nvPr userDrawn="1">
            <p:extLst>
              <p:ext uri="{D42A27DB-BD31-4B8C-83A1-F6EECF244321}">
                <p14:modId xmlns:p14="http://schemas.microsoft.com/office/powerpoint/2010/main" val="1692411985"/>
              </p:ext>
            </p:extLst>
          </p:nvPr>
        </p:nvGraphicFramePr>
        <p:xfrm>
          <a:off x="15336000" y="22744616"/>
          <a:ext cx="14220000" cy="3749040"/>
        </p:xfrm>
        <a:graphic>
          <a:graphicData uri="http://schemas.openxmlformats.org/drawingml/2006/table">
            <a:tbl>
              <a:tblPr firstRow="1" bandRow="1">
                <a:tableStyleId>{5C22544A-7EE6-4342-B048-85BDC9FD1C3A}</a:tableStyleId>
              </a:tblPr>
              <a:tblGrid>
                <a:gridCol w="3261231">
                  <a:extLst>
                    <a:ext uri="{9D8B030D-6E8A-4147-A177-3AD203B41FA5}">
                      <a16:colId xmlns:a16="http://schemas.microsoft.com/office/drawing/2014/main" val="20000"/>
                    </a:ext>
                  </a:extLst>
                </a:gridCol>
                <a:gridCol w="10958769">
                  <a:extLst>
                    <a:ext uri="{9D8B030D-6E8A-4147-A177-3AD203B41FA5}">
                      <a16:colId xmlns:a16="http://schemas.microsoft.com/office/drawing/2014/main" val="20001"/>
                    </a:ext>
                  </a:extLst>
                </a:gridCol>
              </a:tblGrid>
              <a:tr h="0">
                <a:tc>
                  <a:txBody>
                    <a:bodyPr/>
                    <a:lstStyle/>
                    <a:p>
                      <a:r>
                        <a:rPr lang="de-DE" sz="3600" b="0" dirty="0" smtClean="0">
                          <a:solidFill>
                            <a:schemeClr val="tx2"/>
                          </a:solidFill>
                        </a:rPr>
                        <a:t>Gliederung</a:t>
                      </a:r>
                      <a:endParaRPr lang="de-DE" sz="3600" b="0" dirty="0">
                        <a:solidFill>
                          <a:schemeClr val="tx2"/>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3600" b="0" dirty="0" smtClean="0">
                          <a:solidFill>
                            <a:schemeClr val="tx2"/>
                          </a:solidFill>
                        </a:rPr>
                        <a:t>Ähnlich</a:t>
                      </a:r>
                      <a:r>
                        <a:rPr lang="de-DE" sz="3600" b="0" baseline="0" dirty="0" smtClean="0">
                          <a:solidFill>
                            <a:schemeClr val="tx2"/>
                          </a:solidFill>
                        </a:rPr>
                        <a:t> wie wissenschaftliche Arbeit</a:t>
                      </a:r>
                      <a:endParaRPr lang="de-DE" sz="3600" b="0" dirty="0">
                        <a:solidFill>
                          <a:schemeClr val="tx2"/>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de-DE" sz="3600" b="0" dirty="0" smtClean="0">
                          <a:solidFill>
                            <a:schemeClr val="tx2"/>
                          </a:solidFill>
                        </a:rPr>
                        <a:t>Text</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3600" b="0" dirty="0" smtClean="0">
                          <a:solidFill>
                            <a:schemeClr val="tx2"/>
                          </a:solidFill>
                        </a:rPr>
                        <a:t>Knappe, präzise Sätze, mit Textblöcken gearbeitet</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86334">
                <a:tc>
                  <a:txBody>
                    <a:bodyPr/>
                    <a:lstStyle/>
                    <a:p>
                      <a:r>
                        <a:rPr lang="de-DE" sz="3600" b="0" dirty="0" smtClean="0">
                          <a:solidFill>
                            <a:schemeClr val="tx2"/>
                          </a:solidFill>
                        </a:rPr>
                        <a:t>Grafiken</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Verständlich ohne dazugehörigen</a:t>
                      </a:r>
                      <a:r>
                        <a:rPr lang="de-DE" sz="3600" b="0" baseline="0" dirty="0" smtClean="0">
                          <a:solidFill>
                            <a:schemeClr val="tx2"/>
                          </a:solidFill>
                        </a:rPr>
                        <a:t> Text, </a:t>
                      </a:r>
                      <a:br>
                        <a:rPr lang="de-DE" sz="3600" b="0" baseline="0" dirty="0" smtClean="0">
                          <a:solidFill>
                            <a:schemeClr val="tx2"/>
                          </a:solidFill>
                        </a:rPr>
                      </a:br>
                      <a:r>
                        <a:rPr lang="de-DE" sz="3600" b="0" baseline="0" dirty="0" smtClean="0">
                          <a:solidFill>
                            <a:schemeClr val="tx2"/>
                          </a:solidFill>
                        </a:rPr>
                        <a:t>adäquate Qualität</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6334">
                <a:tc>
                  <a:txBody>
                    <a:bodyPr/>
                    <a:lstStyle/>
                    <a:p>
                      <a:r>
                        <a:rPr lang="de-DE" sz="3600" b="0" dirty="0" smtClean="0">
                          <a:solidFill>
                            <a:schemeClr val="tx2"/>
                          </a:solidFill>
                        </a:rPr>
                        <a:t>Farben</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Orientieren sich am CD der TUD</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de-DE" sz="3600" b="0" dirty="0" smtClean="0">
                          <a:solidFill>
                            <a:schemeClr val="tx2"/>
                          </a:solidFill>
                        </a:rPr>
                        <a:t>Inhalt</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Kernaussagen klar dargestellt</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0" name="Textfeld 39"/>
          <p:cNvSpPr txBox="1"/>
          <p:nvPr userDrawn="1"/>
        </p:nvSpPr>
        <p:spPr>
          <a:xfrm>
            <a:off x="15336000" y="9360000"/>
            <a:ext cx="14220000" cy="12395802"/>
          </a:xfrm>
          <a:prstGeom prst="rect">
            <a:avLst/>
          </a:prstGeom>
          <a:solidFill>
            <a:schemeClr val="tx2">
              <a:alpha val="10000"/>
            </a:schemeClr>
          </a:solidFill>
          <a:ln>
            <a:solidFill>
              <a:schemeClr val="tx2"/>
            </a:solidFill>
          </a:ln>
        </p:spPr>
        <p:txBody>
          <a:bodyPr wrap="square" lIns="108000" tIns="108000" rIns="108000" bIns="108000" numCol="1" rtlCol="0">
            <a:spAutoFit/>
          </a:bodyPr>
          <a:lstStyle/>
          <a:p>
            <a:pPr>
              <a:spcAft>
                <a:spcPts val="5000"/>
              </a:spcAft>
            </a:pPr>
            <a:r>
              <a:rPr kumimoji="0" lang="de-DE" sz="4600" b="1" i="0" u="none" strike="noStrike" kern="1200" cap="none" normalizeH="0" baseline="0" dirty="0" smtClean="0">
                <a:ln>
                  <a:noFill/>
                </a:ln>
                <a:solidFill>
                  <a:srgbClr val="002F5D"/>
                </a:solidFill>
                <a:effectLst/>
                <a:latin typeface="Open Sans" panose="020B0606030504020204" pitchFamily="34" charset="0"/>
                <a:ea typeface="+mn-ea"/>
                <a:cs typeface="+mn-cs"/>
              </a:rPr>
              <a:t>Ergebnisse</a:t>
            </a:r>
            <a:endParaRPr kumimoji="0" lang="de-DE" sz="4600" b="1" i="0" u="none" strike="noStrike" kern="1200" cap="none" normalizeH="0" baseline="0" dirty="0" smtClean="0">
              <a:ln>
                <a:noFill/>
              </a:ln>
              <a:solidFill>
                <a:schemeClr val="tx2"/>
              </a:solidFill>
              <a:effectLst/>
              <a:latin typeface="+mn-lt"/>
              <a:ea typeface="+mn-ea"/>
              <a:cs typeface="+mn-cs"/>
            </a:endParaRPr>
          </a:p>
          <a:p>
            <a:pPr algn="just">
              <a:spcAft>
                <a:spcPts val="5000"/>
              </a:spcAft>
            </a:pPr>
            <a:r>
              <a:rPr kumimoji="0" lang="de-DE" altLang="de-DE" sz="3600" b="0" i="0" u="none" strike="noStrike" cap="none" normalizeH="0" baseline="0" dirty="0" smtClean="0">
                <a:ln>
                  <a:noFill/>
                </a:ln>
                <a:solidFill>
                  <a:srgbClr val="0B2A51"/>
                </a:solidFill>
                <a:effectLst/>
                <a:latin typeface="Open Sans" panose="020B0606030504020204" pitchFamily="34" charset="0"/>
              </a:rPr>
              <a:t>Im Idealfall zieht das Poster von weitem Blicke auf sich, weckt Interesse und macht Lust sich mit dem Thema auseinanderzusetzen. </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Ein Poster im Design der Professur für Verkehrsleitsysteme und –prozessautomatisierung sorgt für Wiedererkennbarkeit und Einheitlichkeit.</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Kann in angemessenem Abstand gelesen werden.</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Eine gut durchdachte und gestaltete Grafik spart viel Text und erleichtert dem Betrachter/der Betrachterin den Einstieg in das Thema.</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Grafiken sollten auch ohne dazugehörigen Text verständlich sein – eine Bildunterzeile ist notwendig.</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Eine klare Struktur lenkt die Aufmerksamkeit und erleichtert das Lesen. Der „</a:t>
            </a:r>
            <a:r>
              <a:rPr kumimoji="0" lang="de-DE" altLang="de-DE" sz="3600" b="0" i="0" u="none" strike="noStrike" kern="1200" cap="none" normalizeH="0" baseline="0" dirty="0" err="1" smtClean="0">
                <a:ln>
                  <a:noFill/>
                </a:ln>
                <a:solidFill>
                  <a:srgbClr val="0B2A51"/>
                </a:solidFill>
                <a:effectLst/>
                <a:latin typeface="Open Sans" panose="020B0606030504020204" pitchFamily="34" charset="0"/>
                <a:ea typeface="+mn-ea"/>
                <a:cs typeface="+mn-cs"/>
              </a:rPr>
              <a:t>Weiss</a:t>
            </a: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”-Raum um Bilder und Texte ist hierfür wichtig. </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In 2-3 Minuten sollten die Lesenden den gesamten Inhalt des Posters erfasst haben.</a:t>
            </a:r>
          </a:p>
        </p:txBody>
      </p:sp>
      <p:sp>
        <p:nvSpPr>
          <p:cNvPr id="41" name="Textfeld 40"/>
          <p:cNvSpPr txBox="1"/>
          <p:nvPr userDrawn="1"/>
        </p:nvSpPr>
        <p:spPr>
          <a:xfrm>
            <a:off x="720000" y="25954617"/>
            <a:ext cx="14220000" cy="11749471"/>
          </a:xfrm>
          <a:prstGeom prst="rect">
            <a:avLst/>
          </a:prstGeom>
          <a:solidFill>
            <a:schemeClr val="tx2">
              <a:alpha val="10000"/>
            </a:schemeClr>
          </a:solidFill>
          <a:ln>
            <a:solidFill>
              <a:schemeClr val="tx2"/>
            </a:solidFill>
          </a:ln>
        </p:spPr>
        <p:txBody>
          <a:bodyPr wrap="square" lIns="108000" tIns="108000" rIns="108000" bIns="108000" numCol="1" rtlCol="0">
            <a:spAutoFit/>
          </a:bodyPr>
          <a:lstStyle/>
          <a:p>
            <a:pPr>
              <a:spcAft>
                <a:spcPts val="5000"/>
              </a:spcAft>
            </a:pPr>
            <a:r>
              <a:rPr kumimoji="0" lang="de-DE" sz="4600" b="1" i="0" u="none" strike="noStrike" kern="1200" cap="none" normalizeH="0" baseline="0" dirty="0" smtClean="0">
                <a:ln>
                  <a:noFill/>
                </a:ln>
                <a:solidFill>
                  <a:srgbClr val="002F5D"/>
                </a:solidFill>
                <a:effectLst/>
                <a:latin typeface="Open Sans" panose="020B0606030504020204" pitchFamily="34" charset="0"/>
                <a:ea typeface="+mn-ea"/>
                <a:cs typeface="+mn-cs"/>
              </a:rPr>
              <a:t>Methoden</a:t>
            </a:r>
            <a:endParaRPr kumimoji="0" lang="de-DE" sz="4600" b="1" i="0" u="none" strike="noStrike" kern="1200" cap="none" normalizeH="0" baseline="0" dirty="0" smtClean="0">
              <a:ln>
                <a:noFill/>
              </a:ln>
              <a:solidFill>
                <a:schemeClr val="tx2"/>
              </a:solidFill>
              <a:effectLst/>
              <a:latin typeface="+mn-lt"/>
              <a:ea typeface="+mn-ea"/>
              <a:cs typeface="+mn-cs"/>
            </a:endParaRPr>
          </a:p>
          <a:p>
            <a:pPr algn="just">
              <a:spcAft>
                <a:spcPts val="5000"/>
              </a:spcAft>
            </a:pPr>
            <a:r>
              <a:rPr kumimoji="0" lang="de-DE" altLang="de-DE" sz="3600" b="0" i="0" u="none" strike="noStrike" cap="none" normalizeH="0" baseline="0" dirty="0" smtClean="0">
                <a:ln>
                  <a:noFill/>
                </a:ln>
                <a:solidFill>
                  <a:srgbClr val="0B2A51"/>
                </a:solidFill>
                <a:effectLst/>
                <a:latin typeface="Open Sans" panose="020B0606030504020204" pitchFamily="34" charset="0"/>
              </a:rPr>
              <a:t>Um wissenschaftliche Inhalte über ein Poster zu präsentieren, sollte man ein klares Ziel definieren und seine Zielgruppe kennen.</a:t>
            </a:r>
          </a:p>
          <a:p>
            <a:pPr marL="711200" marR="0" lvl="0" indent="-711200" algn="l" defTabSz="914400" rtl="0" eaLnBrk="0" fontAlgn="base" latinLnBrk="0" hangingPunct="0">
              <a:lnSpc>
                <a:spcPct val="100000"/>
              </a:lnSpc>
              <a:spcBef>
                <a:spcPct val="0"/>
              </a:spcBef>
              <a:spcAft>
                <a:spcPts val="1200"/>
              </a:spcAft>
              <a:buClrTx/>
              <a:buSzTx/>
              <a:buFont typeface="Symbol" panose="05050102010706020507" pitchFamily="18" charset="2"/>
              <a:buNone/>
              <a:tabLst>
                <a:tab pos="1800225" algn="l"/>
              </a:tabLst>
            </a:pPr>
            <a:r>
              <a:rPr kumimoji="0" lang="de-DE" altLang="de-DE" sz="3600" b="0" i="0" u="none" strike="noStrike" cap="none" normalizeH="0" baseline="0" dirty="0" smtClean="0">
                <a:ln>
                  <a:noFill/>
                </a:ln>
                <a:solidFill>
                  <a:srgbClr val="0B2A51"/>
                </a:solidFill>
                <a:effectLst/>
                <a:latin typeface="Open Sans" panose="020B0606030504020204" pitchFamily="34" charset="0"/>
              </a:rPr>
              <a:t>— </a:t>
            </a: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Je nach Fokus und Zielgruppe, sollte man einen der Aspekte  </a:t>
            </a:r>
            <a:b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b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1. Problem und Zielstellung, 2. Methoden, 3. Ergebnisse  oder 4. Diskussion in den Vordergrund stellen.</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defRPr/>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Beschränken Sie die Informationsauswahl.</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defRPr/>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Beachten Sie das Corporate Design (CD) der TUD.</a:t>
            </a:r>
          </a:p>
          <a:p>
            <a:pPr marL="711200" marR="0" lvl="0" indent="-711200" algn="l" defTabSz="914400" rtl="0" eaLnBrk="0" fontAlgn="base" latinLnBrk="0" hangingPunct="0">
              <a:lnSpc>
                <a:spcPct val="100000"/>
              </a:lnSpc>
              <a:spcBef>
                <a:spcPct val="0"/>
              </a:spcBef>
              <a:spcAft>
                <a:spcPts val="1200"/>
              </a:spcAft>
              <a:buClrTx/>
              <a:buSzTx/>
              <a:buFont typeface="Symbol" panose="05050102010706020507" pitchFamily="18" charset="2"/>
              <a:buNone/>
              <a:tabLst/>
              <a:defRPr/>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Die Leserichtung zwischen den Textfeldern verläuft von oben nach unten.</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defRPr/>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Bilder sind groß und proportional einzufügen.</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defRPr/>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Achten Sie auf adäquate Qualität von Grafiken.</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Überschriften sind schnell zu erfassen.</a:t>
            </a:r>
          </a:p>
          <a:p>
            <a:pPr marL="711200" marR="0" lvl="0" indent="-71120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Abstand zwischen </a:t>
            </a:r>
            <a:r>
              <a:rPr kumimoji="0" lang="de-DE" altLang="de-DE" sz="3600" b="0" i="0" u="none" strike="noStrike" kern="1200" cap="none" normalizeH="0" baseline="0" dirty="0" err="1" smtClean="0">
                <a:ln>
                  <a:noFill/>
                </a:ln>
                <a:solidFill>
                  <a:srgbClr val="0B2A51"/>
                </a:solidFill>
                <a:effectLst/>
                <a:latin typeface="Open Sans" panose="020B0606030504020204" pitchFamily="34" charset="0"/>
                <a:ea typeface="+mn-ea"/>
                <a:cs typeface="+mn-cs"/>
              </a:rPr>
              <a:t>Posterelementen</a:t>
            </a: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sind wichtig für die Übersicht.</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Bitten Sie jemanden, Ihr Poster „</a:t>
            </a:r>
            <a:r>
              <a:rPr kumimoji="0" lang="de-DE" altLang="de-DE" sz="3600" b="0" i="0" u="none" strike="noStrike" kern="1200" cap="none" normalizeH="0" baseline="0" dirty="0" err="1" smtClean="0">
                <a:ln>
                  <a:noFill/>
                </a:ln>
                <a:solidFill>
                  <a:srgbClr val="0B2A51"/>
                </a:solidFill>
                <a:effectLst/>
                <a:latin typeface="Open Sans" panose="020B0606030504020204" pitchFamily="34" charset="0"/>
                <a:ea typeface="+mn-ea"/>
                <a:cs typeface="+mn-cs"/>
              </a:rPr>
              <a:t>probezulesen</a:t>
            </a: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a:t>
            </a:r>
          </a:p>
        </p:txBody>
      </p:sp>
      <p:sp>
        <p:nvSpPr>
          <p:cNvPr id="42" name="Textfeld 41"/>
          <p:cNvSpPr txBox="1"/>
          <p:nvPr userDrawn="1"/>
        </p:nvSpPr>
        <p:spPr>
          <a:xfrm>
            <a:off x="720000" y="24973019"/>
            <a:ext cx="14220000" cy="587441"/>
          </a:xfrm>
          <a:prstGeom prst="rect">
            <a:avLst/>
          </a:prstGeom>
          <a:noFill/>
        </p:spPr>
        <p:txBody>
          <a:bodyPr wrap="square" lIns="108000" tIns="108000" rIns="108000" bIns="108000" rtlCol="0">
            <a:spAutoFit/>
          </a:bodyPr>
          <a:lstStyle/>
          <a:p>
            <a:r>
              <a:rPr lang="de-DE" sz="2400" i="1" dirty="0" smtClean="0">
                <a:solidFill>
                  <a:schemeClr val="bg2"/>
                </a:solidFill>
              </a:rPr>
              <a:t>Abbildung 1: Luftaufnahme der TUD [</a:t>
            </a:r>
            <a:r>
              <a:rPr lang="de-DE" sz="2400" i="1" dirty="0" err="1" smtClean="0">
                <a:solidFill>
                  <a:schemeClr val="bg2"/>
                </a:solidFill>
              </a:rPr>
              <a:t>Bildpool</a:t>
            </a:r>
            <a:r>
              <a:rPr lang="de-DE" sz="2400" i="1" dirty="0" smtClean="0">
                <a:solidFill>
                  <a:schemeClr val="bg2"/>
                </a:solidFill>
              </a:rPr>
              <a:t> TUD, Nils Eisfeld]</a:t>
            </a:r>
            <a:endParaRPr lang="de-DE" sz="2400" dirty="0"/>
          </a:p>
        </p:txBody>
      </p:sp>
      <p:pic>
        <p:nvPicPr>
          <p:cNvPr id="46" name="Grafik 45"/>
          <p:cNvPicPr>
            <a:picLocks noChangeAspect="1"/>
          </p:cNvPicPr>
          <p:nvPr userDrawn="1"/>
        </p:nvPicPr>
        <p:blipFill rotWithShape="1">
          <a:blip r:embed="rId3" cstate="print">
            <a:extLst>
              <a:ext uri="{28A0092B-C50C-407E-A947-70E740481C1C}">
                <a14:useLocalDpi xmlns:a14="http://schemas.microsoft.com/office/drawing/2010/main" val="0"/>
              </a:ext>
            </a:extLst>
          </a:blip>
          <a:srcRect t="12086" b="8453"/>
          <a:stretch/>
        </p:blipFill>
        <p:spPr>
          <a:xfrm>
            <a:off x="15336000" y="27040116"/>
            <a:ext cx="14220000" cy="7532915"/>
          </a:xfrm>
          <a:prstGeom prst="rect">
            <a:avLst/>
          </a:prstGeom>
        </p:spPr>
      </p:pic>
      <p:sp>
        <p:nvSpPr>
          <p:cNvPr id="49" name="Textfeld 48"/>
          <p:cNvSpPr txBox="1"/>
          <p:nvPr userDrawn="1"/>
        </p:nvSpPr>
        <p:spPr>
          <a:xfrm>
            <a:off x="15336000" y="34592980"/>
            <a:ext cx="14516100" cy="587441"/>
          </a:xfrm>
          <a:prstGeom prst="rect">
            <a:avLst/>
          </a:prstGeom>
          <a:noFill/>
        </p:spPr>
        <p:txBody>
          <a:bodyPr wrap="square" lIns="108000" tIns="108000" rIns="108000" bIns="108000" rtlCol="0">
            <a:spAutoFit/>
          </a:bodyPr>
          <a:lstStyle/>
          <a:p>
            <a:r>
              <a:rPr lang="de-DE" sz="2400" i="1" dirty="0" smtClean="0">
                <a:solidFill>
                  <a:schemeClr val="bg2"/>
                </a:solidFill>
              </a:rPr>
              <a:t>Abbildung 2: Applaus</a:t>
            </a:r>
            <a:r>
              <a:rPr lang="de-DE" sz="2400" i="1" baseline="0" dirty="0" smtClean="0">
                <a:solidFill>
                  <a:schemeClr val="bg2"/>
                </a:solidFill>
              </a:rPr>
              <a:t> für eine erfolgreiche Verteidigung [</a:t>
            </a:r>
            <a:r>
              <a:rPr lang="de-DE" sz="2400" i="1" baseline="0" dirty="0" err="1" smtClean="0">
                <a:solidFill>
                  <a:schemeClr val="bg2"/>
                </a:solidFill>
              </a:rPr>
              <a:t>Bildpool</a:t>
            </a:r>
            <a:r>
              <a:rPr lang="de-DE" sz="2400" i="1" baseline="0" dirty="0" smtClean="0">
                <a:solidFill>
                  <a:schemeClr val="bg2"/>
                </a:solidFill>
              </a:rPr>
              <a:t> TUD, </a:t>
            </a:r>
            <a:r>
              <a:rPr lang="de-DE" sz="2400" i="1" baseline="0" dirty="0" err="1" smtClean="0">
                <a:solidFill>
                  <a:schemeClr val="bg2"/>
                </a:solidFill>
              </a:rPr>
              <a:t>PantherMedia</a:t>
            </a:r>
            <a:r>
              <a:rPr lang="de-DE" sz="2400" i="1" baseline="0" dirty="0" smtClean="0">
                <a:solidFill>
                  <a:schemeClr val="bg2"/>
                </a:solidFill>
              </a:rPr>
              <a:t> / </a:t>
            </a:r>
            <a:r>
              <a:rPr lang="de-DE" sz="2400" i="1" baseline="0" dirty="0" err="1" smtClean="0">
                <a:solidFill>
                  <a:schemeClr val="bg2"/>
                </a:solidFill>
              </a:rPr>
              <a:t>baranq</a:t>
            </a:r>
            <a:r>
              <a:rPr lang="de-DE" sz="2400" i="1" baseline="0" dirty="0" smtClean="0">
                <a:solidFill>
                  <a:schemeClr val="bg2"/>
                </a:solidFill>
              </a:rPr>
              <a:t>]</a:t>
            </a:r>
            <a:endParaRPr lang="de-DE" sz="2400" dirty="0"/>
          </a:p>
        </p:txBody>
      </p:sp>
      <p:sp>
        <p:nvSpPr>
          <p:cNvPr id="50" name="Textfeld 49"/>
          <p:cNvSpPr txBox="1"/>
          <p:nvPr userDrawn="1"/>
        </p:nvSpPr>
        <p:spPr>
          <a:xfrm>
            <a:off x="15336000" y="22119790"/>
            <a:ext cx="14220000" cy="587441"/>
          </a:xfrm>
          <a:prstGeom prst="rect">
            <a:avLst/>
          </a:prstGeom>
          <a:noFill/>
        </p:spPr>
        <p:txBody>
          <a:bodyPr wrap="square" lIns="108000" tIns="108000" rIns="108000" bIns="108000" rtlCol="0">
            <a:spAutoFit/>
          </a:bodyPr>
          <a:lstStyle/>
          <a:p>
            <a:r>
              <a:rPr lang="de-DE" sz="2400" i="1" dirty="0" smtClean="0">
                <a:solidFill>
                  <a:schemeClr val="bg2"/>
                </a:solidFill>
              </a:rPr>
              <a:t>Tabelle 1: Checkliste für Ihr Poster</a:t>
            </a:r>
            <a:endParaRPr lang="de-DE" sz="2400" dirty="0"/>
          </a:p>
        </p:txBody>
      </p:sp>
      <p:sp>
        <p:nvSpPr>
          <p:cNvPr id="54" name="Textfeld 53"/>
          <p:cNvSpPr txBox="1"/>
          <p:nvPr userDrawn="1"/>
        </p:nvSpPr>
        <p:spPr>
          <a:xfrm>
            <a:off x="15336000" y="35475173"/>
            <a:ext cx="14220000" cy="2232000"/>
          </a:xfrm>
          <a:prstGeom prst="rect">
            <a:avLst/>
          </a:prstGeom>
          <a:solidFill>
            <a:schemeClr val="tx2">
              <a:alpha val="10000"/>
            </a:schemeClr>
          </a:solidFill>
          <a:ln>
            <a:solidFill>
              <a:schemeClr val="tx2"/>
            </a:solidFill>
          </a:ln>
        </p:spPr>
        <p:txBody>
          <a:bodyPr wrap="square" lIns="108000" tIns="108000" rIns="108000" bIns="108000" numCol="1" rtlCol="0">
            <a:spAutoFit/>
          </a:bodyPr>
          <a:lstStyle/>
          <a:p>
            <a:pPr>
              <a:spcAft>
                <a:spcPts val="5000"/>
              </a:spcAft>
            </a:pPr>
            <a:r>
              <a:rPr kumimoji="0" lang="de-DE" sz="4600" b="1" i="0" u="none" strike="noStrike" kern="1200" cap="none" normalizeH="0" baseline="0" dirty="0" smtClean="0">
                <a:ln>
                  <a:noFill/>
                </a:ln>
                <a:solidFill>
                  <a:srgbClr val="002F5D"/>
                </a:solidFill>
                <a:effectLst/>
                <a:latin typeface="Open Sans" panose="020B0606030504020204" pitchFamily="34" charset="0"/>
                <a:ea typeface="+mn-ea"/>
                <a:cs typeface="+mn-cs"/>
              </a:rPr>
              <a:t>Kontakt</a:t>
            </a:r>
          </a:p>
          <a:p>
            <a:pPr>
              <a:spcAft>
                <a:spcPts val="5000"/>
              </a:spcAft>
            </a:pPr>
            <a:r>
              <a:rPr kumimoji="0" lang="de-DE" sz="3600" b="0" i="0" u="none" strike="noStrike" kern="1200" cap="none" normalizeH="0" baseline="0" dirty="0" smtClean="0">
                <a:ln>
                  <a:noFill/>
                </a:ln>
                <a:solidFill>
                  <a:schemeClr val="tx2"/>
                </a:solidFill>
                <a:effectLst/>
                <a:latin typeface="+mn-lt"/>
                <a:ea typeface="+mn-ea"/>
                <a:cs typeface="+mn-cs"/>
              </a:rPr>
              <a:t>Alle Kontaktangaben finden Sie auf: </a:t>
            </a:r>
            <a:r>
              <a:rPr kumimoji="0" lang="de-DE" sz="3600" b="0" i="0" u="none" strike="noStrike" kern="1200" cap="none" normalizeH="0" baseline="0" dirty="0" smtClean="0">
                <a:ln>
                  <a:noFill/>
                </a:ln>
                <a:solidFill>
                  <a:schemeClr val="tx2"/>
                </a:solidFill>
                <a:effectLst/>
                <a:latin typeface="+mn-lt"/>
                <a:ea typeface="+mn-ea"/>
                <a:cs typeface="+mn-cs"/>
                <a:hlinkClick r:id="rId4"/>
              </a:rPr>
              <a:t>https://tu-dresden.de/vlp</a:t>
            </a:r>
            <a:r>
              <a:rPr kumimoji="0" lang="de-DE" sz="3600" b="0" i="0" u="none" strike="noStrike" kern="1200" cap="none" normalizeH="0" baseline="0" dirty="0" smtClean="0">
                <a:ln>
                  <a:noFill/>
                </a:ln>
                <a:solidFill>
                  <a:schemeClr val="tx2"/>
                </a:solidFill>
                <a:effectLst/>
                <a:latin typeface="+mn-lt"/>
                <a:ea typeface="+mn-ea"/>
                <a:cs typeface="+mn-cs"/>
              </a:rPr>
              <a:t>.</a:t>
            </a:r>
          </a:p>
        </p:txBody>
      </p:sp>
      <p:pic>
        <p:nvPicPr>
          <p:cNvPr id="2" name="Grafik 1"/>
          <p:cNvPicPr>
            <a:picLocks noChangeAspect="1"/>
          </p:cNvPicPr>
          <p:nvPr userDrawn="1"/>
        </p:nvPicPr>
        <p:blipFill rotWithShape="1">
          <a:blip r:embed="rId5" cstate="print">
            <a:extLst>
              <a:ext uri="{28A0092B-C50C-407E-A947-70E740481C1C}">
                <a14:useLocalDpi xmlns:a14="http://schemas.microsoft.com/office/drawing/2010/main" val="0"/>
              </a:ext>
            </a:extLst>
          </a:blip>
          <a:srcRect t="33115" b="26404"/>
          <a:stretch/>
        </p:blipFill>
        <p:spPr>
          <a:xfrm>
            <a:off x="720000" y="21719148"/>
            <a:ext cx="14220000" cy="3238500"/>
          </a:xfrm>
          <a:prstGeom prst="rect">
            <a:avLst/>
          </a:prstGeom>
        </p:spPr>
      </p:pic>
      <p:sp>
        <p:nvSpPr>
          <p:cNvPr id="24" name="Textfeld 23"/>
          <p:cNvSpPr txBox="1"/>
          <p:nvPr userDrawn="1"/>
        </p:nvSpPr>
        <p:spPr>
          <a:xfrm>
            <a:off x="12163697" y="616133"/>
            <a:ext cx="17142823" cy="3046988"/>
          </a:xfrm>
          <a:prstGeom prst="rect">
            <a:avLst/>
          </a:prstGeom>
          <a:noFill/>
        </p:spPr>
        <p:txBody>
          <a:bodyPr wrap="square" rtlCol="0">
            <a:spAutoFit/>
          </a:bodyPr>
          <a:lstStyle/>
          <a:p>
            <a:r>
              <a:rPr lang="en-US" sz="9600" b="1" dirty="0" smtClean="0">
                <a:solidFill>
                  <a:srgbClr val="FF0000"/>
                </a:solidFill>
              </a:rPr>
              <a:t>EXAMPLE POSTER</a:t>
            </a:r>
          </a:p>
          <a:p>
            <a:r>
              <a:rPr lang="en-US" sz="9600" b="1" dirty="0" smtClean="0">
                <a:solidFill>
                  <a:srgbClr val="FF0000"/>
                </a:solidFill>
              </a:rPr>
              <a:t>Please edit slide 2!</a:t>
            </a:r>
            <a:endParaRPr lang="de-DE" sz="9600" b="1" dirty="0">
              <a:solidFill>
                <a:srgbClr val="FF0000"/>
              </a:solidFill>
            </a:endParaRPr>
          </a:p>
        </p:txBody>
      </p:sp>
      <p:pic>
        <p:nvPicPr>
          <p:cNvPr id="3" name="Grafik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713440" y="7140567"/>
            <a:ext cx="5593080" cy="1402824"/>
          </a:xfrm>
          <a:prstGeom prst="rect">
            <a:avLst/>
          </a:prstGeom>
        </p:spPr>
      </p:pic>
      <p:sp>
        <p:nvSpPr>
          <p:cNvPr id="25" name="Textfeld 24"/>
          <p:cNvSpPr txBox="1"/>
          <p:nvPr userDrawn="1"/>
        </p:nvSpPr>
        <p:spPr>
          <a:xfrm>
            <a:off x="2842725" y="39037513"/>
            <a:ext cx="10116818" cy="3150469"/>
          </a:xfrm>
          <a:prstGeom prst="rect">
            <a:avLst/>
          </a:prstGeom>
          <a:noFill/>
        </p:spPr>
        <p:txBody>
          <a:bodyPr wrap="square" lIns="0" tIns="36000" rIns="0" bIns="36000" rtlCol="0" anchor="ctr" anchorCtr="1">
            <a:spAutoFit/>
          </a:bodyPr>
          <a:lstStyle/>
          <a:p>
            <a:pPr algn="l" eaLnBrk="1" hangingPunct="1">
              <a:defRPr/>
            </a:pPr>
            <a:r>
              <a:rPr lang="en-US"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Chair of Traffic Process Automation</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Prof. Dr. Meng Wang</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Telefon: 0351 463 36784</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 vpa@mailbox.tu-dresden.de</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Web: http://tu-dresden.de/vpa</a:t>
            </a:r>
            <a:endParaRPr lang="de-DE" sz="3200" dirty="0"/>
          </a:p>
        </p:txBody>
      </p:sp>
      <p:pic>
        <p:nvPicPr>
          <p:cNvPr id="29" name="Grafik 28">
            <a:extLst>
              <a:ext uri="{FF2B5EF4-FFF2-40B4-BE49-F238E27FC236}">
                <a16:creationId xmlns:a16="http://schemas.microsoft.com/office/drawing/2014/main" id="{E6AE17FD-B6BC-6942-9201-B499C5F8774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648426" y="39462060"/>
            <a:ext cx="7907574" cy="1976894"/>
          </a:xfrm>
          <a:prstGeom prst="rect">
            <a:avLst/>
          </a:prstGeom>
        </p:spPr>
      </p:pic>
    </p:spTree>
    <p:extLst>
      <p:ext uri="{BB962C8B-B14F-4D97-AF65-F5344CB8AC3E}">
        <p14:creationId xmlns:p14="http://schemas.microsoft.com/office/powerpoint/2010/main" val="404522885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uer Kopf + Fuß">
    <p:spTree>
      <p:nvGrpSpPr>
        <p:cNvPr id="1" name=""/>
        <p:cNvGrpSpPr/>
        <p:nvPr/>
      </p:nvGrpSpPr>
      <p:grpSpPr>
        <a:xfrm>
          <a:off x="0" y="0"/>
          <a:ext cx="0" cy="0"/>
          <a:chOff x="0" y="0"/>
          <a:chExt cx="0" cy="0"/>
        </a:xfrm>
      </p:grpSpPr>
      <p:sp>
        <p:nvSpPr>
          <p:cNvPr id="12" name="Rectangle 8"/>
          <p:cNvSpPr>
            <a:spLocks noChangeArrowheads="1"/>
          </p:cNvSpPr>
          <p:nvPr userDrawn="1"/>
        </p:nvSpPr>
        <p:spPr bwMode="auto">
          <a:xfrm>
            <a:off x="0" y="38295263"/>
            <a:ext cx="30338713" cy="4508500"/>
          </a:xfrm>
          <a:prstGeom prst="rect">
            <a:avLst/>
          </a:prstGeom>
          <a:solidFill>
            <a:srgbClr val="0B2A51"/>
          </a:solidFill>
          <a:ln>
            <a:noFill/>
          </a:ln>
          <a:effectLst/>
          <a:extLs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36576" tIns="36576" rIns="36576" bIns="36576" numCol="1" anchor="t" anchorCtr="0" compatLnSpc="1">
            <a:prstTxWarp prst="textNoShape">
              <a:avLst/>
            </a:prstTxWarp>
          </a:bodyPr>
          <a:lstStyle/>
          <a:p>
            <a:endParaRPr lang="de-DE" dirty="0"/>
          </a:p>
        </p:txBody>
      </p:sp>
      <p:sp>
        <p:nvSpPr>
          <p:cNvPr id="13" name="Rectangle 9"/>
          <p:cNvSpPr>
            <a:spLocks noChangeArrowheads="1"/>
          </p:cNvSpPr>
          <p:nvPr userDrawn="1"/>
        </p:nvSpPr>
        <p:spPr bwMode="auto">
          <a:xfrm>
            <a:off x="0" y="4319587"/>
            <a:ext cx="30275213" cy="720726"/>
          </a:xfrm>
          <a:prstGeom prst="rect">
            <a:avLst/>
          </a:prstGeom>
          <a:solidFill>
            <a:srgbClr val="0B2A51">
              <a:alpha val="50000"/>
            </a:srgbClr>
          </a:solidFill>
          <a:ln>
            <a:noFill/>
          </a:ln>
          <a:effectLst/>
          <a:extLs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4320000" tIns="0" rIns="432000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userDrawn="1"/>
        </p:nvSpPr>
        <p:spPr bwMode="auto">
          <a:xfrm>
            <a:off x="1588" y="1588"/>
            <a:ext cx="30275212" cy="4319587"/>
          </a:xfrm>
          <a:prstGeom prst="rect">
            <a:avLst/>
          </a:prstGeom>
          <a:solidFill>
            <a:srgbClr val="0B2A51"/>
          </a:solidFill>
          <a:ln>
            <a:noFill/>
          </a:ln>
          <a:effectLst/>
          <a:extLs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700" b="0" i="0" u="none" strike="noStrike" cap="none" normalizeH="0" baseline="0" smtClean="0">
                <a:ln>
                  <a:noFill/>
                </a:ln>
                <a:solidFill>
                  <a:srgbClr val="0B2A51"/>
                </a:solidFill>
                <a:effectLst/>
                <a:latin typeface="Open Sans" panose="020B0606030504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pic>
        <p:nvPicPr>
          <p:cNvPr id="3087" name="Picture 15" descr="TUD_Logo_weiss_2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5188" y="1225550"/>
            <a:ext cx="8212137" cy="2382838"/>
          </a:xfrm>
          <a:prstGeom prst="rect">
            <a:avLst/>
          </a:prstGeom>
          <a:noFill/>
          <a:ln>
            <a:noFill/>
          </a:ln>
          <a:effectLst/>
          <a:extLst>
            <a:ext uri="{909E8E84-426E-40DD-AFC4-6F175D3DCCD1}">
              <a14:hiddenFill xmlns:a14="http://schemas.microsoft.com/office/drawing/2010/main">
                <a:solidFill>
                  <a:srgbClr val="0069B4"/>
                </a:solidFill>
              </a14:hiddenFill>
            </a:ex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pic>
      <p:sp>
        <p:nvSpPr>
          <p:cNvPr id="4" name="Textfeld 3"/>
          <p:cNvSpPr txBox="1"/>
          <p:nvPr userDrawn="1"/>
        </p:nvSpPr>
        <p:spPr>
          <a:xfrm>
            <a:off x="2842725" y="39037513"/>
            <a:ext cx="10116818" cy="3150469"/>
          </a:xfrm>
          <a:prstGeom prst="rect">
            <a:avLst/>
          </a:prstGeom>
          <a:noFill/>
        </p:spPr>
        <p:txBody>
          <a:bodyPr wrap="square" lIns="0" tIns="36000" rIns="0" bIns="36000" rtlCol="0" anchor="ctr" anchorCtr="1">
            <a:spAutoFit/>
          </a:bodyPr>
          <a:lstStyle/>
          <a:p>
            <a:pPr algn="l" eaLnBrk="1" hangingPunct="1">
              <a:defRPr/>
            </a:pPr>
            <a:r>
              <a:rPr lang="en-US"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Chair of Traffic Process Automation</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Prof. Dr. Meng Wang</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Telefon: 0351 463 36784</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 vpa@mailbox.tu-dresden.de</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Web: http://tu-dresden.de/vpa</a:t>
            </a:r>
            <a:endParaRPr lang="de-DE" sz="3200" dirty="0"/>
          </a:p>
        </p:txBody>
      </p:sp>
      <p:sp>
        <p:nvSpPr>
          <p:cNvPr id="5" name="Textfeld 4"/>
          <p:cNvSpPr txBox="1"/>
          <p:nvPr userDrawn="1"/>
        </p:nvSpPr>
        <p:spPr>
          <a:xfrm>
            <a:off x="3555274" y="4269059"/>
            <a:ext cx="21059368" cy="830997"/>
          </a:xfrm>
          <a:prstGeom prst="rect">
            <a:avLst/>
          </a:prstGeom>
          <a:noFill/>
        </p:spPr>
        <p:txBody>
          <a:bodyPr wrap="square" lIns="0" tIns="36000" rIns="0" bIns="36000" rtlCol="0">
            <a:spAutoFit/>
          </a:bodyPr>
          <a:lstStyle/>
          <a:p>
            <a:r>
              <a:rPr lang="en-US" sz="4800" dirty="0" smtClean="0">
                <a:solidFill>
                  <a:schemeClr val="bg1"/>
                </a:solidFill>
              </a:rPr>
              <a:t>“Friedrich List” Faculty of Transport and Traffic Sciences</a:t>
            </a:r>
          </a:p>
        </p:txBody>
      </p:sp>
      <p:graphicFrame>
        <p:nvGraphicFramePr>
          <p:cNvPr id="11" name="Tabelle 10"/>
          <p:cNvGraphicFramePr>
            <a:graphicFrameLocks noGrp="1"/>
          </p:cNvGraphicFramePr>
          <p:nvPr userDrawn="1">
            <p:extLst>
              <p:ext uri="{D42A27DB-BD31-4B8C-83A1-F6EECF244321}">
                <p14:modId xmlns:p14="http://schemas.microsoft.com/office/powerpoint/2010/main" val="204887669"/>
              </p:ext>
            </p:extLst>
          </p:nvPr>
        </p:nvGraphicFramePr>
        <p:xfrm>
          <a:off x="720000" y="5544000"/>
          <a:ext cx="28836000" cy="3168000"/>
        </p:xfrm>
        <a:graphic>
          <a:graphicData uri="http://schemas.openxmlformats.org/drawingml/2006/table">
            <a:tbl>
              <a:tblPr firstRow="1" bandRow="1">
                <a:tableStyleId>{5C22544A-7EE6-4342-B048-85BDC9FD1C3A}</a:tableStyleId>
              </a:tblPr>
              <a:tblGrid>
                <a:gridCol w="16592708">
                  <a:extLst>
                    <a:ext uri="{9D8B030D-6E8A-4147-A177-3AD203B41FA5}">
                      <a16:colId xmlns:a16="http://schemas.microsoft.com/office/drawing/2014/main" val="20000"/>
                    </a:ext>
                  </a:extLst>
                </a:gridCol>
                <a:gridCol w="12243292">
                  <a:extLst>
                    <a:ext uri="{9D8B030D-6E8A-4147-A177-3AD203B41FA5}">
                      <a16:colId xmlns:a16="http://schemas.microsoft.com/office/drawing/2014/main" val="20001"/>
                    </a:ext>
                  </a:extLst>
                </a:gridCol>
              </a:tblGrid>
              <a:tr h="3168000">
                <a:tc>
                  <a:txBody>
                    <a:bodyPr/>
                    <a:lstStyle/>
                    <a:p>
                      <a:endParaRPr lang="de-DE" dirty="0"/>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endParaRPr lang="de-DE" dirty="0"/>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10" name="Grafik 9">
            <a:extLst>
              <a:ext uri="{FF2B5EF4-FFF2-40B4-BE49-F238E27FC236}">
                <a16:creationId xmlns:a16="http://schemas.microsoft.com/office/drawing/2014/main" id="{E6AE17FD-B6BC-6942-9201-B499C5F877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48426" y="39462060"/>
            <a:ext cx="7907574" cy="1976894"/>
          </a:xfrm>
          <a:prstGeom prst="rect">
            <a:avLst/>
          </a:prstGeom>
        </p:spPr>
      </p:pic>
    </p:spTree>
    <p:extLst>
      <p:ext uri="{BB962C8B-B14F-4D97-AF65-F5344CB8AC3E}">
        <p14:creationId xmlns:p14="http://schemas.microsoft.com/office/powerpoint/2010/main" val="354142631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081421" y="2278907"/>
            <a:ext cx="26112371" cy="8273416"/>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5" name="Fußzeilenplatzhalter 4"/>
          <p:cNvSpPr>
            <a:spLocks noGrp="1"/>
          </p:cNvSpPr>
          <p:nvPr>
            <p:ph type="ftr" sz="quarter" idx="3"/>
          </p:nvPr>
        </p:nvSpPr>
        <p:spPr>
          <a:xfrm>
            <a:off x="2081421" y="39672750"/>
            <a:ext cx="18165128" cy="2278904"/>
          </a:xfrm>
          <a:prstGeom prst="rect">
            <a:avLst/>
          </a:prstGeom>
        </p:spPr>
        <p:txBody>
          <a:bodyPr vert="horz" lIns="91440" tIns="45720" rIns="91440" bIns="45720" rtlCol="0" anchor="ctr"/>
          <a:lstStyle>
            <a:lvl1pPr algn="ctr">
              <a:defRPr sz="298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21381869" y="39672750"/>
            <a:ext cx="6811923" cy="2278904"/>
          </a:xfrm>
          <a:prstGeom prst="rect">
            <a:avLst/>
          </a:prstGeom>
        </p:spPr>
        <p:txBody>
          <a:bodyPr vert="horz" lIns="91440" tIns="45720" rIns="91440" bIns="45720" rtlCol="0" anchor="ctr"/>
          <a:lstStyle>
            <a:lvl1pPr algn="r">
              <a:defRPr sz="2980">
                <a:solidFill>
                  <a:schemeClr val="tx1">
                    <a:tint val="75000"/>
                  </a:schemeClr>
                </a:solidFill>
              </a:defRPr>
            </a:lvl1pPr>
          </a:lstStyle>
          <a:p>
            <a:endParaRPr lang="de-DE" dirty="0"/>
          </a:p>
        </p:txBody>
      </p:sp>
    </p:spTree>
    <p:extLst>
      <p:ext uri="{BB962C8B-B14F-4D97-AF65-F5344CB8AC3E}">
        <p14:creationId xmlns:p14="http://schemas.microsoft.com/office/powerpoint/2010/main" val="1261192853"/>
      </p:ext>
    </p:extLst>
  </p:cSld>
  <p:clrMap bg1="lt1" tx1="dk1" bg2="lt2" tx2="dk2" accent1="accent1" accent2="accent2" accent3="accent3" accent4="accent4" accent5="accent5" accent6="accent6" hlink="hlink" folHlink="folHlink"/>
  <p:sldLayoutIdLst>
    <p:sldLayoutId id="2147483653" r:id="rId1"/>
    <p:sldLayoutId id="2147483655" r:id="rId2"/>
  </p:sldLayoutIdLst>
  <p:timing>
    <p:tnLst>
      <p:par>
        <p:cTn id="1" dur="indefinite" restart="never" nodeType="tmRoot"/>
      </p:par>
    </p:tnLst>
  </p:timing>
  <p:txStyles>
    <p:titleStyle>
      <a:lvl1pPr algn="l" defTabSz="2270638" rtl="0" eaLnBrk="1" latinLnBrk="0" hangingPunct="1">
        <a:lnSpc>
          <a:spcPct val="90000"/>
        </a:lnSpc>
        <a:spcBef>
          <a:spcPct val="0"/>
        </a:spcBef>
        <a:buNone/>
        <a:defRPr sz="10926" kern="1200">
          <a:solidFill>
            <a:schemeClr val="tx2"/>
          </a:solidFill>
          <a:latin typeface="+mj-lt"/>
          <a:ea typeface="+mj-ea"/>
          <a:cs typeface="+mj-cs"/>
        </a:defRPr>
      </a:lvl1pPr>
    </p:titleStyle>
    <p:bodyStyle>
      <a:lvl1pPr marL="0" indent="0" algn="l" defTabSz="2270638" rtl="0" eaLnBrk="1" latinLnBrk="0" hangingPunct="1">
        <a:lnSpc>
          <a:spcPct val="90000"/>
        </a:lnSpc>
        <a:spcBef>
          <a:spcPts val="2483"/>
        </a:spcBef>
        <a:buFontTx/>
        <a:buNone/>
        <a:defRPr lang="de-DE" sz="2300" kern="1200" smtClean="0">
          <a:solidFill>
            <a:schemeClr val="tx2"/>
          </a:solidFill>
          <a:effectLst/>
          <a:latin typeface="+mn-lt"/>
          <a:ea typeface="+mn-ea"/>
          <a:cs typeface="+mn-cs"/>
        </a:defRPr>
      </a:lvl1pPr>
      <a:lvl2pPr marL="1135319" indent="0" algn="l" defTabSz="2270638" rtl="0" eaLnBrk="1" latinLnBrk="0" hangingPunct="1">
        <a:lnSpc>
          <a:spcPct val="90000"/>
        </a:lnSpc>
        <a:spcBef>
          <a:spcPts val="1242"/>
        </a:spcBef>
        <a:buFontTx/>
        <a:buNone/>
        <a:defRPr sz="2300" kern="1200">
          <a:solidFill>
            <a:schemeClr val="tx2"/>
          </a:solidFill>
          <a:latin typeface="+mn-lt"/>
          <a:ea typeface="+mn-ea"/>
          <a:cs typeface="+mn-cs"/>
        </a:defRPr>
      </a:lvl2pPr>
      <a:lvl3pPr marL="2270638" indent="0" algn="l" defTabSz="2270638" rtl="0" eaLnBrk="1" latinLnBrk="0" hangingPunct="1">
        <a:lnSpc>
          <a:spcPct val="90000"/>
        </a:lnSpc>
        <a:spcBef>
          <a:spcPts val="1242"/>
        </a:spcBef>
        <a:buFontTx/>
        <a:buNone/>
        <a:defRPr sz="2300" kern="1200">
          <a:solidFill>
            <a:schemeClr val="tx2"/>
          </a:solidFill>
          <a:latin typeface="+mn-lt"/>
          <a:ea typeface="+mn-ea"/>
          <a:cs typeface="+mn-cs"/>
        </a:defRPr>
      </a:lvl3pPr>
      <a:lvl4pPr marL="3405957" indent="0" algn="l" defTabSz="2270638" rtl="0" eaLnBrk="1" latinLnBrk="0" hangingPunct="1">
        <a:lnSpc>
          <a:spcPct val="90000"/>
        </a:lnSpc>
        <a:spcBef>
          <a:spcPts val="1242"/>
        </a:spcBef>
        <a:buFontTx/>
        <a:buNone/>
        <a:defRPr sz="2300" kern="1200">
          <a:solidFill>
            <a:schemeClr val="tx2"/>
          </a:solidFill>
          <a:latin typeface="+mn-lt"/>
          <a:ea typeface="+mn-ea"/>
          <a:cs typeface="+mn-cs"/>
        </a:defRPr>
      </a:lvl4pPr>
      <a:lvl5pPr marL="4541276" indent="0" algn="l" defTabSz="2270638" rtl="0" eaLnBrk="1" latinLnBrk="0" hangingPunct="1">
        <a:lnSpc>
          <a:spcPct val="90000"/>
        </a:lnSpc>
        <a:spcBef>
          <a:spcPts val="1242"/>
        </a:spcBef>
        <a:buFontTx/>
        <a:buNone/>
        <a:defRPr sz="2300" kern="1200">
          <a:solidFill>
            <a:schemeClr val="tx2"/>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de-DE"/>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6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7374849" y="5735598"/>
            <a:ext cx="2088000" cy="27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Foto</a:t>
            </a:r>
            <a:endParaRPr lang="de-DE" dirty="0"/>
          </a:p>
        </p:txBody>
      </p:sp>
      <p:sp>
        <p:nvSpPr>
          <p:cNvPr id="3" name="Textfeld 2"/>
          <p:cNvSpPr txBox="1"/>
          <p:nvPr/>
        </p:nvSpPr>
        <p:spPr>
          <a:xfrm>
            <a:off x="863999" y="6759278"/>
            <a:ext cx="16596000" cy="1550031"/>
          </a:xfrm>
          <a:prstGeom prst="rect">
            <a:avLst/>
          </a:prstGeom>
          <a:noFill/>
        </p:spPr>
        <p:txBody>
          <a:bodyPr wrap="square" lIns="108000" tIns="36000" rIns="108000" bIns="36000" rtlCol="0" anchor="t" anchorCtr="0">
            <a:spAutoFit/>
          </a:bodyPr>
          <a:lstStyle/>
          <a:p>
            <a:r>
              <a:rPr lang="de-DE" sz="4800" dirty="0" smtClean="0">
                <a:solidFill>
                  <a:schemeClr val="tx2"/>
                </a:solidFill>
              </a:rPr>
              <a:t>Hier steht das Thema Ihrer studentischen Arbeit</a:t>
            </a:r>
            <a:br>
              <a:rPr lang="de-DE" sz="4800" dirty="0" smtClean="0">
                <a:solidFill>
                  <a:schemeClr val="tx2"/>
                </a:solidFill>
              </a:rPr>
            </a:br>
            <a:r>
              <a:rPr lang="de-DE" sz="4800" dirty="0" smtClean="0">
                <a:solidFill>
                  <a:schemeClr val="tx2"/>
                </a:solidFill>
              </a:rPr>
              <a:t>2-3 zeilig (Open Sans, max. 48 </a:t>
            </a:r>
            <a:r>
              <a:rPr lang="de-DE" sz="4800" dirty="0" err="1" smtClean="0">
                <a:solidFill>
                  <a:schemeClr val="tx2"/>
                </a:solidFill>
              </a:rPr>
              <a:t>pt</a:t>
            </a:r>
            <a:r>
              <a:rPr lang="de-DE" sz="4800" dirty="0" smtClean="0">
                <a:solidFill>
                  <a:schemeClr val="tx2"/>
                </a:solidFill>
              </a:rPr>
              <a:t>) </a:t>
            </a:r>
            <a:endParaRPr lang="de-DE" sz="4800" dirty="0">
              <a:solidFill>
                <a:schemeClr val="tx2"/>
              </a:solidFill>
            </a:endParaRPr>
          </a:p>
        </p:txBody>
      </p:sp>
      <p:sp>
        <p:nvSpPr>
          <p:cNvPr id="4" name="Textfeld 3"/>
          <p:cNvSpPr txBox="1"/>
          <p:nvPr/>
        </p:nvSpPr>
        <p:spPr>
          <a:xfrm>
            <a:off x="863999" y="5947911"/>
            <a:ext cx="16596000" cy="811367"/>
          </a:xfrm>
          <a:prstGeom prst="rect">
            <a:avLst/>
          </a:prstGeom>
          <a:noFill/>
        </p:spPr>
        <p:txBody>
          <a:bodyPr wrap="square" lIns="108000" tIns="36000" rIns="108000" bIns="36000" rtlCol="0" anchor="t" anchorCtr="0">
            <a:spAutoFit/>
          </a:bodyPr>
          <a:lstStyle/>
          <a:p>
            <a:r>
              <a:rPr lang="de-DE" sz="4800" b="1" dirty="0" smtClean="0">
                <a:solidFill>
                  <a:schemeClr val="tx2"/>
                </a:solidFill>
              </a:rPr>
              <a:t>Studienarbeit/Diplomarbeit (Open Sans, 48 </a:t>
            </a:r>
            <a:r>
              <a:rPr lang="de-DE" sz="4800" b="1" dirty="0" err="1" smtClean="0">
                <a:solidFill>
                  <a:schemeClr val="tx2"/>
                </a:solidFill>
              </a:rPr>
              <a:t>pt</a:t>
            </a:r>
            <a:r>
              <a:rPr lang="de-DE" sz="4800" b="1" dirty="0" smtClean="0">
                <a:solidFill>
                  <a:schemeClr val="tx2"/>
                </a:solidFill>
              </a:rPr>
              <a:t>, fett)</a:t>
            </a:r>
          </a:p>
        </p:txBody>
      </p:sp>
      <p:sp>
        <p:nvSpPr>
          <p:cNvPr id="5" name="Textfeld 4"/>
          <p:cNvSpPr txBox="1"/>
          <p:nvPr/>
        </p:nvSpPr>
        <p:spPr>
          <a:xfrm>
            <a:off x="17495999" y="5829115"/>
            <a:ext cx="9955049" cy="2554545"/>
          </a:xfrm>
          <a:prstGeom prst="rect">
            <a:avLst/>
          </a:prstGeom>
          <a:noFill/>
        </p:spPr>
        <p:txBody>
          <a:bodyPr wrap="square" lIns="108000" tIns="36000" rIns="108000" bIns="36000" rtlCol="0">
            <a:spAutoFit/>
          </a:bodyPr>
          <a:lstStyle/>
          <a:p>
            <a:r>
              <a:rPr lang="de-DE" sz="3200" dirty="0" smtClean="0">
                <a:solidFill>
                  <a:schemeClr val="tx2"/>
                </a:solidFill>
              </a:rPr>
              <a:t>Vorname Nachname</a:t>
            </a:r>
            <a:br>
              <a:rPr lang="de-DE" sz="3200" dirty="0" smtClean="0">
                <a:solidFill>
                  <a:schemeClr val="tx2"/>
                </a:solidFill>
              </a:rPr>
            </a:br>
            <a:r>
              <a:rPr lang="de-DE" sz="3200" dirty="0" smtClean="0">
                <a:solidFill>
                  <a:schemeClr val="tx2"/>
                </a:solidFill>
              </a:rPr>
              <a:t>Wintersemester/Sommersemester 20XX</a:t>
            </a:r>
          </a:p>
          <a:p>
            <a:r>
              <a:rPr lang="de-DE" sz="3200" dirty="0" smtClean="0">
                <a:solidFill>
                  <a:schemeClr val="tx2"/>
                </a:solidFill>
              </a:rPr>
              <a:t>Prüferin:	Dr.-Ing. Birgit Jaekel</a:t>
            </a:r>
            <a:br>
              <a:rPr lang="de-DE" sz="3200" dirty="0" smtClean="0">
                <a:solidFill>
                  <a:schemeClr val="tx2"/>
                </a:solidFill>
              </a:rPr>
            </a:br>
            <a:r>
              <a:rPr lang="de-DE" sz="3200" dirty="0" smtClean="0">
                <a:solidFill>
                  <a:schemeClr val="tx2"/>
                </a:solidFill>
              </a:rPr>
              <a:t>Betreuende:	Titel Vorname Nachname</a:t>
            </a:r>
            <a:br>
              <a:rPr lang="de-DE" sz="3200" dirty="0" smtClean="0">
                <a:solidFill>
                  <a:schemeClr val="tx2"/>
                </a:solidFill>
              </a:rPr>
            </a:br>
            <a:r>
              <a:rPr lang="de-DE" sz="3200" dirty="0" smtClean="0">
                <a:solidFill>
                  <a:schemeClr val="tx2"/>
                </a:solidFill>
              </a:rPr>
              <a:t>	Titel Vorname Nachname</a:t>
            </a:r>
            <a:endParaRPr lang="de-DE" sz="3200" dirty="0">
              <a:solidFill>
                <a:schemeClr val="tx2"/>
              </a:solidFill>
            </a:endParaRPr>
          </a:p>
        </p:txBody>
      </p:sp>
      <p:sp>
        <p:nvSpPr>
          <p:cNvPr id="6" name="Textfeld 5"/>
          <p:cNvSpPr txBox="1"/>
          <p:nvPr/>
        </p:nvSpPr>
        <p:spPr>
          <a:xfrm>
            <a:off x="720000" y="9360000"/>
            <a:ext cx="14220000" cy="16679026"/>
          </a:xfrm>
          <a:prstGeom prst="rect">
            <a:avLst/>
          </a:prstGeom>
          <a:solidFill>
            <a:schemeClr val="tx2">
              <a:alpha val="10000"/>
            </a:schemeClr>
          </a:solidFill>
          <a:ln>
            <a:solidFill>
              <a:schemeClr val="tx2"/>
            </a:solidFill>
          </a:ln>
        </p:spPr>
        <p:txBody>
          <a:bodyPr wrap="square" lIns="108000" tIns="108000" rIns="108000" bIns="108000" numCol="1" rtlCol="0">
            <a:spAutoFit/>
          </a:bodyPr>
          <a:lstStyle/>
          <a:p>
            <a:r>
              <a:rPr lang="de-DE" sz="4600" b="1" dirty="0" smtClean="0">
                <a:solidFill>
                  <a:schemeClr val="tx2"/>
                </a:solidFill>
              </a:rPr>
              <a:t>Überschrift 1 (Open Sans, 46 </a:t>
            </a:r>
            <a:r>
              <a:rPr lang="de-DE" sz="4600" b="1" dirty="0" err="1" smtClean="0">
                <a:solidFill>
                  <a:schemeClr val="tx2"/>
                </a:solidFill>
              </a:rPr>
              <a:t>pt</a:t>
            </a:r>
            <a:r>
              <a:rPr lang="de-DE" sz="4600" b="1" dirty="0" smtClean="0">
                <a:solidFill>
                  <a:schemeClr val="tx2"/>
                </a:solidFill>
              </a:rPr>
              <a:t>, fett)</a:t>
            </a:r>
          </a:p>
          <a:p>
            <a:endParaRPr lang="de-DE" sz="4600" b="1" dirty="0" smtClean="0">
              <a:solidFill>
                <a:schemeClr val="tx2"/>
              </a:solidFill>
            </a:endParaRPr>
          </a:p>
          <a:p>
            <a:pPr>
              <a:spcAft>
                <a:spcPts val="5000"/>
              </a:spcAft>
            </a:pPr>
            <a:r>
              <a:rPr lang="de-DE" sz="3600" dirty="0">
                <a:solidFill>
                  <a:schemeClr val="tx2"/>
                </a:solidFill>
              </a:rPr>
              <a:t>Dies ist ein Beispiel-Textfeld. Bitte verwenden Sie: </a:t>
            </a:r>
            <a:r>
              <a:rPr lang="de-DE" sz="3600" dirty="0" smtClean="0">
                <a:solidFill>
                  <a:schemeClr val="tx2"/>
                </a:solidFill>
              </a:rPr>
              <a:t/>
            </a:r>
            <a:br>
              <a:rPr lang="de-DE" sz="3600" dirty="0" smtClean="0">
                <a:solidFill>
                  <a:schemeClr val="tx2"/>
                </a:solidFill>
              </a:rPr>
            </a:br>
            <a:r>
              <a:rPr lang="de-DE" sz="3600" dirty="0" smtClean="0">
                <a:solidFill>
                  <a:schemeClr val="tx2"/>
                </a:solidFill>
              </a:rPr>
              <a:t>Open </a:t>
            </a:r>
            <a:r>
              <a:rPr lang="de-DE" sz="3600" dirty="0">
                <a:solidFill>
                  <a:schemeClr val="tx2"/>
                </a:solidFill>
              </a:rPr>
              <a:t>Sans, </a:t>
            </a:r>
            <a:r>
              <a:rPr lang="de-DE" sz="3600" dirty="0" smtClean="0">
                <a:solidFill>
                  <a:schemeClr val="tx2"/>
                </a:solidFill>
              </a:rPr>
              <a:t>36 </a:t>
            </a:r>
            <a:r>
              <a:rPr lang="de-DE" sz="3600" dirty="0" err="1">
                <a:solidFill>
                  <a:schemeClr val="tx2"/>
                </a:solidFill>
              </a:rPr>
              <a:t>pt</a:t>
            </a:r>
            <a:r>
              <a:rPr lang="de-DE" sz="3600" dirty="0">
                <a:solidFill>
                  <a:schemeClr val="tx2"/>
                </a:solidFill>
              </a:rPr>
              <a:t>, HKS 41</a:t>
            </a:r>
          </a:p>
          <a:p>
            <a:r>
              <a:rPr lang="de-DE" sz="3600" b="1" dirty="0">
                <a:solidFill>
                  <a:schemeClr val="tx2"/>
                </a:solidFill>
              </a:rPr>
              <a:t>Größe:</a:t>
            </a:r>
          </a:p>
          <a:p>
            <a:r>
              <a:rPr lang="de-DE" sz="3600" dirty="0">
                <a:solidFill>
                  <a:schemeClr val="tx2"/>
                </a:solidFill>
              </a:rPr>
              <a:t>Höhe: variabel</a:t>
            </a:r>
          </a:p>
          <a:p>
            <a:r>
              <a:rPr lang="de-DE" sz="3600" dirty="0">
                <a:solidFill>
                  <a:schemeClr val="tx2"/>
                </a:solidFill>
              </a:rPr>
              <a:t>Breite: 39,5 cm</a:t>
            </a:r>
            <a:br>
              <a:rPr lang="de-DE" sz="3600" dirty="0">
                <a:solidFill>
                  <a:schemeClr val="tx2"/>
                </a:solidFill>
              </a:rPr>
            </a:br>
            <a:endParaRPr lang="de-DE" sz="3600" dirty="0">
              <a:solidFill>
                <a:schemeClr val="tx2"/>
              </a:solidFill>
            </a:endParaRPr>
          </a:p>
          <a:p>
            <a:r>
              <a:rPr lang="de-DE" sz="3600" b="1" dirty="0">
                <a:solidFill>
                  <a:schemeClr val="tx2"/>
                </a:solidFill>
              </a:rPr>
              <a:t>Position:</a:t>
            </a:r>
          </a:p>
          <a:p>
            <a:r>
              <a:rPr lang="de-DE" sz="3600" dirty="0">
                <a:solidFill>
                  <a:schemeClr val="tx2"/>
                </a:solidFill>
              </a:rPr>
              <a:t>Horizontale Position: 43 cm</a:t>
            </a:r>
            <a:br>
              <a:rPr lang="de-DE" sz="3600" dirty="0">
                <a:solidFill>
                  <a:schemeClr val="tx2"/>
                </a:solidFill>
              </a:rPr>
            </a:br>
            <a:r>
              <a:rPr lang="de-DE" sz="3600" dirty="0">
                <a:solidFill>
                  <a:schemeClr val="tx2"/>
                </a:solidFill>
              </a:rPr>
              <a:t>Vertikale Position: 26 cm</a:t>
            </a:r>
            <a:br>
              <a:rPr lang="de-DE" sz="3600" dirty="0">
                <a:solidFill>
                  <a:schemeClr val="tx2"/>
                </a:solidFill>
              </a:rPr>
            </a:br>
            <a:endParaRPr lang="de-DE" sz="3600" dirty="0">
              <a:solidFill>
                <a:schemeClr val="tx2"/>
              </a:solidFill>
            </a:endParaRPr>
          </a:p>
          <a:p>
            <a:r>
              <a:rPr lang="de-DE" sz="3600" b="1" dirty="0">
                <a:solidFill>
                  <a:schemeClr val="tx2"/>
                </a:solidFill>
              </a:rPr>
              <a:t>Textfeld:</a:t>
            </a:r>
          </a:p>
          <a:p>
            <a:r>
              <a:rPr lang="de-DE" sz="3600" dirty="0">
                <a:solidFill>
                  <a:schemeClr val="tx2"/>
                </a:solidFill>
              </a:rPr>
              <a:t>Linker Rand: 0,3 cm</a:t>
            </a:r>
            <a:br>
              <a:rPr lang="de-DE" sz="3600" dirty="0">
                <a:solidFill>
                  <a:schemeClr val="tx2"/>
                </a:solidFill>
              </a:rPr>
            </a:br>
            <a:r>
              <a:rPr lang="de-DE" sz="3600" dirty="0">
                <a:solidFill>
                  <a:schemeClr val="tx2"/>
                </a:solidFill>
              </a:rPr>
              <a:t>Rechter Rand: 0,3 cm</a:t>
            </a:r>
            <a:br>
              <a:rPr lang="de-DE" sz="3600" dirty="0">
                <a:solidFill>
                  <a:schemeClr val="tx2"/>
                </a:solidFill>
              </a:rPr>
            </a:br>
            <a:r>
              <a:rPr lang="de-DE" sz="3600" dirty="0">
                <a:solidFill>
                  <a:schemeClr val="tx2"/>
                </a:solidFill>
              </a:rPr>
              <a:t>Oberer Rand: 0,3 cm</a:t>
            </a:r>
            <a:br>
              <a:rPr lang="de-DE" sz="3600" dirty="0">
                <a:solidFill>
                  <a:schemeClr val="tx2"/>
                </a:solidFill>
              </a:rPr>
            </a:br>
            <a:r>
              <a:rPr lang="de-DE" sz="3600" dirty="0">
                <a:solidFill>
                  <a:schemeClr val="tx2"/>
                </a:solidFill>
              </a:rPr>
              <a:t>Unterer Rand: 0,3 cm</a:t>
            </a:r>
            <a:br>
              <a:rPr lang="de-DE" sz="3600" dirty="0">
                <a:solidFill>
                  <a:schemeClr val="tx2"/>
                </a:solidFill>
              </a:rPr>
            </a:br>
            <a:endParaRPr lang="de-DE" sz="3600" dirty="0">
              <a:solidFill>
                <a:schemeClr val="tx2"/>
              </a:solidFill>
            </a:endParaRPr>
          </a:p>
          <a:p>
            <a:r>
              <a:rPr lang="de-DE" sz="3600" b="1" dirty="0">
                <a:solidFill>
                  <a:schemeClr val="tx2"/>
                </a:solidFill>
              </a:rPr>
              <a:t>Füllung:</a:t>
            </a:r>
          </a:p>
          <a:p>
            <a:r>
              <a:rPr lang="de-DE" sz="3600" dirty="0">
                <a:solidFill>
                  <a:schemeClr val="tx2"/>
                </a:solidFill>
              </a:rPr>
              <a:t>Einfarbige Füllung: HKS41, 90% Transparenz</a:t>
            </a:r>
            <a:br>
              <a:rPr lang="de-DE" sz="3600" dirty="0">
                <a:solidFill>
                  <a:schemeClr val="tx2"/>
                </a:solidFill>
              </a:rPr>
            </a:br>
            <a:endParaRPr lang="de-DE" sz="3600" dirty="0">
              <a:solidFill>
                <a:schemeClr val="tx2"/>
              </a:solidFill>
            </a:endParaRPr>
          </a:p>
          <a:p>
            <a:r>
              <a:rPr lang="de-DE" sz="3600" b="1" dirty="0">
                <a:solidFill>
                  <a:schemeClr val="tx2"/>
                </a:solidFill>
              </a:rPr>
              <a:t>Linie:</a:t>
            </a:r>
          </a:p>
          <a:p>
            <a:r>
              <a:rPr lang="de-DE" sz="3600" dirty="0">
                <a:solidFill>
                  <a:schemeClr val="tx2"/>
                </a:solidFill>
              </a:rPr>
              <a:t>Einfarbige Linie</a:t>
            </a:r>
          </a:p>
          <a:p>
            <a:r>
              <a:rPr lang="de-DE" sz="3600" dirty="0">
                <a:solidFill>
                  <a:schemeClr val="tx2"/>
                </a:solidFill>
              </a:rPr>
              <a:t>Farbe: HKS41</a:t>
            </a:r>
          </a:p>
          <a:p>
            <a:r>
              <a:rPr lang="de-DE" sz="3600" dirty="0">
                <a:solidFill>
                  <a:schemeClr val="tx2"/>
                </a:solidFill>
              </a:rPr>
              <a:t>Stärke: 0,75 Pt.</a:t>
            </a:r>
          </a:p>
          <a:p>
            <a:r>
              <a:rPr lang="de-DE" sz="3600" dirty="0">
                <a:solidFill>
                  <a:schemeClr val="tx2"/>
                </a:solidFill>
              </a:rPr>
              <a:t>Strichtyp: Uni</a:t>
            </a:r>
          </a:p>
          <a:p>
            <a:r>
              <a:rPr lang="de-DE" sz="3600" dirty="0">
                <a:solidFill>
                  <a:schemeClr val="tx2"/>
                </a:solidFill>
              </a:rPr>
              <a:t>Abschlusstyp: Flach</a:t>
            </a:r>
          </a:p>
          <a:p>
            <a:r>
              <a:rPr lang="de-DE" sz="3600" dirty="0">
                <a:solidFill>
                  <a:schemeClr val="tx2"/>
                </a:solidFill>
              </a:rPr>
              <a:t>Anschlusstyp: Rund</a:t>
            </a:r>
          </a:p>
        </p:txBody>
      </p:sp>
      <p:sp>
        <p:nvSpPr>
          <p:cNvPr id="7" name="Textfeld 6"/>
          <p:cNvSpPr txBox="1"/>
          <p:nvPr/>
        </p:nvSpPr>
        <p:spPr>
          <a:xfrm>
            <a:off x="15336000" y="9360000"/>
            <a:ext cx="14220000" cy="16679026"/>
          </a:xfrm>
          <a:prstGeom prst="rect">
            <a:avLst/>
          </a:prstGeom>
          <a:solidFill>
            <a:schemeClr val="tx2">
              <a:alpha val="10000"/>
            </a:schemeClr>
          </a:solidFill>
          <a:ln>
            <a:solidFill>
              <a:schemeClr val="tx2"/>
            </a:solidFill>
          </a:ln>
        </p:spPr>
        <p:txBody>
          <a:bodyPr wrap="square" lIns="108000" tIns="108000" rIns="108000" bIns="108000" numCol="1" rtlCol="0">
            <a:spAutoFit/>
          </a:bodyPr>
          <a:lstStyle/>
          <a:p>
            <a:r>
              <a:rPr lang="de-DE" sz="4600" b="1" dirty="0" smtClean="0">
                <a:solidFill>
                  <a:schemeClr val="tx2"/>
                </a:solidFill>
              </a:rPr>
              <a:t>Überschrift 2 (Open Sans, 46 </a:t>
            </a:r>
            <a:r>
              <a:rPr lang="de-DE" sz="4600" b="1" dirty="0" err="1" smtClean="0">
                <a:solidFill>
                  <a:schemeClr val="tx2"/>
                </a:solidFill>
              </a:rPr>
              <a:t>pt</a:t>
            </a:r>
            <a:r>
              <a:rPr lang="de-DE" sz="4600" b="1" dirty="0" smtClean="0">
                <a:solidFill>
                  <a:schemeClr val="tx2"/>
                </a:solidFill>
              </a:rPr>
              <a:t>, fett)</a:t>
            </a:r>
          </a:p>
          <a:p>
            <a:endParaRPr lang="de-DE" sz="4600" b="1" dirty="0" smtClean="0">
              <a:solidFill>
                <a:schemeClr val="tx2"/>
              </a:solidFill>
            </a:endParaRPr>
          </a:p>
          <a:p>
            <a:pPr>
              <a:spcAft>
                <a:spcPts val="5000"/>
              </a:spcAft>
            </a:pPr>
            <a:r>
              <a:rPr lang="de-DE" sz="3600" dirty="0" smtClean="0">
                <a:solidFill>
                  <a:schemeClr val="tx2"/>
                </a:solidFill>
              </a:rPr>
              <a:t>Dies ist ein Beispiel-Textfeld. Bitte verwenden Sie: </a:t>
            </a:r>
            <a:br>
              <a:rPr lang="de-DE" sz="3600" dirty="0" smtClean="0">
                <a:solidFill>
                  <a:schemeClr val="tx2"/>
                </a:solidFill>
              </a:rPr>
            </a:br>
            <a:r>
              <a:rPr lang="de-DE" sz="3600" dirty="0" smtClean="0">
                <a:solidFill>
                  <a:schemeClr val="tx2"/>
                </a:solidFill>
              </a:rPr>
              <a:t>Open Sans, 36 </a:t>
            </a:r>
            <a:r>
              <a:rPr lang="de-DE" sz="3600" dirty="0" err="1" smtClean="0">
                <a:solidFill>
                  <a:schemeClr val="tx2"/>
                </a:solidFill>
              </a:rPr>
              <a:t>pt</a:t>
            </a:r>
            <a:r>
              <a:rPr lang="de-DE" sz="3600" dirty="0" smtClean="0">
                <a:solidFill>
                  <a:schemeClr val="tx2"/>
                </a:solidFill>
              </a:rPr>
              <a:t>, HKS 41</a:t>
            </a:r>
          </a:p>
          <a:p>
            <a:r>
              <a:rPr lang="de-DE" sz="3600" b="1" dirty="0" smtClean="0">
                <a:solidFill>
                  <a:schemeClr val="tx2"/>
                </a:solidFill>
              </a:rPr>
              <a:t>Größe:</a:t>
            </a:r>
          </a:p>
          <a:p>
            <a:r>
              <a:rPr lang="de-DE" sz="3600" dirty="0" smtClean="0">
                <a:solidFill>
                  <a:schemeClr val="tx2"/>
                </a:solidFill>
              </a:rPr>
              <a:t>Höhe: variabel</a:t>
            </a:r>
          </a:p>
          <a:p>
            <a:r>
              <a:rPr lang="de-DE" sz="3600" dirty="0" smtClean="0">
                <a:solidFill>
                  <a:schemeClr val="tx2"/>
                </a:solidFill>
              </a:rPr>
              <a:t>Breite: 39,5 cm</a:t>
            </a:r>
            <a:br>
              <a:rPr lang="de-DE" sz="3600" dirty="0" smtClean="0">
                <a:solidFill>
                  <a:schemeClr val="tx2"/>
                </a:solidFill>
              </a:rPr>
            </a:br>
            <a:endParaRPr lang="de-DE" sz="3600" dirty="0" smtClean="0">
              <a:solidFill>
                <a:schemeClr val="tx2"/>
              </a:solidFill>
            </a:endParaRPr>
          </a:p>
          <a:p>
            <a:r>
              <a:rPr lang="de-DE" sz="3600" b="1" dirty="0" smtClean="0">
                <a:solidFill>
                  <a:schemeClr val="tx2"/>
                </a:solidFill>
              </a:rPr>
              <a:t>Position:</a:t>
            </a:r>
          </a:p>
          <a:p>
            <a:r>
              <a:rPr lang="de-DE" sz="3600" dirty="0" smtClean="0">
                <a:solidFill>
                  <a:schemeClr val="tx2"/>
                </a:solidFill>
              </a:rPr>
              <a:t>Horizontale Position: 43 cm</a:t>
            </a:r>
            <a:br>
              <a:rPr lang="de-DE" sz="3600" dirty="0" smtClean="0">
                <a:solidFill>
                  <a:schemeClr val="tx2"/>
                </a:solidFill>
              </a:rPr>
            </a:br>
            <a:r>
              <a:rPr lang="de-DE" sz="3600" dirty="0" smtClean="0">
                <a:solidFill>
                  <a:schemeClr val="tx2"/>
                </a:solidFill>
              </a:rPr>
              <a:t>Vertikale Position: 26 cm</a:t>
            </a:r>
            <a:br>
              <a:rPr lang="de-DE" sz="3600" dirty="0" smtClean="0">
                <a:solidFill>
                  <a:schemeClr val="tx2"/>
                </a:solidFill>
              </a:rPr>
            </a:br>
            <a:endParaRPr lang="de-DE" sz="3600" dirty="0" smtClean="0">
              <a:solidFill>
                <a:schemeClr val="tx2"/>
              </a:solidFill>
            </a:endParaRPr>
          </a:p>
          <a:p>
            <a:r>
              <a:rPr lang="de-DE" sz="3600" b="1" dirty="0" smtClean="0">
                <a:solidFill>
                  <a:schemeClr val="tx2"/>
                </a:solidFill>
              </a:rPr>
              <a:t>Textfeld:</a:t>
            </a:r>
          </a:p>
          <a:p>
            <a:r>
              <a:rPr lang="de-DE" sz="3600" dirty="0" smtClean="0">
                <a:solidFill>
                  <a:schemeClr val="tx2"/>
                </a:solidFill>
              </a:rPr>
              <a:t>Linker Rand: 0,3 cm</a:t>
            </a:r>
            <a:br>
              <a:rPr lang="de-DE" sz="3600" dirty="0" smtClean="0">
                <a:solidFill>
                  <a:schemeClr val="tx2"/>
                </a:solidFill>
              </a:rPr>
            </a:br>
            <a:r>
              <a:rPr lang="de-DE" sz="3600" dirty="0" smtClean="0">
                <a:solidFill>
                  <a:schemeClr val="tx2"/>
                </a:solidFill>
              </a:rPr>
              <a:t>Rechter Rand: 0,3 cm</a:t>
            </a:r>
            <a:br>
              <a:rPr lang="de-DE" sz="3600" dirty="0" smtClean="0">
                <a:solidFill>
                  <a:schemeClr val="tx2"/>
                </a:solidFill>
              </a:rPr>
            </a:br>
            <a:r>
              <a:rPr lang="de-DE" sz="3600" dirty="0" smtClean="0">
                <a:solidFill>
                  <a:schemeClr val="tx2"/>
                </a:solidFill>
              </a:rPr>
              <a:t>Oberer Rand: 0,3 cm</a:t>
            </a:r>
            <a:br>
              <a:rPr lang="de-DE" sz="3600" dirty="0" smtClean="0">
                <a:solidFill>
                  <a:schemeClr val="tx2"/>
                </a:solidFill>
              </a:rPr>
            </a:br>
            <a:r>
              <a:rPr lang="de-DE" sz="3600" dirty="0" smtClean="0">
                <a:solidFill>
                  <a:schemeClr val="tx2"/>
                </a:solidFill>
              </a:rPr>
              <a:t>Unterer Rand: 0,3 cm</a:t>
            </a:r>
            <a:br>
              <a:rPr lang="de-DE" sz="3600" dirty="0" smtClean="0">
                <a:solidFill>
                  <a:schemeClr val="tx2"/>
                </a:solidFill>
              </a:rPr>
            </a:br>
            <a:endParaRPr lang="de-DE" sz="3600" dirty="0" smtClean="0">
              <a:solidFill>
                <a:schemeClr val="tx2"/>
              </a:solidFill>
            </a:endParaRPr>
          </a:p>
          <a:p>
            <a:r>
              <a:rPr lang="de-DE" sz="3600" b="1" dirty="0" smtClean="0">
                <a:solidFill>
                  <a:schemeClr val="tx2"/>
                </a:solidFill>
              </a:rPr>
              <a:t>Füllung:</a:t>
            </a:r>
          </a:p>
          <a:p>
            <a:r>
              <a:rPr lang="de-DE" sz="3600" dirty="0" smtClean="0">
                <a:solidFill>
                  <a:schemeClr val="tx2"/>
                </a:solidFill>
              </a:rPr>
              <a:t>Einfarbige Füllung: HKS41, 90% Transparenz</a:t>
            </a:r>
            <a:br>
              <a:rPr lang="de-DE" sz="3600" dirty="0" smtClean="0">
                <a:solidFill>
                  <a:schemeClr val="tx2"/>
                </a:solidFill>
              </a:rPr>
            </a:br>
            <a:endParaRPr lang="de-DE" sz="3600" dirty="0" smtClean="0">
              <a:solidFill>
                <a:schemeClr val="tx2"/>
              </a:solidFill>
            </a:endParaRPr>
          </a:p>
          <a:p>
            <a:r>
              <a:rPr lang="de-DE" sz="3600" b="1" dirty="0" smtClean="0">
                <a:solidFill>
                  <a:schemeClr val="tx2"/>
                </a:solidFill>
              </a:rPr>
              <a:t>Linie:</a:t>
            </a:r>
          </a:p>
          <a:p>
            <a:r>
              <a:rPr lang="de-DE" sz="3600" dirty="0" smtClean="0">
                <a:solidFill>
                  <a:schemeClr val="tx2"/>
                </a:solidFill>
              </a:rPr>
              <a:t>Einfarbige Linie</a:t>
            </a:r>
          </a:p>
          <a:p>
            <a:r>
              <a:rPr lang="de-DE" sz="3600" dirty="0" smtClean="0">
                <a:solidFill>
                  <a:schemeClr val="tx2"/>
                </a:solidFill>
              </a:rPr>
              <a:t>Farbe: HKS41</a:t>
            </a:r>
          </a:p>
          <a:p>
            <a:r>
              <a:rPr lang="de-DE" sz="3600" dirty="0" smtClean="0">
                <a:solidFill>
                  <a:schemeClr val="tx2"/>
                </a:solidFill>
              </a:rPr>
              <a:t>Stärke: 0,75 Pt.</a:t>
            </a:r>
          </a:p>
          <a:p>
            <a:r>
              <a:rPr lang="de-DE" sz="3600" dirty="0" smtClean="0">
                <a:solidFill>
                  <a:schemeClr val="tx2"/>
                </a:solidFill>
              </a:rPr>
              <a:t>Strichtyp: Uni</a:t>
            </a:r>
          </a:p>
          <a:p>
            <a:r>
              <a:rPr lang="de-DE" sz="3600" dirty="0" smtClean="0">
                <a:solidFill>
                  <a:schemeClr val="tx2"/>
                </a:solidFill>
              </a:rPr>
              <a:t>Abschlusstyp: Flach</a:t>
            </a:r>
          </a:p>
          <a:p>
            <a:r>
              <a:rPr lang="de-DE" sz="3600" dirty="0" smtClean="0">
                <a:solidFill>
                  <a:schemeClr val="tx2"/>
                </a:solidFill>
              </a:rPr>
              <a:t>Anschlusstyp: Rund</a:t>
            </a:r>
          </a:p>
        </p:txBody>
      </p:sp>
      <p:sp>
        <p:nvSpPr>
          <p:cNvPr id="8" name="Textfeld 7"/>
          <p:cNvSpPr txBox="1"/>
          <p:nvPr/>
        </p:nvSpPr>
        <p:spPr>
          <a:xfrm>
            <a:off x="720000" y="31274664"/>
            <a:ext cx="14516100" cy="587441"/>
          </a:xfrm>
          <a:prstGeom prst="rect">
            <a:avLst/>
          </a:prstGeom>
          <a:noFill/>
        </p:spPr>
        <p:txBody>
          <a:bodyPr wrap="square" lIns="108000" tIns="108000" rIns="108000" bIns="108000" rtlCol="0">
            <a:spAutoFit/>
          </a:bodyPr>
          <a:lstStyle/>
          <a:p>
            <a:r>
              <a:rPr lang="de-DE" sz="2400" i="1" dirty="0" smtClean="0">
                <a:solidFill>
                  <a:schemeClr val="bg2"/>
                </a:solidFill>
              </a:rPr>
              <a:t>Abbildung 1: Beschriftung für eine Beispiel-Abbildung. Bitte verwenden Sie: Open Sans, 24 </a:t>
            </a:r>
            <a:r>
              <a:rPr lang="de-DE" sz="2400" i="1" dirty="0" err="1" smtClean="0">
                <a:solidFill>
                  <a:schemeClr val="bg2"/>
                </a:solidFill>
              </a:rPr>
              <a:t>pt</a:t>
            </a:r>
            <a:r>
              <a:rPr lang="de-DE" sz="2400" i="1" dirty="0" smtClean="0">
                <a:solidFill>
                  <a:schemeClr val="bg2"/>
                </a:solidFill>
              </a:rPr>
              <a:t>, HKS 92.</a:t>
            </a:r>
            <a:endParaRPr lang="de-DE" sz="2400" dirty="0"/>
          </a:p>
        </p:txBody>
      </p:sp>
      <p:sp>
        <p:nvSpPr>
          <p:cNvPr id="9" name="Rechteck 8"/>
          <p:cNvSpPr/>
          <p:nvPr/>
        </p:nvSpPr>
        <p:spPr>
          <a:xfrm>
            <a:off x="7848000" y="26601144"/>
            <a:ext cx="7128000" cy="4586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HKS 92</a:t>
            </a:r>
            <a:endParaRPr lang="de-DE" dirty="0"/>
          </a:p>
        </p:txBody>
      </p:sp>
      <p:sp>
        <p:nvSpPr>
          <p:cNvPr id="10" name="Rechteck 9"/>
          <p:cNvSpPr/>
          <p:nvPr/>
        </p:nvSpPr>
        <p:spPr>
          <a:xfrm>
            <a:off x="720000" y="26601144"/>
            <a:ext cx="7110000" cy="45864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HKS 41</a:t>
            </a:r>
            <a:endParaRPr lang="de-DE" dirty="0"/>
          </a:p>
        </p:txBody>
      </p:sp>
      <p:graphicFrame>
        <p:nvGraphicFramePr>
          <p:cNvPr id="11" name="Tabelle 10"/>
          <p:cNvGraphicFramePr>
            <a:graphicFrameLocks noGrp="1"/>
          </p:cNvGraphicFramePr>
          <p:nvPr>
            <p:extLst>
              <p:ext uri="{D42A27DB-BD31-4B8C-83A1-F6EECF244321}">
                <p14:modId xmlns:p14="http://schemas.microsoft.com/office/powerpoint/2010/main" val="1998799236"/>
              </p:ext>
            </p:extLst>
          </p:nvPr>
        </p:nvGraphicFramePr>
        <p:xfrm>
          <a:off x="15336000" y="27095387"/>
          <a:ext cx="14220000" cy="4389120"/>
        </p:xfrm>
        <a:graphic>
          <a:graphicData uri="http://schemas.openxmlformats.org/drawingml/2006/table">
            <a:tbl>
              <a:tblPr firstRow="1" bandRow="1">
                <a:tableStyleId>{5C22544A-7EE6-4342-B048-85BDC9FD1C3A}</a:tableStyleId>
              </a:tblPr>
              <a:tblGrid>
                <a:gridCol w="3436650">
                  <a:extLst>
                    <a:ext uri="{9D8B030D-6E8A-4147-A177-3AD203B41FA5}">
                      <a16:colId xmlns:a16="http://schemas.microsoft.com/office/drawing/2014/main" val="20000"/>
                    </a:ext>
                  </a:extLst>
                </a:gridCol>
                <a:gridCol w="4476750">
                  <a:extLst>
                    <a:ext uri="{9D8B030D-6E8A-4147-A177-3AD203B41FA5}">
                      <a16:colId xmlns:a16="http://schemas.microsoft.com/office/drawing/2014/main" val="20001"/>
                    </a:ext>
                  </a:extLst>
                </a:gridCol>
                <a:gridCol w="6306600">
                  <a:extLst>
                    <a:ext uri="{9D8B030D-6E8A-4147-A177-3AD203B41FA5}">
                      <a16:colId xmlns:a16="http://schemas.microsoft.com/office/drawing/2014/main" val="20002"/>
                    </a:ext>
                  </a:extLst>
                </a:gridCol>
              </a:tblGrid>
              <a:tr h="0">
                <a:tc>
                  <a:txBody>
                    <a:bodyPr/>
                    <a:lstStyle/>
                    <a:p>
                      <a:r>
                        <a:rPr lang="de-DE" sz="3600" b="0" dirty="0" smtClean="0">
                          <a:solidFill>
                            <a:schemeClr val="tx2"/>
                          </a:solidFill>
                        </a:rPr>
                        <a:t>Webbereich</a:t>
                      </a:r>
                      <a:endParaRPr lang="de-DE" sz="3600" b="0" dirty="0">
                        <a:solidFill>
                          <a:schemeClr val="tx2"/>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3600" b="0" dirty="0" smtClean="0">
                          <a:solidFill>
                            <a:schemeClr val="tx2"/>
                          </a:solidFill>
                        </a:rPr>
                        <a:t>Ordner 1</a:t>
                      </a:r>
                      <a:endParaRPr lang="de-DE" sz="3600" b="0" dirty="0">
                        <a:solidFill>
                          <a:schemeClr val="tx2"/>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3600" b="0" dirty="0" smtClean="0">
                          <a:solidFill>
                            <a:schemeClr val="tx2"/>
                          </a:solidFill>
                        </a:rPr>
                        <a:t>Ordner 2</a:t>
                      </a:r>
                      <a:endParaRPr lang="de-DE" sz="3600" b="0" dirty="0">
                        <a:solidFill>
                          <a:schemeClr val="tx2"/>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de-DE" sz="3600" b="0" dirty="0" smtClean="0">
                          <a:solidFill>
                            <a:schemeClr val="tx2"/>
                          </a:solidFill>
                        </a:rPr>
                        <a:t>Professur</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3600" b="0" dirty="0" smtClean="0">
                          <a:solidFill>
                            <a:schemeClr val="tx2"/>
                          </a:solidFill>
                        </a:rPr>
                        <a:t>Beschäftigte</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3600" b="0" dirty="0" smtClean="0">
                          <a:solidFill>
                            <a:schemeClr val="tx2"/>
                          </a:solidFill>
                        </a:rPr>
                        <a:t>Labore</a:t>
                      </a:r>
                      <a:endParaRPr lang="de-DE" sz="3600" b="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86334">
                <a:tc>
                  <a:txBody>
                    <a:bodyPr/>
                    <a:lstStyle/>
                    <a:p>
                      <a:r>
                        <a:rPr lang="de-DE" sz="3600" b="0" dirty="0" smtClean="0">
                          <a:solidFill>
                            <a:schemeClr val="tx2"/>
                          </a:solidFill>
                        </a:rPr>
                        <a:t>Studium</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Stundenplan</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Lehrveranstaltungen</a:t>
                      </a:r>
                      <a:endParaRPr lang="de-DE" sz="3600" b="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6334">
                <a:tc>
                  <a:txBody>
                    <a:bodyPr/>
                    <a:lstStyle/>
                    <a:p>
                      <a:r>
                        <a:rPr lang="de-DE" sz="3600" b="0" dirty="0" smtClean="0">
                          <a:solidFill>
                            <a:schemeClr val="tx2"/>
                          </a:solidFill>
                        </a:rPr>
                        <a:t>Forschung</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Individualverkehr</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Öffentlicher</a:t>
                      </a:r>
                      <a:r>
                        <a:rPr lang="de-DE" sz="3600" b="0" baseline="0" dirty="0" smtClean="0">
                          <a:solidFill>
                            <a:schemeClr val="tx2"/>
                          </a:solidFill>
                        </a:rPr>
                        <a:t> Personennahverkehr</a:t>
                      </a:r>
                      <a:endParaRPr lang="de-DE" sz="3600" b="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de-DE" sz="3600" b="0" dirty="0" smtClean="0">
                          <a:solidFill>
                            <a:schemeClr val="tx2"/>
                          </a:solidFill>
                        </a:rPr>
                        <a:t>Publikationen</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Vorträge</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Schriftenreihe</a:t>
                      </a:r>
                      <a:endParaRPr lang="de-DE" sz="3600" b="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de-DE" sz="3600" b="0" dirty="0" smtClean="0">
                          <a:solidFill>
                            <a:schemeClr val="tx2"/>
                          </a:solidFill>
                        </a:rPr>
                        <a:t>VIMOS</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Symposium</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Kolloquium</a:t>
                      </a:r>
                      <a:endParaRPr lang="de-DE" sz="3600" b="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2" name="Textfeld 11"/>
          <p:cNvSpPr txBox="1"/>
          <p:nvPr/>
        </p:nvSpPr>
        <p:spPr>
          <a:xfrm>
            <a:off x="15336000" y="26457953"/>
            <a:ext cx="14516100" cy="587441"/>
          </a:xfrm>
          <a:prstGeom prst="rect">
            <a:avLst/>
          </a:prstGeom>
          <a:noFill/>
        </p:spPr>
        <p:txBody>
          <a:bodyPr wrap="square" lIns="108000" tIns="108000" rIns="108000" bIns="108000" rtlCol="0">
            <a:spAutoFit/>
          </a:bodyPr>
          <a:lstStyle/>
          <a:p>
            <a:r>
              <a:rPr lang="de-DE" sz="2400" i="1" dirty="0" smtClean="0">
                <a:solidFill>
                  <a:schemeClr val="bg2"/>
                </a:solidFill>
              </a:rPr>
              <a:t>Tabelle 1: Beschriftung für eine Beispiel-Tabelle. Bitte verwenden Sie: Open Sans, 24 </a:t>
            </a:r>
            <a:r>
              <a:rPr lang="de-DE" sz="2400" i="1" dirty="0" err="1" smtClean="0">
                <a:solidFill>
                  <a:schemeClr val="bg2"/>
                </a:solidFill>
              </a:rPr>
              <a:t>pt</a:t>
            </a:r>
            <a:r>
              <a:rPr lang="de-DE" sz="2400" i="1" dirty="0" smtClean="0">
                <a:solidFill>
                  <a:schemeClr val="bg2"/>
                </a:solidFill>
              </a:rPr>
              <a:t>, HKS 92.</a:t>
            </a:r>
            <a:endParaRPr lang="de-DE" sz="2400" dirty="0"/>
          </a:p>
        </p:txBody>
      </p:sp>
    </p:spTree>
    <p:extLst>
      <p:ext uri="{BB962C8B-B14F-4D97-AF65-F5344CB8AC3E}">
        <p14:creationId xmlns:p14="http://schemas.microsoft.com/office/powerpoint/2010/main" val="1964396657"/>
      </p:ext>
    </p:extLst>
  </p:cSld>
  <p:clrMapOvr>
    <a:masterClrMapping/>
  </p:clrMapOvr>
</p:sld>
</file>

<file path=ppt/theme/theme1.xml><?xml version="1.0" encoding="utf-8"?>
<a:theme xmlns:a="http://schemas.openxmlformats.org/drawingml/2006/main" name="TUD_Powerpoint">
  <a:themeElements>
    <a:clrScheme name="TU Dresden CD-Farben">
      <a:dk1>
        <a:sysClr val="windowText" lastClr="000000"/>
      </a:dk1>
      <a:lt1>
        <a:sysClr val="window" lastClr="FFFFFF"/>
      </a:lt1>
      <a:dk2>
        <a:srgbClr val="00305E"/>
      </a:dk2>
      <a:lt2>
        <a:srgbClr val="727879"/>
      </a:lt2>
      <a:accent1>
        <a:srgbClr val="006AB3"/>
      </a:accent1>
      <a:accent2>
        <a:srgbClr val="54378A"/>
      </a:accent2>
      <a:accent3>
        <a:srgbClr val="93107E"/>
      </a:accent3>
      <a:accent4>
        <a:srgbClr val="007D40"/>
      </a:accent4>
      <a:accent5>
        <a:srgbClr val="6AB023"/>
      </a:accent5>
      <a:accent6>
        <a:srgbClr val="EE7F00"/>
      </a:accent6>
      <a:hlink>
        <a:srgbClr val="006AB3"/>
      </a:hlink>
      <a:folHlink>
        <a:srgbClr val="54378A"/>
      </a:folHlink>
    </a:clrScheme>
    <a:fontScheme name="TUD">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vorlage_VLP_A0" id="{4566ACF0-66CE-40CD-9D96-F4A824F7EBC8}" vid="{BB458597-0A72-43CC-9D2F-EDED0E820BA2}"/>
    </a:ext>
  </a:extLst>
</a:theme>
</file>

<file path=docProps/app.xml><?xml version="1.0" encoding="utf-8"?>
<Properties xmlns="http://schemas.openxmlformats.org/officeDocument/2006/extended-properties" xmlns:vt="http://schemas.openxmlformats.org/officeDocument/2006/docPropsVTypes">
  <Template>Postervorlage_VPA_A0</Template>
  <TotalTime>0</TotalTime>
  <Words>345</Words>
  <Application>Microsoft Office PowerPoint</Application>
  <PresentationFormat>Benutzerdefiniert</PresentationFormat>
  <Paragraphs>65</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Arial</vt:lpstr>
      <vt:lpstr>Open Sans</vt:lpstr>
      <vt:lpstr>Symbol</vt:lpstr>
      <vt:lpstr>TUD_Powerpoint</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 Pape</dc:creator>
  <cp:lastModifiedBy>Sebastian Pape</cp:lastModifiedBy>
  <cp:revision>7</cp:revision>
  <cp:lastPrinted>2019-12-19T08:44:34Z</cp:lastPrinted>
  <dcterms:created xsi:type="dcterms:W3CDTF">2022-09-21T11:44:44Z</dcterms:created>
  <dcterms:modified xsi:type="dcterms:W3CDTF">2022-09-21T12:33:31Z</dcterms:modified>
</cp:coreProperties>
</file>