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4" r:id="rId3"/>
    <p:sldId id="295" r:id="rId4"/>
    <p:sldId id="257" r:id="rId5"/>
    <p:sldId id="265" r:id="rId6"/>
    <p:sldId id="317" r:id="rId7"/>
    <p:sldId id="267" r:id="rId8"/>
    <p:sldId id="303" r:id="rId9"/>
    <p:sldId id="304" r:id="rId10"/>
    <p:sldId id="268" r:id="rId11"/>
    <p:sldId id="301" r:id="rId12"/>
    <p:sldId id="285" r:id="rId13"/>
    <p:sldId id="286" r:id="rId14"/>
    <p:sldId id="274" r:id="rId15"/>
    <p:sldId id="263" r:id="rId16"/>
    <p:sldId id="275" r:id="rId17"/>
    <p:sldId id="296" r:id="rId18"/>
    <p:sldId id="291" r:id="rId19"/>
    <p:sldId id="292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5" r:id="rId29"/>
    <p:sldId id="314" r:id="rId30"/>
    <p:sldId id="270" r:id="rId31"/>
    <p:sldId id="272" r:id="rId32"/>
    <p:sldId id="271" r:id="rId33"/>
    <p:sldId id="273" r:id="rId34"/>
    <p:sldId id="276" r:id="rId35"/>
    <p:sldId id="316" r:id="rId36"/>
    <p:sldId id="284" r:id="rId37"/>
    <p:sldId id="280" r:id="rId38"/>
    <p:sldId id="281" r:id="rId39"/>
    <p:sldId id="282" r:id="rId40"/>
    <p:sldId id="287" r:id="rId41"/>
    <p:sldId id="289" r:id="rId42"/>
    <p:sldId id="318" r:id="rId43"/>
  </p:sldIdLst>
  <p:sldSz cx="12192000" cy="6858000"/>
  <p:notesSz cx="6858000" cy="9144000"/>
  <p:embeddedFontLst>
    <p:embeddedFont>
      <p:font typeface="TUD-Iconfont Light" panose="00000400000000000000" charset="0"/>
      <p:regular r:id="rId46"/>
    </p:embeddedFont>
    <p:embeddedFont>
      <p:font typeface="Open Sans Light" panose="020B0306030504020204" pitchFamily="34" charset="0"/>
      <p:regular r:id="rId47"/>
      <p:italic r:id="rId48"/>
    </p:embeddedFont>
    <p:embeddedFont>
      <p:font typeface="Open Sans Semibold" panose="020B0706030804020204" pitchFamily="34" charset="0"/>
      <p:bold r:id="rId49"/>
      <p:boldItalic r:id="rId50"/>
    </p:embeddedFont>
    <p:embeddedFont>
      <p:font typeface="Open Sans Extrabold" panose="020B0906030804020204" pitchFamily="34" charset="0"/>
      <p:bold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Open Sans" panose="020B0606030504020204" pitchFamily="34" charset="0"/>
      <p:regular r:id="rId57"/>
      <p:bold r:id="rId58"/>
      <p:italic r:id="rId59"/>
      <p:boldItalic r:id="rId60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4"/>
          </p14:sldIdLst>
        </p14:section>
        <p14:section name="Elemente des Corporate Design" id="{9B15DDF1-0A1C-4450-A2F2-FA4F67CF33BE}">
          <p14:sldIdLst>
            <p14:sldId id="295"/>
            <p14:sldId id="257"/>
            <p14:sldId id="265"/>
            <p14:sldId id="317"/>
            <p14:sldId id="267"/>
            <p14:sldId id="303"/>
            <p14:sldId id="304"/>
            <p14:sldId id="268"/>
          </p14:sldIdLst>
        </p14:section>
        <p14:section name="Barrierefreiheit" id="{E2B0AA9C-B969-41B1-8D1C-CD958EECCFCE}">
          <p14:sldIdLst>
            <p14:sldId id="301"/>
            <p14:sldId id="285"/>
          </p14:sldIdLst>
        </p14:section>
        <p14:section name="Hinweise zur Arbeit mit der Präsentationsvorlage" id="{C35964E0-8CA8-4D55-BC6C-ED89AB26EFC1}">
          <p14:sldIdLst>
            <p14:sldId id="286"/>
            <p14:sldId id="274"/>
            <p14:sldId id="263"/>
            <p14:sldId id="275"/>
          </p14:sldIdLst>
        </p14:section>
        <p14:section name="Platzierung von Zweitlogos" id="{D6084297-AA0D-46A3-A755-4530E61D1AFD}">
          <p14:sldIdLst>
            <p14:sldId id="296"/>
            <p14:sldId id="291"/>
            <p14:sldId id="292"/>
          </p14:sldIdLst>
        </p14:section>
        <p14:section name="Titel mit Visual oder Foto" id="{F5E9657D-0C2D-426B-AD48-34C0FBC92651}">
          <p14:sldIdLst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5"/>
            <p14:sldId id="314"/>
          </p14:sldIdLst>
        </p14:section>
        <p14:section name="Vorlagendatei speichern" id="{660D1769-CD84-4294-963C-1189C9516F27}">
          <p14:sldIdLst>
            <p14:sldId id="270"/>
            <p14:sldId id="272"/>
            <p14:sldId id="271"/>
            <p14:sldId id="273"/>
          </p14:sldIdLst>
        </p14:section>
        <p14:section name="weitere Beispielseiten mit Inhalten der TU Dresden" id="{AD708181-2670-4EDC-AA8D-5A3C3905AC8F}">
          <p14:sldIdLst>
            <p14:sldId id="276"/>
            <p14:sldId id="316"/>
            <p14:sldId id="284"/>
            <p14:sldId id="280"/>
            <p14:sldId id="281"/>
            <p14:sldId id="282"/>
            <p14:sldId id="287"/>
            <p14:sldId id="289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19"/>
    <a:srgbClr val="DE2526"/>
    <a:srgbClr val="951B81"/>
    <a:srgbClr val="59358C"/>
    <a:srgbClr val="FFFFFF"/>
    <a:srgbClr val="0069B4"/>
    <a:srgbClr val="F2F2F2"/>
    <a:srgbClr val="000000"/>
    <a:srgbClr val="13A983"/>
    <a:srgbClr val="00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7" autoAdjust="0"/>
    <p:restoredTop sz="86462"/>
  </p:normalViewPr>
  <p:slideViewPr>
    <p:cSldViewPr snapToGrid="0" snapToObjects="1">
      <p:cViewPr varScale="1">
        <p:scale>
          <a:sx n="92" d="100"/>
          <a:sy n="92" d="100"/>
        </p:scale>
        <p:origin x="114" y="5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Diagrammtitel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CF-440A-BB74-EBAE3317F7DF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5CF-440A-BB74-EBAE3317F7DF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5CF-440A-BB74-EBAE3317F7DF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CF-440A-BB74-EBAE3317F7DF}"/>
              </c:ext>
            </c:extLst>
          </c:dPt>
          <c:dLbls>
            <c:dLbl>
              <c:idx val="0"/>
              <c:layout>
                <c:manualLayout>
                  <c:x val="5.8371735791090631E-2"/>
                  <c:y val="0.14643259100504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CF-440A-BB74-EBAE3317F7DF}"/>
                </c:ext>
              </c:extLst>
            </c:dLbl>
            <c:dLbl>
              <c:idx val="1"/>
              <c:layout>
                <c:manualLayout>
                  <c:x val="-3.6866359447004636E-2"/>
                  <c:y val="0.14045575055585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CF-440A-BB74-EBAE3317F7DF}"/>
                </c:ext>
              </c:extLst>
            </c:dLbl>
            <c:dLbl>
              <c:idx val="2"/>
              <c:layout>
                <c:manualLayout>
                  <c:x val="-9.2165898617511552E-2"/>
                  <c:y val="-6.87336651656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CF-440A-BB74-EBAE3317F7DF}"/>
                </c:ext>
              </c:extLst>
            </c:dLbl>
            <c:dLbl>
              <c:idx val="3"/>
              <c:layout>
                <c:manualLayout>
                  <c:x val="-5.2227342549923249E-2"/>
                  <c:y val="-7.172208539022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CF-440A-BB74-EBAE3317F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F-440A-BB74-EBAE3317F7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2-493F-B775-061CA895142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2-493F-B775-061CA895142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B2-493F-B775-061CA8951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446264"/>
        <c:axId val="573446656"/>
      </c:barChart>
      <c:catAx>
        <c:axId val="57344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3446656"/>
        <c:crosses val="autoZero"/>
        <c:auto val="1"/>
        <c:lblAlgn val="ctr"/>
        <c:lblOffset val="100"/>
        <c:noMultiLvlLbl val="0"/>
      </c:catAx>
      <c:valAx>
        <c:axId val="57344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344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17.02.2023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17.02.2023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7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64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1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62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7901"/>
            <a:ext cx="1468046" cy="548987"/>
          </a:xfrm>
          <a:prstGeom prst="rect">
            <a:avLst/>
          </a:prstGeom>
        </p:spPr>
      </p:pic>
      <p:pic>
        <p:nvPicPr>
          <p:cNvPr id="12" name="Grafik 11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826252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238165" cy="492443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Chair of Traffic Process Automation,</a:t>
            </a:r>
            <a:br>
              <a:rPr lang="en-GB" noProof="0" dirty="0"/>
            </a:br>
            <a:r>
              <a:rPr lang="en-GB" noProof="0" dirty="0"/>
              <a:t>“Friedrich List” Faculty of Transport and Traffic Sciences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762137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585101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Location or Event // Saturday, 13th January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AE17FD-B6BC-6942-9201-B499C5F877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Kicken bearbeiten</a:t>
            </a:r>
          </a:p>
        </p:txBody>
      </p:sp>
      <p:pic>
        <p:nvPicPr>
          <p:cNvPr id="18" name="Grafik 17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48373"/>
            <a:ext cx="146804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35166CE5-3FF8-F048-B7D3-DC5FB116DE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971658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AB3FC48A-E12F-6543-B177-FE3356F1B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383571" cy="4924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2157F63D-FE6C-3548-B04C-C1411ACF2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3050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7200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Location or Event // Saturday, 13th January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6E0576E-FE7C-E04B-8387-3F27808310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noProof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noProof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noProof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Kicken bearbeiten</a:t>
            </a:r>
          </a:p>
        </p:txBody>
      </p:sp>
      <p:pic>
        <p:nvPicPr>
          <p:cNvPr id="13" name="Grafik 12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48373"/>
            <a:ext cx="1468046" cy="543600"/>
          </a:xfrm>
          <a:prstGeom prst="rect">
            <a:avLst/>
          </a:prstGeom>
        </p:spPr>
      </p:pic>
      <p:pic>
        <p:nvPicPr>
          <p:cNvPr id="22" name="Grafik 21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6F3B0F0D-5AFC-374E-BD7B-9277A7195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971658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platzhalter 25">
            <a:extLst>
              <a:ext uri="{FF2B5EF4-FFF2-40B4-BE49-F238E27FC236}">
                <a16:creationId xmlns:a16="http://schemas.microsoft.com/office/drawing/2014/main" id="{95C1F4DE-3480-CF4D-A0EA-0FC43C5F63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383571" cy="4924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B2CC8EC3-68A5-4845-A076-504C4D074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3050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7200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Location or Event // Saturday, 13th January 2021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8187490-B52E-9646-8384-B2C03B1222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5" hasCustomPrompt="1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 hasCustomPrompt="1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 hasCustomPrompt="1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762137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B06F7BAB-B739-AC45-A5AC-748F4B36C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826252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4204D7A5-A603-EB4B-A912-D4E92AEBF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238165" cy="492443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742FF3D7-43F0-804A-AFBD-127CDDEDD9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808" y="5312641"/>
            <a:ext cx="4585101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Location or Event // Saturday, 13th January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05F1D94-857E-EF4D-8C87-D4268F9716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sz="2400" noProof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 hasCustomPrompt="1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762137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71192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762137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762137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1E63A7D7-0F87-B143-AA57-42AEC2B1C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826252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D93A3B56-8A55-1147-B911-27C53EFED3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238165" cy="492443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2AB9C2D0-FDA3-EC45-9D5B-45F1372DE3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585101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GB" noProof="0"/>
              <a:t>Location or Event // Saturday, 13th January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EE9AC0-685A-3C44-9989-6154A0B895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71192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826252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238165" cy="492443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762137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585101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Location or Event // Saturday, 13th January 2021</a:t>
            </a:r>
          </a:p>
        </p:txBody>
      </p:sp>
      <p:pic>
        <p:nvPicPr>
          <p:cNvPr id="15" name="Grafik 14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1077"/>
            <a:ext cx="1468046" cy="548987"/>
          </a:xfrm>
          <a:prstGeom prst="rect">
            <a:avLst/>
          </a:prstGeom>
        </p:spPr>
      </p:pic>
      <p:pic>
        <p:nvPicPr>
          <p:cNvPr id="17" name="Grafik 16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61CBE06-EB38-3F44-AD65-F7823391FA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 durch Klicken auf Symbol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72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72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943895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72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Klicken bearbeiten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 durch Klicken auf Symbol hinzufügen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27335BD2-E419-4541-BE69-556DA27F6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100801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917BEB21-E9EE-1748-9C0E-FFF8586AE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41992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E822E7D8-397F-DE4C-8958-4F95AC4CB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6685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 rIns="7200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Location or Event // Saturday, 13th January 2021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7CC69EC-73A3-F145-8029-EFC7E989DD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sz="300" b="0" noProof="0"/>
              <a:t>Bild durch Klicken auf Symbol hinzufügen</a:t>
            </a:r>
            <a:endParaRPr lang="en-GB" noProof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 durch Klicken auf Symbol hinzufügen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F595415-DA37-C641-AE57-7D379D04B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72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E192948D-1F4C-7B47-A4AF-8D2C44AB0E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72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3B764E0B-086C-2446-968B-4078AF9947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71192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72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A661B3D-E1EB-9748-8DDA-94820F2ECE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97165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22" name="Textplatzhalter 25">
            <a:extLst>
              <a:ext uri="{FF2B5EF4-FFF2-40B4-BE49-F238E27FC236}">
                <a16:creationId xmlns:a16="http://schemas.microsoft.com/office/drawing/2014/main" id="{3017CFF0-42A4-8C45-B1FC-E2EB2DA448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38357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93279012-1C38-2049-B42C-E0D15D417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3050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 rIns="7200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Location or Event // Saturday, 13th January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9A7ACA-7D5B-3942-9AE5-DF666FE05E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noProof="0"/>
              <a:t>Bild durch Klicken auf Symbol hinzufügen</a:t>
            </a:r>
          </a:p>
        </p:txBody>
      </p:sp>
      <p:pic>
        <p:nvPicPr>
          <p:cNvPr id="15" name="Grafik 14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48373"/>
            <a:ext cx="1468046" cy="543600"/>
          </a:xfrm>
          <a:prstGeom prst="rect">
            <a:avLst/>
          </a:prstGeom>
        </p:spPr>
      </p:pic>
      <p:pic>
        <p:nvPicPr>
          <p:cNvPr id="18" name="Grafik 17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31D253D2-7C8E-8D4B-BD91-4B4F6A5AC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DABB1D4A-1A0D-FC46-9BE4-6B3842754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AB5FE24E-DD8C-BE41-A045-7F3F98F47D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71192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C3214AED-A697-4040-BD81-CBB56BEE8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898955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22" name="Textplatzhalter 25">
            <a:extLst>
              <a:ext uri="{FF2B5EF4-FFF2-40B4-BE49-F238E27FC236}">
                <a16:creationId xmlns:a16="http://schemas.microsoft.com/office/drawing/2014/main" id="{1443F811-1DAC-1644-8A66-BC88D846F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310868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FB19805-2257-1B4C-9F69-E031DFF35F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5780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Location or Event // Saturday, 13th January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F9DEA02-1349-6349-A95C-078BADD16B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pic>
        <p:nvPicPr>
          <p:cNvPr id="18" name="Grafik 17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48373"/>
            <a:ext cx="146804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AA6DA7D3-1F8E-A449-905B-97842E61B4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971658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B5643888-3CFC-6743-9D50-832DFA85A1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383571" cy="4924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EF5ABE95-F411-A743-B938-BC3C6C6822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3050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7200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Location or Event // Saturday, 13th January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449D219-3B61-E643-97D3-714007C07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Formatvorlage des Untertitelmasters durch Klicken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GB" noProof="0"/>
              <a:t>durch Kicken bearbeiten</a:t>
            </a:r>
          </a:p>
        </p:txBody>
      </p:sp>
      <p:pic>
        <p:nvPicPr>
          <p:cNvPr id="18" name="Grafik 17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48373"/>
            <a:ext cx="146804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2A0329A3-167C-C54F-A610-E951370A3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566800"/>
            <a:ext cx="971658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FFC4DD18-F5B3-EA4C-839E-3539BD2D4A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2851200"/>
            <a:ext cx="5383571" cy="4924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72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Chair of Traffic Process Automation,</a:t>
            </a:r>
            <a:br>
              <a:rPr lang="en-GB" noProof="0"/>
            </a:br>
            <a:r>
              <a:rPr lang="en-GB" noProof="0"/>
              <a:t>“Friedrich List” Faculty of Transport and Traffic Sciences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FFA1FB8D-72AB-B646-8E90-F9B952495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3050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7200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Location or Event // Saturday, 13th January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0930784-412A-CC4C-A330-73FE98F56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99" y="5613616"/>
            <a:ext cx="2073804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Das </a:t>
            </a:r>
            <a:r>
              <a:rPr lang="en-GB" noProof="0" dirty="0" err="1"/>
              <a:t>ist</a:t>
            </a:r>
            <a:r>
              <a:rPr lang="en-GB" noProof="0" dirty="0"/>
              <a:t> </a:t>
            </a:r>
            <a:r>
              <a:rPr lang="en-GB" noProof="0" dirty="0" err="1"/>
              <a:t>eine</a:t>
            </a:r>
            <a:r>
              <a:rPr lang="en-GB" noProof="0" dirty="0"/>
              <a:t> </a:t>
            </a:r>
            <a:r>
              <a:rPr lang="en-GB" noProof="0" dirty="0" err="1"/>
              <a:t>Überschrift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 </a:t>
            </a:r>
            <a:r>
              <a:rPr lang="en-GB" noProof="0" dirty="0" err="1"/>
              <a:t>zwei</a:t>
            </a:r>
            <a:r>
              <a:rPr lang="en-GB" noProof="0" dirty="0"/>
              <a:t> </a:t>
            </a:r>
            <a:r>
              <a:rPr lang="en-GB" noProof="0" dirty="0" err="1"/>
              <a:t>Zeilen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(16pt </a:t>
            </a:r>
            <a:r>
              <a:rPr lang="en-GB" noProof="0" dirty="0" err="1"/>
              <a:t>bis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4)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viel</a:t>
            </a:r>
            <a:r>
              <a:rPr lang="en-GB" noProof="0" dirty="0"/>
              <a:t> Text (14pt)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viel</a:t>
            </a:r>
            <a:r>
              <a:rPr lang="en-GB" noProof="0" dirty="0"/>
              <a:t> Text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(</a:t>
            </a:r>
            <a:r>
              <a:rPr lang="en-GB" noProof="0" dirty="0" err="1"/>
              <a:t>nachfolgend</a:t>
            </a:r>
            <a:r>
              <a:rPr lang="en-GB" noProof="0" dirty="0"/>
              <a:t> </a:t>
            </a:r>
            <a:r>
              <a:rPr lang="en-GB" noProof="0" dirty="0" err="1"/>
              <a:t>alles</a:t>
            </a:r>
            <a:r>
              <a:rPr lang="en-GB" noProof="0" dirty="0"/>
              <a:t> 14 </a:t>
            </a:r>
            <a:r>
              <a:rPr lang="en-GB" noProof="0" dirty="0" err="1"/>
              <a:t>pt</a:t>
            </a:r>
            <a:r>
              <a:rPr lang="en-GB" noProof="0" dirty="0"/>
              <a:t>)</a:t>
            </a:r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viel</a:t>
            </a:r>
            <a:r>
              <a:rPr lang="en-GB" noProof="0" dirty="0"/>
              <a:t> Text</a:t>
            </a:r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viel</a:t>
            </a:r>
            <a:r>
              <a:rPr lang="en-GB" noProof="0" dirty="0"/>
              <a:t> Text</a:t>
            </a:r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viel</a:t>
            </a:r>
            <a:r>
              <a:rPr lang="en-GB" noProof="0" dirty="0"/>
              <a:t> Text</a:t>
            </a:r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viel</a:t>
            </a:r>
            <a:r>
              <a:rPr lang="en-GB" noProof="0" dirty="0"/>
              <a:t> Text</a:t>
            </a:r>
          </a:p>
          <a:p>
            <a:pPr lvl="5"/>
            <a:endParaRPr lang="en-GB" noProof="0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noProof="0" dirty="0">
                <a:solidFill>
                  <a:schemeClr val="tx2"/>
                </a:solidFill>
              </a:rPr>
              <a:t>Title of the presentation</a:t>
            </a:r>
          </a:p>
          <a:p>
            <a:pPr algn="l"/>
            <a:r>
              <a:rPr lang="en-GB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Chair of Traffic Process Automation / </a:t>
            </a:r>
            <a:r>
              <a:rPr lang="en-GB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Speaker(s)</a:t>
            </a:r>
            <a:endParaRPr lang="en-GB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800" baseline="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 or event // 13/01/2018</a:t>
            </a:r>
            <a:endParaRPr lang="en-GB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800" noProof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en-GB" sz="800" baseline="0" noProof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en-GB" sz="800" baseline="0" noProof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048"/>
            <a:ext cx="1116268" cy="324000"/>
          </a:xfrm>
          <a:prstGeom prst="rect">
            <a:avLst/>
          </a:prstGeom>
        </p:spPr>
      </p:pic>
      <p:pic>
        <p:nvPicPr>
          <p:cNvPr id="13" name="Grafik 12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30" y="6315776"/>
            <a:ext cx="972216" cy="3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08481F-D284-BF46-8BC9-349C22D96D4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04" y="6333174"/>
            <a:ext cx="1299491" cy="32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13" r:id="rId13"/>
    <p:sldLayoutId id="2147483897" r:id="rId14"/>
    <p:sldLayoutId id="2147483914" r:id="rId15"/>
    <p:sldLayoutId id="2147483915" r:id="rId16"/>
    <p:sldLayoutId id="2147483916" r:id="rId17"/>
    <p:sldLayoutId id="2147483899" r:id="rId18"/>
    <p:sldLayoutId id="2147483896" r:id="rId19"/>
    <p:sldLayoutId id="2147483900" r:id="rId20"/>
    <p:sldLayoutId id="2147483901" r:id="rId21"/>
    <p:sldLayoutId id="2147483918" r:id="rId22"/>
    <p:sldLayoutId id="2147483919" r:id="rId23"/>
    <p:sldLayoutId id="2147483917" r:id="rId24"/>
    <p:sldLayoutId id="2147483902" r:id="rId25"/>
    <p:sldLayoutId id="2147483903" r:id="rId26"/>
    <p:sldLayoutId id="2147483895" r:id="rId27"/>
    <p:sldLayoutId id="2147483920" r:id="rId28"/>
    <p:sldLayoutId id="2147483921" r:id="rId29"/>
    <p:sldLayoutId id="2147483922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 userDrawn="1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 userDrawn="1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hyperlink" Target="https://support.office.com/de-de/article/ausrichten-von-objekten-auf-folien-mithilfe-von-f%C3%BChrungslinien-auf-folienmasterebene-80e0171a-a5f6-499b-8a1e-c46da02b328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paciellogroup.com/resources/contrastanalyser/" TargetMode="External"/><Relationship Id="rId2" Type="http://schemas.openxmlformats.org/officeDocument/2006/relationships/hyperlink" Target="http://www.leserlich.info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lvis.inf.tu-dresden.de/dokumente/upload/01473_anleitungpowerpoint_2013.pdf?menuid=45" TargetMode="External"/><Relationship Id="rId4" Type="http://schemas.openxmlformats.org/officeDocument/2006/relationships/hyperlink" Target="https://tu-dresden.de/intern/services-und-hilfe/kommunizieren-und-publizieren/cd/anleitungen/tutorial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support.office.com/de-de/article/Erstellen-und-Verwenden-einer-eigenen-Vorlage-A1B72758-61A0-4215-80EB-165C6C4BED0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upport.office.com/de-de/article/verwenden-oder-Erstellen-von-Designs-in-PowerPoint-83e68627-2c17-454a-9fd8-62deb81951a6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support.office.com/de-de/article/Was-ist-ein-Folienmaster-B9ABB2A0-7AEF-4257-A14E-4329C904DA54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support.office.com/de-de/article/Was-ist-ein-Folienmaster-B9ABB2A0-7AEF-4257-A14E-4329C904DA54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inkscape.org/de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eve_Matteson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hyperlink" Target="https://tu-dresden.de/intern/services-und-hilfe/ressourcen/dateien/kommunizieren_und_publizieren/corporate-design/cd-elemente/schrift-tud-open-sa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de-de/office/anpassen-von-einz%C3%BCge-im-absatztext-in-powerpoint-6d2efb0f-9682-40ac-967f-3eb7f87d2386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 err="1"/>
              <a:t>Dezernat</a:t>
            </a:r>
            <a:r>
              <a:rPr lang="en-GB" noProof="0" dirty="0"/>
              <a:t> 7 – </a:t>
            </a:r>
            <a:r>
              <a:rPr lang="en-GB" noProof="0" dirty="0" err="1"/>
              <a:t>Strategie</a:t>
            </a:r>
            <a:r>
              <a:rPr lang="en-GB" noProof="0" dirty="0"/>
              <a:t> und </a:t>
            </a:r>
            <a:r>
              <a:rPr lang="en-GB" noProof="0" dirty="0" err="1"/>
              <a:t>Kommunikation</a:t>
            </a:r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Präsentationsvorlagen</a:t>
            </a:r>
            <a:endParaRPr lang="en-GB" noProof="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CD-</a:t>
            </a:r>
            <a:r>
              <a:rPr lang="en-GB" noProof="0" dirty="0" err="1"/>
              <a:t>Regeln</a:t>
            </a:r>
            <a:r>
              <a:rPr lang="en-GB" noProof="0" dirty="0"/>
              <a:t> – </a:t>
            </a:r>
            <a:r>
              <a:rPr lang="en-GB" noProof="0" dirty="0" err="1"/>
              <a:t>Hinweise</a:t>
            </a:r>
            <a:r>
              <a:rPr lang="en-GB" noProof="0" dirty="0"/>
              <a:t> </a:t>
            </a:r>
            <a:r>
              <a:rPr lang="en-GB" noProof="0" dirty="0" err="1"/>
              <a:t>zur</a:t>
            </a:r>
            <a:r>
              <a:rPr lang="en-GB" noProof="0" dirty="0"/>
              <a:t> </a:t>
            </a:r>
            <a:r>
              <a:rPr lang="en-GB" noProof="0" dirty="0" err="1"/>
              <a:t>Anwendung</a:t>
            </a:r>
            <a:r>
              <a:rPr lang="en-GB" noProof="0" dirty="0"/>
              <a:t> der </a:t>
            </a:r>
            <a:r>
              <a:rPr lang="en-GB" noProof="0" dirty="0" err="1"/>
              <a:t>Vorlage</a:t>
            </a:r>
            <a:r>
              <a:rPr lang="en-GB" noProof="0" dirty="0"/>
              <a:t> und </a:t>
            </a:r>
            <a:r>
              <a:rPr lang="en-GB" noProof="0" dirty="0" err="1"/>
              <a:t>zur</a:t>
            </a:r>
            <a:r>
              <a:rPr lang="en-GB" noProof="0" dirty="0"/>
              <a:t> </a:t>
            </a:r>
            <a:r>
              <a:rPr lang="en-GB" noProof="0" dirty="0" err="1"/>
              <a:t>Barrierefreiheit</a:t>
            </a:r>
            <a:endParaRPr lang="en-GB" noProof="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1671035" cy="246221"/>
          </a:xfrm>
        </p:spPr>
        <p:txBody>
          <a:bodyPr/>
          <a:lstStyle/>
          <a:p>
            <a:r>
              <a:rPr lang="en-GB" noProof="0" dirty="0"/>
              <a:t>Corporate Design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7509876" cy="492443"/>
          </a:xfrm>
        </p:spPr>
        <p:txBody>
          <a:bodyPr/>
          <a:lstStyle/>
          <a:p>
            <a:r>
              <a:rPr lang="en-GB" noProof="0" dirty="0" err="1"/>
              <a:t>im</a:t>
            </a:r>
            <a:r>
              <a:rPr lang="en-GB" noProof="0" dirty="0"/>
              <a:t> CD der TU Dresden // Stand 11.2021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Raster </a:t>
            </a:r>
            <a:br>
              <a:rPr lang="en-GB" noProof="0" dirty="0"/>
            </a:b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Präsentationsvorlagen</a:t>
            </a:r>
            <a:endParaRPr lang="en-GB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1"/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alle</a:t>
            </a:r>
            <a:r>
              <a:rPr lang="en-GB" noProof="0" dirty="0"/>
              <a:t> </a:t>
            </a:r>
            <a:r>
              <a:rPr lang="en-GB" noProof="0" dirty="0" err="1"/>
              <a:t>Publikationen</a:t>
            </a:r>
            <a:r>
              <a:rPr lang="en-GB" noProof="0" dirty="0"/>
              <a:t> der TUD </a:t>
            </a:r>
            <a:r>
              <a:rPr lang="en-GB" noProof="0" dirty="0" err="1"/>
              <a:t>ist</a:t>
            </a:r>
            <a:r>
              <a:rPr lang="en-GB" noProof="0" dirty="0"/>
              <a:t> </a:t>
            </a:r>
            <a:r>
              <a:rPr lang="en-GB" noProof="0" dirty="0" err="1"/>
              <a:t>im</a:t>
            </a:r>
            <a:r>
              <a:rPr lang="en-GB" noProof="0" dirty="0"/>
              <a:t> CD </a:t>
            </a:r>
            <a:br>
              <a:rPr lang="en-GB" noProof="0" dirty="0"/>
            </a:br>
            <a:r>
              <a:rPr lang="en-GB" noProof="0" dirty="0" err="1"/>
              <a:t>ein</a:t>
            </a:r>
            <a:r>
              <a:rPr lang="en-GB" noProof="0" dirty="0"/>
              <a:t> </a:t>
            </a:r>
            <a:r>
              <a:rPr lang="en-GB" noProof="0" dirty="0" err="1"/>
              <a:t>Layoutraster</a:t>
            </a:r>
            <a:r>
              <a:rPr lang="en-GB" noProof="0" dirty="0"/>
              <a:t> </a:t>
            </a:r>
            <a:r>
              <a:rPr lang="en-GB" noProof="0" dirty="0" err="1"/>
              <a:t>vorgegeben</a:t>
            </a:r>
            <a:r>
              <a:rPr lang="en-GB" noProof="0" dirty="0"/>
              <a:t>. </a:t>
            </a:r>
            <a:r>
              <a:rPr lang="en-GB" noProof="0" dirty="0" err="1"/>
              <a:t>Hierdurch</a:t>
            </a:r>
            <a:r>
              <a:rPr lang="en-GB" noProof="0" dirty="0"/>
              <a:t> </a:t>
            </a:r>
            <a:r>
              <a:rPr lang="en-GB" noProof="0" dirty="0" err="1"/>
              <a:t>sind</a:t>
            </a:r>
            <a:r>
              <a:rPr lang="en-GB" noProof="0" dirty="0"/>
              <a:t> </a:t>
            </a:r>
            <a:r>
              <a:rPr lang="en-GB" b="1" noProof="0" dirty="0" err="1"/>
              <a:t>Anordnung</a:t>
            </a:r>
            <a:r>
              <a:rPr lang="en-GB" b="1" noProof="0" dirty="0"/>
              <a:t> und Position des TUD-Logos </a:t>
            </a:r>
            <a:r>
              <a:rPr lang="en-GB" b="1" noProof="0" dirty="0" err="1"/>
              <a:t>definiert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>In </a:t>
            </a:r>
            <a:r>
              <a:rPr lang="en-GB" b="1" noProof="0" dirty="0" err="1"/>
              <a:t>Präsentationen</a:t>
            </a:r>
            <a:r>
              <a:rPr lang="en-GB" noProof="0" dirty="0"/>
              <a:t> der TUD </a:t>
            </a:r>
            <a:r>
              <a:rPr lang="en-GB" noProof="0" dirty="0" err="1"/>
              <a:t>wird</a:t>
            </a:r>
            <a:r>
              <a:rPr lang="en-GB" noProof="0" dirty="0"/>
              <a:t> das Logo </a:t>
            </a:r>
            <a:r>
              <a:rPr lang="en-GB" b="1" noProof="0" dirty="0"/>
              <a:t>auf </a:t>
            </a:r>
            <a:r>
              <a:rPr lang="en-GB" b="1" noProof="0" dirty="0" err="1"/>
              <a:t>allen</a:t>
            </a:r>
            <a:r>
              <a:rPr lang="en-GB" noProof="0" dirty="0"/>
              <a:t> </a:t>
            </a:r>
            <a:r>
              <a:rPr lang="en-GB" b="1" noProof="0" dirty="0" err="1"/>
              <a:t>Inhaltsfolien</a:t>
            </a:r>
            <a:r>
              <a:rPr lang="en-GB" b="1" noProof="0" dirty="0"/>
              <a:t> in der </a:t>
            </a:r>
            <a:r>
              <a:rPr lang="en-GB" b="1" noProof="0" dirty="0" err="1"/>
              <a:t>Fußzeile</a:t>
            </a:r>
            <a:r>
              <a:rPr lang="en-GB" b="1" noProof="0" dirty="0"/>
              <a:t> </a:t>
            </a:r>
            <a:r>
              <a:rPr lang="en-GB" b="1" noProof="0" dirty="0" err="1"/>
              <a:t>unten</a:t>
            </a:r>
            <a:r>
              <a:rPr lang="en-GB" b="1" noProof="0" dirty="0"/>
              <a:t> links</a:t>
            </a:r>
            <a:r>
              <a:rPr lang="en-GB" noProof="0" dirty="0"/>
              <a:t> </a:t>
            </a:r>
            <a:r>
              <a:rPr lang="en-GB" noProof="0" dirty="0" err="1"/>
              <a:t>neben</a:t>
            </a:r>
            <a:r>
              <a:rPr lang="en-GB" noProof="0" dirty="0"/>
              <a:t> den </a:t>
            </a:r>
            <a:r>
              <a:rPr lang="en-GB" noProof="0" dirty="0" err="1"/>
              <a:t>Kontaktangaben</a:t>
            </a:r>
            <a:r>
              <a:rPr lang="en-GB" noProof="0" dirty="0"/>
              <a:t> der </a:t>
            </a:r>
            <a:r>
              <a:rPr lang="en-GB" noProof="0" dirty="0" err="1"/>
              <a:t>Vortragenden</a:t>
            </a:r>
            <a:r>
              <a:rPr lang="en-GB" noProof="0" dirty="0"/>
              <a:t> </a:t>
            </a:r>
            <a:r>
              <a:rPr lang="en-GB" noProof="0" dirty="0" err="1"/>
              <a:t>platziert</a:t>
            </a:r>
            <a:r>
              <a:rPr lang="en-GB" noProof="0" dirty="0"/>
              <a:t>.</a:t>
            </a:r>
          </a:p>
          <a:p>
            <a:pPr lvl="1"/>
            <a:r>
              <a:rPr lang="en-GB" b="1" noProof="0" dirty="0"/>
              <a:t>In </a:t>
            </a:r>
            <a:r>
              <a:rPr lang="en-GB" b="1" noProof="0" dirty="0" err="1"/>
              <a:t>allen</a:t>
            </a:r>
            <a:r>
              <a:rPr lang="en-GB" b="1" noProof="0" dirty="0"/>
              <a:t> </a:t>
            </a:r>
            <a:r>
              <a:rPr lang="en-GB" b="1" noProof="0" dirty="0" err="1"/>
              <a:t>anderen</a:t>
            </a:r>
            <a:r>
              <a:rPr lang="en-GB" b="1" noProof="0" dirty="0"/>
              <a:t> </a:t>
            </a:r>
            <a:r>
              <a:rPr lang="en-GB" b="1" noProof="0" dirty="0" err="1"/>
              <a:t>Kommunikationsmitteln</a:t>
            </a:r>
            <a:r>
              <a:rPr lang="en-GB" b="1" noProof="0" dirty="0"/>
              <a:t> 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 err="1"/>
              <a:t>wird</a:t>
            </a:r>
            <a:r>
              <a:rPr lang="en-GB" noProof="0" dirty="0"/>
              <a:t> das TUD-Logo stets </a:t>
            </a:r>
            <a:r>
              <a:rPr lang="en-GB" b="1" noProof="0" dirty="0" err="1"/>
              <a:t>oben</a:t>
            </a:r>
            <a:r>
              <a:rPr lang="en-GB" b="1" noProof="0" dirty="0"/>
              <a:t> links </a:t>
            </a:r>
            <a:r>
              <a:rPr lang="en-GB" noProof="0" dirty="0" err="1"/>
              <a:t>positioniert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diese</a:t>
            </a:r>
            <a:r>
              <a:rPr lang="en-GB" noProof="0" dirty="0"/>
              <a:t> </a:t>
            </a:r>
            <a:r>
              <a:rPr lang="en-GB" noProof="0" dirty="0" err="1"/>
              <a:t>Präsentationsvorlage</a:t>
            </a:r>
            <a:r>
              <a:rPr lang="en-GB" noProof="0" dirty="0"/>
              <a:t> </a:t>
            </a:r>
            <a:r>
              <a:rPr lang="en-GB" noProof="0" dirty="0" err="1"/>
              <a:t>wurde</a:t>
            </a:r>
            <a:r>
              <a:rPr lang="en-GB" noProof="0" dirty="0"/>
              <a:t> das Raster </a:t>
            </a:r>
            <a:r>
              <a:rPr lang="en-GB" noProof="0" dirty="0" err="1"/>
              <a:t>mittels</a:t>
            </a:r>
            <a:r>
              <a:rPr lang="en-GB" noProof="0" dirty="0"/>
              <a:t> </a:t>
            </a:r>
            <a:r>
              <a:rPr lang="en-GB" b="1" noProof="0" dirty="0" err="1"/>
              <a:t>Führungslinien</a:t>
            </a:r>
            <a:r>
              <a:rPr lang="en-GB" noProof="0" dirty="0"/>
              <a:t> </a:t>
            </a:r>
            <a:r>
              <a:rPr lang="en-GB" noProof="0" dirty="0" err="1"/>
              <a:t>hinterlegt</a:t>
            </a:r>
            <a:r>
              <a:rPr lang="en-GB" noProof="0" dirty="0"/>
              <a:t>. </a:t>
            </a:r>
            <a:r>
              <a:rPr lang="en-GB" noProof="0" dirty="0" err="1"/>
              <a:t>Diese</a:t>
            </a:r>
            <a:r>
              <a:rPr lang="en-GB" noProof="0" dirty="0"/>
              <a:t> </a:t>
            </a:r>
            <a:r>
              <a:rPr lang="en-GB" noProof="0" dirty="0" err="1"/>
              <a:t>lassen</a:t>
            </a:r>
            <a:r>
              <a:rPr lang="en-GB" noProof="0" dirty="0"/>
              <a:t> </a:t>
            </a:r>
            <a:r>
              <a:rPr lang="en-GB" noProof="0" dirty="0" err="1"/>
              <a:t>sich</a:t>
            </a:r>
            <a:r>
              <a:rPr lang="en-GB" noProof="0" dirty="0"/>
              <a:t> </a:t>
            </a:r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noProof="0" dirty="0" err="1"/>
              <a:t>Menü</a:t>
            </a:r>
            <a:r>
              <a:rPr lang="en-GB" noProof="0" dirty="0"/>
              <a:t> „</a:t>
            </a:r>
            <a:r>
              <a:rPr lang="en-GB" noProof="0" dirty="0" err="1"/>
              <a:t>Ansicht</a:t>
            </a:r>
            <a:r>
              <a:rPr lang="en-GB" noProof="0" dirty="0"/>
              <a:t>“ </a:t>
            </a:r>
            <a:r>
              <a:rPr lang="en-GB" noProof="0" dirty="0" err="1"/>
              <a:t>ein</a:t>
            </a:r>
            <a:r>
              <a:rPr lang="en-GB" noProof="0" dirty="0"/>
              <a:t>- und </a:t>
            </a:r>
            <a:r>
              <a:rPr lang="en-GB" noProof="0" dirty="0" err="1"/>
              <a:t>ausblenden</a:t>
            </a:r>
            <a:r>
              <a:rPr lang="en-GB" noProof="0" dirty="0"/>
              <a:t>. </a:t>
            </a:r>
            <a:r>
              <a:rPr lang="en-GB" noProof="0" dirty="0" err="1"/>
              <a:t>Diese</a:t>
            </a:r>
            <a:r>
              <a:rPr lang="en-GB" noProof="0" dirty="0"/>
              <a:t> </a:t>
            </a:r>
            <a:r>
              <a:rPr lang="en-GB" noProof="0" dirty="0" err="1"/>
              <a:t>helfen</a:t>
            </a:r>
            <a:r>
              <a:rPr lang="en-GB" noProof="0" dirty="0"/>
              <a:t> </a:t>
            </a:r>
            <a:r>
              <a:rPr lang="en-GB" noProof="0" dirty="0" err="1"/>
              <a:t>auch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der </a:t>
            </a:r>
            <a:r>
              <a:rPr lang="en-GB" b="1" noProof="0" dirty="0" err="1"/>
              <a:t>Positionierung</a:t>
            </a:r>
            <a:r>
              <a:rPr lang="en-GB" b="1" noProof="0" dirty="0"/>
              <a:t> von Bild- und </a:t>
            </a:r>
            <a:r>
              <a:rPr lang="en-GB" b="1" noProof="0" dirty="0" err="1"/>
              <a:t>Textelementen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>Die </a:t>
            </a:r>
            <a:r>
              <a:rPr lang="en-GB" noProof="0" dirty="0" err="1"/>
              <a:t>Linie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</a:t>
            </a:r>
            <a:r>
              <a:rPr lang="en-GB" noProof="0" dirty="0" err="1"/>
              <a:t>dem</a:t>
            </a:r>
            <a:r>
              <a:rPr lang="en-GB" noProof="0" dirty="0"/>
              <a:t> </a:t>
            </a:r>
            <a:r>
              <a:rPr lang="en-GB" noProof="0" dirty="0" err="1"/>
              <a:t>Fußbereich</a:t>
            </a:r>
            <a:r>
              <a:rPr lang="en-GB" noProof="0" dirty="0"/>
              <a:t> </a:t>
            </a:r>
            <a:r>
              <a:rPr lang="en-GB" noProof="0" dirty="0" err="1"/>
              <a:t>markiert</a:t>
            </a:r>
            <a:r>
              <a:rPr lang="en-GB" noProof="0" dirty="0"/>
              <a:t> den </a:t>
            </a:r>
            <a:r>
              <a:rPr lang="en-GB" noProof="0" dirty="0" err="1"/>
              <a:t>freizuhaltenden</a:t>
            </a:r>
            <a:r>
              <a:rPr lang="en-GB" noProof="0" dirty="0"/>
              <a:t> </a:t>
            </a:r>
            <a:r>
              <a:rPr lang="en-GB" noProof="0" dirty="0" err="1"/>
              <a:t>Bereich</a:t>
            </a:r>
            <a:r>
              <a:rPr lang="en-GB" noProof="0" dirty="0"/>
              <a:t>, </a:t>
            </a:r>
            <a:r>
              <a:rPr lang="en-GB" noProof="0" dirty="0" err="1"/>
              <a:t>kann</a:t>
            </a:r>
            <a:r>
              <a:rPr lang="en-GB" noProof="0" dirty="0"/>
              <a:t> </a:t>
            </a:r>
            <a:r>
              <a:rPr lang="en-GB" noProof="0" dirty="0" err="1"/>
              <a:t>aber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Element </a:t>
            </a:r>
            <a:r>
              <a:rPr lang="en-GB" noProof="0" dirty="0" err="1"/>
              <a:t>entfallen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endParaRPr lang="en-GB" noProof="0" dirty="0"/>
          </a:p>
          <a:p>
            <a:pPr lvl="2"/>
            <a:endParaRPr lang="en-GB" noProof="0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4076" t="923" r="47662" b="56997"/>
          <a:stretch/>
        </p:blipFill>
        <p:spPr>
          <a:xfrm>
            <a:off x="6267449" y="1503364"/>
            <a:ext cx="5187949" cy="434498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6254180" y="5479017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>
                <a:solidFill>
                  <a:schemeClr val="accent1"/>
                </a:solidFill>
              </a:rPr>
              <a:t>mehr Informationen zu diesem Thema:</a:t>
            </a:r>
            <a:br>
              <a:rPr lang="de-DE" sz="1200">
                <a:solidFill>
                  <a:schemeClr val="accent1"/>
                </a:solidFill>
              </a:rPr>
            </a:br>
            <a:r>
              <a:rPr lang="de-DE" sz="1200" b="1">
                <a:solidFill>
                  <a:schemeClr val="accent2"/>
                </a:solidFill>
                <a:latin typeface="TUD-Iconfont Light" panose="00000400000000000000" pitchFamily="50" charset="0"/>
              </a:rPr>
              <a:t>🔗</a:t>
            </a:r>
            <a:r>
              <a:rPr lang="de-DE" sz="1200">
                <a:solidFill>
                  <a:schemeClr val="accent1"/>
                </a:solidFill>
                <a:sym typeface="Wingdings" panose="05000000000000000000" pitchFamily="2" charset="2"/>
                <a:hlinkClick r:id="rId4"/>
              </a:rPr>
              <a:t> </a:t>
            </a:r>
            <a:r>
              <a:rPr lang="de-DE" sz="1200">
                <a:solidFill>
                  <a:schemeClr val="accent1"/>
                </a:solidFill>
                <a:hlinkClick r:id="rId4"/>
              </a:rPr>
              <a:t>Microsoft Office </a:t>
            </a:r>
            <a:r>
              <a:rPr lang="de-DE" sz="1200">
                <a:solidFill>
                  <a:schemeClr val="accent1"/>
                </a:solidFill>
                <a:sym typeface="Wingdings" panose="05000000000000000000" pitchFamily="2" charset="2"/>
                <a:hlinkClick r:id="rId4"/>
              </a:rPr>
              <a:t>/ Führungslinien</a:t>
            </a:r>
            <a:endParaRPr lang="de-DE" sz="1200">
              <a:solidFill>
                <a:schemeClr val="accent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413122" y="1724347"/>
            <a:ext cx="648000" cy="256854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060382" y="2430781"/>
            <a:ext cx="1039815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090862" y="2839615"/>
            <a:ext cx="1955760" cy="972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04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6327053" cy="1661993"/>
          </a:xfrm>
        </p:spPr>
        <p:txBody>
          <a:bodyPr/>
          <a:lstStyle/>
          <a:p>
            <a:pPr lvl="5"/>
            <a:r>
              <a:rPr lang="en-GB" sz="3600" b="1" noProof="0" dirty="0" err="1">
                <a:solidFill>
                  <a:schemeClr val="bg1"/>
                </a:solidFill>
                <a:latin typeface="+mj-lt"/>
              </a:rPr>
              <a:t>Barrierefreiheit</a:t>
            </a:r>
            <a:r>
              <a:rPr lang="en-GB" sz="3600" b="1" noProof="0" dirty="0">
                <a:solidFill>
                  <a:schemeClr val="bg1"/>
                </a:solidFill>
                <a:latin typeface="+mj-lt"/>
              </a:rPr>
              <a:t/>
            </a:r>
            <a:br>
              <a:rPr lang="en-GB" sz="3600" b="1" noProof="0" dirty="0">
                <a:solidFill>
                  <a:schemeClr val="bg1"/>
                </a:solidFill>
                <a:latin typeface="+mj-lt"/>
              </a:rPr>
            </a:b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Hinweise</a:t>
            </a:r>
            <a:r>
              <a:rPr lang="en-GB" sz="3600" noProof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zur</a:t>
            </a:r>
            <a:r>
              <a:rPr lang="en-GB" sz="3600" noProof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Erstellung</a:t>
            </a:r>
            <a:r>
              <a:rPr lang="en-GB" sz="3600" noProof="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GB" sz="3600" noProof="0" dirty="0">
                <a:solidFill>
                  <a:schemeClr val="bg1"/>
                </a:solidFill>
                <a:latin typeface="+mj-lt"/>
              </a:rPr>
            </a:b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barrierefreier</a:t>
            </a:r>
            <a:r>
              <a:rPr lang="en-GB" sz="3600" noProof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Präsentationen</a:t>
            </a:r>
            <a:endParaRPr lang="en-GB" sz="3600" noProof="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97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Barrierefrei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kommunizieren</a:t>
            </a:r>
            <a:endParaRPr lang="en-GB" b="0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GB" noProof="0" dirty="0" err="1"/>
              <a:t>Folgende</a:t>
            </a:r>
            <a:r>
              <a:rPr lang="en-GB" noProof="0" dirty="0"/>
              <a:t> </a:t>
            </a:r>
            <a:r>
              <a:rPr lang="en-GB" noProof="0" dirty="0" err="1"/>
              <a:t>Aspekte</a:t>
            </a:r>
            <a:r>
              <a:rPr lang="en-GB" noProof="0" dirty="0"/>
              <a:t> </a:t>
            </a:r>
            <a:r>
              <a:rPr lang="en-GB" noProof="0" dirty="0" err="1"/>
              <a:t>sind</a:t>
            </a:r>
            <a:r>
              <a:rPr lang="en-GB" noProof="0" dirty="0"/>
              <a:t> </a:t>
            </a:r>
            <a:r>
              <a:rPr lang="en-GB" noProof="0" dirty="0" err="1"/>
              <a:t>wesentlich</a:t>
            </a:r>
            <a:r>
              <a:rPr lang="en-GB" noProof="0" dirty="0"/>
              <a:t>, um </a:t>
            </a:r>
            <a:r>
              <a:rPr lang="en-GB" noProof="0" dirty="0" err="1"/>
              <a:t>ein</a:t>
            </a:r>
            <a:r>
              <a:rPr lang="en-GB" noProof="0" dirty="0"/>
              <a:t> </a:t>
            </a:r>
            <a:r>
              <a:rPr lang="en-GB" noProof="0" dirty="0" err="1"/>
              <a:t>barrierefreies</a:t>
            </a:r>
            <a:r>
              <a:rPr lang="en-GB" noProof="0" dirty="0"/>
              <a:t> </a:t>
            </a:r>
            <a:r>
              <a:rPr lang="en-GB" noProof="0" dirty="0" err="1"/>
              <a:t>Dokument</a:t>
            </a:r>
            <a:r>
              <a:rPr lang="en-GB" noProof="0" dirty="0"/>
              <a:t> </a:t>
            </a:r>
            <a:r>
              <a:rPr lang="en-GB" noProof="0" dirty="0" err="1"/>
              <a:t>zu</a:t>
            </a:r>
            <a:r>
              <a:rPr lang="en-GB" noProof="0" dirty="0"/>
              <a:t> </a:t>
            </a:r>
            <a:r>
              <a:rPr lang="en-GB" noProof="0" dirty="0" err="1"/>
              <a:t>erstellen</a:t>
            </a:r>
            <a:r>
              <a:rPr lang="en-GB" noProof="0" dirty="0"/>
              <a:t>:</a:t>
            </a:r>
          </a:p>
          <a:p>
            <a:pPr lvl="1"/>
            <a:r>
              <a:rPr lang="en-GB" noProof="0" dirty="0" err="1"/>
              <a:t>Inhaltsfelder</a:t>
            </a:r>
            <a:r>
              <a:rPr lang="en-GB" noProof="0" dirty="0"/>
              <a:t> </a:t>
            </a:r>
            <a:r>
              <a:rPr lang="en-GB" noProof="0" dirty="0" err="1"/>
              <a:t>im</a:t>
            </a:r>
            <a:r>
              <a:rPr lang="en-GB" noProof="0" dirty="0"/>
              <a:t> Layout </a:t>
            </a:r>
            <a:r>
              <a:rPr lang="en-GB" noProof="0" dirty="0" err="1"/>
              <a:t>nutzen</a:t>
            </a:r>
            <a:r>
              <a:rPr lang="en-GB" noProof="0" dirty="0"/>
              <a:t> (S. 14)</a:t>
            </a:r>
          </a:p>
          <a:p>
            <a:pPr lvl="1"/>
            <a:r>
              <a:rPr lang="en-GB" noProof="0" dirty="0" err="1"/>
              <a:t>Formatvorlagen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Text </a:t>
            </a:r>
            <a:r>
              <a:rPr lang="en-GB" noProof="0" dirty="0" err="1"/>
              <a:t>nutzen</a:t>
            </a:r>
            <a:r>
              <a:rPr lang="en-GB" noProof="0" dirty="0"/>
              <a:t> (S.15)</a:t>
            </a:r>
          </a:p>
          <a:p>
            <a:pPr lvl="1"/>
            <a:r>
              <a:rPr lang="en-GB" noProof="0" dirty="0" err="1"/>
              <a:t>Leerzeilen</a:t>
            </a:r>
            <a:r>
              <a:rPr lang="en-GB" noProof="0" dirty="0"/>
              <a:t> </a:t>
            </a:r>
            <a:r>
              <a:rPr lang="en-GB" noProof="0" dirty="0" err="1"/>
              <a:t>vermeiden</a:t>
            </a:r>
            <a:endParaRPr lang="en-GB" noProof="0" dirty="0"/>
          </a:p>
          <a:p>
            <a:pPr lvl="1"/>
            <a:r>
              <a:rPr lang="en-GB" noProof="0" dirty="0" err="1"/>
              <a:t>Umfangreiche</a:t>
            </a:r>
            <a:r>
              <a:rPr lang="en-GB" noProof="0" dirty="0"/>
              <a:t> </a:t>
            </a:r>
            <a:r>
              <a:rPr lang="en-GB" noProof="0" dirty="0" err="1"/>
              <a:t>Anpassungen</a:t>
            </a:r>
            <a:r>
              <a:rPr lang="en-GB" noProof="0" dirty="0"/>
              <a:t> </a:t>
            </a:r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noProof="0" dirty="0" err="1"/>
              <a:t>Folienmaster</a:t>
            </a:r>
            <a:r>
              <a:rPr lang="en-GB" noProof="0" dirty="0"/>
              <a:t> </a:t>
            </a:r>
            <a:r>
              <a:rPr lang="en-GB" noProof="0" dirty="0" err="1"/>
              <a:t>vornehmen</a:t>
            </a:r>
            <a:r>
              <a:rPr lang="en-GB" noProof="0" dirty="0"/>
              <a:t>. Auf </a:t>
            </a:r>
            <a:r>
              <a:rPr lang="en-GB" noProof="0" dirty="0" err="1"/>
              <a:t>Schriftgröße</a:t>
            </a:r>
            <a:r>
              <a:rPr lang="en-GB" noProof="0" dirty="0"/>
              <a:t> und </a:t>
            </a:r>
            <a:r>
              <a:rPr lang="en-GB" noProof="0" dirty="0" err="1"/>
              <a:t>Farbkontraste</a:t>
            </a:r>
            <a:r>
              <a:rPr lang="en-GB" noProof="0" dirty="0"/>
              <a:t> </a:t>
            </a:r>
            <a:r>
              <a:rPr lang="en-GB" noProof="0" dirty="0" err="1"/>
              <a:t>achten</a:t>
            </a:r>
            <a:r>
              <a:rPr lang="en-GB" noProof="0" dirty="0"/>
              <a:t>. </a:t>
            </a:r>
            <a:r>
              <a:rPr lang="en-GB" noProof="0" dirty="0" err="1"/>
              <a:t>Kontrastrechner</a:t>
            </a:r>
            <a:r>
              <a:rPr lang="en-GB" noProof="0" dirty="0"/>
              <a:t> auf </a:t>
            </a:r>
            <a:r>
              <a:rPr lang="en-GB" b="1" noProof="0" dirty="0">
                <a:solidFill>
                  <a:schemeClr val="accent2"/>
                </a:solidFill>
                <a:latin typeface="TUD-Iconfont Light" panose="00000400000000000000" pitchFamily="50" charset="0"/>
              </a:rPr>
              <a:t>🔗</a:t>
            </a:r>
            <a:r>
              <a:rPr lang="en-GB" noProof="0" dirty="0"/>
              <a:t> </a:t>
            </a:r>
            <a:r>
              <a:rPr lang="en-GB" noProof="0" dirty="0">
                <a:solidFill>
                  <a:srgbClr val="0069B4"/>
                </a:solidFill>
                <a:hlinkClick r:id="rId2"/>
              </a:rPr>
              <a:t>http://www.leserlich.info/</a:t>
            </a:r>
            <a:r>
              <a:rPr lang="en-GB" noProof="0" dirty="0">
                <a:solidFill>
                  <a:srgbClr val="0069B4"/>
                </a:solidFill>
              </a:rPr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installiert</a:t>
            </a:r>
            <a:r>
              <a:rPr lang="en-GB" noProof="0" dirty="0"/>
              <a:t> der </a:t>
            </a:r>
            <a:r>
              <a:rPr lang="en-GB" b="1" noProof="0" dirty="0">
                <a:solidFill>
                  <a:schemeClr val="accent2"/>
                </a:solidFill>
                <a:latin typeface="TUD-Iconfont Light" panose="00000400000000000000" pitchFamily="50" charset="0"/>
              </a:rPr>
              <a:t>🔗</a:t>
            </a:r>
            <a:r>
              <a:rPr lang="en-GB" noProof="0" dirty="0"/>
              <a:t> </a:t>
            </a:r>
            <a:r>
              <a:rPr lang="en-GB" noProof="0" dirty="0">
                <a:hlinkClick r:id="rId3"/>
              </a:rPr>
              <a:t>Colour contrast analyzer CCA</a:t>
            </a:r>
            <a:r>
              <a:rPr lang="en-GB" noProof="0" dirty="0"/>
              <a:t>)</a:t>
            </a:r>
          </a:p>
          <a:p>
            <a:pPr lvl="1">
              <a:spcBef>
                <a:spcPts val="3000"/>
              </a:spcBef>
            </a:pPr>
            <a:r>
              <a:rPr lang="en-GB" noProof="0" dirty="0" err="1"/>
              <a:t>Bilder</a:t>
            </a:r>
            <a:r>
              <a:rPr lang="en-GB" noProof="0" dirty="0"/>
              <a:t> </a:t>
            </a:r>
            <a:r>
              <a:rPr lang="en-GB" noProof="0" dirty="0" err="1"/>
              <a:t>gruppieren</a:t>
            </a:r>
            <a:endParaRPr lang="en-GB" noProof="0" dirty="0"/>
          </a:p>
          <a:p>
            <a:pPr lvl="1"/>
            <a:r>
              <a:rPr lang="en-GB" noProof="0" dirty="0" err="1"/>
              <a:t>Bildbeschreibung</a:t>
            </a:r>
            <a:r>
              <a:rPr lang="en-GB" noProof="0" dirty="0"/>
              <a:t> </a:t>
            </a:r>
            <a:r>
              <a:rPr lang="en-GB" noProof="0" dirty="0" err="1"/>
              <a:t>erstellen</a:t>
            </a:r>
            <a:endParaRPr lang="en-GB" noProof="0" dirty="0"/>
          </a:p>
          <a:p>
            <a:pPr lvl="1"/>
            <a:r>
              <a:rPr lang="en-GB" noProof="0" dirty="0" err="1"/>
              <a:t>Diagramme</a:t>
            </a:r>
            <a:r>
              <a:rPr lang="en-GB" noProof="0" dirty="0"/>
              <a:t>, </a:t>
            </a:r>
            <a:r>
              <a:rPr lang="en-GB" noProof="0" dirty="0" err="1"/>
              <a:t>Smartart</a:t>
            </a:r>
            <a:r>
              <a:rPr lang="en-GB" noProof="0" dirty="0"/>
              <a:t> etc. am </a:t>
            </a:r>
            <a:r>
              <a:rPr lang="en-GB" noProof="0" dirty="0" err="1"/>
              <a:t>besten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Bilddatei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Alt-Text </a:t>
            </a:r>
            <a:r>
              <a:rPr lang="en-GB" noProof="0" dirty="0" err="1"/>
              <a:t>einbinden</a:t>
            </a:r>
            <a:endParaRPr lang="en-GB" noProof="0" dirty="0"/>
          </a:p>
          <a:p>
            <a:pPr lvl="1">
              <a:spcBef>
                <a:spcPts val="3000"/>
              </a:spcBef>
            </a:pPr>
            <a:r>
              <a:rPr lang="en-GB" noProof="0" dirty="0" err="1"/>
              <a:t>Einstellungen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Sprache</a:t>
            </a:r>
            <a:r>
              <a:rPr lang="en-GB" noProof="0" dirty="0"/>
              <a:t> und </a:t>
            </a:r>
            <a:r>
              <a:rPr lang="en-GB" noProof="0" dirty="0" err="1"/>
              <a:t>Inhaltsverzeichnis</a:t>
            </a:r>
            <a:r>
              <a:rPr lang="en-GB" noProof="0" dirty="0"/>
              <a:t> </a:t>
            </a:r>
            <a:r>
              <a:rPr lang="en-GB" noProof="0" dirty="0" err="1"/>
              <a:t>beim</a:t>
            </a:r>
            <a:r>
              <a:rPr lang="en-GB" noProof="0" dirty="0"/>
              <a:t> PDF-Export </a:t>
            </a:r>
            <a:r>
              <a:rPr lang="en-GB" noProof="0" dirty="0" err="1"/>
              <a:t>berücksichtigen</a:t>
            </a:r>
            <a:r>
              <a:rPr lang="en-GB" noProof="0" dirty="0"/>
              <a:t>.</a:t>
            </a:r>
            <a:br>
              <a:rPr lang="en-GB" noProof="0" dirty="0"/>
            </a:br>
            <a:r>
              <a:rPr lang="en-GB" b="1" noProof="0" dirty="0">
                <a:solidFill>
                  <a:schemeClr val="accent2"/>
                </a:solidFill>
                <a:latin typeface="TUD-Iconfont Light" panose="00000400000000000000" pitchFamily="50" charset="0"/>
              </a:rPr>
              <a:t>🔗 </a:t>
            </a:r>
            <a:r>
              <a:rPr lang="en-GB" noProof="0" dirty="0">
                <a:hlinkClick r:id="rId4"/>
              </a:rPr>
              <a:t>Weitere Informationen zu diesem Thema </a:t>
            </a:r>
            <a:r>
              <a:rPr lang="en-GB" noProof="0" dirty="0"/>
              <a:t>auf den </a:t>
            </a:r>
            <a:r>
              <a:rPr lang="en-GB" noProof="0" dirty="0" err="1"/>
              <a:t>Serviceseiten</a:t>
            </a:r>
            <a:r>
              <a:rPr lang="en-GB" noProof="0" dirty="0"/>
              <a:t> der TUD </a:t>
            </a:r>
            <a:r>
              <a:rPr lang="en-GB" noProof="0" dirty="0" err="1"/>
              <a:t>sowie</a:t>
            </a:r>
            <a:r>
              <a:rPr lang="en-GB" noProof="0" dirty="0"/>
              <a:t> auf den </a:t>
            </a:r>
            <a:r>
              <a:rPr lang="en-GB" b="1" noProof="0" dirty="0">
                <a:solidFill>
                  <a:schemeClr val="accent2"/>
                </a:solidFill>
                <a:latin typeface="TUD-Iconfont Light" panose="00000400000000000000" pitchFamily="50" charset="0"/>
              </a:rPr>
              <a:t>🔗 </a:t>
            </a:r>
            <a:r>
              <a:rPr lang="en-GB" noProof="0" dirty="0">
                <a:hlinkClick r:id="rId5"/>
              </a:rPr>
              <a:t>Seiten des ELVIS </a:t>
            </a:r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489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/>
          <a:p>
            <a:pPr lvl="5"/>
            <a:r>
              <a:rPr lang="en-GB" sz="3600" b="1" noProof="0" dirty="0" err="1">
                <a:solidFill>
                  <a:schemeClr val="bg1"/>
                </a:solidFill>
                <a:latin typeface="+mj-lt"/>
              </a:rPr>
              <a:t>Hinweise</a:t>
            </a:r>
            <a:r>
              <a:rPr lang="en-GB" sz="3600" noProof="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GB" sz="3600" noProof="0" dirty="0">
                <a:solidFill>
                  <a:schemeClr val="bg1"/>
                </a:solidFill>
                <a:latin typeface="+mj-lt"/>
              </a:rPr>
            </a:b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zur</a:t>
            </a:r>
            <a:r>
              <a:rPr lang="en-GB" sz="3600" noProof="0" dirty="0">
                <a:solidFill>
                  <a:schemeClr val="bg1"/>
                </a:solidFill>
                <a:latin typeface="+mj-lt"/>
              </a:rPr>
              <a:t> Arbeit </a:t>
            </a: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mit</a:t>
            </a:r>
            <a:r>
              <a:rPr lang="en-GB" sz="3600" noProof="0" dirty="0">
                <a:solidFill>
                  <a:schemeClr val="bg1"/>
                </a:solidFill>
                <a:latin typeface="+mj-lt"/>
              </a:rPr>
              <a:t> der </a:t>
            </a: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Präsentationsvorlage</a:t>
            </a:r>
            <a:endParaRPr lang="en-GB" sz="3600" noProof="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54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Neue </a:t>
            </a:r>
            <a:r>
              <a:rPr lang="en-GB" noProof="0" dirty="0" err="1"/>
              <a:t>Datei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erstellen</a:t>
            </a:r>
            <a:r>
              <a:rPr lang="en-GB" noProof="0" dirty="0"/>
              <a:t/>
            </a:r>
            <a:br>
              <a:rPr lang="en-GB" noProof="0" dirty="0"/>
            </a:br>
            <a:endParaRPr lang="en-GB" b="0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noProof="0" dirty="0"/>
              <a:t>Bei </a:t>
            </a:r>
            <a:r>
              <a:rPr lang="en-GB" noProof="0" dirty="0" err="1"/>
              <a:t>einer</a:t>
            </a:r>
            <a:r>
              <a:rPr lang="en-GB" noProof="0" dirty="0"/>
              <a:t> </a:t>
            </a:r>
            <a:r>
              <a:rPr lang="en-GB" noProof="0" dirty="0" err="1"/>
              <a:t>neuen</a:t>
            </a:r>
            <a:r>
              <a:rPr lang="en-GB" noProof="0" dirty="0"/>
              <a:t> PowerPoint-</a:t>
            </a:r>
            <a:r>
              <a:rPr lang="en-GB" noProof="0" dirty="0" err="1"/>
              <a:t>Präsentation</a:t>
            </a:r>
            <a:r>
              <a:rPr lang="en-GB" noProof="0" dirty="0"/>
              <a:t> </a:t>
            </a:r>
            <a:r>
              <a:rPr lang="en-GB" noProof="0" dirty="0" err="1"/>
              <a:t>kann</a:t>
            </a:r>
            <a:r>
              <a:rPr lang="en-GB" noProof="0" dirty="0"/>
              <a:t> man die </a:t>
            </a:r>
            <a:r>
              <a:rPr lang="en-GB" noProof="0" dirty="0" err="1"/>
              <a:t>Vorlage</a:t>
            </a:r>
            <a:r>
              <a:rPr lang="en-GB" noProof="0" dirty="0"/>
              <a:t> </a:t>
            </a:r>
            <a:r>
              <a:rPr lang="en-GB" noProof="0" dirty="0" err="1"/>
              <a:t>entweder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b="1" noProof="0" dirty="0"/>
              <a:t>„</a:t>
            </a:r>
            <a:r>
              <a:rPr lang="en-GB" b="1" noProof="0" dirty="0" err="1"/>
              <a:t>benutzerdefinierte</a:t>
            </a:r>
            <a:r>
              <a:rPr lang="en-GB" b="1" noProof="0" dirty="0"/>
              <a:t>“ </a:t>
            </a:r>
            <a:r>
              <a:rPr lang="en-GB" b="1" noProof="0" dirty="0" err="1"/>
              <a:t>Vorlage</a:t>
            </a:r>
            <a:r>
              <a:rPr lang="en-GB" noProof="0" dirty="0"/>
              <a:t> 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b="1" noProof="0" dirty="0"/>
              <a:t>„</a:t>
            </a:r>
            <a:r>
              <a:rPr lang="en-GB" b="1" noProof="0" dirty="0" err="1"/>
              <a:t>empfohlenes</a:t>
            </a:r>
            <a:r>
              <a:rPr lang="en-GB" b="1" noProof="0" dirty="0"/>
              <a:t>“ Design</a:t>
            </a:r>
            <a:r>
              <a:rPr lang="en-GB" noProof="0" dirty="0"/>
              <a:t> </a:t>
            </a:r>
            <a:r>
              <a:rPr lang="en-GB" noProof="0" dirty="0" err="1"/>
              <a:t>auswählen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>So </a:t>
            </a:r>
            <a:r>
              <a:rPr lang="en-GB" noProof="0" dirty="0" err="1"/>
              <a:t>lassen</a:t>
            </a:r>
            <a:r>
              <a:rPr lang="en-GB" noProof="0" dirty="0"/>
              <a:t> </a:t>
            </a:r>
            <a:r>
              <a:rPr lang="en-GB" noProof="0" dirty="0" err="1"/>
              <a:t>sich</a:t>
            </a:r>
            <a:r>
              <a:rPr lang="en-GB" noProof="0" dirty="0"/>
              <a:t> </a:t>
            </a:r>
            <a:r>
              <a:rPr lang="en-GB" noProof="0" dirty="0" err="1"/>
              <a:t>auch</a:t>
            </a:r>
            <a:r>
              <a:rPr lang="en-GB" noProof="0" dirty="0"/>
              <a:t> </a:t>
            </a:r>
            <a:r>
              <a:rPr lang="en-GB" noProof="0" dirty="0" err="1"/>
              <a:t>weitere</a:t>
            </a:r>
            <a:r>
              <a:rPr lang="en-GB" noProof="0" dirty="0"/>
              <a:t> </a:t>
            </a:r>
            <a:r>
              <a:rPr lang="en-GB" noProof="0" dirty="0" err="1"/>
              <a:t>Formatierungen</a:t>
            </a:r>
            <a:r>
              <a:rPr lang="en-GB" noProof="0" dirty="0"/>
              <a:t> z. B.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Diagramme</a:t>
            </a:r>
            <a:r>
              <a:rPr lang="en-GB" noProof="0" dirty="0"/>
              <a:t> in Excel </a:t>
            </a:r>
            <a:r>
              <a:rPr lang="en-GB" noProof="0" dirty="0" err="1"/>
              <a:t>anlegen</a:t>
            </a:r>
            <a:r>
              <a:rPr lang="en-GB" noProof="0" dirty="0"/>
              <a:t>.</a:t>
            </a:r>
          </a:p>
          <a:p>
            <a:r>
              <a:rPr lang="en-GB" sz="1200" b="0" noProof="0" dirty="0" err="1"/>
              <a:t>mehr</a:t>
            </a:r>
            <a:r>
              <a:rPr lang="en-GB" sz="1200" b="0" noProof="0" dirty="0"/>
              <a:t> </a:t>
            </a:r>
            <a:r>
              <a:rPr lang="en-GB" sz="1200" b="0" noProof="0" dirty="0" err="1"/>
              <a:t>Informationen</a:t>
            </a:r>
            <a:r>
              <a:rPr lang="en-GB" sz="1200" b="0" noProof="0" dirty="0"/>
              <a:t> </a:t>
            </a:r>
            <a:r>
              <a:rPr lang="en-GB" sz="1200" b="0" noProof="0" dirty="0" err="1"/>
              <a:t>zu</a:t>
            </a:r>
            <a:r>
              <a:rPr lang="en-GB" sz="1200" b="0" noProof="0" dirty="0"/>
              <a:t> </a:t>
            </a:r>
            <a:r>
              <a:rPr lang="en-GB" sz="1200" b="0" noProof="0" dirty="0" err="1"/>
              <a:t>diesem</a:t>
            </a:r>
            <a:r>
              <a:rPr lang="en-GB" sz="1200" b="0" noProof="0" dirty="0"/>
              <a:t> </a:t>
            </a:r>
            <a:r>
              <a:rPr lang="en-GB" sz="1200" b="0" noProof="0" dirty="0" err="1"/>
              <a:t>Thema</a:t>
            </a:r>
            <a:r>
              <a:rPr lang="en-GB" sz="1200" b="0" noProof="0" dirty="0"/>
              <a:t>: </a:t>
            </a:r>
            <a:r>
              <a:rPr lang="en-GB" sz="1200" noProof="0" dirty="0">
                <a:solidFill>
                  <a:schemeClr val="accent2"/>
                </a:solidFill>
                <a:latin typeface="TUD-Iconfont Light" panose="00000400000000000000" pitchFamily="50" charset="0"/>
              </a:rPr>
              <a:t>🔗</a:t>
            </a:r>
            <a:r>
              <a:rPr lang="en-GB" sz="1200" noProof="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GB" sz="1200" noProof="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en-GB" sz="1200" noProof="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Designs</a:t>
            </a:r>
            <a:endParaRPr lang="en-GB" sz="1200" noProof="0" dirty="0">
              <a:solidFill>
                <a:schemeClr val="accent1"/>
              </a:solidFill>
            </a:endParaRP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10" name="Bildplatzhalter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921" r="1421" b="23270"/>
          <a:stretch/>
        </p:blipFill>
        <p:spPr>
          <a:xfrm>
            <a:off x="6275898" y="3044794"/>
            <a:ext cx="5175367" cy="279558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8730633" y="4722926"/>
            <a:ext cx="1253337" cy="72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 r="39598" b="54841"/>
          <a:stretch/>
        </p:blipFill>
        <p:spPr>
          <a:xfrm>
            <a:off x="865097" y="3044794"/>
            <a:ext cx="5206093" cy="2789479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3700130" y="4518836"/>
            <a:ext cx="2371059" cy="1332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60963" y="3673983"/>
            <a:ext cx="797716" cy="272705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96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Arbeiten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mit</a:t>
            </a:r>
            <a:r>
              <a:rPr lang="en-GB" b="0" noProof="0" dirty="0"/>
              <a:t> der </a:t>
            </a:r>
            <a:r>
              <a:rPr lang="en-GB" b="0" noProof="0" dirty="0" err="1"/>
              <a:t>Präsentationsvorlage</a:t>
            </a: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r="14808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1"/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jede</a:t>
            </a:r>
            <a:r>
              <a:rPr lang="en-GB" noProof="0" dirty="0"/>
              <a:t> </a:t>
            </a:r>
            <a:r>
              <a:rPr lang="en-GB" noProof="0" dirty="0" err="1"/>
              <a:t>neue</a:t>
            </a:r>
            <a:r>
              <a:rPr lang="en-GB" noProof="0" dirty="0"/>
              <a:t> </a:t>
            </a:r>
            <a:r>
              <a:rPr lang="en-GB" noProof="0" dirty="0" err="1"/>
              <a:t>Folie</a:t>
            </a:r>
            <a:r>
              <a:rPr lang="en-GB" noProof="0" dirty="0"/>
              <a:t> </a:t>
            </a:r>
            <a:r>
              <a:rPr lang="en-GB" noProof="0" dirty="0" err="1"/>
              <a:t>innerhalb</a:t>
            </a:r>
            <a:r>
              <a:rPr lang="en-GB" noProof="0" dirty="0"/>
              <a:t> </a:t>
            </a:r>
            <a:r>
              <a:rPr lang="en-GB" noProof="0" dirty="0" err="1"/>
              <a:t>einer</a:t>
            </a:r>
            <a:r>
              <a:rPr lang="en-GB" noProof="0" dirty="0"/>
              <a:t> </a:t>
            </a:r>
            <a:r>
              <a:rPr lang="en-GB" noProof="0" dirty="0" err="1"/>
              <a:t>Präsentation</a:t>
            </a:r>
            <a:r>
              <a:rPr lang="en-GB" noProof="0" dirty="0"/>
              <a:t> </a:t>
            </a:r>
            <a:r>
              <a:rPr lang="en-GB" noProof="0" dirty="0" err="1"/>
              <a:t>sollte</a:t>
            </a:r>
            <a:r>
              <a:rPr lang="en-GB" noProof="0" dirty="0"/>
              <a:t> man </a:t>
            </a:r>
            <a:r>
              <a:rPr lang="en-GB" b="1" noProof="0" dirty="0"/>
              <a:t>das </a:t>
            </a:r>
            <a:r>
              <a:rPr lang="en-GB" b="1" noProof="0" dirty="0" err="1"/>
              <a:t>passende</a:t>
            </a:r>
            <a:r>
              <a:rPr lang="en-GB" b="1" noProof="0" dirty="0"/>
              <a:t> Layout </a:t>
            </a:r>
            <a:r>
              <a:rPr lang="en-GB" noProof="0" dirty="0"/>
              <a:t>(</a:t>
            </a:r>
            <a:r>
              <a:rPr lang="en-GB" noProof="0" dirty="0" err="1"/>
              <a:t>einspaltig</a:t>
            </a:r>
            <a:r>
              <a:rPr lang="en-GB" noProof="0" dirty="0"/>
              <a:t>, </a:t>
            </a:r>
            <a:r>
              <a:rPr lang="en-GB" noProof="0" dirty="0" err="1"/>
              <a:t>zweispaltig</a:t>
            </a:r>
            <a:r>
              <a:rPr lang="en-GB" noProof="0" dirty="0"/>
              <a:t>, etc.)  </a:t>
            </a:r>
            <a:r>
              <a:rPr lang="en-GB" noProof="0" dirty="0" err="1"/>
              <a:t>wählen</a:t>
            </a:r>
            <a:r>
              <a:rPr lang="en-GB" noProof="0" dirty="0"/>
              <a:t>.</a:t>
            </a:r>
          </a:p>
          <a:p>
            <a:pPr lvl="1"/>
            <a:r>
              <a:rPr lang="en-GB" b="1" noProof="0" dirty="0" err="1"/>
              <a:t>Texte</a:t>
            </a:r>
            <a:r>
              <a:rPr lang="en-GB" b="1" noProof="0" dirty="0"/>
              <a:t> und </a:t>
            </a:r>
            <a:r>
              <a:rPr lang="en-GB" b="1" noProof="0" dirty="0" err="1"/>
              <a:t>Bilder</a:t>
            </a:r>
            <a:r>
              <a:rPr lang="en-GB" noProof="0" dirty="0"/>
              <a:t> </a:t>
            </a:r>
            <a:r>
              <a:rPr lang="en-GB" noProof="0" dirty="0" err="1"/>
              <a:t>sollte</a:t>
            </a:r>
            <a:r>
              <a:rPr lang="en-GB" noProof="0" dirty="0"/>
              <a:t> man </a:t>
            </a:r>
            <a:r>
              <a:rPr lang="en-GB" b="1" noProof="0" dirty="0" err="1"/>
              <a:t>direkt</a:t>
            </a:r>
            <a:r>
              <a:rPr lang="en-GB" b="1" noProof="0" dirty="0"/>
              <a:t> in</a:t>
            </a:r>
            <a:r>
              <a:rPr lang="en-GB" noProof="0" dirty="0"/>
              <a:t> den </a:t>
            </a:r>
            <a:r>
              <a:rPr lang="en-GB" noProof="0" dirty="0" err="1"/>
              <a:t>vorgegebene</a:t>
            </a:r>
            <a:r>
              <a:rPr lang="en-GB" noProof="0" dirty="0"/>
              <a:t> </a:t>
            </a:r>
            <a:r>
              <a:rPr lang="en-GB" b="1" noProof="0" dirty="0" err="1"/>
              <a:t>Feldern</a:t>
            </a:r>
            <a:r>
              <a:rPr lang="en-GB" b="1" noProof="0" dirty="0"/>
              <a:t> </a:t>
            </a:r>
            <a:r>
              <a:rPr lang="en-GB" b="1" noProof="0" dirty="0" err="1"/>
              <a:t>platzieren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sich</a:t>
            </a:r>
            <a:r>
              <a:rPr lang="en-GB" noProof="0" dirty="0"/>
              <a:t> </a:t>
            </a:r>
            <a:r>
              <a:rPr lang="en-GB" noProof="0" dirty="0" err="1"/>
              <a:t>häufig</a:t>
            </a:r>
            <a:r>
              <a:rPr lang="en-GB" noProof="0" dirty="0"/>
              <a:t> </a:t>
            </a:r>
            <a:r>
              <a:rPr lang="en-GB" noProof="0" dirty="0" err="1"/>
              <a:t>wiederholenden</a:t>
            </a:r>
            <a:r>
              <a:rPr lang="en-GB" noProof="0" dirty="0"/>
              <a:t> </a:t>
            </a:r>
            <a:r>
              <a:rPr lang="en-GB" noProof="0" dirty="0" err="1"/>
              <a:t>Anordnungen</a:t>
            </a:r>
            <a:r>
              <a:rPr lang="en-GB" noProof="0" dirty="0"/>
              <a:t> von Bild- und </a:t>
            </a:r>
            <a:r>
              <a:rPr lang="en-GB" noProof="0" dirty="0" err="1"/>
              <a:t>Textelementen</a:t>
            </a:r>
            <a:r>
              <a:rPr lang="en-GB" noProof="0" dirty="0"/>
              <a:t> </a:t>
            </a:r>
            <a:r>
              <a:rPr lang="en-GB" noProof="0" dirty="0" err="1"/>
              <a:t>lohnt</a:t>
            </a:r>
            <a:r>
              <a:rPr lang="en-GB" noProof="0" dirty="0"/>
              <a:t> </a:t>
            </a:r>
            <a:r>
              <a:rPr lang="en-GB" noProof="0" dirty="0" err="1"/>
              <a:t>es</a:t>
            </a:r>
            <a:r>
              <a:rPr lang="en-GB" noProof="0" dirty="0"/>
              <a:t> </a:t>
            </a:r>
            <a:r>
              <a:rPr lang="en-GB" noProof="0" dirty="0" err="1"/>
              <a:t>sich</a:t>
            </a:r>
            <a:r>
              <a:rPr lang="en-GB" noProof="0" dirty="0"/>
              <a:t>, in den </a:t>
            </a:r>
            <a:r>
              <a:rPr lang="en-GB" noProof="0" dirty="0" err="1"/>
              <a:t>Masterfolien</a:t>
            </a:r>
            <a:r>
              <a:rPr lang="en-GB" noProof="0" dirty="0"/>
              <a:t> </a:t>
            </a:r>
            <a:r>
              <a:rPr lang="en-GB" b="1" noProof="0" dirty="0" err="1"/>
              <a:t>zusätzliche</a:t>
            </a:r>
            <a:r>
              <a:rPr lang="en-GB" b="1" noProof="0" dirty="0"/>
              <a:t> Layouts </a:t>
            </a:r>
            <a:r>
              <a:rPr lang="en-GB" b="1" noProof="0" dirty="0" err="1"/>
              <a:t>anzulegen</a:t>
            </a:r>
            <a:r>
              <a:rPr lang="en-GB" noProof="0" dirty="0"/>
              <a:t>.</a:t>
            </a:r>
          </a:p>
          <a:p>
            <a:pPr lvl="1">
              <a:spcBef>
                <a:spcPts val="3000"/>
              </a:spcBef>
            </a:pPr>
            <a:r>
              <a:rPr lang="en-GB" noProof="0" dirty="0"/>
              <a:t>So </a:t>
            </a:r>
            <a:r>
              <a:rPr lang="en-GB" noProof="0" dirty="0" err="1"/>
              <a:t>ist</a:t>
            </a:r>
            <a:r>
              <a:rPr lang="en-GB" noProof="0" dirty="0"/>
              <a:t> </a:t>
            </a:r>
            <a:r>
              <a:rPr lang="en-GB" noProof="0" dirty="0" err="1"/>
              <a:t>es</a:t>
            </a:r>
            <a:r>
              <a:rPr lang="en-GB" noProof="0" dirty="0"/>
              <a:t> </a:t>
            </a:r>
            <a:r>
              <a:rPr lang="en-GB" noProof="0" dirty="0" err="1"/>
              <a:t>sehr</a:t>
            </a:r>
            <a:r>
              <a:rPr lang="en-GB" noProof="0" dirty="0"/>
              <a:t> </a:t>
            </a:r>
            <a:r>
              <a:rPr lang="en-GB" noProof="0" dirty="0" err="1"/>
              <a:t>schnell</a:t>
            </a:r>
            <a:r>
              <a:rPr lang="en-GB" noProof="0" dirty="0"/>
              <a:t> </a:t>
            </a:r>
            <a:r>
              <a:rPr lang="en-GB" noProof="0" dirty="0" err="1"/>
              <a:t>möglich</a:t>
            </a:r>
            <a:r>
              <a:rPr lang="en-GB" noProof="0" dirty="0"/>
              <a:t>, </a:t>
            </a:r>
            <a:r>
              <a:rPr lang="en-GB" noProof="0" dirty="0" err="1"/>
              <a:t>aus</a:t>
            </a:r>
            <a:r>
              <a:rPr lang="en-GB" noProof="0" dirty="0"/>
              <a:t> </a:t>
            </a:r>
            <a:r>
              <a:rPr lang="en-GB" noProof="0" dirty="0" err="1"/>
              <a:t>verschiedenen</a:t>
            </a:r>
            <a:r>
              <a:rPr lang="en-GB" noProof="0" dirty="0"/>
              <a:t> </a:t>
            </a:r>
            <a:r>
              <a:rPr lang="en-GB" noProof="0" dirty="0" err="1"/>
              <a:t>Präsentationen</a:t>
            </a:r>
            <a:r>
              <a:rPr lang="en-GB" noProof="0" dirty="0"/>
              <a:t> </a:t>
            </a:r>
            <a:r>
              <a:rPr lang="en-GB" noProof="0" dirty="0" err="1"/>
              <a:t>eine</a:t>
            </a:r>
            <a:r>
              <a:rPr lang="en-GB" noProof="0" dirty="0"/>
              <a:t> </a:t>
            </a:r>
            <a:r>
              <a:rPr lang="en-GB" noProof="0" dirty="0" err="1"/>
              <a:t>gemeinsame</a:t>
            </a:r>
            <a:r>
              <a:rPr lang="en-GB" noProof="0" dirty="0"/>
              <a:t> </a:t>
            </a:r>
            <a:r>
              <a:rPr lang="en-GB" noProof="0" dirty="0" err="1"/>
              <a:t>zusammen</a:t>
            </a:r>
            <a:r>
              <a:rPr lang="en-GB" noProof="0" dirty="0"/>
              <a:t> </a:t>
            </a:r>
            <a:r>
              <a:rPr lang="en-GB" noProof="0" dirty="0" err="1"/>
              <a:t>zu</a:t>
            </a:r>
            <a:r>
              <a:rPr lang="en-GB" noProof="0" dirty="0"/>
              <a:t> </a:t>
            </a:r>
            <a:r>
              <a:rPr lang="en-GB" noProof="0" dirty="0" err="1"/>
              <a:t>stellen</a:t>
            </a:r>
            <a:r>
              <a:rPr lang="en-GB" noProof="0" dirty="0"/>
              <a:t> und das Layout auf </a:t>
            </a:r>
            <a:r>
              <a:rPr lang="en-GB" noProof="0" dirty="0" err="1"/>
              <a:t>ein</a:t>
            </a:r>
            <a:r>
              <a:rPr lang="en-GB" noProof="0" dirty="0"/>
              <a:t> </a:t>
            </a:r>
            <a:r>
              <a:rPr lang="en-GB" noProof="0" dirty="0" err="1"/>
              <a:t>einheitliches</a:t>
            </a:r>
            <a:r>
              <a:rPr lang="en-GB" noProof="0" dirty="0"/>
              <a:t> Layout </a:t>
            </a:r>
            <a:r>
              <a:rPr lang="en-GB" noProof="0" dirty="0" err="1"/>
              <a:t>anzupassen</a:t>
            </a:r>
            <a:r>
              <a:rPr lang="en-GB" noProof="0" dirty="0"/>
              <a:t>.</a:t>
            </a:r>
          </a:p>
          <a:p>
            <a:endParaRPr lang="en-GB" noProof="0" dirty="0"/>
          </a:p>
        </p:txBody>
      </p:sp>
      <p:sp>
        <p:nvSpPr>
          <p:cNvPr id="8" name="Rechteck 7"/>
          <p:cNvSpPr/>
          <p:nvPr/>
        </p:nvSpPr>
        <p:spPr>
          <a:xfrm>
            <a:off x="6568101" y="2125439"/>
            <a:ext cx="882451" cy="729904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47400" y="2321155"/>
            <a:ext cx="3807999" cy="345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568101" y="1743236"/>
            <a:ext cx="252722" cy="27534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5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Texte</a:t>
            </a:r>
            <a:r>
              <a:rPr lang="en-GB" noProof="0" dirty="0"/>
              <a:t>  </a:t>
            </a:r>
            <a:br>
              <a:rPr lang="en-GB" noProof="0" dirty="0"/>
            </a:br>
            <a:r>
              <a:rPr lang="en-GB" b="0" noProof="0" dirty="0" err="1"/>
              <a:t>über</a:t>
            </a:r>
            <a:r>
              <a:rPr lang="en-GB" b="0" noProof="0" dirty="0"/>
              <a:t> </a:t>
            </a:r>
            <a:r>
              <a:rPr lang="en-GB" b="0" noProof="0" dirty="0" err="1"/>
              <a:t>Listenebene</a:t>
            </a:r>
            <a:r>
              <a:rPr lang="en-GB" b="0" noProof="0" dirty="0"/>
              <a:t> </a:t>
            </a:r>
            <a:r>
              <a:rPr lang="en-GB" b="0" noProof="0" dirty="0" err="1"/>
              <a:t>formatieren</a:t>
            </a:r>
            <a:r>
              <a:rPr lang="en-GB" b="0" noProof="0" dirty="0"/>
              <a:t> </a:t>
            </a: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1"/>
            <a:r>
              <a:rPr lang="en-GB" noProof="0" dirty="0"/>
              <a:t>Am </a:t>
            </a:r>
            <a:r>
              <a:rPr lang="en-GB" noProof="0" dirty="0" err="1"/>
              <a:t>schnellsten</a:t>
            </a:r>
            <a:r>
              <a:rPr lang="en-GB" noProof="0" dirty="0"/>
              <a:t> </a:t>
            </a:r>
            <a:r>
              <a:rPr lang="en-GB" noProof="0" dirty="0" err="1"/>
              <a:t>lassen</a:t>
            </a:r>
            <a:r>
              <a:rPr lang="en-GB" noProof="0" dirty="0"/>
              <a:t> </a:t>
            </a:r>
            <a:r>
              <a:rPr lang="en-GB" noProof="0" dirty="0" err="1"/>
              <a:t>sich</a:t>
            </a:r>
            <a:r>
              <a:rPr lang="en-GB" noProof="0" dirty="0"/>
              <a:t> </a:t>
            </a:r>
            <a:r>
              <a:rPr lang="en-GB" noProof="0" dirty="0" err="1"/>
              <a:t>einheitlich</a:t>
            </a:r>
            <a:r>
              <a:rPr lang="en-GB" noProof="0" dirty="0"/>
              <a:t> </a:t>
            </a:r>
            <a:r>
              <a:rPr lang="en-GB" noProof="0" dirty="0" err="1"/>
              <a:t>gestaltete</a:t>
            </a:r>
            <a:r>
              <a:rPr lang="en-GB" noProof="0" dirty="0"/>
              <a:t> </a:t>
            </a:r>
            <a:r>
              <a:rPr lang="en-GB" b="1" noProof="0" dirty="0" err="1"/>
              <a:t>Texte</a:t>
            </a:r>
            <a:r>
              <a:rPr lang="en-GB" b="1" noProof="0" dirty="0"/>
              <a:t>, </a:t>
            </a:r>
            <a:r>
              <a:rPr lang="en-GB" b="1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eine</a:t>
            </a:r>
            <a:r>
              <a:rPr lang="en-GB" noProof="0" dirty="0"/>
              <a:t> </a:t>
            </a:r>
            <a:r>
              <a:rPr lang="en-GB" noProof="0" dirty="0" err="1"/>
              <a:t>Formatierung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das </a:t>
            </a:r>
            <a:r>
              <a:rPr lang="en-GB" b="1" noProof="0" dirty="0" err="1"/>
              <a:t>Menü</a:t>
            </a:r>
            <a:r>
              <a:rPr lang="en-GB" b="1" noProof="0" dirty="0"/>
              <a:t> „Start“ </a:t>
            </a:r>
            <a:r>
              <a:rPr lang="en-GB" b="1" noProof="0" dirty="0">
                <a:sym typeface="Wingdings" panose="05000000000000000000" pitchFamily="2" charset="2"/>
              </a:rPr>
              <a:t> „</a:t>
            </a:r>
            <a:r>
              <a:rPr lang="en-GB" b="1" noProof="0" dirty="0" err="1"/>
              <a:t>Listenebene</a:t>
            </a:r>
            <a:r>
              <a:rPr lang="en-GB" b="1" noProof="0" dirty="0"/>
              <a:t> </a:t>
            </a:r>
            <a:r>
              <a:rPr lang="en-GB" b="1" noProof="0" dirty="0" err="1"/>
              <a:t>erhöhen</a:t>
            </a:r>
            <a:r>
              <a:rPr lang="en-GB" b="1" noProof="0" dirty="0"/>
              <a:t> </a:t>
            </a:r>
            <a:r>
              <a:rPr lang="en-GB" b="1" noProof="0" dirty="0" err="1"/>
              <a:t>oder</a:t>
            </a:r>
            <a:r>
              <a:rPr lang="en-GB" b="1" noProof="0" dirty="0"/>
              <a:t> </a:t>
            </a:r>
            <a:r>
              <a:rPr lang="en-GB" b="1" noProof="0" dirty="0" err="1"/>
              <a:t>verringern</a:t>
            </a:r>
            <a:r>
              <a:rPr lang="en-GB" b="1" noProof="0" dirty="0"/>
              <a:t>“ </a:t>
            </a:r>
            <a:r>
              <a:rPr lang="en-GB" b="1" noProof="0" dirty="0" err="1"/>
              <a:t>anpassen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>Die </a:t>
            </a:r>
            <a:r>
              <a:rPr lang="en-GB" noProof="0" dirty="0" err="1"/>
              <a:t>hier</a:t>
            </a:r>
            <a:r>
              <a:rPr lang="en-GB" noProof="0" dirty="0"/>
              <a:t> </a:t>
            </a:r>
            <a:r>
              <a:rPr lang="en-GB" noProof="0" dirty="0" err="1"/>
              <a:t>voreingestellten</a:t>
            </a:r>
            <a:r>
              <a:rPr lang="en-GB" noProof="0" dirty="0"/>
              <a:t> </a:t>
            </a:r>
            <a:r>
              <a:rPr lang="en-GB" noProof="0" dirty="0" err="1"/>
              <a:t>Textformate</a:t>
            </a:r>
            <a:r>
              <a:rPr lang="en-GB" noProof="0" dirty="0"/>
              <a:t> </a:t>
            </a:r>
          </a:p>
          <a:p>
            <a:pPr lvl="2"/>
            <a:r>
              <a:rPr lang="en-GB" noProof="0" dirty="0" err="1"/>
              <a:t>Schriftgröße</a:t>
            </a:r>
            <a:endParaRPr lang="en-GB" noProof="0" dirty="0"/>
          </a:p>
          <a:p>
            <a:pPr lvl="2"/>
            <a:r>
              <a:rPr lang="en-GB" noProof="0" dirty="0" err="1"/>
              <a:t>Anstriche</a:t>
            </a:r>
            <a:endParaRPr lang="en-GB" noProof="0" dirty="0"/>
          </a:p>
          <a:p>
            <a:pPr lvl="2"/>
            <a:r>
              <a:rPr lang="en-GB" noProof="0" dirty="0" err="1"/>
              <a:t>Tabulatoren</a:t>
            </a:r>
            <a:endParaRPr lang="en-GB" noProof="0" dirty="0"/>
          </a:p>
          <a:p>
            <a:pPr lvl="2"/>
            <a:r>
              <a:rPr lang="en-GB" noProof="0" dirty="0" err="1"/>
              <a:t>Textfarbe</a:t>
            </a:r>
            <a:r>
              <a:rPr lang="en-GB" noProof="0" dirty="0"/>
              <a:t>, etc.</a:t>
            </a:r>
          </a:p>
          <a:p>
            <a:pPr lvl="1"/>
            <a:r>
              <a:rPr lang="en-GB" noProof="0" dirty="0" err="1"/>
              <a:t>kann</a:t>
            </a:r>
            <a:r>
              <a:rPr lang="en-GB" noProof="0" dirty="0"/>
              <a:t> man </a:t>
            </a:r>
            <a:r>
              <a:rPr lang="en-GB" noProof="0" dirty="0" err="1"/>
              <a:t>ebenfalls</a:t>
            </a:r>
            <a:r>
              <a:rPr lang="en-GB" noProof="0" dirty="0"/>
              <a:t> </a:t>
            </a:r>
            <a:r>
              <a:rPr lang="en-GB" b="1" noProof="0" dirty="0" err="1"/>
              <a:t>im</a:t>
            </a:r>
            <a:r>
              <a:rPr lang="en-GB" b="1" noProof="0" dirty="0"/>
              <a:t> </a:t>
            </a:r>
            <a:r>
              <a:rPr lang="en-GB" b="1" noProof="0" dirty="0" err="1"/>
              <a:t>Folienmaster</a:t>
            </a:r>
            <a:r>
              <a:rPr lang="en-GB" b="1" noProof="0" dirty="0"/>
              <a:t> </a:t>
            </a:r>
            <a:r>
              <a:rPr lang="en-GB" b="1" noProof="0" dirty="0" err="1"/>
              <a:t>anpassen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Kleinere</a:t>
            </a:r>
            <a:r>
              <a:rPr lang="en-GB" noProof="0" dirty="0"/>
              <a:t> </a:t>
            </a:r>
            <a:r>
              <a:rPr lang="en-GB" noProof="0" dirty="0" err="1"/>
              <a:t>Änderungen</a:t>
            </a:r>
            <a:r>
              <a:rPr lang="en-GB" noProof="0" dirty="0"/>
              <a:t> und </a:t>
            </a:r>
            <a:r>
              <a:rPr lang="en-GB" noProof="0" dirty="0" err="1"/>
              <a:t>Hervorhebungen</a:t>
            </a:r>
            <a:r>
              <a:rPr lang="en-GB" noProof="0" dirty="0"/>
              <a:t> </a:t>
            </a:r>
            <a:r>
              <a:rPr lang="en-GB" noProof="0" dirty="0" err="1"/>
              <a:t>können</a:t>
            </a:r>
            <a:r>
              <a:rPr lang="en-GB" noProof="0" dirty="0"/>
              <a:t> </a:t>
            </a:r>
            <a:r>
              <a:rPr lang="en-GB" noProof="0" dirty="0" err="1"/>
              <a:t>direkt</a:t>
            </a:r>
            <a:r>
              <a:rPr lang="en-GB" noProof="0" dirty="0"/>
              <a:t> </a:t>
            </a:r>
            <a:r>
              <a:rPr lang="en-GB" noProof="0" dirty="0" err="1"/>
              <a:t>im</a:t>
            </a:r>
            <a:r>
              <a:rPr lang="en-GB" noProof="0" dirty="0"/>
              <a:t> Text </a:t>
            </a:r>
            <a:r>
              <a:rPr lang="en-GB" noProof="0" dirty="0" err="1"/>
              <a:t>über</a:t>
            </a:r>
            <a:r>
              <a:rPr lang="en-GB" noProof="0" dirty="0"/>
              <a:t> die </a:t>
            </a:r>
            <a:r>
              <a:rPr lang="en-GB" noProof="0" dirty="0" err="1"/>
              <a:t>Anpassung</a:t>
            </a:r>
            <a:r>
              <a:rPr lang="en-GB" noProof="0" dirty="0"/>
              <a:t> von </a:t>
            </a:r>
            <a:r>
              <a:rPr lang="en-GB" noProof="0" dirty="0" err="1"/>
              <a:t>Schrift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Absatz</a:t>
            </a:r>
            <a:r>
              <a:rPr lang="en-GB" noProof="0" dirty="0"/>
              <a:t> </a:t>
            </a:r>
            <a:r>
              <a:rPr lang="en-GB" noProof="0" dirty="0" err="1"/>
              <a:t>vorgenommen</a:t>
            </a:r>
            <a:r>
              <a:rPr lang="en-GB" noProof="0" dirty="0"/>
              <a:t> </a:t>
            </a:r>
            <a:r>
              <a:rPr lang="en-GB" noProof="0" dirty="0" err="1"/>
              <a:t>werden</a:t>
            </a:r>
            <a:r>
              <a:rPr lang="en-GB" noProof="0" dirty="0"/>
              <a:t>.</a:t>
            </a: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4" r="1948"/>
          <a:stretch/>
        </p:blipFill>
        <p:spPr/>
      </p:pic>
      <p:sp>
        <p:nvSpPr>
          <p:cNvPr id="11" name="Rechteck 10"/>
          <p:cNvSpPr/>
          <p:nvPr/>
        </p:nvSpPr>
        <p:spPr>
          <a:xfrm>
            <a:off x="9030647" y="2019249"/>
            <a:ext cx="439947" cy="232913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9249957" y="2698064"/>
            <a:ext cx="1661272" cy="432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29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 err="1"/>
              <a:t>Beispielseite</a:t>
            </a:r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Platzierung</a:t>
            </a:r>
            <a:r>
              <a:rPr lang="en-GB" noProof="0" dirty="0"/>
              <a:t> von </a:t>
            </a:r>
            <a:r>
              <a:rPr lang="en-GB" noProof="0" dirty="0" err="1"/>
              <a:t>Zweitlogos</a:t>
            </a:r>
            <a:r>
              <a:rPr lang="en-GB" noProof="0" dirty="0"/>
              <a:t>  </a:t>
            </a:r>
            <a:r>
              <a:rPr lang="en-GB" noProof="0" dirty="0" err="1"/>
              <a:t>Anordnungsmöglichkeiten</a:t>
            </a:r>
            <a:endParaRPr lang="en-GB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Das </a:t>
            </a:r>
            <a:r>
              <a:rPr lang="en-GB" noProof="0" dirty="0" err="1"/>
              <a:t>Zweitlogo</a:t>
            </a:r>
            <a:r>
              <a:rPr lang="en-GB" noProof="0" dirty="0"/>
              <a:t> </a:t>
            </a:r>
            <a:r>
              <a:rPr lang="en-GB" noProof="0" dirty="0" err="1"/>
              <a:t>darf</a:t>
            </a:r>
            <a:r>
              <a:rPr lang="en-GB" noProof="0" dirty="0"/>
              <a:t> </a:t>
            </a:r>
            <a:r>
              <a:rPr lang="en-GB" noProof="0" dirty="0" err="1"/>
              <a:t>nicht</a:t>
            </a:r>
            <a:r>
              <a:rPr lang="en-GB" noProof="0" dirty="0"/>
              <a:t> </a:t>
            </a:r>
            <a:r>
              <a:rPr lang="en-GB" noProof="0" dirty="0" err="1"/>
              <a:t>größer</a:t>
            </a:r>
            <a:r>
              <a:rPr lang="en-GB" noProof="0" dirty="0"/>
              <a:t> sein </a:t>
            </a:r>
            <a:r>
              <a:rPr lang="en-GB" noProof="0" dirty="0" err="1"/>
              <a:t>als</a:t>
            </a:r>
            <a:r>
              <a:rPr lang="en-GB" noProof="0" dirty="0"/>
              <a:t> das TUD Logo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02" y="5613616"/>
            <a:ext cx="2124798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3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Anordnung</a:t>
            </a:r>
            <a:r>
              <a:rPr lang="en-GB" noProof="0" dirty="0"/>
              <a:t> </a:t>
            </a:r>
            <a:r>
              <a:rPr lang="en-GB" noProof="0" dirty="0" err="1"/>
              <a:t>Zweitlogo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bei</a:t>
            </a:r>
            <a:r>
              <a:rPr lang="en-GB" b="0" noProof="0" dirty="0"/>
              <a:t> </a:t>
            </a:r>
            <a:r>
              <a:rPr lang="en-GB" b="0" noProof="0" dirty="0" err="1"/>
              <a:t>Struktureinheiten</a:t>
            </a:r>
            <a:r>
              <a:rPr lang="en-GB" b="0" noProof="0" dirty="0"/>
              <a:t>/</a:t>
            </a:r>
            <a:r>
              <a:rPr lang="en-GB" b="0" noProof="0" dirty="0" err="1"/>
              <a:t>Projekten</a:t>
            </a:r>
            <a:r>
              <a:rPr lang="en-GB" b="0" noProof="0" dirty="0"/>
              <a:t> </a:t>
            </a:r>
            <a:r>
              <a:rPr lang="en-GB" noProof="0" dirty="0" err="1"/>
              <a:t>mit</a:t>
            </a:r>
            <a:r>
              <a:rPr lang="en-GB" b="0" noProof="0" dirty="0"/>
              <a:t> DRESDEN-concept </a:t>
            </a:r>
            <a:r>
              <a:rPr lang="en-GB" b="0" noProof="0" dirty="0" err="1"/>
              <a:t>Bezug</a:t>
            </a:r>
            <a:endParaRPr lang="en-GB" b="0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b="1" noProof="0" dirty="0" err="1"/>
              <a:t>Zweitlogo</a:t>
            </a:r>
            <a:endParaRPr lang="en-GB" noProof="0" dirty="0"/>
          </a:p>
          <a:p>
            <a:pPr lvl="2"/>
            <a:r>
              <a:rPr lang="en-GB" noProof="0" dirty="0"/>
              <a:t>In der </a:t>
            </a:r>
            <a:r>
              <a:rPr lang="en-GB" noProof="0" dirty="0" err="1"/>
              <a:t>Fußzeile</a:t>
            </a:r>
            <a:endParaRPr lang="en-GB" noProof="0" dirty="0"/>
          </a:p>
          <a:p>
            <a:pPr lvl="2">
              <a:spcBef>
                <a:spcPts val="0"/>
              </a:spcBef>
            </a:pPr>
            <a:r>
              <a:rPr lang="en-GB" noProof="0" dirty="0"/>
              <a:t>Links </a:t>
            </a:r>
            <a:r>
              <a:rPr lang="en-GB" noProof="0" dirty="0" err="1"/>
              <a:t>neben</a:t>
            </a:r>
            <a:r>
              <a:rPr lang="en-GB" noProof="0" dirty="0"/>
              <a:t> DRESDEN-concept Logo</a:t>
            </a:r>
          </a:p>
          <a:p>
            <a:pPr lvl="2">
              <a:spcBef>
                <a:spcPts val="0"/>
              </a:spcBef>
            </a:pPr>
            <a:r>
              <a:rPr lang="en-GB" noProof="0" dirty="0" err="1"/>
              <a:t>Höhe</a:t>
            </a:r>
            <a:r>
              <a:rPr lang="en-GB" noProof="0" dirty="0"/>
              <a:t> </a:t>
            </a:r>
            <a:r>
              <a:rPr lang="en-GB" noProof="0" dirty="0" err="1"/>
              <a:t>Zweitlogo</a:t>
            </a:r>
            <a:r>
              <a:rPr lang="en-GB" noProof="0" dirty="0"/>
              <a:t> </a:t>
            </a:r>
            <a:r>
              <a:rPr lang="en-GB" noProof="0" dirty="0" err="1"/>
              <a:t>nicht</a:t>
            </a:r>
            <a:r>
              <a:rPr lang="en-GB" noProof="0" dirty="0"/>
              <a:t> </a:t>
            </a:r>
            <a:r>
              <a:rPr lang="en-GB" noProof="0" dirty="0" err="1"/>
              <a:t>größer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Höhe</a:t>
            </a:r>
            <a:r>
              <a:rPr lang="en-GB" noProof="0" dirty="0"/>
              <a:t> des TUD Logos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GB" noProof="0" dirty="0" err="1"/>
              <a:t>Vertikale</a:t>
            </a:r>
            <a:r>
              <a:rPr lang="en-GB" noProof="0" dirty="0"/>
              <a:t> </a:t>
            </a:r>
            <a:r>
              <a:rPr lang="en-GB" noProof="0" dirty="0" err="1"/>
              <a:t>Ausrichtung</a:t>
            </a:r>
            <a:r>
              <a:rPr lang="en-GB" noProof="0" dirty="0"/>
              <a:t> am TUD Logo</a:t>
            </a:r>
          </a:p>
          <a:p>
            <a:pPr lvl="2"/>
            <a:r>
              <a:rPr lang="en-GB" noProof="0" dirty="0" err="1"/>
              <a:t>Zweitlogo</a:t>
            </a:r>
            <a:r>
              <a:rPr lang="en-GB" noProof="0" dirty="0"/>
              <a:t> in der </a:t>
            </a:r>
            <a:r>
              <a:rPr lang="en-GB" noProof="0" dirty="0" err="1"/>
              <a:t>obersten</a:t>
            </a:r>
            <a:r>
              <a:rPr lang="en-GB" noProof="0" dirty="0"/>
              <a:t> Master-</a:t>
            </a:r>
            <a:r>
              <a:rPr lang="en-GB" noProof="0" dirty="0" err="1"/>
              <a:t>Folie</a:t>
            </a:r>
            <a:r>
              <a:rPr lang="en-GB" noProof="0" dirty="0"/>
              <a:t> </a:t>
            </a:r>
            <a:r>
              <a:rPr lang="en-GB" noProof="0" dirty="0" err="1"/>
              <a:t>positionieren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und </a:t>
            </a:r>
            <a:r>
              <a:rPr lang="en-GB" noProof="0" dirty="0" err="1"/>
              <a:t>Seitenzahl</a:t>
            </a:r>
            <a:r>
              <a:rPr lang="en-GB" noProof="0" dirty="0"/>
              <a:t> </a:t>
            </a:r>
            <a:r>
              <a:rPr lang="en-GB" noProof="0" dirty="0" err="1"/>
              <a:t>ggf</a:t>
            </a:r>
            <a:r>
              <a:rPr lang="en-GB" noProof="0" dirty="0"/>
              <a:t>. </a:t>
            </a:r>
            <a:r>
              <a:rPr lang="en-GB" noProof="0" dirty="0" err="1"/>
              <a:t>nach</a:t>
            </a:r>
            <a:r>
              <a:rPr lang="en-GB" noProof="0" dirty="0"/>
              <a:t> links </a:t>
            </a:r>
            <a:r>
              <a:rPr lang="en-GB" noProof="0" dirty="0" err="1"/>
              <a:t>verschieben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37" y="6330950"/>
            <a:ext cx="1353278" cy="33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909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GB" noProof="0" dirty="0" err="1"/>
              <a:t>Anordnung</a:t>
            </a:r>
            <a:r>
              <a:rPr lang="en-GB" noProof="0" dirty="0"/>
              <a:t> </a:t>
            </a:r>
            <a:r>
              <a:rPr lang="en-GB" noProof="0" dirty="0" err="1"/>
              <a:t>Zweitlogo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bei</a:t>
            </a:r>
            <a:r>
              <a:rPr lang="en-GB" b="0" noProof="0" dirty="0"/>
              <a:t> </a:t>
            </a:r>
            <a:r>
              <a:rPr lang="en-GB" b="0" noProof="0" dirty="0" err="1"/>
              <a:t>Struktureinheiten</a:t>
            </a:r>
            <a:r>
              <a:rPr lang="en-GB" b="0" noProof="0" dirty="0"/>
              <a:t>/</a:t>
            </a:r>
            <a:r>
              <a:rPr lang="en-GB" b="0" noProof="0" dirty="0" err="1"/>
              <a:t>Projekten</a:t>
            </a:r>
            <a:r>
              <a:rPr lang="en-GB" b="0" noProof="0" dirty="0"/>
              <a:t> </a:t>
            </a:r>
            <a:r>
              <a:rPr lang="en-GB" noProof="0" dirty="0" err="1"/>
              <a:t>ohne</a:t>
            </a:r>
            <a:r>
              <a:rPr lang="en-GB" b="0" noProof="0" dirty="0"/>
              <a:t> DRESDEN-concept </a:t>
            </a:r>
            <a:r>
              <a:rPr lang="en-GB" b="0" noProof="0" dirty="0" err="1"/>
              <a:t>Bezug</a:t>
            </a:r>
            <a:endParaRPr lang="en-GB" b="0" noProof="0" dirty="0"/>
          </a:p>
        </p:txBody>
      </p:sp>
      <p:sp>
        <p:nvSpPr>
          <p:cNvPr id="11" name="Inhaltsplatzhalter 1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/>
          <a:p>
            <a:pPr lvl="1"/>
            <a:r>
              <a:rPr lang="en-GB" b="1" noProof="0" dirty="0" err="1"/>
              <a:t>Zweitlogo</a:t>
            </a:r>
            <a:endParaRPr lang="en-GB" noProof="0" dirty="0"/>
          </a:p>
          <a:p>
            <a:pPr lvl="2"/>
            <a:r>
              <a:rPr lang="en-GB" noProof="0" dirty="0"/>
              <a:t>In der </a:t>
            </a:r>
            <a:r>
              <a:rPr lang="en-GB" noProof="0" dirty="0" err="1"/>
              <a:t>Fußzeile</a:t>
            </a:r>
            <a:endParaRPr lang="en-GB" noProof="0" dirty="0"/>
          </a:p>
          <a:p>
            <a:pPr lvl="2">
              <a:spcBef>
                <a:spcPts val="0"/>
              </a:spcBef>
            </a:pPr>
            <a:r>
              <a:rPr lang="en-GB" noProof="0" dirty="0" err="1"/>
              <a:t>Zweitlogo</a:t>
            </a:r>
            <a:r>
              <a:rPr lang="en-GB" noProof="0" dirty="0"/>
              <a:t> </a:t>
            </a:r>
            <a:r>
              <a:rPr lang="en-GB" noProof="0" dirty="0" err="1"/>
              <a:t>anstelle</a:t>
            </a:r>
            <a:r>
              <a:rPr lang="en-GB" noProof="0" dirty="0"/>
              <a:t> des DRESDEN-concept Logos</a:t>
            </a:r>
          </a:p>
          <a:p>
            <a:pPr lvl="2">
              <a:spcBef>
                <a:spcPts val="0"/>
              </a:spcBef>
            </a:pPr>
            <a:r>
              <a:rPr lang="en-GB" noProof="0" dirty="0" err="1"/>
              <a:t>Höhe</a:t>
            </a:r>
            <a:r>
              <a:rPr lang="en-GB" noProof="0" dirty="0"/>
              <a:t> </a:t>
            </a:r>
            <a:r>
              <a:rPr lang="en-GB" noProof="0" dirty="0" err="1"/>
              <a:t>Zweitlogo</a:t>
            </a:r>
            <a:r>
              <a:rPr lang="en-GB" noProof="0" dirty="0"/>
              <a:t> </a:t>
            </a:r>
            <a:r>
              <a:rPr lang="en-GB" noProof="0" dirty="0" err="1"/>
              <a:t>nicht</a:t>
            </a:r>
            <a:r>
              <a:rPr lang="en-GB" noProof="0" dirty="0"/>
              <a:t> </a:t>
            </a:r>
            <a:r>
              <a:rPr lang="en-GB" noProof="0" dirty="0" err="1"/>
              <a:t>größer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Höhe</a:t>
            </a:r>
            <a:r>
              <a:rPr lang="en-GB" noProof="0" dirty="0"/>
              <a:t> des TUD Logos</a:t>
            </a:r>
          </a:p>
          <a:p>
            <a:pPr lvl="2">
              <a:spcBef>
                <a:spcPts val="0"/>
              </a:spcBef>
            </a:pPr>
            <a:r>
              <a:rPr lang="en-GB" noProof="0" dirty="0" err="1"/>
              <a:t>Vertikale</a:t>
            </a:r>
            <a:r>
              <a:rPr lang="en-GB" noProof="0" dirty="0"/>
              <a:t> </a:t>
            </a:r>
            <a:r>
              <a:rPr lang="en-GB" noProof="0" dirty="0" err="1"/>
              <a:t>Ausrichtung</a:t>
            </a:r>
            <a:r>
              <a:rPr lang="en-GB" noProof="0" dirty="0"/>
              <a:t> am TUD Logo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n-GB" noProof="0" dirty="0" err="1"/>
              <a:t>Ausrichtung</a:t>
            </a:r>
            <a:r>
              <a:rPr lang="en-GB" noProof="0" dirty="0"/>
              <a:t> horizontal </a:t>
            </a:r>
            <a:r>
              <a:rPr lang="en-GB" noProof="0" dirty="0" err="1"/>
              <a:t>rechtsbündig</a:t>
            </a:r>
            <a:r>
              <a:rPr lang="en-GB" noProof="0" dirty="0"/>
              <a:t> an </a:t>
            </a:r>
            <a:r>
              <a:rPr lang="en-GB" noProof="0" dirty="0" err="1"/>
              <a:t>Hilfslinie</a:t>
            </a:r>
            <a:r>
              <a:rPr lang="en-GB" noProof="0" dirty="0"/>
              <a:t>/Raster</a:t>
            </a:r>
          </a:p>
          <a:p>
            <a:pPr lvl="2"/>
            <a:r>
              <a:rPr lang="en-GB" noProof="0" dirty="0" err="1"/>
              <a:t>Zweitlogo</a:t>
            </a:r>
            <a:r>
              <a:rPr lang="en-GB" noProof="0" dirty="0"/>
              <a:t> in der </a:t>
            </a:r>
            <a:r>
              <a:rPr lang="en-GB" noProof="0" dirty="0" err="1"/>
              <a:t>obersten</a:t>
            </a:r>
            <a:r>
              <a:rPr lang="en-GB" noProof="0" dirty="0"/>
              <a:t> Master-</a:t>
            </a:r>
            <a:r>
              <a:rPr lang="en-GB" noProof="0" dirty="0" err="1"/>
              <a:t>Folie</a:t>
            </a:r>
            <a:r>
              <a:rPr lang="en-GB" noProof="0" dirty="0"/>
              <a:t> an der </a:t>
            </a:r>
            <a:r>
              <a:rPr lang="en-GB" noProof="0" dirty="0" err="1"/>
              <a:t>Stelle</a:t>
            </a:r>
            <a:r>
              <a:rPr lang="en-GB" noProof="0" dirty="0"/>
              <a:t> des </a:t>
            </a:r>
            <a:r>
              <a:rPr lang="en-GB" noProof="0" dirty="0" err="1"/>
              <a:t>DDc</a:t>
            </a:r>
            <a:r>
              <a:rPr lang="en-GB" noProof="0" dirty="0"/>
              <a:t>-Logos </a:t>
            </a:r>
            <a:r>
              <a:rPr lang="en-GB" noProof="0" dirty="0" err="1"/>
              <a:t>ersetzen</a:t>
            </a:r>
            <a:endParaRPr lang="en-GB" noProof="0" dirty="0"/>
          </a:p>
        </p:txBody>
      </p:sp>
      <p:sp>
        <p:nvSpPr>
          <p:cNvPr id="8" name="Rechteck 7"/>
          <p:cNvSpPr/>
          <p:nvPr/>
        </p:nvSpPr>
        <p:spPr>
          <a:xfrm>
            <a:off x="9671050" y="6210677"/>
            <a:ext cx="2175510" cy="64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78" y="6330950"/>
            <a:ext cx="1353278" cy="33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32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Inhalte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/>
              <a:t>des </a:t>
            </a:r>
            <a:r>
              <a:rPr lang="en-GB" b="0" noProof="0" dirty="0" err="1"/>
              <a:t>Beispielfoliensatzes</a:t>
            </a:r>
            <a:endParaRPr lang="en-GB" b="0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b="1" noProof="0" dirty="0" err="1"/>
              <a:t>Elemente</a:t>
            </a:r>
            <a:r>
              <a:rPr lang="en-GB" noProof="0" dirty="0"/>
              <a:t> des Corporate Design der TU Dresden</a:t>
            </a:r>
          </a:p>
          <a:p>
            <a:pPr lvl="2">
              <a:spcBef>
                <a:spcPts val="0"/>
              </a:spcBef>
            </a:pPr>
            <a:r>
              <a:rPr lang="en-GB" noProof="0" dirty="0"/>
              <a:t>Logo</a:t>
            </a:r>
          </a:p>
          <a:p>
            <a:pPr lvl="2">
              <a:spcBef>
                <a:spcPts val="0"/>
              </a:spcBef>
            </a:pPr>
            <a:r>
              <a:rPr lang="en-GB" noProof="0" dirty="0" err="1"/>
              <a:t>Schrift</a:t>
            </a:r>
            <a:endParaRPr lang="en-GB" noProof="0" dirty="0"/>
          </a:p>
          <a:p>
            <a:pPr lvl="2">
              <a:spcBef>
                <a:spcPts val="0"/>
              </a:spcBef>
            </a:pPr>
            <a:r>
              <a:rPr lang="en-GB" noProof="0" dirty="0" err="1"/>
              <a:t>Farben</a:t>
            </a:r>
            <a:endParaRPr lang="en-GB" noProof="0" dirty="0"/>
          </a:p>
          <a:p>
            <a:pPr lvl="2">
              <a:spcBef>
                <a:spcPts val="0"/>
              </a:spcBef>
            </a:pPr>
            <a:r>
              <a:rPr lang="en-GB" noProof="0" dirty="0"/>
              <a:t>Raster</a:t>
            </a:r>
          </a:p>
          <a:p>
            <a:pPr lvl="1"/>
            <a:r>
              <a:rPr lang="en-GB" b="1" noProof="0" dirty="0" err="1"/>
              <a:t>Vorlagendatei</a:t>
            </a:r>
            <a:r>
              <a:rPr lang="en-GB" noProof="0" dirty="0"/>
              <a:t> </a:t>
            </a:r>
            <a:r>
              <a:rPr lang="en-GB" noProof="0" dirty="0" err="1"/>
              <a:t>speichern</a:t>
            </a:r>
            <a:endParaRPr lang="en-GB" noProof="0" dirty="0"/>
          </a:p>
          <a:p>
            <a:pPr lvl="1"/>
            <a:r>
              <a:rPr lang="en-GB" b="1" noProof="0" dirty="0" err="1"/>
              <a:t>Barrierefreiheit</a:t>
            </a:r>
            <a:endParaRPr lang="en-GB" b="1" noProof="0" dirty="0"/>
          </a:p>
          <a:p>
            <a:pPr lvl="1"/>
            <a:r>
              <a:rPr lang="en-GB" b="1" noProof="0" dirty="0" err="1"/>
              <a:t>Zweitlogos</a:t>
            </a:r>
            <a:r>
              <a:rPr lang="en-GB" noProof="0" dirty="0"/>
              <a:t> – </a:t>
            </a:r>
            <a:r>
              <a:rPr lang="en-GB" noProof="0" dirty="0" err="1"/>
              <a:t>Anordnungsmöglichkeiten</a:t>
            </a:r>
            <a:r>
              <a:rPr lang="en-GB" noProof="0" dirty="0"/>
              <a:t> auf </a:t>
            </a:r>
            <a:r>
              <a:rPr lang="en-GB" noProof="0" dirty="0" err="1"/>
              <a:t>Titel</a:t>
            </a:r>
            <a:r>
              <a:rPr lang="en-GB" noProof="0" dirty="0"/>
              <a:t>- und </a:t>
            </a:r>
            <a:r>
              <a:rPr lang="en-GB" noProof="0" dirty="0" err="1"/>
              <a:t>Inhaltsfolien</a:t>
            </a:r>
            <a:endParaRPr lang="en-GB" noProof="0" dirty="0"/>
          </a:p>
          <a:p>
            <a:pPr lvl="1"/>
            <a:r>
              <a:rPr lang="en-GB" b="1" noProof="0" dirty="0" err="1"/>
              <a:t>Hinweise</a:t>
            </a:r>
            <a:r>
              <a:rPr lang="en-GB" noProof="0" dirty="0"/>
              <a:t> </a:t>
            </a:r>
            <a:r>
              <a:rPr lang="en-GB" noProof="0" dirty="0" err="1"/>
              <a:t>zum</a:t>
            </a:r>
            <a:r>
              <a:rPr lang="en-GB" noProof="0" dirty="0"/>
              <a:t> </a:t>
            </a:r>
            <a:r>
              <a:rPr lang="en-GB" noProof="0" dirty="0" err="1"/>
              <a:t>Umgang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der </a:t>
            </a:r>
            <a:r>
              <a:rPr lang="en-GB" noProof="0" dirty="0" err="1"/>
              <a:t>Präsentationsvorlage</a:t>
            </a:r>
            <a:endParaRPr lang="en-GB" noProof="0" dirty="0"/>
          </a:p>
          <a:p>
            <a:pPr lvl="1"/>
            <a:r>
              <a:rPr lang="en-GB" b="1" noProof="0" dirty="0" err="1"/>
              <a:t>Beispielseiten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Inhalten</a:t>
            </a:r>
            <a:r>
              <a:rPr lang="en-GB" noProof="0" dirty="0"/>
              <a:t> der TU Dresden</a:t>
            </a:r>
          </a:p>
          <a:p>
            <a:pPr lvl="2">
              <a:spcBef>
                <a:spcPts val="0"/>
              </a:spcBef>
            </a:pPr>
            <a:r>
              <a:rPr lang="en-GB" noProof="0" dirty="0"/>
              <a:t>TU Dresden</a:t>
            </a:r>
          </a:p>
          <a:p>
            <a:pPr lvl="2">
              <a:spcBef>
                <a:spcPts val="0"/>
              </a:spcBef>
            </a:pPr>
            <a:r>
              <a:rPr lang="en-GB" noProof="0" dirty="0" err="1"/>
              <a:t>Diagramme</a:t>
            </a:r>
            <a:endParaRPr lang="en-GB" noProof="0" dirty="0"/>
          </a:p>
          <a:p>
            <a:pPr lvl="2">
              <a:spcBef>
                <a:spcPts val="0"/>
              </a:spcBef>
            </a:pPr>
            <a:r>
              <a:rPr lang="en-GB" noProof="0" dirty="0" err="1"/>
              <a:t>Infografiken</a:t>
            </a:r>
            <a:endParaRPr lang="en-GB" noProof="0" dirty="0"/>
          </a:p>
          <a:p>
            <a:pPr lvl="2">
              <a:spcBef>
                <a:spcPts val="0"/>
              </a:spcBef>
            </a:pPr>
            <a:r>
              <a:rPr lang="en-GB" noProof="0" dirty="0"/>
              <a:t>DRESDEN-concept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3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 err="1"/>
              <a:t>Beispielseite</a:t>
            </a:r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Titelfolie</a:t>
            </a:r>
            <a:r>
              <a:rPr lang="en-GB" noProof="0" dirty="0"/>
              <a:t> V1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Standard: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weißem</a:t>
            </a:r>
            <a:r>
              <a:rPr lang="en-GB" noProof="0" dirty="0"/>
              <a:t> </a:t>
            </a:r>
            <a:r>
              <a:rPr lang="en-GB" noProof="0" dirty="0" err="1"/>
              <a:t>Kopfbereich</a:t>
            </a:r>
            <a:r>
              <a:rPr lang="en-GB" noProof="0" dirty="0"/>
              <a:t> und TUD-Logo in </a:t>
            </a:r>
            <a:r>
              <a:rPr lang="en-GB" noProof="0" dirty="0" err="1"/>
              <a:t>blau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/>
              <a:t>alternative </a:t>
            </a:r>
            <a:r>
              <a:rPr lang="en-GB" noProof="0" dirty="0" err="1"/>
              <a:t>Beispiele</a:t>
            </a:r>
            <a:r>
              <a:rPr lang="en-GB" noProof="0" dirty="0"/>
              <a:t> </a:t>
            </a:r>
            <a:r>
              <a:rPr lang="en-GB" noProof="0" dirty="0" err="1"/>
              <a:t>nachfolgend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err="1"/>
              <a:t>Inhaltsbereich</a:t>
            </a:r>
            <a:r>
              <a:rPr lang="en-GB" noProof="0" dirty="0"/>
              <a:t> </a:t>
            </a:r>
            <a:r>
              <a:rPr lang="en-GB" noProof="0" dirty="0" err="1"/>
              <a:t>Blauverlauf</a:t>
            </a:r>
            <a:r>
              <a:rPr lang="en-GB" noProof="0" dirty="0"/>
              <a:t> und </a:t>
            </a:r>
            <a:r>
              <a:rPr lang="en-GB" noProof="0" dirty="0" err="1"/>
              <a:t>weiße</a:t>
            </a:r>
            <a:r>
              <a:rPr lang="en-GB" noProof="0" dirty="0"/>
              <a:t> </a:t>
            </a:r>
            <a:r>
              <a:rPr lang="en-GB" noProof="0" dirty="0" err="1"/>
              <a:t>Schrift</a:t>
            </a:r>
            <a:r>
              <a:rPr lang="en-GB" noProof="0" dirty="0"/>
              <a:t>. Auf </a:t>
            </a:r>
            <a:r>
              <a:rPr lang="en-GB" noProof="0" dirty="0" err="1"/>
              <a:t>Kontraste</a:t>
            </a:r>
            <a:r>
              <a:rPr lang="en-GB" noProof="0" dirty="0"/>
              <a:t> und </a:t>
            </a:r>
            <a:r>
              <a:rPr lang="en-GB" noProof="0" dirty="0" err="1"/>
              <a:t>Lesbarkeit</a:t>
            </a:r>
            <a:r>
              <a:rPr lang="en-GB" noProof="0" dirty="0"/>
              <a:t> </a:t>
            </a:r>
            <a:r>
              <a:rPr lang="en-GB" noProof="0" dirty="0" err="1"/>
              <a:t>achten</a:t>
            </a:r>
            <a:r>
              <a:rPr lang="en-GB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6870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69" y="1421384"/>
            <a:ext cx="4089826" cy="29542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7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82808" y="2852116"/>
            <a:ext cx="1692959" cy="246221"/>
          </a:xfrm>
        </p:spPr>
        <p:txBody>
          <a:bodyPr/>
          <a:lstStyle/>
          <a:p>
            <a:r>
              <a:rPr lang="en-GB" noProof="0" dirty="0" err="1"/>
              <a:t>Beispielseite</a:t>
            </a:r>
            <a:endParaRPr lang="en-GB" noProof="0" dirty="0"/>
          </a:p>
        </p:txBody>
      </p:sp>
      <p:sp>
        <p:nvSpPr>
          <p:cNvPr id="2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Titelfolie</a:t>
            </a:r>
            <a:r>
              <a:rPr lang="en-GB" noProof="0" dirty="0"/>
              <a:t> V2</a:t>
            </a:r>
          </a:p>
        </p:txBody>
      </p:sp>
      <p:sp>
        <p:nvSpPr>
          <p:cNvPr id="1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err="1"/>
              <a:t>Beispielhafte</a:t>
            </a:r>
            <a:r>
              <a:rPr lang="en-GB" noProof="0" dirty="0"/>
              <a:t> </a:t>
            </a:r>
            <a:r>
              <a:rPr lang="en-GB" noProof="0" dirty="0" err="1"/>
              <a:t>Darstellung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Verwendung</a:t>
            </a:r>
            <a:r>
              <a:rPr lang="en-GB" noProof="0" dirty="0"/>
              <a:t> </a:t>
            </a:r>
            <a:r>
              <a:rPr lang="en-GB" noProof="0" dirty="0" err="1"/>
              <a:t>eines</a:t>
            </a:r>
            <a:r>
              <a:rPr lang="en-GB" noProof="0" dirty="0"/>
              <a:t> Key Visuals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882808" y="3138045"/>
            <a:ext cx="3028966" cy="246221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err="1"/>
              <a:t>mit</a:t>
            </a:r>
            <a:r>
              <a:rPr lang="en-GB" noProof="0" dirty="0"/>
              <a:t> Key Visual </a:t>
            </a:r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endParaRPr lang="en-GB" noProof="0" dirty="0"/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4294967295"/>
          </p:nvPr>
        </p:nvSpPr>
        <p:spPr>
          <a:xfrm>
            <a:off x="882808" y="5312641"/>
            <a:ext cx="5419044" cy="246221"/>
          </a:xfrm>
        </p:spPr>
        <p:txBody>
          <a:bodyPr/>
          <a:lstStyle/>
          <a:p>
            <a:r>
              <a:rPr lang="en-GB" noProof="0" dirty="0"/>
              <a:t>Auf </a:t>
            </a:r>
            <a:r>
              <a:rPr lang="en-GB" noProof="0" dirty="0" err="1"/>
              <a:t>ausreichend</a:t>
            </a:r>
            <a:r>
              <a:rPr lang="en-GB" noProof="0" dirty="0"/>
              <a:t> </a:t>
            </a:r>
            <a:r>
              <a:rPr lang="en-GB" noProof="0" dirty="0" err="1"/>
              <a:t>Kontrast</a:t>
            </a:r>
            <a:r>
              <a:rPr lang="en-GB" noProof="0" dirty="0"/>
              <a:t> der </a:t>
            </a:r>
            <a:r>
              <a:rPr lang="en-GB" noProof="0" dirty="0" err="1"/>
              <a:t>Schrift</a:t>
            </a:r>
            <a:r>
              <a:rPr lang="en-GB" noProof="0" dirty="0"/>
              <a:t> </a:t>
            </a:r>
            <a:r>
              <a:rPr lang="en-GB" noProof="0" dirty="0" err="1"/>
              <a:t>zum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r>
              <a:rPr lang="en-GB" noProof="0" dirty="0"/>
              <a:t> </a:t>
            </a:r>
            <a:r>
              <a:rPr lang="en-GB" noProof="0" dirty="0" err="1"/>
              <a:t>achten</a:t>
            </a:r>
            <a:r>
              <a:rPr lang="en-GB" noProof="0" dirty="0"/>
              <a:t>!</a:t>
            </a:r>
            <a:br>
              <a:rPr lang="en-GB" noProof="0" dirty="0"/>
            </a:br>
            <a:r>
              <a:rPr lang="en-GB" noProof="0" dirty="0"/>
              <a:t>(</a:t>
            </a:r>
            <a:r>
              <a:rPr lang="en-GB" noProof="0" dirty="0" err="1"/>
              <a:t>Bsp</a:t>
            </a:r>
            <a:r>
              <a:rPr lang="en-GB" noProof="0" dirty="0"/>
              <a:t>. </a:t>
            </a:r>
            <a:r>
              <a:rPr lang="en-GB" noProof="0" dirty="0" err="1"/>
              <a:t>Professur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Datenschutz</a:t>
            </a:r>
            <a:r>
              <a:rPr lang="en-GB" noProof="0" dirty="0"/>
              <a:t> und </a:t>
            </a:r>
            <a:r>
              <a:rPr lang="en-GB" noProof="0" dirty="0" err="1"/>
              <a:t>Datensicherheit</a:t>
            </a:r>
            <a:r>
              <a:rPr lang="en-GB" noProof="0" dirty="0"/>
              <a:t>)</a:t>
            </a:r>
            <a:br>
              <a:rPr lang="en-GB" noProof="0" dirty="0"/>
            </a:br>
            <a:r>
              <a:rPr lang="en-GB" noProof="0" dirty="0"/>
              <a:t>auf </a:t>
            </a:r>
            <a:r>
              <a:rPr lang="en-GB" noProof="0" dirty="0" err="1"/>
              <a:t>Hintergrund</a:t>
            </a:r>
            <a:r>
              <a:rPr lang="en-GB" noProof="0" dirty="0"/>
              <a:t> </a:t>
            </a:r>
            <a:r>
              <a:rPr lang="en-GB" noProof="0" dirty="0" err="1"/>
              <a:t>Blau</a:t>
            </a:r>
            <a:r>
              <a:rPr lang="en-GB" noProof="0" dirty="0"/>
              <a:t> (</a:t>
            </a:r>
            <a:r>
              <a:rPr lang="en-GB" noProof="0" dirty="0" err="1"/>
              <a:t>ganzseitig</a:t>
            </a:r>
            <a:r>
              <a:rPr lang="en-GB" noProof="0" dirty="0"/>
              <a:t> </a:t>
            </a:r>
            <a:r>
              <a:rPr lang="en-GB" noProof="0" dirty="0" err="1"/>
              <a:t>möglich</a:t>
            </a:r>
            <a:r>
              <a:rPr lang="en-GB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2338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82808" y="2852116"/>
            <a:ext cx="1692959" cy="246221"/>
          </a:xfrm>
        </p:spPr>
        <p:txBody>
          <a:bodyPr/>
          <a:lstStyle/>
          <a:p>
            <a:r>
              <a:rPr lang="en-GB" noProof="0" dirty="0" err="1"/>
              <a:t>Beispielseite</a:t>
            </a:r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Titelfolie</a:t>
            </a:r>
            <a:r>
              <a:rPr lang="en-GB" noProof="0" dirty="0"/>
              <a:t> V3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err="1"/>
              <a:t>Beispielhafte</a:t>
            </a:r>
            <a:r>
              <a:rPr lang="en-GB" noProof="0" dirty="0"/>
              <a:t> </a:t>
            </a:r>
            <a:r>
              <a:rPr lang="en-GB" noProof="0" dirty="0" err="1"/>
              <a:t>Darstellung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Verwendung</a:t>
            </a:r>
            <a:r>
              <a:rPr lang="en-GB" noProof="0" dirty="0"/>
              <a:t> </a:t>
            </a:r>
            <a:r>
              <a:rPr lang="en-GB" noProof="0" dirty="0" err="1"/>
              <a:t>eines</a:t>
            </a:r>
            <a:r>
              <a:rPr lang="en-GB" noProof="0" dirty="0"/>
              <a:t> Key Visuals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882808" y="3138045"/>
            <a:ext cx="3028966" cy="246221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err="1"/>
              <a:t>mit</a:t>
            </a:r>
            <a:r>
              <a:rPr lang="en-GB" noProof="0" dirty="0"/>
              <a:t> Key Visual </a:t>
            </a:r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4294967295"/>
          </p:nvPr>
        </p:nvSpPr>
        <p:spPr>
          <a:xfrm>
            <a:off x="882808" y="5312641"/>
            <a:ext cx="5419044" cy="246221"/>
          </a:xfrm>
        </p:spPr>
        <p:txBody>
          <a:bodyPr/>
          <a:lstStyle/>
          <a:p>
            <a:r>
              <a:rPr lang="en-GB" noProof="0" dirty="0"/>
              <a:t>Auf </a:t>
            </a:r>
            <a:r>
              <a:rPr lang="en-GB" noProof="0" dirty="0" err="1"/>
              <a:t>ausreichend</a:t>
            </a:r>
            <a:r>
              <a:rPr lang="en-GB" noProof="0" dirty="0"/>
              <a:t> </a:t>
            </a:r>
            <a:r>
              <a:rPr lang="en-GB" noProof="0" dirty="0" err="1"/>
              <a:t>Kontrast</a:t>
            </a:r>
            <a:r>
              <a:rPr lang="en-GB" noProof="0" dirty="0"/>
              <a:t> der </a:t>
            </a:r>
            <a:r>
              <a:rPr lang="en-GB" noProof="0" dirty="0" err="1"/>
              <a:t>Schrift</a:t>
            </a:r>
            <a:r>
              <a:rPr lang="en-GB" noProof="0" dirty="0"/>
              <a:t> </a:t>
            </a:r>
            <a:r>
              <a:rPr lang="en-GB" noProof="0" dirty="0" err="1"/>
              <a:t>zum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r>
              <a:rPr lang="en-GB" noProof="0" dirty="0"/>
              <a:t> </a:t>
            </a:r>
            <a:r>
              <a:rPr lang="en-GB" noProof="0" dirty="0" err="1"/>
              <a:t>achten</a:t>
            </a:r>
            <a:r>
              <a:rPr lang="en-GB" noProof="0" dirty="0"/>
              <a:t>!</a:t>
            </a:r>
            <a:br>
              <a:rPr lang="en-GB" noProof="0" dirty="0"/>
            </a:br>
            <a:r>
              <a:rPr lang="en-GB" noProof="0" dirty="0"/>
              <a:t>(</a:t>
            </a:r>
            <a:r>
              <a:rPr lang="en-GB" noProof="0" dirty="0" err="1"/>
              <a:t>Bsp</a:t>
            </a:r>
            <a:r>
              <a:rPr lang="en-GB" noProof="0" dirty="0"/>
              <a:t>. </a:t>
            </a:r>
            <a:r>
              <a:rPr lang="en-GB" noProof="0" dirty="0" err="1"/>
              <a:t>Professur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Datenschutz</a:t>
            </a:r>
            <a:r>
              <a:rPr lang="en-GB" noProof="0" dirty="0"/>
              <a:t> und </a:t>
            </a:r>
            <a:r>
              <a:rPr lang="en-GB" noProof="0" dirty="0" err="1"/>
              <a:t>Datensicherheit</a:t>
            </a:r>
            <a:r>
              <a:rPr lang="en-GB" noProof="0" dirty="0"/>
              <a:t>)</a:t>
            </a:r>
            <a:br>
              <a:rPr lang="en-GB" noProof="0" dirty="0"/>
            </a:br>
            <a:r>
              <a:rPr lang="en-GB" noProof="0" dirty="0"/>
              <a:t>auf </a:t>
            </a:r>
            <a:r>
              <a:rPr lang="en-GB" noProof="0" dirty="0" err="1"/>
              <a:t>Hintergrund</a:t>
            </a:r>
            <a:r>
              <a:rPr lang="en-GB" noProof="0" dirty="0"/>
              <a:t> </a:t>
            </a:r>
            <a:r>
              <a:rPr lang="en-GB" noProof="0" dirty="0" err="1"/>
              <a:t>Blauverlauf</a:t>
            </a:r>
            <a:r>
              <a:rPr lang="en-GB" noProof="0" dirty="0"/>
              <a:t> (</a:t>
            </a:r>
            <a:r>
              <a:rPr lang="en-GB" noProof="0" dirty="0" err="1"/>
              <a:t>ganzseitig</a:t>
            </a:r>
            <a:r>
              <a:rPr lang="en-GB" noProof="0" dirty="0"/>
              <a:t> </a:t>
            </a:r>
            <a:r>
              <a:rPr lang="en-GB" noProof="0" dirty="0" err="1"/>
              <a:t>möglich</a:t>
            </a:r>
            <a:r>
              <a:rPr lang="en-GB" noProof="0" dirty="0"/>
              <a:t>).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96" y="1092739"/>
            <a:ext cx="4089826" cy="29542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186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16" y="26249"/>
            <a:ext cx="6660968" cy="688744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 err="1"/>
              <a:t>Beispielseite</a:t>
            </a:r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Titelfolie</a:t>
            </a:r>
            <a:r>
              <a:rPr lang="en-GB" noProof="0" dirty="0"/>
              <a:t> V4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882772" y="5028236"/>
            <a:ext cx="5589672" cy="246221"/>
          </a:xfrm>
        </p:spPr>
        <p:txBody>
          <a:bodyPr/>
          <a:lstStyle/>
          <a:p>
            <a:r>
              <a:rPr lang="en-GB" noProof="0" dirty="0" err="1"/>
              <a:t>Folienlayout</a:t>
            </a:r>
            <a:r>
              <a:rPr lang="en-GB" noProof="0" dirty="0"/>
              <a:t> </a:t>
            </a:r>
            <a:r>
              <a:rPr lang="en-GB" noProof="0" dirty="0" err="1"/>
              <a:t>weiß</a:t>
            </a:r>
            <a:r>
              <a:rPr lang="en-GB" noProof="0" dirty="0"/>
              <a:t> und TUD-Logo in </a:t>
            </a:r>
            <a:r>
              <a:rPr lang="en-GB" noProof="0" dirty="0" err="1"/>
              <a:t>blau</a:t>
            </a:r>
            <a:r>
              <a:rPr lang="en-GB" noProof="0" dirty="0"/>
              <a:t> und </a:t>
            </a:r>
            <a:r>
              <a:rPr lang="en-GB" noProof="0" dirty="0" err="1"/>
              <a:t>blaue</a:t>
            </a:r>
            <a:r>
              <a:rPr lang="en-GB" noProof="0" dirty="0"/>
              <a:t> </a:t>
            </a:r>
            <a:r>
              <a:rPr lang="en-GB" noProof="0" dirty="0" err="1"/>
              <a:t>Schrift</a:t>
            </a:r>
            <a:r>
              <a:rPr lang="en-GB" noProof="0" dirty="0"/>
              <a:t>.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err="1"/>
              <a:t>mit</a:t>
            </a:r>
            <a:r>
              <a:rPr lang="en-GB" noProof="0" dirty="0"/>
              <a:t> Key Visual </a:t>
            </a:r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82808" y="5312641"/>
            <a:ext cx="3983783" cy="246221"/>
          </a:xfrm>
        </p:spPr>
        <p:txBody>
          <a:bodyPr/>
          <a:lstStyle/>
          <a:p>
            <a:r>
              <a:rPr lang="en-GB" noProof="0" dirty="0"/>
              <a:t>Optional Key Visual </a:t>
            </a:r>
            <a:r>
              <a:rPr lang="en-GB" noProof="0" dirty="0" err="1"/>
              <a:t>ergänzbar</a:t>
            </a:r>
            <a:r>
              <a:rPr lang="en-GB" noProof="0" dirty="0"/>
              <a:t> (</a:t>
            </a:r>
            <a:r>
              <a:rPr lang="en-GB" noProof="0" dirty="0" err="1"/>
              <a:t>vgl</a:t>
            </a:r>
            <a:r>
              <a:rPr lang="en-GB" noProof="0" dirty="0"/>
              <a:t>. V2, V3)</a:t>
            </a:r>
          </a:p>
        </p:txBody>
      </p:sp>
    </p:spTree>
    <p:extLst>
      <p:ext uri="{BB962C8B-B14F-4D97-AF65-F5344CB8AC3E}">
        <p14:creationId xmlns:p14="http://schemas.microsoft.com/office/powerpoint/2010/main" val="2798651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platzhalter 2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/>
        </p:blipFill>
        <p:spPr/>
      </p:pic>
      <p:sp>
        <p:nvSpPr>
          <p:cNvPr id="32" name="Bildplatzhalter 3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9" name="Textplatzhalter 28"/>
          <p:cNvSpPr>
            <a:spLocks noGrp="1"/>
          </p:cNvSpPr>
          <p:nvPr>
            <p:ph type="body" sz="quarter" idx="4294967295"/>
          </p:nvPr>
        </p:nvSpPr>
        <p:spPr>
          <a:xfrm>
            <a:off x="882808" y="2852116"/>
            <a:ext cx="1802014" cy="246221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882771" y="3835706"/>
            <a:ext cx="2885456" cy="492443"/>
          </a:xfrm>
        </p:spPr>
        <p:txBody>
          <a:bodyPr/>
          <a:lstStyle/>
          <a:p>
            <a:r>
              <a:rPr lang="en-GB" noProof="0" dirty="0" err="1"/>
              <a:t>Titelfolie</a:t>
            </a:r>
            <a:r>
              <a:rPr lang="en-GB" noProof="0" dirty="0"/>
              <a:t> V5a</a:t>
            </a:r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>
          <a:xfrm>
            <a:off x="882772" y="5028236"/>
            <a:ext cx="4740131" cy="246221"/>
          </a:xfrm>
        </p:spPr>
        <p:txBody>
          <a:bodyPr/>
          <a:lstStyle/>
          <a:p>
            <a:r>
              <a:rPr lang="en-GB" noProof="0" dirty="0"/>
              <a:t>TUD Logo </a:t>
            </a:r>
            <a:r>
              <a:rPr lang="en-GB" noProof="0" dirty="0" err="1"/>
              <a:t>vor</a:t>
            </a:r>
            <a:r>
              <a:rPr lang="en-GB" noProof="0" dirty="0"/>
              <a:t> </a:t>
            </a:r>
            <a:r>
              <a:rPr lang="en-GB" noProof="0" dirty="0" err="1"/>
              <a:t>möglichst</a:t>
            </a:r>
            <a:r>
              <a:rPr lang="en-GB" noProof="0" dirty="0"/>
              <a:t> </a:t>
            </a:r>
            <a:r>
              <a:rPr lang="en-GB" noProof="0" dirty="0" err="1"/>
              <a:t>ruhigem</a:t>
            </a:r>
            <a:r>
              <a:rPr lang="en-GB" noProof="0" dirty="0"/>
              <a:t> </a:t>
            </a:r>
            <a:r>
              <a:rPr lang="en-GB" noProof="0" dirty="0" err="1"/>
              <a:t>Bildausschnitt</a:t>
            </a:r>
            <a:r>
              <a:rPr lang="en-GB" noProof="0" dirty="0"/>
              <a:t>. 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4294967295"/>
          </p:nvPr>
        </p:nvSpPr>
        <p:spPr>
          <a:xfrm>
            <a:off x="882808" y="3138045"/>
            <a:ext cx="3138020" cy="246221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3813595" cy="492443"/>
          </a:xfrm>
        </p:spPr>
        <p:txBody>
          <a:bodyPr/>
          <a:lstStyle/>
          <a:p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Foto</a:t>
            </a:r>
            <a:r>
              <a:rPr lang="en-GB" noProof="0" dirty="0"/>
              <a:t> </a:t>
            </a:r>
            <a:r>
              <a:rPr lang="en-GB" noProof="0" dirty="0" err="1"/>
              <a:t>ganzseitig</a:t>
            </a:r>
            <a:r>
              <a:rPr lang="en-GB" noProof="0" dirty="0"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4294967295"/>
          </p:nvPr>
        </p:nvSpPr>
        <p:spPr>
          <a:xfrm>
            <a:off x="882808" y="5312641"/>
            <a:ext cx="7867012" cy="492443"/>
          </a:xfrm>
        </p:spPr>
        <p:txBody>
          <a:bodyPr/>
          <a:lstStyle/>
          <a:p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Foto</a:t>
            </a:r>
            <a:r>
              <a:rPr lang="en-GB" noProof="0" dirty="0"/>
              <a:t> </a:t>
            </a:r>
            <a:r>
              <a:rPr lang="en-GB" noProof="0" dirty="0" err="1"/>
              <a:t>ganzseitig</a:t>
            </a:r>
            <a:r>
              <a:rPr lang="en-GB" noProof="0" dirty="0"/>
              <a:t> Auf </a:t>
            </a:r>
            <a:r>
              <a:rPr lang="en-GB" noProof="0" dirty="0" err="1"/>
              <a:t>ausreichend</a:t>
            </a:r>
            <a:r>
              <a:rPr lang="en-GB" noProof="0" dirty="0"/>
              <a:t> </a:t>
            </a:r>
            <a:r>
              <a:rPr lang="en-GB" noProof="0" dirty="0" err="1"/>
              <a:t>Kontrast</a:t>
            </a:r>
            <a:r>
              <a:rPr lang="en-GB" noProof="0" dirty="0"/>
              <a:t> der </a:t>
            </a:r>
            <a:r>
              <a:rPr lang="en-GB" noProof="0" dirty="0" err="1"/>
              <a:t>Schrift</a:t>
            </a:r>
            <a:r>
              <a:rPr lang="en-GB" noProof="0" dirty="0"/>
              <a:t> </a:t>
            </a:r>
            <a:r>
              <a:rPr lang="en-GB" noProof="0" dirty="0" err="1"/>
              <a:t>zum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r>
              <a:rPr lang="en-GB" noProof="0" dirty="0"/>
              <a:t> </a:t>
            </a:r>
            <a:r>
              <a:rPr lang="en-GB" noProof="0" dirty="0" err="1"/>
              <a:t>achten</a:t>
            </a:r>
            <a:r>
              <a:rPr lang="en-GB" noProof="0" dirty="0"/>
              <a:t>!</a:t>
            </a:r>
            <a:br>
              <a:rPr lang="en-GB" noProof="0" dirty="0"/>
            </a:br>
            <a:r>
              <a:rPr lang="en-GB" noProof="0" dirty="0"/>
              <a:t>(</a:t>
            </a:r>
            <a:r>
              <a:rPr lang="en-GB" noProof="0" dirty="0" err="1"/>
              <a:t>ggf</a:t>
            </a:r>
            <a:r>
              <a:rPr lang="en-GB" noProof="0" dirty="0"/>
              <a:t>. </a:t>
            </a:r>
            <a:r>
              <a:rPr lang="en-GB" noProof="0" dirty="0" err="1"/>
              <a:t>weiß</a:t>
            </a:r>
            <a:r>
              <a:rPr lang="en-GB" noProof="0" dirty="0"/>
              <a:t> </a:t>
            </a:r>
            <a:r>
              <a:rPr lang="en-GB" noProof="0" dirty="0" err="1"/>
              <a:t>teiltransparent</a:t>
            </a:r>
            <a:r>
              <a:rPr lang="en-GB" noProof="0" dirty="0"/>
              <a:t> 10% </a:t>
            </a:r>
            <a:r>
              <a:rPr lang="en-GB" noProof="0" dirty="0" err="1"/>
              <a:t>oder</a:t>
            </a:r>
            <a:r>
              <a:rPr lang="en-GB" noProof="0" dirty="0"/>
              <a:t> invers </a:t>
            </a:r>
            <a:r>
              <a:rPr lang="en-GB" noProof="0" dirty="0" err="1"/>
              <a:t>dunkelblau</a:t>
            </a:r>
            <a:r>
              <a:rPr lang="en-GB" noProof="0" dirty="0"/>
              <a:t> </a:t>
            </a:r>
            <a:r>
              <a:rPr lang="en-GB" noProof="0" dirty="0" err="1"/>
              <a:t>hinterlegen</a:t>
            </a:r>
            <a:r>
              <a:rPr lang="en-GB" noProof="0" dirty="0"/>
              <a:t>)</a:t>
            </a:r>
          </a:p>
        </p:txBody>
      </p:sp>
      <p:sp>
        <p:nvSpPr>
          <p:cNvPr id="31" name="Bildplatzhalter 30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8046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platzhalter 3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/>
        </p:blipFill>
        <p:spPr/>
      </p:pic>
      <p:sp>
        <p:nvSpPr>
          <p:cNvPr id="8" name="Bildplatzhalt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Textplatzhalter 14"/>
          <p:cNvSpPr>
            <a:spLocks noGrp="1"/>
          </p:cNvSpPr>
          <p:nvPr>
            <p:ph type="body" sz="quarter" idx="4294967295"/>
          </p:nvPr>
        </p:nvSpPr>
        <p:spPr>
          <a:xfrm>
            <a:off x="882808" y="2852116"/>
            <a:ext cx="1802014" cy="246221"/>
          </a:xfrm>
        </p:spPr>
        <p:txBody>
          <a:bodyPr/>
          <a:lstStyle/>
          <a:p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Foto</a:t>
            </a:r>
            <a:r>
              <a:rPr lang="en-GB" noProof="0" dirty="0"/>
              <a:t> </a:t>
            </a:r>
            <a:r>
              <a:rPr lang="en-GB" noProof="0" dirty="0" err="1"/>
              <a:t>ganzseitig</a:t>
            </a:r>
            <a:endParaRPr lang="en-GB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882771" y="3835706"/>
            <a:ext cx="2896677" cy="492443"/>
          </a:xfrm>
        </p:spPr>
        <p:txBody>
          <a:bodyPr/>
          <a:lstStyle/>
          <a:p>
            <a:r>
              <a:rPr lang="en-GB" noProof="0" dirty="0" err="1"/>
              <a:t>Titelfolie</a:t>
            </a:r>
            <a:r>
              <a:rPr lang="en-GB" noProof="0" dirty="0"/>
              <a:t> V5b </a:t>
            </a:r>
          </a:p>
        </p:txBody>
      </p:sp>
      <p:sp>
        <p:nvSpPr>
          <p:cNvPr id="12" name="Untertitel 11"/>
          <p:cNvSpPr>
            <a:spLocks noGrp="1"/>
          </p:cNvSpPr>
          <p:nvPr>
            <p:ph type="subTitle" idx="4294967295"/>
          </p:nvPr>
        </p:nvSpPr>
        <p:spPr>
          <a:xfrm>
            <a:off x="882772" y="5028236"/>
            <a:ext cx="4793029" cy="246221"/>
          </a:xfrm>
        </p:spPr>
        <p:txBody>
          <a:bodyPr/>
          <a:lstStyle/>
          <a:p>
            <a:r>
              <a:rPr lang="en-GB" noProof="0" dirty="0"/>
              <a:t>TUD Logo </a:t>
            </a:r>
            <a:r>
              <a:rPr lang="en-GB" noProof="0" dirty="0" err="1"/>
              <a:t>vor</a:t>
            </a:r>
            <a:r>
              <a:rPr lang="en-GB" noProof="0" dirty="0"/>
              <a:t> </a:t>
            </a:r>
            <a:r>
              <a:rPr lang="en-GB" noProof="0" dirty="0" err="1"/>
              <a:t>möglichst</a:t>
            </a:r>
            <a:r>
              <a:rPr lang="en-GB" noProof="0" dirty="0"/>
              <a:t> </a:t>
            </a:r>
            <a:r>
              <a:rPr lang="en-GB" noProof="0" dirty="0" err="1"/>
              <a:t>ruhigem</a:t>
            </a:r>
            <a:r>
              <a:rPr lang="en-GB" noProof="0" dirty="0"/>
              <a:t> </a:t>
            </a:r>
            <a:r>
              <a:rPr lang="en-GB" noProof="0" dirty="0" err="1"/>
              <a:t>Bildausschnitt</a:t>
            </a:r>
            <a:r>
              <a:rPr lang="en-GB" noProof="0" dirty="0"/>
              <a:t>.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882808" y="3138045"/>
            <a:ext cx="3138020" cy="246221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882770" y="4375609"/>
            <a:ext cx="3813595" cy="492443"/>
          </a:xfrm>
        </p:spPr>
        <p:txBody>
          <a:bodyPr/>
          <a:lstStyle/>
          <a:p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Foto</a:t>
            </a:r>
            <a:r>
              <a:rPr lang="en-GB" noProof="0" dirty="0"/>
              <a:t> </a:t>
            </a:r>
            <a:r>
              <a:rPr lang="en-GB" noProof="0" dirty="0" err="1"/>
              <a:t>ganzseitig</a:t>
            </a:r>
            <a:r>
              <a:rPr lang="en-GB" noProof="0" dirty="0"/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882808" y="5312641"/>
            <a:ext cx="6404561" cy="492443"/>
          </a:xfrm>
        </p:spPr>
        <p:txBody>
          <a:bodyPr/>
          <a:lstStyle/>
          <a:p>
            <a:r>
              <a:rPr lang="en-GB" noProof="0" dirty="0"/>
              <a:t>Auf </a:t>
            </a:r>
            <a:r>
              <a:rPr lang="en-GB" noProof="0" dirty="0" err="1"/>
              <a:t>ausreichend</a:t>
            </a:r>
            <a:r>
              <a:rPr lang="en-GB" noProof="0" dirty="0"/>
              <a:t> </a:t>
            </a:r>
            <a:r>
              <a:rPr lang="en-GB" noProof="0" dirty="0" err="1"/>
              <a:t>Kontrast</a:t>
            </a:r>
            <a:r>
              <a:rPr lang="en-GB" noProof="0" dirty="0"/>
              <a:t> der </a:t>
            </a:r>
            <a:r>
              <a:rPr lang="en-GB" noProof="0" dirty="0" err="1"/>
              <a:t>Schrift</a:t>
            </a:r>
            <a:r>
              <a:rPr lang="en-GB" noProof="0" dirty="0"/>
              <a:t> </a:t>
            </a:r>
            <a:r>
              <a:rPr lang="en-GB" noProof="0" dirty="0" err="1"/>
              <a:t>zum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r>
              <a:rPr lang="en-GB" noProof="0" dirty="0"/>
              <a:t> </a:t>
            </a:r>
            <a:r>
              <a:rPr lang="en-GB" noProof="0" dirty="0" err="1"/>
              <a:t>achten</a:t>
            </a:r>
            <a:r>
              <a:rPr lang="en-GB" noProof="0" dirty="0"/>
              <a:t>! </a:t>
            </a:r>
            <a:br>
              <a:rPr lang="en-GB" noProof="0" dirty="0"/>
            </a:br>
            <a:r>
              <a:rPr lang="en-GB" noProof="0" dirty="0"/>
              <a:t>(</a:t>
            </a:r>
            <a:r>
              <a:rPr lang="en-GB" noProof="0" dirty="0" err="1"/>
              <a:t>ggf</a:t>
            </a:r>
            <a:r>
              <a:rPr lang="en-GB" noProof="0" dirty="0"/>
              <a:t>. </a:t>
            </a:r>
            <a:r>
              <a:rPr lang="en-GB" noProof="0" dirty="0" err="1"/>
              <a:t>weiß</a:t>
            </a:r>
            <a:r>
              <a:rPr lang="en-GB" noProof="0" dirty="0"/>
              <a:t> </a:t>
            </a:r>
            <a:r>
              <a:rPr lang="en-GB" noProof="0" dirty="0" err="1"/>
              <a:t>teiltransparent</a:t>
            </a:r>
            <a:r>
              <a:rPr lang="en-GB" noProof="0" dirty="0"/>
              <a:t> 10% </a:t>
            </a:r>
            <a:r>
              <a:rPr lang="en-GB" noProof="0" dirty="0" err="1"/>
              <a:t>oder</a:t>
            </a:r>
            <a:r>
              <a:rPr lang="en-GB" noProof="0" dirty="0"/>
              <a:t> invers </a:t>
            </a:r>
            <a:r>
              <a:rPr lang="en-GB" noProof="0" dirty="0" err="1"/>
              <a:t>dunkelblau</a:t>
            </a:r>
            <a:r>
              <a:rPr lang="en-GB" noProof="0" dirty="0"/>
              <a:t> </a:t>
            </a:r>
            <a:r>
              <a:rPr lang="en-GB" noProof="0" dirty="0" err="1"/>
              <a:t>hinterlegen</a:t>
            </a:r>
            <a:r>
              <a:rPr lang="en-GB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682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82808" y="2852116"/>
            <a:ext cx="1802014" cy="246221"/>
          </a:xfrm>
        </p:spPr>
        <p:txBody>
          <a:bodyPr/>
          <a:lstStyle/>
          <a:p>
            <a:r>
              <a:rPr lang="en-GB" noProof="0" dirty="0" err="1"/>
              <a:t>Beispielseite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82771" y="3835706"/>
            <a:ext cx="2636991" cy="492443"/>
          </a:xfrm>
        </p:spPr>
        <p:txBody>
          <a:bodyPr/>
          <a:lstStyle/>
          <a:p>
            <a:r>
              <a:rPr lang="en-GB" noProof="0" dirty="0" err="1"/>
              <a:t>Titelfolie</a:t>
            </a:r>
            <a:r>
              <a:rPr lang="en-GB" noProof="0" dirty="0"/>
              <a:t> V6 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882772" y="5028236"/>
            <a:ext cx="7444204" cy="246221"/>
          </a:xfrm>
        </p:spPr>
        <p:txBody>
          <a:bodyPr/>
          <a:lstStyle/>
          <a:p>
            <a:r>
              <a:rPr lang="en-GB" noProof="0" dirty="0" err="1"/>
              <a:t>Beispielhafte</a:t>
            </a:r>
            <a:r>
              <a:rPr lang="en-GB" noProof="0" dirty="0"/>
              <a:t> </a:t>
            </a:r>
            <a:r>
              <a:rPr lang="en-GB" noProof="0" dirty="0" err="1"/>
              <a:t>Darstellung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farbigem</a:t>
            </a:r>
            <a:r>
              <a:rPr lang="en-GB" noProof="0" dirty="0"/>
              <a:t> </a:t>
            </a:r>
            <a:r>
              <a:rPr lang="en-GB" noProof="0" dirty="0" err="1"/>
              <a:t>Inhaltsbereich</a:t>
            </a:r>
            <a:r>
              <a:rPr lang="en-GB" noProof="0" dirty="0"/>
              <a:t> und </a:t>
            </a:r>
            <a:r>
              <a:rPr lang="en-GB" noProof="0" dirty="0" err="1"/>
              <a:t>Kopfbereich</a:t>
            </a:r>
            <a:r>
              <a:rPr lang="en-GB" noProof="0" dirty="0"/>
              <a:t> </a:t>
            </a:r>
            <a:r>
              <a:rPr lang="en-GB" noProof="0" dirty="0" err="1"/>
              <a:t>weiß</a:t>
            </a:r>
            <a:r>
              <a:rPr lang="en-GB" noProof="0" dirty="0"/>
              <a:t>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882808" y="3138045"/>
            <a:ext cx="3138020" cy="246221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5016617" cy="492443"/>
          </a:xfrm>
        </p:spPr>
        <p:txBody>
          <a:bodyPr/>
          <a:lstStyle/>
          <a:p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farbigem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4294967295"/>
          </p:nvPr>
        </p:nvSpPr>
        <p:spPr>
          <a:xfrm>
            <a:off x="882808" y="5312641"/>
            <a:ext cx="7572444" cy="246221"/>
          </a:xfrm>
        </p:spPr>
        <p:txBody>
          <a:bodyPr/>
          <a:lstStyle/>
          <a:p>
            <a:r>
              <a:rPr lang="en-GB" noProof="0" dirty="0" err="1"/>
              <a:t>farbiger</a:t>
            </a:r>
            <a:r>
              <a:rPr lang="en-GB" noProof="0" dirty="0"/>
              <a:t> </a:t>
            </a:r>
            <a:r>
              <a:rPr lang="en-GB" noProof="0" dirty="0" err="1"/>
              <a:t>Inhaltsbereich</a:t>
            </a:r>
            <a:r>
              <a:rPr lang="en-GB" noProof="0" dirty="0"/>
              <a:t> (</a:t>
            </a:r>
            <a:r>
              <a:rPr lang="en-GB" noProof="0" dirty="0" err="1"/>
              <a:t>unterschiedliche</a:t>
            </a:r>
            <a:r>
              <a:rPr lang="en-GB" noProof="0" dirty="0"/>
              <a:t> </a:t>
            </a:r>
            <a:r>
              <a:rPr lang="en-GB" noProof="0" dirty="0" err="1"/>
              <a:t>Varianten</a:t>
            </a:r>
            <a:r>
              <a:rPr lang="en-GB" noProof="0" dirty="0"/>
              <a:t> der CD-</a:t>
            </a:r>
            <a:r>
              <a:rPr lang="en-GB" noProof="0" dirty="0" err="1"/>
              <a:t>Farben</a:t>
            </a:r>
            <a:r>
              <a:rPr lang="en-GB" noProof="0" dirty="0"/>
              <a:t> </a:t>
            </a:r>
            <a:r>
              <a:rPr lang="en-GB" noProof="0" dirty="0" err="1"/>
              <a:t>umsetzbar</a:t>
            </a:r>
            <a:r>
              <a:rPr lang="en-GB" noProof="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8129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21197" r="13095" b="46146"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290304" y="349731"/>
            <a:ext cx="1776060" cy="5148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82808" y="2852116"/>
            <a:ext cx="1461989" cy="246221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Beispielseite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82771" y="3835706"/>
            <a:ext cx="2636991" cy="492443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Titelfolie</a:t>
            </a:r>
            <a:r>
              <a:rPr lang="en-GB" noProof="0" dirty="0">
                <a:solidFill>
                  <a:schemeClr val="accent1"/>
                </a:solidFill>
              </a:rPr>
              <a:t> V7 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4294967295"/>
          </p:nvPr>
        </p:nvSpPr>
        <p:spPr>
          <a:xfrm>
            <a:off x="882772" y="5028236"/>
            <a:ext cx="5536631" cy="246221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Beispielhafte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Darstellung</a:t>
            </a:r>
            <a:r>
              <a:rPr lang="en-GB" noProof="0" dirty="0">
                <a:solidFill>
                  <a:schemeClr val="accent1"/>
                </a:solidFill>
              </a:rPr>
              <a:t>: </a:t>
            </a:r>
            <a:r>
              <a:rPr lang="en-GB" noProof="0" dirty="0" err="1">
                <a:solidFill>
                  <a:schemeClr val="accent1"/>
                </a:solidFill>
              </a:rPr>
              <a:t>Verwendung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eines</a:t>
            </a:r>
            <a:r>
              <a:rPr lang="en-GB" noProof="0" dirty="0">
                <a:solidFill>
                  <a:schemeClr val="accent1"/>
                </a:solidFill>
              </a:rPr>
              <a:t> Key Visuals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882808" y="3138045"/>
            <a:ext cx="3138020" cy="246221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4294967295"/>
          </p:nvPr>
        </p:nvSpPr>
        <p:spPr>
          <a:xfrm>
            <a:off x="882770" y="4375609"/>
            <a:ext cx="5915709" cy="492443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mit</a:t>
            </a:r>
            <a:r>
              <a:rPr lang="en-GB" noProof="0" dirty="0">
                <a:solidFill>
                  <a:schemeClr val="accent1"/>
                </a:solidFill>
              </a:rPr>
              <a:t> Key Visual </a:t>
            </a:r>
            <a:r>
              <a:rPr lang="en-GB" noProof="0" dirty="0" err="1">
                <a:solidFill>
                  <a:schemeClr val="accent1"/>
                </a:solidFill>
              </a:rPr>
              <a:t>im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Hintergrund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4294967295"/>
          </p:nvPr>
        </p:nvSpPr>
        <p:spPr>
          <a:xfrm>
            <a:off x="882808" y="5312641"/>
            <a:ext cx="9916868" cy="246221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als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Bildelement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im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Hintergrund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möglich</a:t>
            </a:r>
            <a:r>
              <a:rPr lang="en-GB" noProof="0" dirty="0">
                <a:solidFill>
                  <a:schemeClr val="accent1"/>
                </a:solidFill>
              </a:rPr>
              <a:t>. Auf </a:t>
            </a:r>
            <a:r>
              <a:rPr lang="en-GB" noProof="0" dirty="0" err="1">
                <a:solidFill>
                  <a:schemeClr val="accent1"/>
                </a:solidFill>
              </a:rPr>
              <a:t>ausreichend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Kontrast</a:t>
            </a:r>
            <a:r>
              <a:rPr lang="en-GB" noProof="0" dirty="0">
                <a:solidFill>
                  <a:schemeClr val="accent1"/>
                </a:solidFill>
              </a:rPr>
              <a:t> der </a:t>
            </a:r>
            <a:r>
              <a:rPr lang="en-GB" noProof="0" dirty="0" err="1">
                <a:solidFill>
                  <a:schemeClr val="accent1"/>
                </a:solidFill>
              </a:rPr>
              <a:t>Schrift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zum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Hintergrund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achten</a:t>
            </a:r>
            <a:r>
              <a:rPr lang="en-GB" noProof="0" dirty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6812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7126" r="35663" b="59303"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290304" y="349731"/>
            <a:ext cx="1776060" cy="5148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82808" y="2852116"/>
            <a:ext cx="1461989" cy="246221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Beispielseite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82771" y="3835706"/>
            <a:ext cx="2636991" cy="492443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Titelfolie</a:t>
            </a:r>
            <a:r>
              <a:rPr lang="en-GB" noProof="0" dirty="0">
                <a:solidFill>
                  <a:schemeClr val="accent1"/>
                </a:solidFill>
              </a:rPr>
              <a:t> V7 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4294967295"/>
          </p:nvPr>
        </p:nvSpPr>
        <p:spPr>
          <a:xfrm>
            <a:off x="882772" y="5028236"/>
            <a:ext cx="5536631" cy="246221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Beispielhafte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Darstellung</a:t>
            </a:r>
            <a:r>
              <a:rPr lang="en-GB" noProof="0" dirty="0">
                <a:solidFill>
                  <a:schemeClr val="accent1"/>
                </a:solidFill>
              </a:rPr>
              <a:t>: </a:t>
            </a:r>
            <a:r>
              <a:rPr lang="en-GB" noProof="0" dirty="0" err="1">
                <a:solidFill>
                  <a:schemeClr val="accent1"/>
                </a:solidFill>
              </a:rPr>
              <a:t>Verwendung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eines</a:t>
            </a:r>
            <a:r>
              <a:rPr lang="en-GB" noProof="0" dirty="0">
                <a:solidFill>
                  <a:schemeClr val="accent1"/>
                </a:solidFill>
              </a:rPr>
              <a:t> Key Visuals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882808" y="3138045"/>
            <a:ext cx="3138020" cy="246221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4294967295"/>
          </p:nvPr>
        </p:nvSpPr>
        <p:spPr>
          <a:xfrm>
            <a:off x="882770" y="4375609"/>
            <a:ext cx="5915709" cy="492443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mit</a:t>
            </a:r>
            <a:r>
              <a:rPr lang="en-GB" noProof="0" dirty="0">
                <a:solidFill>
                  <a:schemeClr val="accent1"/>
                </a:solidFill>
              </a:rPr>
              <a:t> Key Visual </a:t>
            </a:r>
            <a:r>
              <a:rPr lang="en-GB" noProof="0" dirty="0" err="1">
                <a:solidFill>
                  <a:schemeClr val="accent1"/>
                </a:solidFill>
              </a:rPr>
              <a:t>im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Hintergrund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4294967295"/>
          </p:nvPr>
        </p:nvSpPr>
        <p:spPr>
          <a:xfrm>
            <a:off x="882808" y="5312641"/>
            <a:ext cx="9916868" cy="246221"/>
          </a:xfrm>
        </p:spPr>
        <p:txBody>
          <a:bodyPr/>
          <a:lstStyle/>
          <a:p>
            <a:r>
              <a:rPr lang="en-GB" noProof="0" dirty="0" err="1">
                <a:solidFill>
                  <a:schemeClr val="accent1"/>
                </a:solidFill>
              </a:rPr>
              <a:t>als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Bildelement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im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Hintergrund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möglich</a:t>
            </a:r>
            <a:r>
              <a:rPr lang="en-GB" noProof="0" dirty="0">
                <a:solidFill>
                  <a:schemeClr val="accent1"/>
                </a:solidFill>
              </a:rPr>
              <a:t>. Auf </a:t>
            </a:r>
            <a:r>
              <a:rPr lang="en-GB" noProof="0" dirty="0" err="1">
                <a:solidFill>
                  <a:schemeClr val="accent1"/>
                </a:solidFill>
              </a:rPr>
              <a:t>ausreichend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Kontrast</a:t>
            </a:r>
            <a:r>
              <a:rPr lang="en-GB" noProof="0" dirty="0">
                <a:solidFill>
                  <a:schemeClr val="accent1"/>
                </a:solidFill>
              </a:rPr>
              <a:t> der </a:t>
            </a:r>
            <a:r>
              <a:rPr lang="en-GB" noProof="0" dirty="0" err="1">
                <a:solidFill>
                  <a:schemeClr val="accent1"/>
                </a:solidFill>
              </a:rPr>
              <a:t>Schrift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zum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Hintergrund</a:t>
            </a:r>
            <a:r>
              <a:rPr lang="en-GB" noProof="0" dirty="0">
                <a:solidFill>
                  <a:schemeClr val="accent1"/>
                </a:solidFill>
              </a:rPr>
              <a:t> </a:t>
            </a:r>
            <a:r>
              <a:rPr lang="en-GB" noProof="0" dirty="0" err="1">
                <a:solidFill>
                  <a:schemeClr val="accent1"/>
                </a:solidFill>
              </a:rPr>
              <a:t>achten</a:t>
            </a:r>
            <a:r>
              <a:rPr lang="en-GB" noProof="0" dirty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9607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6" b="15216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82808" y="2852116"/>
            <a:ext cx="1461989" cy="246221"/>
          </a:xfrm>
        </p:spPr>
        <p:txBody>
          <a:bodyPr/>
          <a:lstStyle/>
          <a:p>
            <a:r>
              <a:rPr lang="en-GB" noProof="0" dirty="0" err="1"/>
              <a:t>Beispielseite</a:t>
            </a:r>
            <a:r>
              <a:rPr lang="en-GB" noProof="0" dirty="0"/>
              <a:t>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82771" y="3835706"/>
            <a:ext cx="2529589" cy="492443"/>
          </a:xfrm>
        </p:spPr>
        <p:txBody>
          <a:bodyPr/>
          <a:lstStyle/>
          <a:p>
            <a:r>
              <a:rPr lang="en-GB" noProof="0" dirty="0" err="1"/>
              <a:t>Titelfolie</a:t>
            </a:r>
            <a:r>
              <a:rPr lang="en-GB" noProof="0" dirty="0"/>
              <a:t> V8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4294967295"/>
          </p:nvPr>
        </p:nvSpPr>
        <p:spPr>
          <a:xfrm>
            <a:off x="882772" y="5028236"/>
            <a:ext cx="6749399" cy="246221"/>
          </a:xfrm>
        </p:spPr>
        <p:txBody>
          <a:bodyPr/>
          <a:lstStyle/>
          <a:p>
            <a:r>
              <a:rPr lang="en-GB" noProof="0" dirty="0" err="1"/>
              <a:t>Beispielhafte</a:t>
            </a:r>
            <a:r>
              <a:rPr lang="en-GB" noProof="0" dirty="0"/>
              <a:t> </a:t>
            </a:r>
            <a:r>
              <a:rPr lang="en-GB" noProof="0" dirty="0" err="1"/>
              <a:t>Darstellung</a:t>
            </a:r>
            <a:r>
              <a:rPr lang="en-GB" noProof="0" dirty="0"/>
              <a:t>; </a:t>
            </a:r>
            <a:r>
              <a:rPr lang="en-GB" noProof="0" dirty="0" err="1"/>
              <a:t>Verwendung</a:t>
            </a:r>
            <a:r>
              <a:rPr lang="en-GB" noProof="0" dirty="0"/>
              <a:t> des </a:t>
            </a:r>
            <a:r>
              <a:rPr lang="en-GB" noProof="0" dirty="0" err="1"/>
              <a:t>Bildes</a:t>
            </a:r>
            <a:r>
              <a:rPr lang="en-GB" noProof="0" dirty="0"/>
              <a:t> </a:t>
            </a:r>
            <a:r>
              <a:rPr lang="en-GB" noProof="0" dirty="0" err="1"/>
              <a:t>vollflächig</a:t>
            </a:r>
            <a:r>
              <a:rPr lang="en-GB" noProof="0" dirty="0"/>
              <a:t> </a:t>
            </a:r>
            <a:r>
              <a:rPr lang="en-GB" noProof="0" dirty="0" err="1"/>
              <a:t>möglich</a:t>
            </a:r>
            <a:r>
              <a:rPr lang="en-GB" noProof="0" dirty="0"/>
              <a:t>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4294967295"/>
          </p:nvPr>
        </p:nvSpPr>
        <p:spPr>
          <a:xfrm>
            <a:off x="882808" y="3138045"/>
            <a:ext cx="6695217" cy="246221"/>
          </a:xfrm>
        </p:spPr>
        <p:txBody>
          <a:bodyPr/>
          <a:lstStyle/>
          <a:p>
            <a:r>
              <a:rPr lang="en-GB" noProof="0" dirty="0"/>
              <a:t>Auf </a:t>
            </a:r>
            <a:r>
              <a:rPr lang="en-GB" noProof="0" dirty="0" err="1"/>
              <a:t>ausreichend</a:t>
            </a:r>
            <a:r>
              <a:rPr lang="en-GB" noProof="0" dirty="0"/>
              <a:t> </a:t>
            </a:r>
            <a:r>
              <a:rPr lang="en-GB" noProof="0" dirty="0" err="1"/>
              <a:t>Kontrast</a:t>
            </a:r>
            <a:r>
              <a:rPr lang="en-GB" noProof="0" dirty="0"/>
              <a:t> von Logo/</a:t>
            </a:r>
            <a:r>
              <a:rPr lang="en-GB" noProof="0" dirty="0" err="1"/>
              <a:t>Schrift</a:t>
            </a:r>
            <a:r>
              <a:rPr lang="en-GB" noProof="0" dirty="0"/>
              <a:t> </a:t>
            </a:r>
            <a:r>
              <a:rPr lang="en-GB" noProof="0" dirty="0" err="1"/>
              <a:t>zum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r>
              <a:rPr lang="en-GB" noProof="0" dirty="0"/>
              <a:t> </a:t>
            </a:r>
            <a:r>
              <a:rPr lang="en-GB" noProof="0" dirty="0" err="1"/>
              <a:t>achten</a:t>
            </a:r>
            <a:r>
              <a:rPr lang="en-GB" noProof="0" dirty="0"/>
              <a:t>!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882770" y="4375609"/>
            <a:ext cx="1699234" cy="492443"/>
          </a:xfrm>
        </p:spPr>
        <p:txBody>
          <a:bodyPr/>
          <a:lstStyle/>
          <a:p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Foto</a:t>
            </a:r>
            <a:endParaRPr lang="en-GB" noProof="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4294967295"/>
          </p:nvPr>
        </p:nvSpPr>
        <p:spPr>
          <a:xfrm>
            <a:off x="882808" y="5312641"/>
            <a:ext cx="6642318" cy="246221"/>
          </a:xfrm>
        </p:spPr>
        <p:txBody>
          <a:bodyPr/>
          <a:lstStyle/>
          <a:p>
            <a:r>
              <a:rPr lang="en-GB" noProof="0" dirty="0"/>
              <a:t>Auf </a:t>
            </a:r>
            <a:r>
              <a:rPr lang="en-GB" noProof="0" dirty="0" err="1"/>
              <a:t>ausreichend</a:t>
            </a:r>
            <a:r>
              <a:rPr lang="en-GB" noProof="0" dirty="0"/>
              <a:t> </a:t>
            </a:r>
            <a:r>
              <a:rPr lang="en-GB" noProof="0" dirty="0" err="1"/>
              <a:t>Kontrast</a:t>
            </a:r>
            <a:r>
              <a:rPr lang="en-GB" noProof="0" dirty="0"/>
              <a:t> von Logo/</a:t>
            </a:r>
            <a:r>
              <a:rPr lang="en-GB" noProof="0" dirty="0" err="1"/>
              <a:t>Schrift</a:t>
            </a:r>
            <a:r>
              <a:rPr lang="en-GB" noProof="0" dirty="0"/>
              <a:t> </a:t>
            </a:r>
            <a:r>
              <a:rPr lang="en-GB" noProof="0" dirty="0" err="1"/>
              <a:t>zum</a:t>
            </a:r>
            <a:r>
              <a:rPr lang="en-GB" noProof="0" dirty="0"/>
              <a:t> </a:t>
            </a:r>
            <a:r>
              <a:rPr lang="en-GB" noProof="0" dirty="0" err="1"/>
              <a:t>Hintergrund</a:t>
            </a:r>
            <a:r>
              <a:rPr lang="en-GB" noProof="0" dirty="0"/>
              <a:t> </a:t>
            </a:r>
            <a:r>
              <a:rPr lang="en-GB" noProof="0" dirty="0" err="1"/>
              <a:t>achten</a:t>
            </a:r>
            <a:r>
              <a:rPr lang="en-GB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9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/>
          <a:p>
            <a:pPr lvl="5"/>
            <a:r>
              <a:rPr lang="en-GB" sz="3600" b="1" noProof="0" dirty="0" err="1">
                <a:solidFill>
                  <a:schemeClr val="bg1"/>
                </a:solidFill>
                <a:latin typeface="+mj-lt"/>
              </a:rPr>
              <a:t>Elemente</a:t>
            </a:r>
            <a:r>
              <a:rPr lang="en-GB" sz="3600" b="1" noProof="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GB" sz="3600" b="1" noProof="0" dirty="0">
                <a:solidFill>
                  <a:schemeClr val="bg1"/>
                </a:solidFill>
                <a:latin typeface="+mj-lt"/>
              </a:rPr>
            </a:br>
            <a:r>
              <a:rPr lang="en-GB" sz="3600" noProof="0" dirty="0">
                <a:solidFill>
                  <a:schemeClr val="bg1"/>
                </a:solidFill>
                <a:latin typeface="+mj-lt"/>
              </a:rPr>
              <a:t>des Corporate Design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159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/>
          <a:p>
            <a:pPr lvl="5"/>
            <a:r>
              <a:rPr lang="en-GB" sz="3600" b="1" noProof="0" dirty="0" err="1">
                <a:solidFill>
                  <a:schemeClr val="bg1"/>
                </a:solidFill>
                <a:latin typeface="+mj-lt"/>
              </a:rPr>
              <a:t>Vorlagedatei</a:t>
            </a:r>
            <a:r>
              <a:rPr lang="en-GB" sz="3600" b="1" noProof="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GB" sz="3600" b="1" noProof="0" dirty="0">
                <a:solidFill>
                  <a:schemeClr val="bg1"/>
                </a:solidFill>
                <a:latin typeface="+mj-lt"/>
              </a:rPr>
            </a:b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speichern</a:t>
            </a:r>
            <a:endParaRPr lang="en-GB" sz="3600" noProof="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406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Design  </a:t>
            </a:r>
            <a:br>
              <a:rPr lang="en-GB" noProof="0" dirty="0"/>
            </a:br>
            <a:r>
              <a:rPr lang="en-GB" b="0" noProof="0" dirty="0" err="1"/>
              <a:t>speichern</a:t>
            </a: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874712" y="1484314"/>
            <a:ext cx="10426632" cy="1384393"/>
          </a:xfrm>
        </p:spPr>
        <p:txBody>
          <a:bodyPr/>
          <a:lstStyle/>
          <a:p>
            <a:pPr lvl="1"/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b="1" noProof="0" dirty="0" err="1"/>
              <a:t>Menü</a:t>
            </a:r>
            <a:r>
              <a:rPr lang="en-GB" b="1" noProof="0" dirty="0"/>
              <a:t> „</a:t>
            </a:r>
            <a:r>
              <a:rPr lang="en-GB" b="1" noProof="0" dirty="0" err="1"/>
              <a:t>Ansicht</a:t>
            </a:r>
            <a:r>
              <a:rPr lang="en-GB" b="1" noProof="0" dirty="0"/>
              <a:t>“ </a:t>
            </a:r>
            <a:r>
              <a:rPr lang="en-GB" noProof="0" dirty="0" err="1"/>
              <a:t>kann</a:t>
            </a:r>
            <a:r>
              <a:rPr lang="en-GB" noProof="0" dirty="0"/>
              <a:t> man </a:t>
            </a:r>
            <a:r>
              <a:rPr lang="en-GB" noProof="0" dirty="0" err="1"/>
              <a:t>diese</a:t>
            </a:r>
            <a:r>
              <a:rPr lang="en-GB" noProof="0" dirty="0"/>
              <a:t> </a:t>
            </a:r>
            <a:r>
              <a:rPr lang="en-GB" noProof="0" dirty="0" err="1"/>
              <a:t>Masterfolien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Doppelklick</a:t>
            </a:r>
            <a:r>
              <a:rPr lang="en-GB" noProof="0" dirty="0"/>
              <a:t> auf </a:t>
            </a:r>
            <a:r>
              <a:rPr lang="en-GB" b="1" noProof="0" dirty="0"/>
              <a:t>„</a:t>
            </a:r>
            <a:r>
              <a:rPr lang="en-GB" b="1" noProof="0" dirty="0" err="1"/>
              <a:t>Folienmaster</a:t>
            </a:r>
            <a:r>
              <a:rPr lang="en-GB" b="1" noProof="0" dirty="0"/>
              <a:t>“ </a:t>
            </a:r>
            <a:r>
              <a:rPr lang="en-GB" b="1" noProof="0" dirty="0" err="1"/>
              <a:t>öffnen</a:t>
            </a:r>
            <a:r>
              <a:rPr lang="en-GB" b="1" noProof="0" dirty="0"/>
              <a:t> </a:t>
            </a:r>
            <a:r>
              <a:rPr lang="en-GB" noProof="0" dirty="0"/>
              <a:t>und</a:t>
            </a:r>
            <a:r>
              <a:rPr lang="en-GB" b="1" noProof="0" dirty="0"/>
              <a:t> das </a:t>
            </a:r>
            <a:r>
              <a:rPr lang="en-GB" b="1" noProof="0" dirty="0" err="1"/>
              <a:t>aktuelle</a:t>
            </a:r>
            <a:r>
              <a:rPr lang="en-GB" b="1" noProof="0" dirty="0"/>
              <a:t> </a:t>
            </a:r>
            <a:r>
              <a:rPr lang="en-GB" b="1" noProof="0" dirty="0" err="1"/>
              <a:t>Foliendesign</a:t>
            </a:r>
            <a:r>
              <a:rPr lang="en-GB" noProof="0" dirty="0"/>
              <a:t> in den </a:t>
            </a:r>
            <a:r>
              <a:rPr lang="en-GB" noProof="0" dirty="0" err="1"/>
              <a:t>eigenen</a:t>
            </a:r>
            <a:r>
              <a:rPr lang="en-GB" noProof="0" dirty="0"/>
              <a:t> </a:t>
            </a:r>
            <a:r>
              <a:rPr lang="en-GB" noProof="0" dirty="0" err="1"/>
              <a:t>Dokumentenvorlagen</a:t>
            </a:r>
            <a:r>
              <a:rPr lang="en-GB" noProof="0" dirty="0"/>
              <a:t> </a:t>
            </a:r>
            <a:r>
              <a:rPr lang="en-GB" b="1" noProof="0" dirty="0" err="1"/>
              <a:t>speichern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>So </a:t>
            </a:r>
            <a:r>
              <a:rPr lang="en-GB" noProof="0" dirty="0" err="1"/>
              <a:t>kann</a:t>
            </a:r>
            <a:r>
              <a:rPr lang="en-GB" noProof="0" dirty="0"/>
              <a:t> man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jeder</a:t>
            </a:r>
            <a:r>
              <a:rPr lang="en-GB" noProof="0" dirty="0"/>
              <a:t> </a:t>
            </a:r>
            <a:r>
              <a:rPr lang="en-GB" noProof="0" dirty="0" err="1"/>
              <a:t>neuen</a:t>
            </a:r>
            <a:r>
              <a:rPr lang="en-GB" noProof="0" dirty="0"/>
              <a:t> </a:t>
            </a:r>
            <a:r>
              <a:rPr lang="en-GB" noProof="0" dirty="0" err="1"/>
              <a:t>Präsentation</a:t>
            </a:r>
            <a:r>
              <a:rPr lang="en-GB" noProof="0" dirty="0"/>
              <a:t> auf die TUD-</a:t>
            </a:r>
            <a:r>
              <a:rPr lang="en-GB" noProof="0" dirty="0" err="1"/>
              <a:t>Voreinstellungen</a:t>
            </a:r>
            <a:r>
              <a:rPr lang="en-GB" noProof="0" dirty="0"/>
              <a:t> </a:t>
            </a:r>
            <a:r>
              <a:rPr lang="en-GB" noProof="0" dirty="0" err="1"/>
              <a:t>zugreifen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/>
            </a:r>
            <a:br>
              <a:rPr lang="en-GB" noProof="0" dirty="0"/>
            </a:br>
            <a:r>
              <a:rPr lang="en-GB" sz="1200" noProof="0" dirty="0" err="1">
                <a:solidFill>
                  <a:schemeClr val="accent1"/>
                </a:solidFill>
              </a:rPr>
              <a:t>mehr</a:t>
            </a:r>
            <a:r>
              <a:rPr lang="en-GB" sz="1200" noProof="0" dirty="0">
                <a:solidFill>
                  <a:schemeClr val="accent1"/>
                </a:solidFill>
              </a:rPr>
              <a:t> </a:t>
            </a:r>
            <a:r>
              <a:rPr lang="en-GB" sz="1200" noProof="0" dirty="0" err="1">
                <a:solidFill>
                  <a:schemeClr val="accent1"/>
                </a:solidFill>
              </a:rPr>
              <a:t>Informationen</a:t>
            </a:r>
            <a:r>
              <a:rPr lang="en-GB" sz="1200" noProof="0" dirty="0">
                <a:solidFill>
                  <a:schemeClr val="accent1"/>
                </a:solidFill>
              </a:rPr>
              <a:t> </a:t>
            </a:r>
            <a:r>
              <a:rPr lang="en-GB" sz="1200" noProof="0" dirty="0" err="1">
                <a:solidFill>
                  <a:schemeClr val="accent1"/>
                </a:solidFill>
              </a:rPr>
              <a:t>zu</a:t>
            </a:r>
            <a:r>
              <a:rPr lang="en-GB" sz="1200" noProof="0" dirty="0">
                <a:solidFill>
                  <a:schemeClr val="accent1"/>
                </a:solidFill>
              </a:rPr>
              <a:t> </a:t>
            </a:r>
            <a:r>
              <a:rPr lang="en-GB" sz="1200" noProof="0" dirty="0" err="1">
                <a:solidFill>
                  <a:schemeClr val="accent1"/>
                </a:solidFill>
              </a:rPr>
              <a:t>diesem</a:t>
            </a:r>
            <a:r>
              <a:rPr lang="en-GB" sz="1200" noProof="0" dirty="0">
                <a:solidFill>
                  <a:schemeClr val="accent1"/>
                </a:solidFill>
              </a:rPr>
              <a:t> </a:t>
            </a:r>
            <a:r>
              <a:rPr lang="en-GB" sz="1200" noProof="0" dirty="0" err="1">
                <a:solidFill>
                  <a:schemeClr val="accent1"/>
                </a:solidFill>
              </a:rPr>
              <a:t>Thema</a:t>
            </a:r>
            <a:r>
              <a:rPr lang="en-GB" sz="1200" noProof="0" dirty="0">
                <a:solidFill>
                  <a:schemeClr val="accent1"/>
                </a:solidFill>
              </a:rPr>
              <a:t>: </a:t>
            </a:r>
            <a:r>
              <a:rPr lang="en-GB" sz="1200" noProof="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sz="1200" noProof="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en-GB" sz="1200" noProof="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Designs</a:t>
            </a:r>
            <a:endParaRPr lang="en-GB" sz="1200" noProof="0" dirty="0">
              <a:solidFill>
                <a:schemeClr val="accent1"/>
              </a:solidFill>
            </a:endParaRPr>
          </a:p>
          <a:p>
            <a:endParaRPr lang="en-GB" noProof="0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/>
          <a:srcRect t="2950" r="38479" b="37783"/>
          <a:stretch/>
        </p:blipFill>
        <p:spPr>
          <a:xfrm>
            <a:off x="885191" y="3028679"/>
            <a:ext cx="5175367" cy="28045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6" name="Rechteck 25"/>
          <p:cNvSpPr/>
          <p:nvPr/>
        </p:nvSpPr>
        <p:spPr>
          <a:xfrm>
            <a:off x="1178285" y="3022960"/>
            <a:ext cx="393660" cy="131124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3222" y="5052470"/>
            <a:ext cx="1758642" cy="22664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876542" y="3022960"/>
            <a:ext cx="905202" cy="557844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" t="6931" r="1116" b="16534"/>
          <a:stretch/>
        </p:blipFill>
        <p:spPr>
          <a:xfrm>
            <a:off x="6269905" y="3028679"/>
            <a:ext cx="5181360" cy="279796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9" name="Rechteck 28"/>
          <p:cNvSpPr/>
          <p:nvPr/>
        </p:nvSpPr>
        <p:spPr>
          <a:xfrm>
            <a:off x="8738012" y="4464731"/>
            <a:ext cx="1260000" cy="72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63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Masterfolien</a:t>
            </a:r>
            <a:r>
              <a:rPr lang="en-GB" noProof="0" dirty="0"/>
              <a:t>  </a:t>
            </a:r>
            <a:br>
              <a:rPr lang="en-GB" noProof="0" dirty="0"/>
            </a:br>
            <a:r>
              <a:rPr lang="en-GB" b="0" noProof="0" dirty="0" err="1"/>
              <a:t>anpassen</a:t>
            </a:r>
            <a:endParaRPr lang="en-GB" b="0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type="body" sz="quarter" idx="4294967295"/>
          </p:nvPr>
        </p:nvSpPr>
        <p:spPr>
          <a:xfrm>
            <a:off x="874713" y="1484314"/>
            <a:ext cx="6084887" cy="4344985"/>
          </a:xfrm>
        </p:spPr>
        <p:txBody>
          <a:bodyPr>
            <a:noAutofit/>
          </a:bodyPr>
          <a:lstStyle/>
          <a:p>
            <a:pPr lvl="1"/>
            <a:r>
              <a:rPr lang="en-GB" noProof="0" dirty="0" err="1"/>
              <a:t>Über</a:t>
            </a:r>
            <a:r>
              <a:rPr lang="en-GB" noProof="0" dirty="0"/>
              <a:t> die </a:t>
            </a:r>
            <a:r>
              <a:rPr lang="en-GB" noProof="0" dirty="0" err="1"/>
              <a:t>Masterfolien</a:t>
            </a:r>
            <a:r>
              <a:rPr lang="en-GB" noProof="0" dirty="0"/>
              <a:t> </a:t>
            </a:r>
            <a:r>
              <a:rPr lang="en-GB" noProof="0" dirty="0" err="1"/>
              <a:t>kann</a:t>
            </a:r>
            <a:r>
              <a:rPr lang="en-GB" noProof="0" dirty="0"/>
              <a:t> man </a:t>
            </a:r>
            <a:r>
              <a:rPr lang="en-GB" noProof="0" dirty="0" err="1"/>
              <a:t>effizient</a:t>
            </a:r>
            <a:r>
              <a:rPr lang="en-GB" noProof="0" dirty="0"/>
              <a:t> das </a:t>
            </a:r>
            <a:r>
              <a:rPr lang="en-GB" noProof="0" dirty="0" err="1"/>
              <a:t>Aussehen</a:t>
            </a:r>
            <a:r>
              <a:rPr lang="en-GB" noProof="0" dirty="0"/>
              <a:t> der </a:t>
            </a:r>
            <a:r>
              <a:rPr lang="en-GB" noProof="0" dirty="0" err="1"/>
              <a:t>gesamten</a:t>
            </a:r>
            <a:r>
              <a:rPr lang="en-GB" noProof="0" dirty="0"/>
              <a:t> </a:t>
            </a:r>
            <a:r>
              <a:rPr lang="en-GB" noProof="0" dirty="0" err="1"/>
              <a:t>Präsentation</a:t>
            </a:r>
            <a:r>
              <a:rPr lang="en-GB" noProof="0" dirty="0"/>
              <a:t> </a:t>
            </a:r>
            <a:r>
              <a:rPr lang="en-GB" noProof="0" dirty="0" err="1"/>
              <a:t>steuern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Innerhalb</a:t>
            </a:r>
            <a:r>
              <a:rPr lang="en-GB" noProof="0" dirty="0"/>
              <a:t> der </a:t>
            </a:r>
            <a:r>
              <a:rPr lang="en-GB" noProof="0" dirty="0" err="1"/>
              <a:t>Masterfolien</a:t>
            </a:r>
            <a:r>
              <a:rPr lang="en-GB" noProof="0" dirty="0"/>
              <a:t> </a:t>
            </a:r>
            <a:r>
              <a:rPr lang="en-GB" b="1" noProof="0" dirty="0" err="1"/>
              <a:t>Menü</a:t>
            </a:r>
            <a:r>
              <a:rPr lang="en-GB" b="1" noProof="0" dirty="0"/>
              <a:t> „Start“ </a:t>
            </a:r>
            <a:r>
              <a:rPr lang="en-GB" noProof="0" dirty="0" err="1"/>
              <a:t>kann</a:t>
            </a:r>
            <a:r>
              <a:rPr lang="en-GB" noProof="0" dirty="0"/>
              <a:t> man die </a:t>
            </a:r>
            <a:r>
              <a:rPr lang="en-GB" noProof="0" dirty="0" err="1"/>
              <a:t>Grundeinstellungen</a:t>
            </a:r>
            <a:r>
              <a:rPr lang="en-GB" noProof="0" dirty="0"/>
              <a:t> auf </a:t>
            </a:r>
            <a:r>
              <a:rPr lang="en-GB" noProof="0" dirty="0" err="1"/>
              <a:t>dem</a:t>
            </a:r>
            <a:r>
              <a:rPr lang="en-GB" noProof="0" dirty="0"/>
              <a:t> </a:t>
            </a:r>
            <a:r>
              <a:rPr lang="en-GB" b="1" noProof="0" dirty="0"/>
              <a:t>„</a:t>
            </a:r>
            <a:r>
              <a:rPr lang="en-GB" b="1" noProof="0" dirty="0" err="1"/>
              <a:t>Folienmaster</a:t>
            </a:r>
            <a:r>
              <a:rPr lang="en-GB" b="1" noProof="0" dirty="0"/>
              <a:t>“ </a:t>
            </a:r>
            <a:r>
              <a:rPr lang="en-GB" noProof="0" dirty="0"/>
              <a:t>und die </a:t>
            </a:r>
            <a:r>
              <a:rPr lang="en-GB" noProof="0" dirty="0" err="1"/>
              <a:t>zugehörigen</a:t>
            </a:r>
            <a:r>
              <a:rPr lang="en-GB" noProof="0" dirty="0"/>
              <a:t> </a:t>
            </a:r>
            <a:r>
              <a:rPr lang="en-GB" b="1" noProof="0" dirty="0" err="1"/>
              <a:t>Layoutfolien</a:t>
            </a:r>
            <a:r>
              <a:rPr lang="en-GB" b="1" noProof="0" dirty="0"/>
              <a:t> </a:t>
            </a:r>
            <a:r>
              <a:rPr lang="en-GB" b="1" noProof="0" dirty="0" err="1"/>
              <a:t>anpassen</a:t>
            </a:r>
            <a:r>
              <a:rPr lang="en-GB" noProof="0" dirty="0"/>
              <a:t>:</a:t>
            </a:r>
          </a:p>
          <a:p>
            <a:pPr lvl="4"/>
            <a:r>
              <a:rPr lang="en-GB" noProof="0" dirty="0" err="1"/>
              <a:t>Inhalt</a:t>
            </a:r>
            <a:r>
              <a:rPr lang="en-GB" noProof="0" dirty="0"/>
              <a:t> der </a:t>
            </a:r>
            <a:r>
              <a:rPr lang="en-GB" noProof="0" dirty="0" err="1"/>
              <a:t>Fußzeile</a:t>
            </a:r>
            <a:endParaRPr lang="en-GB" noProof="0" dirty="0"/>
          </a:p>
          <a:p>
            <a:pPr lvl="4"/>
            <a:r>
              <a:rPr lang="en-GB" noProof="0" dirty="0" err="1"/>
              <a:t>Folienhintergrund</a:t>
            </a:r>
            <a:endParaRPr lang="en-GB" noProof="0" dirty="0"/>
          </a:p>
          <a:p>
            <a:pPr lvl="4"/>
            <a:r>
              <a:rPr lang="en-GB" noProof="0" dirty="0" err="1"/>
              <a:t>Farben</a:t>
            </a:r>
            <a:endParaRPr lang="en-GB" noProof="0" dirty="0"/>
          </a:p>
          <a:p>
            <a:pPr lvl="4"/>
            <a:r>
              <a:rPr lang="en-GB" noProof="0" dirty="0" err="1"/>
              <a:t>Zweitlogo</a:t>
            </a:r>
            <a:r>
              <a:rPr lang="en-GB" noProof="0" dirty="0"/>
              <a:t> und </a:t>
            </a:r>
            <a:r>
              <a:rPr lang="en-GB" noProof="0" dirty="0" err="1"/>
              <a:t>Gestaltungselemente</a:t>
            </a:r>
            <a:endParaRPr lang="en-GB" noProof="0" dirty="0"/>
          </a:p>
          <a:p>
            <a:pPr lvl="1"/>
            <a:r>
              <a:rPr lang="en-GB" noProof="0" dirty="0"/>
              <a:t>So </a:t>
            </a:r>
            <a:r>
              <a:rPr lang="en-GB" noProof="0" dirty="0" err="1"/>
              <a:t>kann</a:t>
            </a:r>
            <a:r>
              <a:rPr lang="en-GB" noProof="0" dirty="0"/>
              <a:t> man </a:t>
            </a:r>
            <a:r>
              <a:rPr lang="en-GB" noProof="0" dirty="0" err="1"/>
              <a:t>auch</a:t>
            </a:r>
            <a:r>
              <a:rPr lang="en-GB" noProof="0" dirty="0"/>
              <a:t> </a:t>
            </a:r>
            <a:r>
              <a:rPr lang="en-GB" noProof="0" dirty="0" err="1"/>
              <a:t>eine</a:t>
            </a:r>
            <a:r>
              <a:rPr lang="en-GB" noProof="0" dirty="0"/>
              <a:t> </a:t>
            </a:r>
            <a:r>
              <a:rPr lang="en-GB" noProof="0" dirty="0" err="1"/>
              <a:t>weitere</a:t>
            </a:r>
            <a:r>
              <a:rPr lang="en-GB" noProof="0" dirty="0"/>
              <a:t> </a:t>
            </a:r>
            <a:r>
              <a:rPr lang="en-GB" b="1" noProof="0" dirty="0" err="1"/>
              <a:t>individuell</a:t>
            </a:r>
            <a:r>
              <a:rPr lang="en-GB" b="1" noProof="0" dirty="0"/>
              <a:t> </a:t>
            </a:r>
            <a:r>
              <a:rPr lang="en-GB" b="1" noProof="0" dirty="0" err="1"/>
              <a:t>angepasste</a:t>
            </a:r>
            <a:r>
              <a:rPr lang="en-GB" b="1" noProof="0" dirty="0"/>
              <a:t> </a:t>
            </a:r>
            <a:r>
              <a:rPr lang="en-GB" b="1" noProof="0" dirty="0" err="1"/>
              <a:t>Vorlage</a:t>
            </a:r>
            <a:r>
              <a:rPr lang="en-GB" b="1" noProof="0" dirty="0"/>
              <a:t> </a:t>
            </a:r>
            <a:r>
              <a:rPr lang="en-GB" b="1" noProof="0" dirty="0" err="1"/>
              <a:t>hinterlegen</a:t>
            </a:r>
            <a:r>
              <a:rPr lang="en-GB" noProof="0" dirty="0"/>
              <a:t>.</a:t>
            </a:r>
          </a:p>
          <a:p>
            <a:r>
              <a:rPr lang="en-GB" b="1" noProof="0" dirty="0" err="1">
                <a:solidFill>
                  <a:srgbClr val="FF0000"/>
                </a:solidFill>
              </a:rPr>
              <a:t>Hinweis</a:t>
            </a:r>
            <a:r>
              <a:rPr lang="en-GB" noProof="0" dirty="0">
                <a:solidFill>
                  <a:srgbClr val="FF0000"/>
                </a:solidFill>
              </a:rPr>
              <a:t>: </a:t>
            </a:r>
            <a:r>
              <a:rPr lang="en-GB" noProof="0" dirty="0" err="1">
                <a:solidFill>
                  <a:srgbClr val="FF0000"/>
                </a:solidFill>
              </a:rPr>
              <a:t>Beim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Öffnen</a:t>
            </a:r>
            <a:r>
              <a:rPr lang="en-GB" noProof="0" dirty="0">
                <a:solidFill>
                  <a:srgbClr val="FF0000"/>
                </a:solidFill>
              </a:rPr>
              <a:t> der </a:t>
            </a:r>
            <a:r>
              <a:rPr lang="en-GB" noProof="0" dirty="0" err="1">
                <a:solidFill>
                  <a:srgbClr val="FF0000"/>
                </a:solidFill>
              </a:rPr>
              <a:t>Masteransicht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zeigt</a:t>
            </a:r>
            <a:r>
              <a:rPr lang="en-GB" noProof="0" dirty="0">
                <a:solidFill>
                  <a:srgbClr val="FF0000"/>
                </a:solidFill>
              </a:rPr>
              <a:t> PPT </a:t>
            </a:r>
            <a:r>
              <a:rPr lang="en-GB" noProof="0" dirty="0" err="1">
                <a:solidFill>
                  <a:srgbClr val="FF0000"/>
                </a:solidFill>
              </a:rPr>
              <a:t>nicht</a:t>
            </a:r>
            <a:r>
              <a:rPr lang="en-GB" noProof="0" dirty="0">
                <a:solidFill>
                  <a:srgbClr val="FF0000"/>
                </a:solidFill>
              </a:rPr>
              <a:t> den </a:t>
            </a:r>
            <a:r>
              <a:rPr lang="en-GB" noProof="0" dirty="0" err="1">
                <a:solidFill>
                  <a:srgbClr val="FF0000"/>
                </a:solidFill>
              </a:rPr>
              <a:t>ganz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oben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größer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dargestellten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Folien</a:t>
            </a:r>
            <a:r>
              <a:rPr lang="en-GB" b="1" noProof="0" dirty="0" err="1">
                <a:solidFill>
                  <a:srgbClr val="FF0000"/>
                </a:solidFill>
              </a:rPr>
              <a:t>master</a:t>
            </a:r>
            <a:r>
              <a:rPr lang="en-GB" noProof="0" dirty="0">
                <a:solidFill>
                  <a:srgbClr val="FF0000"/>
                </a:solidFill>
              </a:rPr>
              <a:t> (1). Um </a:t>
            </a:r>
            <a:r>
              <a:rPr lang="en-GB" noProof="0" dirty="0" err="1">
                <a:solidFill>
                  <a:srgbClr val="FF0000"/>
                </a:solidFill>
              </a:rPr>
              <a:t>diesen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anzuzeigen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im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linken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vertikalen</a:t>
            </a:r>
            <a:r>
              <a:rPr lang="en-GB" noProof="0" dirty="0">
                <a:solidFill>
                  <a:srgbClr val="FF0000"/>
                </a:solidFill>
              </a:rPr>
              <a:t> Fenster </a:t>
            </a:r>
            <a:r>
              <a:rPr lang="en-GB" noProof="0" dirty="0" err="1">
                <a:solidFill>
                  <a:srgbClr val="FF0000"/>
                </a:solidFill>
              </a:rPr>
              <a:t>erst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ganz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nach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oben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  <a:r>
              <a:rPr lang="en-GB" noProof="0" dirty="0" err="1">
                <a:solidFill>
                  <a:srgbClr val="FF0000"/>
                </a:solidFill>
              </a:rPr>
              <a:t>scrollen</a:t>
            </a:r>
            <a:r>
              <a:rPr lang="en-GB" noProof="0" dirty="0">
                <a:solidFill>
                  <a:srgbClr val="FF0000"/>
                </a:solidFill>
              </a:rPr>
              <a:t>.</a:t>
            </a:r>
          </a:p>
          <a:p>
            <a:r>
              <a:rPr lang="en-GB" sz="1200" noProof="0" dirty="0" err="1"/>
              <a:t>mehr</a:t>
            </a:r>
            <a:r>
              <a:rPr lang="en-GB" sz="1200" noProof="0" dirty="0"/>
              <a:t> </a:t>
            </a:r>
            <a:r>
              <a:rPr lang="en-GB" sz="1200" noProof="0" dirty="0" err="1"/>
              <a:t>Informationen</a:t>
            </a:r>
            <a:r>
              <a:rPr lang="en-GB" sz="1200" noProof="0" dirty="0"/>
              <a:t> </a:t>
            </a:r>
            <a:r>
              <a:rPr lang="en-GB" sz="1200" noProof="0" dirty="0" err="1"/>
              <a:t>zu</a:t>
            </a:r>
            <a:r>
              <a:rPr lang="en-GB" sz="1200" noProof="0" dirty="0"/>
              <a:t> </a:t>
            </a:r>
            <a:r>
              <a:rPr lang="en-GB" sz="1200" noProof="0" dirty="0" err="1"/>
              <a:t>diesem</a:t>
            </a:r>
            <a:r>
              <a:rPr lang="en-GB" sz="1200" noProof="0" dirty="0"/>
              <a:t> </a:t>
            </a:r>
            <a:r>
              <a:rPr lang="en-GB" sz="1200" noProof="0" dirty="0" err="1"/>
              <a:t>Thema</a:t>
            </a:r>
            <a:r>
              <a:rPr lang="en-GB" sz="1200" noProof="0" dirty="0"/>
              <a:t>: </a:t>
            </a:r>
            <a:r>
              <a:rPr lang="en-GB" sz="1200" noProof="0" dirty="0">
                <a:sym typeface="Wingdings" panose="05000000000000000000" pitchFamily="2" charset="2"/>
              </a:rPr>
              <a:t> </a:t>
            </a:r>
            <a:r>
              <a:rPr lang="en-GB" sz="1200" noProof="0" dirty="0">
                <a:hlinkClick r:id="rId2"/>
              </a:rPr>
              <a:t>Microsoft Office </a:t>
            </a:r>
            <a:r>
              <a:rPr lang="en-GB" sz="1200" noProof="0" dirty="0">
                <a:sym typeface="Wingdings" panose="05000000000000000000" pitchFamily="2" charset="2"/>
                <a:hlinkClick r:id="rId2"/>
              </a:rPr>
              <a:t>/ Folienmaster</a:t>
            </a:r>
            <a:endParaRPr lang="en-GB" sz="1200" noProof="0" dirty="0">
              <a:solidFill>
                <a:srgbClr val="FF0000"/>
              </a:solidFill>
            </a:endParaRPr>
          </a:p>
          <a:p>
            <a:endParaRPr lang="en-GB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164721" y="1484314"/>
            <a:ext cx="4290678" cy="4344985"/>
          </a:xfrm>
        </p:spPr>
      </p:sp>
      <p:grpSp>
        <p:nvGrpSpPr>
          <p:cNvPr id="2" name="Gruppieren 1"/>
          <p:cNvGrpSpPr/>
          <p:nvPr/>
        </p:nvGrpSpPr>
        <p:grpSpPr>
          <a:xfrm>
            <a:off x="7164718" y="1484314"/>
            <a:ext cx="4280047" cy="2171027"/>
            <a:chOff x="6278083" y="1484314"/>
            <a:chExt cx="4280047" cy="217102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l="18958" t="-1" r="57639" b="79045"/>
            <a:stretch/>
          </p:blipFill>
          <p:spPr>
            <a:xfrm>
              <a:off x="6278083" y="1484314"/>
              <a:ext cx="4280047" cy="2155702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2" name="Rechteck 21"/>
            <p:cNvSpPr/>
            <p:nvPr/>
          </p:nvSpPr>
          <p:spPr>
            <a:xfrm>
              <a:off x="6535570" y="2072641"/>
              <a:ext cx="698459" cy="66294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535570" y="2935341"/>
              <a:ext cx="1955760" cy="72000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9353968" y="1808167"/>
              <a:ext cx="638502" cy="256854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7164721" y="3960450"/>
            <a:ext cx="4290678" cy="1889668"/>
            <a:chOff x="6278086" y="3960450"/>
            <a:chExt cx="4290678" cy="1889668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/>
            <a:srcRect l="-1" t="5782" r="1349" b="15393"/>
            <a:stretch/>
          </p:blipFill>
          <p:spPr>
            <a:xfrm>
              <a:off x="6278086" y="3960450"/>
              <a:ext cx="4290678" cy="1881550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5" name="Rechteck 24"/>
            <p:cNvSpPr/>
            <p:nvPr/>
          </p:nvSpPr>
          <p:spPr>
            <a:xfrm>
              <a:off x="6379852" y="4518427"/>
              <a:ext cx="756000" cy="561273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7605078" y="4612394"/>
              <a:ext cx="2963686" cy="123772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7422205" y="4628247"/>
            <a:ext cx="42511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5007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PowerPoint-</a:t>
            </a:r>
            <a:r>
              <a:rPr lang="en-GB" noProof="0" dirty="0" err="1"/>
              <a:t>Vorlage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als</a:t>
            </a:r>
            <a:r>
              <a:rPr lang="en-GB" b="0" noProof="0" dirty="0"/>
              <a:t> .</a:t>
            </a:r>
            <a:r>
              <a:rPr lang="en-GB" b="0" noProof="0" dirty="0" err="1"/>
              <a:t>potx-Datei</a:t>
            </a:r>
            <a:r>
              <a:rPr lang="en-GB" b="0" noProof="0" dirty="0"/>
              <a:t> </a:t>
            </a:r>
            <a:r>
              <a:rPr lang="en-GB" b="0" noProof="0" dirty="0" err="1"/>
              <a:t>speichern</a:t>
            </a:r>
            <a:r>
              <a:rPr lang="en-GB" b="0" noProof="0" dirty="0"/>
              <a:t/>
            </a:r>
            <a:br>
              <a:rPr lang="en-GB" b="0" noProof="0" dirty="0"/>
            </a:br>
            <a:endParaRPr lang="en-GB" b="0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noProof="0" dirty="0"/>
              <a:t>Die </a:t>
            </a:r>
            <a:r>
              <a:rPr lang="en-GB" noProof="0" dirty="0" err="1"/>
              <a:t>angepasste</a:t>
            </a:r>
            <a:r>
              <a:rPr lang="en-GB" noProof="0" dirty="0"/>
              <a:t> </a:t>
            </a:r>
            <a:r>
              <a:rPr lang="en-GB" noProof="0" dirty="0" err="1"/>
              <a:t>Präsentation</a:t>
            </a:r>
            <a:r>
              <a:rPr lang="en-GB" noProof="0" dirty="0"/>
              <a:t> </a:t>
            </a:r>
            <a:r>
              <a:rPr lang="en-GB" noProof="0" dirty="0" err="1"/>
              <a:t>kann</a:t>
            </a:r>
            <a:r>
              <a:rPr lang="en-GB" noProof="0" dirty="0"/>
              <a:t> man </a:t>
            </a:r>
            <a:r>
              <a:rPr lang="en-GB" noProof="0" dirty="0" err="1"/>
              <a:t>über</a:t>
            </a:r>
            <a:r>
              <a:rPr lang="en-GB" noProof="0" dirty="0"/>
              <a:t> das </a:t>
            </a:r>
            <a:r>
              <a:rPr lang="en-GB" b="1" noProof="0" dirty="0" err="1"/>
              <a:t>Menü</a:t>
            </a:r>
            <a:r>
              <a:rPr lang="en-GB" b="1" noProof="0" dirty="0"/>
              <a:t> „</a:t>
            </a:r>
            <a:r>
              <a:rPr lang="en-GB" b="1" noProof="0" dirty="0" err="1"/>
              <a:t>Datei</a:t>
            </a:r>
            <a:r>
              <a:rPr lang="en-GB" b="1" noProof="0" dirty="0"/>
              <a:t>“ </a:t>
            </a:r>
            <a:r>
              <a:rPr lang="en-GB" noProof="0" dirty="0">
                <a:sym typeface="Wingdings" panose="05000000000000000000" pitchFamily="2" charset="2"/>
              </a:rPr>
              <a:t> </a:t>
            </a:r>
            <a:r>
              <a:rPr lang="en-GB" noProof="0" dirty="0"/>
              <a:t>„</a:t>
            </a:r>
            <a:r>
              <a:rPr lang="en-GB" noProof="0" dirty="0" err="1"/>
              <a:t>Speichern</a:t>
            </a:r>
            <a:r>
              <a:rPr lang="en-GB" noProof="0" dirty="0"/>
              <a:t> </a:t>
            </a:r>
            <a:r>
              <a:rPr lang="en-GB" noProof="0" dirty="0" err="1"/>
              <a:t>unter</a:t>
            </a:r>
            <a:r>
              <a:rPr lang="en-GB" noProof="0" dirty="0"/>
              <a:t>“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1" noProof="0" dirty="0"/>
              <a:t>PowerPoint-</a:t>
            </a:r>
            <a:r>
              <a:rPr lang="en-GB" b="1" noProof="0" dirty="0" err="1"/>
              <a:t>Vorlage</a:t>
            </a:r>
            <a:r>
              <a:rPr lang="en-GB" b="1" noProof="0" dirty="0"/>
              <a:t> (.</a:t>
            </a:r>
            <a:r>
              <a:rPr lang="en-GB" b="1" noProof="0" dirty="0" err="1"/>
              <a:t>potx</a:t>
            </a:r>
            <a:r>
              <a:rPr lang="en-GB" b="1" noProof="0" dirty="0"/>
              <a:t>) </a:t>
            </a:r>
            <a:r>
              <a:rPr lang="en-GB" noProof="0" dirty="0"/>
              <a:t>auf </a:t>
            </a:r>
            <a:r>
              <a:rPr lang="en-GB" noProof="0" dirty="0" err="1"/>
              <a:t>dem</a:t>
            </a:r>
            <a:r>
              <a:rPr lang="en-GB" noProof="0" dirty="0"/>
              <a:t> </a:t>
            </a:r>
            <a:r>
              <a:rPr lang="en-GB" noProof="0" dirty="0" err="1"/>
              <a:t>eigenen</a:t>
            </a:r>
            <a:r>
              <a:rPr lang="en-GB" noProof="0" dirty="0"/>
              <a:t> PC </a:t>
            </a:r>
            <a:r>
              <a:rPr lang="en-GB" noProof="0" dirty="0" err="1"/>
              <a:t>speichern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>Auch so </a:t>
            </a:r>
            <a:r>
              <a:rPr lang="en-GB" noProof="0" dirty="0" err="1"/>
              <a:t>kann</a:t>
            </a:r>
            <a:r>
              <a:rPr lang="en-GB" noProof="0" dirty="0"/>
              <a:t> man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jeder</a:t>
            </a:r>
            <a:r>
              <a:rPr lang="en-GB" noProof="0" dirty="0"/>
              <a:t> </a:t>
            </a:r>
            <a:r>
              <a:rPr lang="en-GB" noProof="0" dirty="0" err="1"/>
              <a:t>neuen</a:t>
            </a:r>
            <a:r>
              <a:rPr lang="en-GB" noProof="0" dirty="0"/>
              <a:t> </a:t>
            </a:r>
            <a:r>
              <a:rPr lang="en-GB" noProof="0" dirty="0" err="1"/>
              <a:t>Präsentation</a:t>
            </a:r>
            <a:r>
              <a:rPr lang="en-GB" noProof="0" dirty="0"/>
              <a:t> auf die </a:t>
            </a:r>
            <a:r>
              <a:rPr lang="en-GB" noProof="0" dirty="0" err="1"/>
              <a:t>Vorlage</a:t>
            </a:r>
            <a:r>
              <a:rPr lang="en-GB" noProof="0" dirty="0"/>
              <a:t> </a:t>
            </a:r>
            <a:r>
              <a:rPr lang="en-GB" noProof="0" dirty="0" err="1"/>
              <a:t>zugreifen</a:t>
            </a:r>
            <a:r>
              <a:rPr lang="en-GB" noProof="0" dirty="0"/>
              <a:t>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919288" y="5400676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>
                <a:solidFill>
                  <a:schemeClr val="accent1"/>
                </a:solidFill>
              </a:rPr>
              <a:t>mehr Informationen zu diesem Thema:</a:t>
            </a:r>
            <a:br>
              <a:rPr lang="de-DE" sz="1200">
                <a:solidFill>
                  <a:schemeClr val="accent1"/>
                </a:solidFill>
              </a:rPr>
            </a:br>
            <a:r>
              <a:rPr lang="de-DE" sz="120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 </a:t>
            </a:r>
            <a:r>
              <a:rPr lang="de-DE" sz="120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Folien</a:t>
            </a:r>
            <a:r>
              <a:rPr lang="de-DE" sz="1200">
                <a:solidFill>
                  <a:schemeClr val="accent1"/>
                </a:solidFill>
                <a:sym typeface="Wingdings" panose="05000000000000000000" pitchFamily="2" charset="2"/>
              </a:rPr>
              <a:t>master</a:t>
            </a:r>
            <a:endParaRPr lang="de-DE" sz="1200">
              <a:solidFill>
                <a:schemeClr val="accent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-1" y="2721935"/>
            <a:ext cx="12192001" cy="3407403"/>
            <a:chOff x="-1" y="2721935"/>
            <a:chExt cx="12192001" cy="340740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87"/>
            <a:stretch/>
          </p:blipFill>
          <p:spPr>
            <a:xfrm>
              <a:off x="0" y="2721935"/>
              <a:ext cx="12192000" cy="3407403"/>
            </a:xfrm>
            <a:prstGeom prst="rect">
              <a:avLst/>
            </a:prstGeom>
            <a:ln w="6350">
              <a:solidFill>
                <a:schemeClr val="bg2"/>
              </a:solidFill>
            </a:ln>
          </p:spPr>
        </p:pic>
        <p:sp>
          <p:nvSpPr>
            <p:cNvPr id="17" name="Rechteck 16"/>
            <p:cNvSpPr/>
            <p:nvPr/>
          </p:nvSpPr>
          <p:spPr>
            <a:xfrm>
              <a:off x="-1" y="3042229"/>
              <a:ext cx="967563" cy="28800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10555766" y="5839933"/>
              <a:ext cx="725377" cy="18298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005272" y="5237314"/>
              <a:ext cx="8186727" cy="163362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02395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/>
          <a:p>
            <a:pPr lvl="5"/>
            <a:r>
              <a:rPr lang="en-GB" sz="3600" b="1" noProof="0" dirty="0" err="1">
                <a:solidFill>
                  <a:schemeClr val="bg1"/>
                </a:solidFill>
                <a:latin typeface="+mj-lt"/>
              </a:rPr>
              <a:t>Weitere</a:t>
            </a:r>
            <a:r>
              <a:rPr lang="en-GB" sz="3600" b="1" noProof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600" b="1" noProof="0" dirty="0" err="1">
                <a:solidFill>
                  <a:schemeClr val="bg1"/>
                </a:solidFill>
                <a:latin typeface="+mj-lt"/>
              </a:rPr>
              <a:t>Beispielseiten</a:t>
            </a:r>
            <a:r>
              <a:rPr lang="en-GB" sz="3600" b="1" noProof="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GB" sz="3600" b="1" noProof="0" dirty="0">
                <a:solidFill>
                  <a:schemeClr val="bg1"/>
                </a:solidFill>
                <a:latin typeface="+mj-lt"/>
              </a:rPr>
            </a:b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mit</a:t>
            </a:r>
            <a:r>
              <a:rPr lang="en-GB" sz="3600" noProof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600" noProof="0" dirty="0" err="1">
                <a:solidFill>
                  <a:schemeClr val="bg1"/>
                </a:solidFill>
                <a:latin typeface="+mj-lt"/>
              </a:rPr>
              <a:t>Inhalten</a:t>
            </a:r>
            <a:r>
              <a:rPr lang="en-GB" sz="3600" noProof="0" dirty="0">
                <a:solidFill>
                  <a:schemeClr val="bg1"/>
                </a:solidFill>
                <a:latin typeface="+mj-lt"/>
              </a:rPr>
              <a:t> der TU Dresden</a:t>
            </a:r>
          </a:p>
        </p:txBody>
      </p:sp>
    </p:spTree>
    <p:extLst>
      <p:ext uri="{BB962C8B-B14F-4D97-AF65-F5344CB8AC3E}">
        <p14:creationId xmlns:p14="http://schemas.microsoft.com/office/powerpoint/2010/main" val="480852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Beispiel</a:t>
            </a:r>
            <a:r>
              <a:rPr lang="en-GB" noProof="0" dirty="0"/>
              <a:t> </a:t>
            </a:r>
            <a:r>
              <a:rPr lang="en-GB" noProof="0" dirty="0" err="1"/>
              <a:t>Bilderpotourrie</a:t>
            </a:r>
            <a:r>
              <a:rPr lang="en-GB" noProof="0" dirty="0"/>
              <a:t> </a:t>
            </a:r>
            <a:r>
              <a:rPr lang="en-GB" b="0" noProof="0" dirty="0"/>
              <a:t>(</a:t>
            </a:r>
            <a:r>
              <a:rPr lang="en-GB" b="0" noProof="0" dirty="0" err="1"/>
              <a:t>Fotos</a:t>
            </a:r>
            <a:r>
              <a:rPr lang="en-GB" b="0" noProof="0" dirty="0"/>
              <a:t> </a:t>
            </a:r>
            <a:r>
              <a:rPr lang="en-GB" b="0" noProof="0" dirty="0" err="1"/>
              <a:t>Bildpool</a:t>
            </a:r>
            <a:r>
              <a:rPr lang="en-GB" b="0" noProof="0" dirty="0"/>
              <a:t> TUD)</a:t>
            </a:r>
          </a:p>
        </p:txBody>
      </p:sp>
      <p:pic>
        <p:nvPicPr>
          <p:cNvPr id="64" name="Bildplatzhalter 6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14398"/>
          <a:stretch/>
        </p:blipFill>
        <p:spPr/>
      </p:pic>
      <p:pic>
        <p:nvPicPr>
          <p:cNvPr id="45" name="Bildplatzhalter 4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r="14335"/>
          <a:stretch>
            <a:fillRect/>
          </a:stretch>
        </p:blipFill>
        <p:spPr/>
      </p:pic>
      <p:pic>
        <p:nvPicPr>
          <p:cNvPr id="46" name="Bildplatzhalter 4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r="14461"/>
          <a:stretch/>
        </p:blipFill>
        <p:spPr/>
      </p:pic>
      <p:pic>
        <p:nvPicPr>
          <p:cNvPr id="47" name="Bildplatzhalter 4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r="14335"/>
          <a:stretch>
            <a:fillRect/>
          </a:stretch>
        </p:blipFill>
        <p:spPr/>
      </p:pic>
      <p:pic>
        <p:nvPicPr>
          <p:cNvPr id="48" name="Bildplatzhalter 47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9863"/>
          <a:stretch>
            <a:fillRect/>
          </a:stretch>
        </p:blipFill>
        <p:spPr/>
      </p:pic>
      <p:pic>
        <p:nvPicPr>
          <p:cNvPr id="68" name="Bildplatzhalter 67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r="14422"/>
          <a:stretch>
            <a:fillRect/>
          </a:stretch>
        </p:blipFill>
        <p:spPr/>
      </p:pic>
      <p:pic>
        <p:nvPicPr>
          <p:cNvPr id="51" name="Bildplatzhalter 50"/>
          <p:cNvPicPr>
            <a:picLocks noGrp="1" noChangeAspect="1"/>
          </p:cNvPicPr>
          <p:nvPr>
            <p:ph type="pic" sz="quarter" idx="16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r="14422"/>
          <a:stretch>
            <a:fillRect/>
          </a:stretch>
        </p:blipFill>
        <p:spPr/>
      </p:pic>
      <p:pic>
        <p:nvPicPr>
          <p:cNvPr id="52" name="Bildplatzhalter 51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r="7864"/>
          <a:stretch/>
        </p:blipFill>
        <p:spPr>
          <a:xfrm>
            <a:off x="8962845" y="3572347"/>
            <a:ext cx="2502127" cy="2341891"/>
          </a:xfrm>
        </p:spPr>
      </p:pic>
    </p:spTree>
    <p:extLst>
      <p:ext uri="{BB962C8B-B14F-4D97-AF65-F5344CB8AC3E}">
        <p14:creationId xmlns:p14="http://schemas.microsoft.com/office/powerpoint/2010/main" val="3789812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Technische Universität </a:t>
            </a:r>
            <a:br>
              <a:rPr lang="en-GB" noProof="0" dirty="0"/>
            </a:br>
            <a:r>
              <a:rPr lang="en-GB" noProof="0" dirty="0"/>
              <a:t>Dresden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b="1" noProof="0" dirty="0"/>
              <a:t>Die Technische Universität Dresden (TU Dresden):</a:t>
            </a:r>
          </a:p>
          <a:p>
            <a:pPr lvl="2"/>
            <a:r>
              <a:rPr lang="en-GB" noProof="0" dirty="0"/>
              <a:t>35.000 </a:t>
            </a:r>
            <a:r>
              <a:rPr lang="en-GB" noProof="0" dirty="0" err="1"/>
              <a:t>Studierende</a:t>
            </a:r>
            <a:endParaRPr lang="en-GB" noProof="0" dirty="0"/>
          </a:p>
          <a:p>
            <a:pPr lvl="2"/>
            <a:r>
              <a:rPr lang="en-GB" noProof="0" dirty="0"/>
              <a:t>122 </a:t>
            </a:r>
            <a:r>
              <a:rPr lang="en-GB" noProof="0" dirty="0" err="1"/>
              <a:t>Studiengänge</a:t>
            </a:r>
            <a:endParaRPr lang="en-GB" noProof="0" dirty="0"/>
          </a:p>
          <a:p>
            <a:pPr lvl="2"/>
            <a:r>
              <a:rPr lang="en-GB" noProof="0" dirty="0"/>
              <a:t>5 </a:t>
            </a:r>
            <a:r>
              <a:rPr lang="en-GB" noProof="0" dirty="0" err="1"/>
              <a:t>Bereiche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18 </a:t>
            </a:r>
            <a:r>
              <a:rPr lang="en-GB" noProof="0" dirty="0" err="1"/>
              <a:t>Fakultäten</a:t>
            </a:r>
            <a:r>
              <a:rPr lang="en-GB" noProof="0" dirty="0"/>
              <a:t>: </a:t>
            </a:r>
            <a:br>
              <a:rPr lang="en-GB" noProof="0" dirty="0"/>
            </a:br>
            <a:r>
              <a:rPr lang="en-GB" noProof="0" dirty="0" err="1"/>
              <a:t>Bau</a:t>
            </a:r>
            <a:r>
              <a:rPr lang="en-GB" noProof="0" dirty="0"/>
              <a:t> und Umwelt // </a:t>
            </a:r>
            <a:r>
              <a:rPr lang="en-GB" noProof="0" dirty="0" err="1"/>
              <a:t>Geistes</a:t>
            </a:r>
            <a:r>
              <a:rPr lang="en-GB" noProof="0" dirty="0"/>
              <a:t>- und </a:t>
            </a:r>
            <a:r>
              <a:rPr lang="en-GB" noProof="0" dirty="0" err="1"/>
              <a:t>Sozialwissenschaften</a:t>
            </a:r>
            <a:r>
              <a:rPr lang="en-GB" noProof="0" dirty="0"/>
              <a:t> // </a:t>
            </a:r>
            <a:r>
              <a:rPr lang="en-GB" noProof="0" dirty="0" err="1"/>
              <a:t>Ingenieurwissenschaften</a:t>
            </a:r>
            <a:r>
              <a:rPr lang="en-GB" noProof="0" dirty="0"/>
              <a:t> // </a:t>
            </a:r>
            <a:br>
              <a:rPr lang="en-GB" noProof="0" dirty="0"/>
            </a:br>
            <a:r>
              <a:rPr lang="en-GB" noProof="0" dirty="0" err="1"/>
              <a:t>Mathematik</a:t>
            </a:r>
            <a:r>
              <a:rPr lang="en-GB" noProof="0" dirty="0"/>
              <a:t> und </a:t>
            </a:r>
            <a:r>
              <a:rPr lang="en-GB" noProof="0" dirty="0" err="1"/>
              <a:t>Naturwissenschaften</a:t>
            </a:r>
            <a:r>
              <a:rPr lang="en-GB" noProof="0" dirty="0"/>
              <a:t> // </a:t>
            </a:r>
            <a:r>
              <a:rPr lang="en-GB" noProof="0" dirty="0" err="1"/>
              <a:t>Medizin</a:t>
            </a:r>
            <a:endParaRPr lang="en-GB" noProof="0" dirty="0"/>
          </a:p>
          <a:p>
            <a:pPr lvl="2"/>
            <a:r>
              <a:rPr lang="en-GB" noProof="0" dirty="0" err="1"/>
              <a:t>Exzellenzuniversität</a:t>
            </a:r>
            <a:r>
              <a:rPr lang="en-GB" noProof="0" dirty="0"/>
              <a:t> </a:t>
            </a:r>
            <a:r>
              <a:rPr lang="en-GB" noProof="0" dirty="0" err="1"/>
              <a:t>seit</a:t>
            </a:r>
            <a:r>
              <a:rPr lang="en-GB" noProof="0" dirty="0"/>
              <a:t> 2012</a:t>
            </a:r>
          </a:p>
          <a:p>
            <a:pPr lvl="2"/>
            <a:r>
              <a:rPr lang="en-GB" noProof="0" dirty="0" err="1"/>
              <a:t>forschungsstark</a:t>
            </a:r>
            <a:r>
              <a:rPr lang="en-GB" noProof="0" dirty="0"/>
              <a:t>, </a:t>
            </a:r>
            <a:r>
              <a:rPr lang="en-GB" noProof="0" dirty="0" err="1"/>
              <a:t>dynamisch</a:t>
            </a:r>
            <a:r>
              <a:rPr lang="en-GB" noProof="0" dirty="0"/>
              <a:t>, </a:t>
            </a:r>
            <a:r>
              <a:rPr lang="en-GB" noProof="0" dirty="0" err="1"/>
              <a:t>weltoffen</a:t>
            </a:r>
            <a:r>
              <a:rPr lang="en-GB" noProof="0" dirty="0"/>
              <a:t>, </a:t>
            </a:r>
            <a:r>
              <a:rPr lang="en-GB" noProof="0" dirty="0" err="1"/>
              <a:t>familienfreundlich</a:t>
            </a:r>
            <a:endParaRPr lang="en-GB" noProof="0" dirty="0"/>
          </a:p>
          <a:p>
            <a:pPr lvl="2"/>
            <a:r>
              <a:rPr lang="en-GB" noProof="0" dirty="0" err="1"/>
              <a:t>seit</a:t>
            </a:r>
            <a:r>
              <a:rPr lang="en-GB" noProof="0" dirty="0"/>
              <a:t> 1828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9098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Diagramme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monochrom</a:t>
            </a:r>
            <a:endParaRPr lang="en-GB" b="0" noProof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4294967295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1"/>
            <a:r>
              <a:rPr lang="en-GB" b="1" noProof="0" dirty="0" err="1"/>
              <a:t>Empfohlene</a:t>
            </a:r>
            <a:r>
              <a:rPr lang="en-GB" b="1" noProof="0" dirty="0"/>
              <a:t> </a:t>
            </a:r>
            <a:r>
              <a:rPr lang="en-GB" b="1" noProof="0" dirty="0" err="1"/>
              <a:t>Darstellungsparameter</a:t>
            </a:r>
            <a:r>
              <a:rPr lang="en-GB" b="1" noProof="0" dirty="0"/>
              <a:t>:</a:t>
            </a:r>
          </a:p>
          <a:p>
            <a:pPr lvl="2">
              <a:spcBef>
                <a:spcPts val="3000"/>
              </a:spcBef>
            </a:pPr>
            <a:r>
              <a:rPr lang="en-GB" b="1" noProof="0" dirty="0" err="1"/>
              <a:t>flächige</a:t>
            </a:r>
            <a:r>
              <a:rPr lang="en-GB" b="1" noProof="0" dirty="0"/>
              <a:t> </a:t>
            </a:r>
            <a:r>
              <a:rPr lang="en-GB" b="1" noProof="0" dirty="0" err="1"/>
              <a:t>Diagramme</a:t>
            </a:r>
            <a:r>
              <a:rPr lang="en-GB" b="1" noProof="0" dirty="0"/>
              <a:t> </a:t>
            </a:r>
            <a:r>
              <a:rPr lang="en-GB" noProof="0" dirty="0" err="1"/>
              <a:t>bevorzugen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(</a:t>
            </a:r>
            <a:r>
              <a:rPr lang="en-GB" noProof="0" dirty="0" err="1"/>
              <a:t>kein</a:t>
            </a:r>
            <a:r>
              <a:rPr lang="en-GB" noProof="0" dirty="0"/>
              <a:t> 3D!)</a:t>
            </a:r>
          </a:p>
          <a:p>
            <a:pPr lvl="2">
              <a:spcBef>
                <a:spcPts val="3000"/>
              </a:spcBef>
            </a:pPr>
            <a:r>
              <a:rPr lang="en-GB" b="1" noProof="0" dirty="0"/>
              <a:t>monochrome </a:t>
            </a:r>
            <a:r>
              <a:rPr lang="en-GB" b="1" noProof="0" dirty="0" err="1"/>
              <a:t>Farbvarianten</a:t>
            </a:r>
            <a:r>
              <a:rPr lang="en-GB" noProof="0" dirty="0"/>
              <a:t> </a:t>
            </a:r>
            <a:r>
              <a:rPr lang="en-GB" noProof="0" dirty="0" err="1"/>
              <a:t>verwenden</a:t>
            </a:r>
            <a:r>
              <a:rPr lang="en-GB" noProof="0" dirty="0"/>
              <a:t>, </a:t>
            </a:r>
            <a:r>
              <a:rPr lang="en-GB" noProof="0" dirty="0" err="1"/>
              <a:t>vorzugsweise</a:t>
            </a:r>
            <a:r>
              <a:rPr lang="en-GB" noProof="0" dirty="0"/>
              <a:t> in Cyan</a:t>
            </a:r>
            <a:br>
              <a:rPr lang="en-GB" noProof="0" dirty="0"/>
            </a:br>
            <a:r>
              <a:rPr lang="en-GB" noProof="0" dirty="0" err="1"/>
              <a:t>Alternativ</a:t>
            </a:r>
            <a:r>
              <a:rPr lang="en-GB" noProof="0" dirty="0"/>
              <a:t> </a:t>
            </a:r>
            <a:r>
              <a:rPr lang="en-GB" noProof="0" dirty="0" err="1"/>
              <a:t>kann</a:t>
            </a:r>
            <a:r>
              <a:rPr lang="en-GB" noProof="0" dirty="0"/>
              <a:t> </a:t>
            </a:r>
            <a:r>
              <a:rPr lang="en-GB" noProof="0" dirty="0" err="1"/>
              <a:t>ebenso</a:t>
            </a:r>
            <a:r>
              <a:rPr lang="en-GB" noProof="0" dirty="0"/>
              <a:t> </a:t>
            </a:r>
            <a:r>
              <a:rPr lang="en-GB" noProof="0" dirty="0" err="1"/>
              <a:t>eine</a:t>
            </a:r>
            <a:r>
              <a:rPr lang="en-GB" noProof="0" dirty="0"/>
              <a:t> </a:t>
            </a:r>
            <a:r>
              <a:rPr lang="en-GB" noProof="0" dirty="0" err="1"/>
              <a:t>andere</a:t>
            </a:r>
            <a:r>
              <a:rPr lang="en-GB" noProof="0" dirty="0"/>
              <a:t> </a:t>
            </a:r>
            <a:r>
              <a:rPr lang="en-GB" noProof="0" dirty="0" err="1"/>
              <a:t>Kontrastfarbe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das </a:t>
            </a:r>
            <a:r>
              <a:rPr lang="en-GB" noProof="0" dirty="0" err="1"/>
              <a:t>Dokument</a:t>
            </a:r>
            <a:r>
              <a:rPr lang="en-GB" noProof="0" dirty="0"/>
              <a:t> </a:t>
            </a:r>
            <a:r>
              <a:rPr lang="en-GB" noProof="0" dirty="0" err="1"/>
              <a:t>definiert</a:t>
            </a:r>
            <a:r>
              <a:rPr lang="en-GB" noProof="0" dirty="0"/>
              <a:t> </a:t>
            </a:r>
            <a:r>
              <a:rPr lang="en-GB" noProof="0" dirty="0" err="1"/>
              <a:t>werden</a:t>
            </a:r>
            <a:r>
              <a:rPr lang="en-GB" noProof="0" dirty="0"/>
              <a:t>.</a:t>
            </a:r>
          </a:p>
          <a:p>
            <a:pPr lvl="2">
              <a:spcBef>
                <a:spcPts val="3000"/>
              </a:spcBef>
            </a:pPr>
            <a:r>
              <a:rPr lang="en-GB" b="1" noProof="0" dirty="0" err="1"/>
              <a:t>Beschriftung</a:t>
            </a:r>
            <a:r>
              <a:rPr lang="en-GB" b="1" noProof="0" dirty="0"/>
              <a:t> </a:t>
            </a:r>
            <a:r>
              <a:rPr lang="en-GB" b="1" noProof="0" dirty="0" err="1"/>
              <a:t>außerhalb</a:t>
            </a:r>
            <a:r>
              <a:rPr lang="en-GB" b="1" noProof="0" dirty="0"/>
              <a:t> der </a:t>
            </a:r>
            <a:r>
              <a:rPr lang="en-GB" b="1" noProof="0" dirty="0" err="1"/>
              <a:t>Flächen</a:t>
            </a:r>
            <a:endParaRPr lang="en-GB" b="1" noProof="0" dirty="0"/>
          </a:p>
          <a:p>
            <a:pPr lvl="2">
              <a:spcBef>
                <a:spcPts val="3000"/>
              </a:spcBef>
            </a:pPr>
            <a:r>
              <a:rPr lang="en-GB" noProof="0" dirty="0"/>
              <a:t>auf </a:t>
            </a:r>
            <a:r>
              <a:rPr lang="en-GB" noProof="0" dirty="0" err="1"/>
              <a:t>Schatten</a:t>
            </a:r>
            <a:r>
              <a:rPr lang="en-GB" noProof="0" dirty="0"/>
              <a:t>, </a:t>
            </a:r>
            <a:r>
              <a:rPr lang="en-GB" noProof="0" dirty="0" err="1"/>
              <a:t>Verläufe</a:t>
            </a:r>
            <a:r>
              <a:rPr lang="en-GB" noProof="0" dirty="0"/>
              <a:t> etc. </a:t>
            </a:r>
            <a:r>
              <a:rPr lang="en-GB" noProof="0" dirty="0" err="1"/>
              <a:t>verzichten</a:t>
            </a:r>
            <a:endParaRPr lang="en-GB" noProof="0" dirty="0"/>
          </a:p>
          <a:p>
            <a:pPr lvl="1"/>
            <a:endParaRPr lang="en-GB" noProof="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734367459"/>
              </p:ext>
            </p:extLst>
          </p:nvPr>
        </p:nvGraphicFramePr>
        <p:xfrm>
          <a:off x="6273357" y="1484314"/>
          <a:ext cx="5182042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851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Diagramme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mehrfarbig</a:t>
            </a:r>
            <a:endParaRPr lang="en-GB" b="0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1"/>
            <a:r>
              <a:rPr lang="en-GB" noProof="0" dirty="0" err="1"/>
              <a:t>Sollten</a:t>
            </a:r>
            <a:r>
              <a:rPr lang="en-GB" noProof="0" dirty="0"/>
              <a:t> </a:t>
            </a:r>
            <a:r>
              <a:rPr lang="en-GB" noProof="0" dirty="0" err="1"/>
              <a:t>themenbedingt</a:t>
            </a:r>
            <a:r>
              <a:rPr lang="en-GB" noProof="0" dirty="0"/>
              <a:t> </a:t>
            </a:r>
            <a:r>
              <a:rPr lang="en-GB" noProof="0" dirty="0" err="1"/>
              <a:t>mehrfarbige</a:t>
            </a:r>
            <a:r>
              <a:rPr lang="en-GB" noProof="0" dirty="0"/>
              <a:t> </a:t>
            </a:r>
            <a:r>
              <a:rPr lang="en-GB" noProof="0" dirty="0" err="1"/>
              <a:t>Diagramme</a:t>
            </a:r>
            <a:r>
              <a:rPr lang="en-GB" noProof="0" dirty="0"/>
              <a:t> </a:t>
            </a:r>
            <a:r>
              <a:rPr lang="en-GB" noProof="0" dirty="0" err="1"/>
              <a:t>erforderlich</a:t>
            </a:r>
            <a:r>
              <a:rPr lang="en-GB" noProof="0" dirty="0"/>
              <a:t> sein:</a:t>
            </a:r>
          </a:p>
          <a:p>
            <a:pPr lvl="2">
              <a:spcBef>
                <a:spcPts val="1600"/>
              </a:spcBef>
            </a:pPr>
            <a:r>
              <a:rPr lang="en-GB" b="1" noProof="0" dirty="0" err="1"/>
              <a:t>Konsistentes</a:t>
            </a:r>
            <a:r>
              <a:rPr lang="en-GB" b="1" noProof="0" dirty="0"/>
              <a:t> </a:t>
            </a:r>
            <a:r>
              <a:rPr lang="en-GB" b="1" noProof="0" dirty="0" err="1"/>
              <a:t>Farbschema</a:t>
            </a:r>
            <a:r>
              <a:rPr lang="en-GB" b="1" noProof="0" dirty="0"/>
              <a:t> </a:t>
            </a:r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noProof="0" dirty="0" err="1"/>
              <a:t>gesamten</a:t>
            </a:r>
            <a:r>
              <a:rPr lang="en-GB" noProof="0" dirty="0"/>
              <a:t> </a:t>
            </a:r>
            <a:r>
              <a:rPr lang="en-GB" noProof="0" dirty="0" err="1"/>
              <a:t>Dokument</a:t>
            </a:r>
            <a:r>
              <a:rPr lang="en-GB" noProof="0" dirty="0"/>
              <a:t> </a:t>
            </a:r>
            <a:r>
              <a:rPr lang="en-GB" noProof="0" dirty="0" err="1"/>
              <a:t>verwenden</a:t>
            </a:r>
            <a:endParaRPr lang="en-GB" noProof="0" dirty="0"/>
          </a:p>
          <a:p>
            <a:pPr lvl="2">
              <a:spcBef>
                <a:spcPts val="1600"/>
              </a:spcBef>
              <a:spcAft>
                <a:spcPts val="600"/>
              </a:spcAft>
            </a:pPr>
            <a:r>
              <a:rPr lang="en-GB" b="1" noProof="0" dirty="0" err="1"/>
              <a:t>Farbschema</a:t>
            </a:r>
            <a:r>
              <a:rPr lang="en-GB" b="1" noProof="0" dirty="0"/>
              <a:t> </a:t>
            </a:r>
            <a:r>
              <a:rPr lang="en-GB" b="1" noProof="0" dirty="0" err="1"/>
              <a:t>anpassen</a:t>
            </a:r>
            <a:r>
              <a:rPr lang="en-GB" b="1" noProof="0" dirty="0"/>
              <a:t> </a:t>
            </a:r>
            <a:r>
              <a:rPr lang="en-GB" noProof="0" dirty="0"/>
              <a:t>auf die </a:t>
            </a:r>
            <a:r>
              <a:rPr lang="en-GB" noProof="0" dirty="0" err="1"/>
              <a:t>eigenen</a:t>
            </a:r>
            <a:r>
              <a:rPr lang="en-GB" noProof="0" dirty="0"/>
              <a:t> </a:t>
            </a:r>
            <a:r>
              <a:rPr lang="en-GB" noProof="0" dirty="0" err="1"/>
              <a:t>Bedürfnisse</a:t>
            </a:r>
            <a:r>
              <a:rPr lang="en-GB" noProof="0" dirty="0"/>
              <a:t> z. B.</a:t>
            </a:r>
          </a:p>
          <a:p>
            <a:pPr lvl="4"/>
            <a:r>
              <a:rPr lang="en-GB" noProof="0" dirty="0"/>
              <a:t>DRESDEN-concept </a:t>
            </a:r>
            <a:r>
              <a:rPr lang="en-GB" noProof="0" dirty="0" err="1"/>
              <a:t>Farben</a:t>
            </a:r>
            <a:endParaRPr lang="en-GB" noProof="0" dirty="0"/>
          </a:p>
          <a:p>
            <a:pPr lvl="4"/>
            <a:endParaRPr lang="en-GB" noProof="0" dirty="0"/>
          </a:p>
          <a:p>
            <a:pPr lvl="4">
              <a:spcBef>
                <a:spcPts val="2000"/>
              </a:spcBef>
            </a:pPr>
            <a:r>
              <a:rPr lang="en-GB" noProof="0" dirty="0" err="1"/>
              <a:t>Farben</a:t>
            </a:r>
            <a:r>
              <a:rPr lang="en-GB" noProof="0" dirty="0"/>
              <a:t> des SINS </a:t>
            </a:r>
            <a:br>
              <a:rPr lang="en-GB" noProof="0" dirty="0"/>
            </a:br>
            <a:r>
              <a:rPr lang="en-GB" noProof="0" dirty="0"/>
              <a:t>(</a:t>
            </a:r>
            <a:r>
              <a:rPr lang="en-GB" noProof="0" dirty="0" err="1"/>
              <a:t>Studieninformationssystem</a:t>
            </a:r>
            <a:r>
              <a:rPr lang="en-GB" noProof="0" dirty="0"/>
              <a:t> der TUD)</a:t>
            </a:r>
          </a:p>
          <a:p>
            <a:pPr lvl="4">
              <a:spcBef>
                <a:spcPts val="2000"/>
              </a:spcBef>
            </a:pPr>
            <a:endParaRPr lang="en-GB" noProof="0" dirty="0"/>
          </a:p>
          <a:p>
            <a:pPr lvl="4"/>
            <a:r>
              <a:rPr lang="en-GB" noProof="0" dirty="0" err="1"/>
              <a:t>Farben</a:t>
            </a:r>
            <a:r>
              <a:rPr lang="en-GB" noProof="0" dirty="0"/>
              <a:t> der </a:t>
            </a:r>
            <a:r>
              <a:rPr lang="en-GB" noProof="0" dirty="0" err="1"/>
              <a:t>eigenen</a:t>
            </a:r>
            <a:r>
              <a:rPr lang="en-GB" noProof="0" dirty="0"/>
              <a:t> </a:t>
            </a:r>
            <a:r>
              <a:rPr lang="en-GB" noProof="0" dirty="0" err="1"/>
              <a:t>Struktureinheit</a:t>
            </a:r>
            <a:endParaRPr lang="en-GB" noProof="0" dirty="0"/>
          </a:p>
          <a:p>
            <a:endParaRPr lang="en-GB" noProof="0" dirty="0"/>
          </a:p>
        </p:txBody>
      </p:sp>
      <p:graphicFrame>
        <p:nvGraphicFramePr>
          <p:cNvPr id="9" name="Bildplatzhalter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609502458"/>
              </p:ext>
            </p:extLst>
          </p:nvPr>
        </p:nvGraphicFramePr>
        <p:xfrm>
          <a:off x="6267450" y="1484314"/>
          <a:ext cx="5187950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1770752" y="3723514"/>
            <a:ext cx="2972700" cy="278541"/>
            <a:chOff x="1770752" y="3694939"/>
            <a:chExt cx="2972700" cy="278541"/>
          </a:xfrm>
        </p:grpSpPr>
        <p:sp>
          <p:nvSpPr>
            <p:cNvPr id="11" name="Rechteck 10"/>
            <p:cNvSpPr/>
            <p:nvPr/>
          </p:nvSpPr>
          <p:spPr>
            <a:xfrm rot="16200000">
              <a:off x="2155372" y="3695304"/>
              <a:ext cx="278539" cy="277812"/>
            </a:xfrm>
            <a:prstGeom prst="rect">
              <a:avLst/>
            </a:prstGeom>
            <a:solidFill>
              <a:srgbClr val="28618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rot="16200000">
              <a:off x="2540356" y="3695304"/>
              <a:ext cx="278539" cy="277812"/>
            </a:xfrm>
            <a:prstGeom prst="rect">
              <a:avLst/>
            </a:prstGeom>
            <a:solidFill>
              <a:srgbClr val="539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 rot="16200000">
              <a:off x="2925340" y="3695304"/>
              <a:ext cx="278539" cy="277812"/>
            </a:xfrm>
            <a:prstGeom prst="rect">
              <a:avLst/>
            </a:prstGeom>
            <a:solidFill>
              <a:srgbClr val="84D1E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 rot="16200000">
              <a:off x="3310324" y="3695305"/>
              <a:ext cx="278539" cy="277812"/>
            </a:xfrm>
            <a:prstGeom prst="rect">
              <a:avLst/>
            </a:prstGeom>
            <a:solidFill>
              <a:srgbClr val="009BA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 rot="16200000">
              <a:off x="3695308" y="3695304"/>
              <a:ext cx="278539" cy="277812"/>
            </a:xfrm>
            <a:prstGeom prst="rect">
              <a:avLst/>
            </a:prstGeom>
            <a:solidFill>
              <a:srgbClr val="13A98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 rot="16200000">
              <a:off x="4080292" y="3695304"/>
              <a:ext cx="278539" cy="277812"/>
            </a:xfrm>
            <a:prstGeom prst="rect">
              <a:avLst/>
            </a:prstGeom>
            <a:solidFill>
              <a:srgbClr val="93C35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 rot="16200000">
              <a:off x="4465276" y="3695303"/>
              <a:ext cx="278539" cy="277812"/>
            </a:xfrm>
            <a:prstGeom prst="rect">
              <a:avLst/>
            </a:prstGeom>
            <a:solidFill>
              <a:srgbClr val="BCCF0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 rot="16200000">
              <a:off x="1770388" y="3695304"/>
              <a:ext cx="278539" cy="277812"/>
            </a:xfrm>
            <a:prstGeom prst="rect">
              <a:avLst/>
            </a:prstGeom>
            <a:solidFill>
              <a:srgbClr val="03305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770753" y="4654017"/>
            <a:ext cx="2202732" cy="278540"/>
            <a:chOff x="1770753" y="4413290"/>
            <a:chExt cx="2202732" cy="278540"/>
          </a:xfrm>
        </p:grpSpPr>
        <p:sp>
          <p:nvSpPr>
            <p:cNvPr id="21" name="Rechteck 20"/>
            <p:cNvSpPr/>
            <p:nvPr/>
          </p:nvSpPr>
          <p:spPr>
            <a:xfrm rot="16200000">
              <a:off x="2155373" y="4413654"/>
              <a:ext cx="278539" cy="277812"/>
            </a:xfrm>
            <a:prstGeom prst="rect">
              <a:avLst/>
            </a:prstGeom>
            <a:solidFill>
              <a:srgbClr val="02ACA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 rot="16200000">
              <a:off x="2540357" y="4413654"/>
              <a:ext cx="278539" cy="277812"/>
            </a:xfrm>
            <a:prstGeom prst="rect">
              <a:avLst/>
            </a:prstGeom>
            <a:solidFill>
              <a:srgbClr val="00A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 rot="16200000">
              <a:off x="2925341" y="4413654"/>
              <a:ext cx="278539" cy="277812"/>
            </a:xfrm>
            <a:prstGeom prst="rect">
              <a:avLst/>
            </a:prstGeom>
            <a:solidFill>
              <a:srgbClr val="E02D8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 rot="16200000">
              <a:off x="3310325" y="4413655"/>
              <a:ext cx="278539" cy="277812"/>
            </a:xfrm>
            <a:prstGeom prst="rect">
              <a:avLst/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16200000">
              <a:off x="3695309" y="4413654"/>
              <a:ext cx="278539" cy="277812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 rot="16200000">
              <a:off x="1770389" y="4413654"/>
              <a:ext cx="278539" cy="277812"/>
            </a:xfrm>
            <a:prstGeom prst="rect">
              <a:avLst/>
            </a:prstGeom>
            <a:solidFill>
              <a:srgbClr val="63B32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770754" y="5573458"/>
            <a:ext cx="1047780" cy="278539"/>
            <a:chOff x="1770754" y="4976025"/>
            <a:chExt cx="1047780" cy="278539"/>
          </a:xfrm>
        </p:grpSpPr>
        <p:sp>
          <p:nvSpPr>
            <p:cNvPr id="29" name="Rechteck 28"/>
            <p:cNvSpPr/>
            <p:nvPr/>
          </p:nvSpPr>
          <p:spPr>
            <a:xfrm rot="16200000">
              <a:off x="2155374" y="4976389"/>
              <a:ext cx="278539" cy="2778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 rot="16200000">
              <a:off x="2540358" y="4976389"/>
              <a:ext cx="278539" cy="277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 rot="16200000">
              <a:off x="1770390" y="4976389"/>
              <a:ext cx="278539" cy="27781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8966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Infografiken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mittels</a:t>
            </a:r>
            <a:r>
              <a:rPr lang="en-GB" b="0" noProof="0" dirty="0"/>
              <a:t> </a:t>
            </a:r>
            <a:r>
              <a:rPr lang="en-GB" b="0" noProof="0" dirty="0" err="1"/>
              <a:t>Smartart</a:t>
            </a:r>
            <a:endParaRPr lang="en-GB" b="0" noProof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4294967295"/>
          </p:nvPr>
        </p:nvSpPr>
        <p:spPr>
          <a:xfrm>
            <a:off x="874714" y="1484314"/>
            <a:ext cx="4307314" cy="4249736"/>
          </a:xfrm>
        </p:spPr>
        <p:txBody>
          <a:bodyPr/>
          <a:lstStyle/>
          <a:p>
            <a:pPr lvl="1"/>
            <a:r>
              <a:rPr lang="en-GB" b="1" noProof="0" dirty="0" err="1"/>
              <a:t>Empfohlene</a:t>
            </a:r>
            <a:r>
              <a:rPr lang="en-GB" b="1" noProof="0" dirty="0"/>
              <a:t> </a:t>
            </a:r>
            <a:r>
              <a:rPr lang="en-GB" b="1" noProof="0" dirty="0" err="1"/>
              <a:t>Darstellungsparameter</a:t>
            </a:r>
            <a:r>
              <a:rPr lang="en-GB" b="1" noProof="0" dirty="0"/>
              <a:t>:</a:t>
            </a:r>
          </a:p>
          <a:p>
            <a:pPr lvl="2">
              <a:spcBef>
                <a:spcPts val="3000"/>
              </a:spcBef>
            </a:pPr>
            <a:r>
              <a:rPr lang="en-GB" b="1" noProof="0" dirty="0" err="1"/>
              <a:t>Textinhalte</a:t>
            </a:r>
            <a:r>
              <a:rPr lang="en-GB" b="1" noProof="0" dirty="0"/>
              <a:t> </a:t>
            </a:r>
            <a:r>
              <a:rPr lang="en-GB" b="1" noProof="0" dirty="0" err="1"/>
              <a:t>reduzieren</a:t>
            </a:r>
            <a:endParaRPr lang="en-GB" b="1" noProof="0" dirty="0"/>
          </a:p>
          <a:p>
            <a:pPr lvl="2"/>
            <a:r>
              <a:rPr lang="en-GB" b="1" noProof="0" dirty="0" err="1"/>
              <a:t>flächige</a:t>
            </a:r>
            <a:r>
              <a:rPr lang="en-GB" b="1" noProof="0" dirty="0"/>
              <a:t> </a:t>
            </a:r>
            <a:r>
              <a:rPr lang="en-GB" b="1" noProof="0" dirty="0" err="1"/>
              <a:t>Varianten</a:t>
            </a:r>
            <a:r>
              <a:rPr lang="en-GB" b="1" noProof="0" dirty="0"/>
              <a:t> </a:t>
            </a:r>
            <a:r>
              <a:rPr lang="en-GB" noProof="0" dirty="0" err="1"/>
              <a:t>bevorzugen</a:t>
            </a:r>
            <a:endParaRPr lang="en-GB" noProof="0" dirty="0"/>
          </a:p>
          <a:p>
            <a:pPr lvl="2"/>
            <a:r>
              <a:rPr lang="en-GB" b="1" noProof="0" dirty="0" err="1"/>
              <a:t>konsistente</a:t>
            </a:r>
            <a:r>
              <a:rPr lang="en-GB" b="1" noProof="0" dirty="0"/>
              <a:t> </a:t>
            </a:r>
            <a:r>
              <a:rPr lang="en-GB" b="1" noProof="0" dirty="0" err="1"/>
              <a:t>Farben</a:t>
            </a:r>
            <a:r>
              <a:rPr lang="en-GB" noProof="0" dirty="0"/>
              <a:t> </a:t>
            </a:r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noProof="0" dirty="0" err="1"/>
              <a:t>gesamten</a:t>
            </a:r>
            <a:r>
              <a:rPr lang="en-GB" noProof="0" dirty="0"/>
              <a:t> </a:t>
            </a:r>
            <a:r>
              <a:rPr lang="en-GB" noProof="0" dirty="0" err="1"/>
              <a:t>Dokument</a:t>
            </a:r>
            <a:endParaRPr lang="en-GB" noProof="0" dirty="0"/>
          </a:p>
          <a:p>
            <a:pPr lvl="2"/>
            <a:r>
              <a:rPr lang="en-GB" b="1" noProof="0" dirty="0" err="1"/>
              <a:t>Farbkontraste</a:t>
            </a:r>
            <a:r>
              <a:rPr lang="en-GB" b="1" noProof="0" dirty="0"/>
              <a:t> und </a:t>
            </a:r>
            <a:r>
              <a:rPr lang="en-GB" b="1" noProof="0" dirty="0" err="1"/>
              <a:t>Schriftgrößen</a:t>
            </a:r>
            <a:r>
              <a:rPr lang="en-GB" b="1" noProof="0" dirty="0"/>
              <a:t> </a:t>
            </a:r>
            <a:r>
              <a:rPr lang="en-GB" b="1" noProof="0" dirty="0" err="1"/>
              <a:t>beachten</a:t>
            </a:r>
            <a:endParaRPr lang="en-GB" b="1" noProof="0" dirty="0"/>
          </a:p>
          <a:p>
            <a:pPr lvl="2">
              <a:spcBef>
                <a:spcPts val="3000"/>
              </a:spcBef>
            </a:pPr>
            <a:r>
              <a:rPr lang="en-GB" noProof="0" dirty="0"/>
              <a:t>auf </a:t>
            </a:r>
            <a:r>
              <a:rPr lang="en-GB" noProof="0" dirty="0" err="1"/>
              <a:t>Schatten</a:t>
            </a:r>
            <a:r>
              <a:rPr lang="en-GB" noProof="0" dirty="0"/>
              <a:t>, </a:t>
            </a:r>
            <a:r>
              <a:rPr lang="en-GB" noProof="0" dirty="0" err="1"/>
              <a:t>Verläufe</a:t>
            </a:r>
            <a:r>
              <a:rPr lang="en-GB" noProof="0" dirty="0"/>
              <a:t> etc. </a:t>
            </a:r>
            <a:r>
              <a:rPr lang="en-GB" noProof="0" dirty="0" err="1"/>
              <a:t>verzichten</a:t>
            </a:r>
            <a:endParaRPr lang="en-GB" noProof="0" dirty="0"/>
          </a:p>
          <a:p>
            <a:pPr lvl="2">
              <a:spcBef>
                <a:spcPts val="3000"/>
              </a:spcBef>
            </a:pPr>
            <a:r>
              <a:rPr lang="en-GB" noProof="0" dirty="0" err="1"/>
              <a:t>komplexe</a:t>
            </a:r>
            <a:r>
              <a:rPr lang="en-GB" noProof="0" dirty="0"/>
              <a:t> </a:t>
            </a:r>
            <a:r>
              <a:rPr lang="en-GB" noProof="0" dirty="0" err="1"/>
              <a:t>Grafiken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separate </a:t>
            </a:r>
            <a:r>
              <a:rPr lang="en-GB" noProof="0" dirty="0" err="1"/>
              <a:t>Vektorgrafik</a:t>
            </a:r>
            <a:r>
              <a:rPr lang="en-GB" noProof="0" dirty="0"/>
              <a:t> </a:t>
            </a:r>
            <a:r>
              <a:rPr lang="en-GB" noProof="0" dirty="0" err="1"/>
              <a:t>erarbeiten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>
                <a:hlinkClick r:id="rId2"/>
              </a:rPr>
              <a:t>(z. B. mit Inkscape)</a:t>
            </a:r>
            <a:endParaRPr lang="en-GB" noProof="0" dirty="0"/>
          </a:p>
          <a:p>
            <a:pPr lvl="1"/>
            <a:endParaRPr lang="en-GB" noProof="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507664" y="1498958"/>
            <a:ext cx="5058735" cy="4357632"/>
            <a:chOff x="3856034" y="1498958"/>
            <a:chExt cx="4902203" cy="4235100"/>
          </a:xfrm>
        </p:grpSpPr>
        <p:sp>
          <p:nvSpPr>
            <p:cNvPr id="22" name="Freihandform 21"/>
            <p:cNvSpPr/>
            <p:nvPr/>
          </p:nvSpPr>
          <p:spPr>
            <a:xfrm>
              <a:off x="463670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1632724"/>
                  </a:moveTo>
                  <a:cubicBezTo>
                    <a:pt x="0" y="730995"/>
                    <a:pt x="730995" y="0"/>
                    <a:pt x="1632724" y="0"/>
                  </a:cubicBezTo>
                  <a:lnTo>
                    <a:pt x="1632724" y="1632724"/>
                  </a:lnTo>
                  <a:lnTo>
                    <a:pt x="0" y="1632724"/>
                  </a:lnTo>
                  <a:close/>
                </a:path>
              </a:pathLst>
            </a:custGeom>
            <a:solidFill>
              <a:srgbClr val="13A98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8214" tIns="478214" rIns="288000" bIns="432000" numCol="1" spcCol="1270" anchor="ctr" anchorCtr="1">
              <a:noAutofit/>
            </a:bodyPr>
            <a:lstStyle/>
            <a:p>
              <a:pPr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/>
                <a:t>1</a:t>
              </a:r>
              <a:br>
                <a:rPr lang="de-DE" sz="4000"/>
              </a:br>
              <a:r>
                <a:rPr lang="de-DE" sz="2000"/>
                <a:t>Thema</a:t>
              </a: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864156" y="1525480"/>
              <a:ext cx="1529755" cy="1656115"/>
            </a:xfrm>
            <a:custGeom>
              <a:avLst/>
              <a:gdLst>
                <a:gd name="connsiteX0" fmla="*/ 0 w 1529755"/>
                <a:gd name="connsiteY0" fmla="*/ 0 h 1656115"/>
                <a:gd name="connsiteX1" fmla="*/ 1529755 w 1529755"/>
                <a:gd name="connsiteY1" fmla="*/ 0 h 1656115"/>
                <a:gd name="connsiteX2" fmla="*/ 1529755 w 1529755"/>
                <a:gd name="connsiteY2" fmla="*/ 1656115 h 1656115"/>
                <a:gd name="connsiteX3" fmla="*/ 0 w 1529755"/>
                <a:gd name="connsiteY3" fmla="*/ 1656115 h 1656115"/>
                <a:gd name="connsiteX4" fmla="*/ 0 w 1529755"/>
                <a:gd name="connsiteY4" fmla="*/ 0 h 16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755" h="1656115">
                  <a:moveTo>
                    <a:pt x="0" y="0"/>
                  </a:moveTo>
                  <a:lnTo>
                    <a:pt x="1529755" y="0"/>
                  </a:lnTo>
                  <a:lnTo>
                    <a:pt x="1529755" y="1656115"/>
                  </a:lnTo>
                  <a:lnTo>
                    <a:pt x="0" y="1656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983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/>
                <a:t>Hintergrundinfo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/>
                <a:t>mit 3 oder 4 Aspekten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/>
                <a:t>Schriftgröße beachten</a:t>
              </a: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34484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0"/>
                  </a:moveTo>
                  <a:cubicBezTo>
                    <a:pt x="901729" y="0"/>
                    <a:pt x="1632724" y="730995"/>
                    <a:pt x="1632724" y="1632724"/>
                  </a:cubicBezTo>
                  <a:lnTo>
                    <a:pt x="0" y="163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2293634"/>
                <a:satOff val="-11059"/>
                <a:lumOff val="20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478214" rIns="478214" bIns="432000" numCol="1" spcCol="1270" anchor="ctr" anchorCtr="1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/>
                <a:t>2</a:t>
              </a:r>
              <a:br>
                <a:rPr lang="de-DE" sz="4000"/>
              </a:br>
              <a:r>
                <a:rPr lang="de-DE" sz="2000"/>
                <a:t>Thema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227550" y="1498958"/>
              <a:ext cx="1530687" cy="1656742"/>
            </a:xfrm>
            <a:custGeom>
              <a:avLst/>
              <a:gdLst>
                <a:gd name="connsiteX0" fmla="*/ 0 w 1530687"/>
                <a:gd name="connsiteY0" fmla="*/ 0 h 1656742"/>
                <a:gd name="connsiteX1" fmla="*/ 1530687 w 1530687"/>
                <a:gd name="connsiteY1" fmla="*/ 0 h 1656742"/>
                <a:gd name="connsiteX2" fmla="*/ 1530687 w 1530687"/>
                <a:gd name="connsiteY2" fmla="*/ 1656742 h 1656742"/>
                <a:gd name="connsiteX3" fmla="*/ 0 w 1530687"/>
                <a:gd name="connsiteY3" fmla="*/ 1656742 h 1656742"/>
                <a:gd name="connsiteX4" fmla="*/ 0 w 1530687"/>
                <a:gd name="connsiteY4" fmla="*/ 0 h 16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687" h="1656742">
                  <a:moveTo>
                    <a:pt x="0" y="0"/>
                  </a:moveTo>
                  <a:lnTo>
                    <a:pt x="1530687" y="0"/>
                  </a:lnTo>
                  <a:lnTo>
                    <a:pt x="1530687" y="1656742"/>
                  </a:lnTo>
                  <a:lnTo>
                    <a:pt x="0" y="165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/>
                <a:t>Hintergrundinfo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/>
                <a:t>Schriftgröße beachten</a:t>
              </a:r>
            </a:p>
          </p:txBody>
        </p:sp>
        <p:sp>
          <p:nvSpPr>
            <p:cNvPr id="24" name="Freihandform 23"/>
            <p:cNvSpPr/>
            <p:nvPr/>
          </p:nvSpPr>
          <p:spPr>
            <a:xfrm rot="21600000">
              <a:off x="6344845" y="3646887"/>
              <a:ext cx="1632725" cy="1632725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1632724" y="0"/>
                  </a:moveTo>
                  <a:cubicBezTo>
                    <a:pt x="1632724" y="901729"/>
                    <a:pt x="901729" y="1632724"/>
                    <a:pt x="0" y="1632724"/>
                  </a:cubicBezTo>
                  <a:lnTo>
                    <a:pt x="0" y="0"/>
                  </a:lnTo>
                  <a:lnTo>
                    <a:pt x="1632724" y="0"/>
                  </a:lnTo>
                  <a:close/>
                </a:path>
              </a:pathLst>
            </a:custGeom>
            <a:solidFill>
              <a:srgbClr val="539DC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4587268"/>
                <a:satOff val="-22119"/>
                <a:lumOff val="41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360001" rIns="478214" bIns="478214" numCol="1" spcCol="1270" anchor="ctr" anchorCtr="1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/>
                <a:t>Thema </a:t>
              </a:r>
              <a:r>
                <a:rPr lang="de-DE" sz="4000"/>
                <a:t>3</a:t>
              </a: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7228239" y="4063445"/>
              <a:ext cx="1529998" cy="1655958"/>
            </a:xfrm>
            <a:custGeom>
              <a:avLst/>
              <a:gdLst>
                <a:gd name="connsiteX0" fmla="*/ 0 w 1529998"/>
                <a:gd name="connsiteY0" fmla="*/ 0 h 1655958"/>
                <a:gd name="connsiteX1" fmla="*/ 1529998 w 1529998"/>
                <a:gd name="connsiteY1" fmla="*/ 0 h 1655958"/>
                <a:gd name="connsiteX2" fmla="*/ 1529998 w 1529998"/>
                <a:gd name="connsiteY2" fmla="*/ 1655958 h 1655958"/>
                <a:gd name="connsiteX3" fmla="*/ 0 w 1529998"/>
                <a:gd name="connsiteY3" fmla="*/ 1655958 h 1655958"/>
                <a:gd name="connsiteX4" fmla="*/ 0 w 1529998"/>
                <a:gd name="connsiteY4" fmla="*/ 0 h 165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998" h="1655958">
                  <a:moveTo>
                    <a:pt x="0" y="0"/>
                  </a:moveTo>
                  <a:lnTo>
                    <a:pt x="1529998" y="0"/>
                  </a:lnTo>
                  <a:lnTo>
                    <a:pt x="1529998" y="1655958"/>
                  </a:lnTo>
                  <a:lnTo>
                    <a:pt x="0" y="1655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DC5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b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/>
                <a:t>Hinter-</a:t>
              </a:r>
              <a:r>
                <a:rPr lang="de-DE" sz="1400" err="1"/>
                <a:t>grundinfo</a:t>
              </a:r>
              <a:endParaRPr lang="de-DE" sz="140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/>
                <a:t>Schriftgröße beachten</a:t>
              </a:r>
            </a:p>
          </p:txBody>
        </p:sp>
        <p:sp>
          <p:nvSpPr>
            <p:cNvPr id="25" name="Freihandform 24"/>
            <p:cNvSpPr/>
            <p:nvPr/>
          </p:nvSpPr>
          <p:spPr>
            <a:xfrm rot="21600000">
              <a:off x="3856034" y="4077511"/>
              <a:ext cx="1886712" cy="1656547"/>
            </a:xfrm>
            <a:custGeom>
              <a:avLst/>
              <a:gdLst>
                <a:gd name="connsiteX0" fmla="*/ 0 w 1656546"/>
                <a:gd name="connsiteY0" fmla="*/ 0 h 1886711"/>
                <a:gd name="connsiteX1" fmla="*/ 1656546 w 1656546"/>
                <a:gd name="connsiteY1" fmla="*/ 0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6" fmla="*/ 1656546 w 1656546"/>
                <a:gd name="connsiteY6" fmla="*/ 0 h 1886711"/>
                <a:gd name="connsiteX7" fmla="*/ 1656546 w 1656546"/>
                <a:gd name="connsiteY7" fmla="*/ 1610614 h 18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546" h="1886711" stroke="0" extrusionOk="0">
                  <a:moveTo>
                    <a:pt x="0" y="1886710"/>
                  </a:moveTo>
                  <a:lnTo>
                    <a:pt x="0" y="1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close/>
                </a:path>
                <a:path w="1656546" h="1886711" fill="darkenLess" stroke="0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close/>
                </a:path>
                <a:path w="1656546" h="1886711" fill="none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lnTo>
                    <a:pt x="0" y="1"/>
                  </a:lnTo>
                  <a:lnTo>
                    <a:pt x="1414131" y="1"/>
                  </a:lnTo>
                </a:path>
              </a:pathLst>
            </a:custGeom>
            <a:solidFill>
              <a:srgbClr val="93C356">
                <a:alpha val="20000"/>
              </a:srgb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6880901"/>
                <a:satOff val="-33178"/>
                <a:lumOff val="6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144000" rIns="144000" bIns="14400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>
                  <a:solidFill>
                    <a:schemeClr val="tx1"/>
                  </a:solidFill>
                </a:rPr>
                <a:t>Neues Thema einbinden</a:t>
              </a:r>
            </a:p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>
                  <a:solidFill>
                    <a:schemeClr val="tx1"/>
                  </a:solidFill>
                </a:rPr>
                <a:t>Wichtiges hervorheben</a:t>
              </a:r>
            </a:p>
          </p:txBody>
        </p:sp>
        <p:sp>
          <p:nvSpPr>
            <p:cNvPr id="26" name="Gebogener Pfeil 25"/>
            <p:cNvSpPr/>
            <p:nvPr/>
          </p:nvSpPr>
          <p:spPr>
            <a:xfrm rot="2700000">
              <a:off x="5786405" y="3099757"/>
              <a:ext cx="980440" cy="1062434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30086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Logo </a:t>
            </a:r>
            <a:br>
              <a:rPr lang="en-GB" noProof="0" dirty="0"/>
            </a:br>
            <a:r>
              <a:rPr lang="en-GB" b="0" noProof="0" dirty="0" err="1"/>
              <a:t>Nutzungshinweise</a:t>
            </a:r>
            <a:r>
              <a:rPr lang="en-GB" b="0" noProof="0" dirty="0"/>
              <a:t> und </a:t>
            </a:r>
            <a:r>
              <a:rPr lang="en-GB" b="0" noProof="0" dirty="0" err="1"/>
              <a:t>Platzierung</a:t>
            </a:r>
            <a:endParaRPr lang="en-GB" b="0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noProof="0" dirty="0"/>
              <a:t>Das Logo der TUD </a:t>
            </a:r>
            <a:r>
              <a:rPr lang="en-GB" noProof="0" dirty="0" err="1"/>
              <a:t>besteht</a:t>
            </a:r>
            <a:r>
              <a:rPr lang="en-GB" noProof="0" dirty="0"/>
              <a:t> </a:t>
            </a:r>
            <a:r>
              <a:rPr lang="en-GB" noProof="0" dirty="0" err="1"/>
              <a:t>aus</a:t>
            </a:r>
            <a:r>
              <a:rPr lang="en-GB" noProof="0" dirty="0"/>
              <a:t> </a:t>
            </a:r>
            <a:r>
              <a:rPr lang="en-GB" noProof="0" dirty="0" err="1"/>
              <a:t>einem</a:t>
            </a:r>
            <a:r>
              <a:rPr lang="en-GB" noProof="0" dirty="0"/>
              <a:t> </a:t>
            </a:r>
            <a:r>
              <a:rPr lang="en-GB" b="1" noProof="0" dirty="0"/>
              <a:t>Symbol und </a:t>
            </a:r>
            <a:r>
              <a:rPr lang="en-GB" b="1" noProof="0" dirty="0" err="1"/>
              <a:t>einem</a:t>
            </a:r>
            <a:r>
              <a:rPr lang="en-GB" b="1" noProof="0" dirty="0"/>
              <a:t> </a:t>
            </a:r>
            <a:r>
              <a:rPr lang="en-GB" b="1" noProof="0" dirty="0" err="1"/>
              <a:t>Schriftzug</a:t>
            </a:r>
            <a:r>
              <a:rPr lang="en-GB" noProof="0" dirty="0"/>
              <a:t>. </a:t>
            </a:r>
          </a:p>
          <a:p>
            <a:pPr lvl="1"/>
            <a:r>
              <a:rPr lang="en-GB" noProof="0" dirty="0" err="1"/>
              <a:t>Es</a:t>
            </a:r>
            <a:r>
              <a:rPr lang="en-GB" noProof="0" dirty="0"/>
              <a:t> </a:t>
            </a:r>
            <a:r>
              <a:rPr lang="en-GB" noProof="0" dirty="0" err="1"/>
              <a:t>tritt</a:t>
            </a:r>
            <a:r>
              <a:rPr lang="en-GB" noProof="0" dirty="0"/>
              <a:t> </a:t>
            </a:r>
            <a:r>
              <a:rPr lang="en-GB" noProof="0" dirty="0" err="1"/>
              <a:t>immer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Ganzes</a:t>
            </a:r>
            <a:r>
              <a:rPr lang="en-GB" noProof="0" dirty="0"/>
              <a:t> in </a:t>
            </a:r>
            <a:r>
              <a:rPr lang="en-GB" noProof="0" dirty="0" err="1"/>
              <a:t>Erscheinung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und </a:t>
            </a:r>
            <a:r>
              <a:rPr lang="en-GB" b="1" noProof="0" dirty="0" err="1"/>
              <a:t>darf</a:t>
            </a:r>
            <a:r>
              <a:rPr lang="en-GB" b="1" noProof="0" dirty="0"/>
              <a:t> </a:t>
            </a:r>
            <a:r>
              <a:rPr lang="en-GB" b="1" noProof="0" dirty="0" err="1"/>
              <a:t>nicht</a:t>
            </a:r>
            <a:r>
              <a:rPr lang="en-GB" b="1" noProof="0" dirty="0"/>
              <a:t> </a:t>
            </a:r>
            <a:r>
              <a:rPr lang="en-GB" b="1" noProof="0" dirty="0" err="1"/>
              <a:t>getrennt</a:t>
            </a:r>
            <a:r>
              <a:rPr lang="en-GB" b="1" noProof="0" dirty="0"/>
              <a:t> </a:t>
            </a:r>
            <a:r>
              <a:rPr lang="en-GB" b="1" noProof="0" dirty="0" err="1"/>
              <a:t>oder</a:t>
            </a:r>
            <a:r>
              <a:rPr lang="en-GB" b="1" noProof="0" dirty="0"/>
              <a:t> </a:t>
            </a:r>
            <a:r>
              <a:rPr lang="en-GB" b="1" noProof="0" dirty="0" err="1"/>
              <a:t>modifiziert</a:t>
            </a:r>
            <a:r>
              <a:rPr lang="en-GB" noProof="0" dirty="0"/>
              <a:t> </a:t>
            </a:r>
            <a:r>
              <a:rPr lang="en-GB" noProof="0" dirty="0" err="1"/>
              <a:t>werden</a:t>
            </a:r>
            <a:r>
              <a:rPr lang="en-GB" noProof="0" dirty="0"/>
              <a:t>. </a:t>
            </a:r>
          </a:p>
          <a:p>
            <a:pPr lvl="1">
              <a:spcAft>
                <a:spcPts val="600"/>
              </a:spcAft>
            </a:pPr>
            <a:r>
              <a:rPr lang="en-GB" noProof="0" dirty="0"/>
              <a:t>Das Logo </a:t>
            </a:r>
            <a:r>
              <a:rPr lang="en-GB" noProof="0" dirty="0" err="1"/>
              <a:t>kann</a:t>
            </a:r>
            <a:r>
              <a:rPr lang="en-GB" noProof="0" dirty="0"/>
              <a:t> in </a:t>
            </a:r>
            <a:r>
              <a:rPr lang="en-GB" noProof="0" dirty="0" err="1"/>
              <a:t>folgenden</a:t>
            </a:r>
            <a:r>
              <a:rPr lang="en-GB" noProof="0" dirty="0"/>
              <a:t> </a:t>
            </a:r>
            <a:r>
              <a:rPr lang="en-GB" b="1" noProof="0" dirty="0" err="1"/>
              <a:t>Farben</a:t>
            </a:r>
            <a:r>
              <a:rPr lang="en-GB" noProof="0" dirty="0"/>
              <a:t> </a:t>
            </a:r>
            <a:r>
              <a:rPr lang="en-GB" noProof="0" dirty="0" err="1"/>
              <a:t>verwendet</a:t>
            </a:r>
            <a:r>
              <a:rPr lang="en-GB" noProof="0" dirty="0"/>
              <a:t> </a:t>
            </a:r>
            <a:r>
              <a:rPr lang="en-GB" noProof="0" dirty="0" err="1"/>
              <a:t>werden</a:t>
            </a:r>
            <a:r>
              <a:rPr lang="en-GB" noProof="0" dirty="0"/>
              <a:t>:</a:t>
            </a:r>
          </a:p>
          <a:p>
            <a:pPr lvl="2">
              <a:spcBef>
                <a:spcPts val="600"/>
              </a:spcBef>
            </a:pPr>
            <a:r>
              <a:rPr lang="en-GB" noProof="0" dirty="0" err="1"/>
              <a:t>Blau</a:t>
            </a:r>
            <a:r>
              <a:rPr lang="en-GB" noProof="0" dirty="0"/>
              <a:t> (HKS 41) </a:t>
            </a:r>
            <a:r>
              <a:rPr lang="en-GB" noProof="0" dirty="0" err="1"/>
              <a:t>Hausfarbe</a:t>
            </a:r>
            <a:r>
              <a:rPr lang="en-GB" noProof="0" dirty="0"/>
              <a:t> der TUD </a:t>
            </a:r>
          </a:p>
          <a:p>
            <a:pPr lvl="2">
              <a:spcBef>
                <a:spcPts val="600"/>
              </a:spcBef>
            </a:pPr>
            <a:r>
              <a:rPr lang="en-GB" noProof="0" dirty="0" err="1"/>
              <a:t>Weiß</a:t>
            </a:r>
            <a:r>
              <a:rPr lang="en-GB" noProof="0" dirty="0"/>
              <a:t> (auf </a:t>
            </a:r>
            <a:r>
              <a:rPr lang="en-GB" noProof="0" dirty="0" err="1"/>
              <a:t>blau</a:t>
            </a:r>
            <a:r>
              <a:rPr lang="en-GB" noProof="0" dirty="0"/>
              <a:t>, </a:t>
            </a:r>
            <a:r>
              <a:rPr lang="en-GB" noProof="0" dirty="0" err="1"/>
              <a:t>schwarz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dunkelgrau</a:t>
            </a:r>
            <a:r>
              <a:rPr lang="en-GB" noProof="0" dirty="0"/>
              <a:t>)</a:t>
            </a:r>
          </a:p>
          <a:p>
            <a:pPr lvl="2">
              <a:spcBef>
                <a:spcPts val="600"/>
              </a:spcBef>
            </a:pPr>
            <a:r>
              <a:rPr lang="en-GB" noProof="0" dirty="0"/>
              <a:t>Schwarz (auf </a:t>
            </a:r>
            <a:r>
              <a:rPr lang="en-GB" noProof="0" dirty="0" err="1"/>
              <a:t>weiß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grau</a:t>
            </a:r>
            <a:r>
              <a:rPr lang="en-GB" noProof="0" dirty="0"/>
              <a:t>)</a:t>
            </a:r>
          </a:p>
          <a:p>
            <a:pPr lvl="2">
              <a:spcBef>
                <a:spcPts val="600"/>
              </a:spcBef>
            </a:pPr>
            <a:r>
              <a:rPr lang="en-GB" noProof="0" dirty="0"/>
              <a:t>Grau (auf </a:t>
            </a:r>
            <a:r>
              <a:rPr lang="en-GB" noProof="0" dirty="0" err="1"/>
              <a:t>weiß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grau</a:t>
            </a:r>
            <a:r>
              <a:rPr lang="en-GB" noProof="0" dirty="0"/>
              <a:t>)</a:t>
            </a:r>
          </a:p>
          <a:p>
            <a:pPr marL="90488" lvl="2" indent="0">
              <a:buNone/>
            </a:pP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  <a:p>
            <a:pPr lvl="2"/>
            <a:r>
              <a:rPr lang="en-GB" noProof="0" dirty="0"/>
              <a:t>in </a:t>
            </a:r>
            <a:r>
              <a:rPr lang="en-GB" noProof="0" dirty="0" err="1"/>
              <a:t>allen</a:t>
            </a:r>
            <a:r>
              <a:rPr lang="en-GB" noProof="0" dirty="0"/>
              <a:t> </a:t>
            </a:r>
            <a:r>
              <a:rPr lang="en-GB" noProof="0" dirty="0" err="1"/>
              <a:t>genannten</a:t>
            </a:r>
            <a:r>
              <a:rPr lang="en-GB" noProof="0" dirty="0"/>
              <a:t> </a:t>
            </a:r>
            <a:r>
              <a:rPr lang="en-GB" noProof="0" dirty="0" err="1"/>
              <a:t>Farben</a:t>
            </a:r>
            <a:r>
              <a:rPr lang="en-GB" noProof="0" dirty="0"/>
              <a:t> </a:t>
            </a:r>
            <a:r>
              <a:rPr lang="en-GB" noProof="0" dirty="0" err="1"/>
              <a:t>auch</a:t>
            </a:r>
            <a:r>
              <a:rPr lang="en-GB" noProof="0" dirty="0"/>
              <a:t> auf </a:t>
            </a:r>
            <a:r>
              <a:rPr lang="en-GB" noProof="0" dirty="0" err="1"/>
              <a:t>Fotos</a:t>
            </a:r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1484312"/>
            <a:ext cx="2495550" cy="1011877"/>
          </a:xfrm>
          <a:prstGeom prst="rect">
            <a:avLst/>
          </a:prstGeom>
          <a:ln w="3175" cap="sq" cmpd="sng">
            <a:solidFill>
              <a:schemeClr val="tx1"/>
            </a:solidFill>
            <a:prstDash val="solid"/>
            <a:miter lim="800000"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2771629"/>
            <a:ext cx="2495550" cy="10118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4058946"/>
            <a:ext cx="2495550" cy="1011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51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D91906E-15A0-8749-9F3A-5E231A793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" y="-35367"/>
            <a:ext cx="12189862" cy="6893366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Netzwerk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/>
              <a:t>DRESDEN-concept</a:t>
            </a:r>
            <a:r>
              <a:rPr lang="en-GB" sz="1600" noProof="0" dirty="0"/>
              <a:t/>
            </a:r>
            <a:br>
              <a:rPr lang="en-GB" sz="1600" noProof="0" dirty="0"/>
            </a:br>
            <a:endParaRPr lang="en-GB" sz="1600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810512"/>
            <a:ext cx="10580688" cy="2903220"/>
          </a:xfrm>
        </p:spPr>
        <p:txBody>
          <a:bodyPr/>
          <a:lstStyle/>
          <a:p>
            <a:r>
              <a:rPr lang="en-GB" b="1" noProof="0" dirty="0"/>
              <a:t>D</a:t>
            </a:r>
            <a:r>
              <a:rPr lang="en-GB" noProof="0" dirty="0"/>
              <a:t>resden </a:t>
            </a:r>
            <a:r>
              <a:rPr lang="en-GB" b="1" noProof="0" dirty="0"/>
              <a:t>R</a:t>
            </a:r>
            <a:r>
              <a:rPr lang="en-GB" noProof="0" dirty="0"/>
              <a:t>esearch and </a:t>
            </a:r>
            <a:r>
              <a:rPr lang="en-GB" b="1" noProof="0" dirty="0"/>
              <a:t>E</a:t>
            </a:r>
            <a:r>
              <a:rPr lang="en-GB" noProof="0" dirty="0"/>
              <a:t>ducation </a:t>
            </a:r>
            <a:br>
              <a:rPr lang="en-GB" noProof="0" dirty="0"/>
            </a:br>
            <a:r>
              <a:rPr lang="en-GB" b="1" noProof="0" dirty="0"/>
              <a:t>S</a:t>
            </a:r>
            <a:r>
              <a:rPr lang="en-GB" noProof="0" dirty="0"/>
              <a:t>ynergies for the </a:t>
            </a:r>
            <a:r>
              <a:rPr lang="en-GB" b="1" noProof="0" dirty="0"/>
              <a:t>D</a:t>
            </a:r>
            <a:r>
              <a:rPr lang="en-GB" noProof="0" dirty="0"/>
              <a:t>evelopment </a:t>
            </a:r>
            <a:br>
              <a:rPr lang="en-GB" noProof="0" dirty="0"/>
            </a:br>
            <a:r>
              <a:rPr lang="en-GB" noProof="0" dirty="0"/>
              <a:t>of </a:t>
            </a:r>
            <a:r>
              <a:rPr lang="en-GB" b="1" noProof="0" dirty="0"/>
              <a:t>E</a:t>
            </a:r>
            <a:r>
              <a:rPr lang="en-GB" noProof="0" dirty="0"/>
              <a:t>xcellence and </a:t>
            </a:r>
            <a:r>
              <a:rPr lang="en-GB" b="1" noProof="0" dirty="0"/>
              <a:t>N</a:t>
            </a:r>
            <a:r>
              <a:rPr lang="en-GB" noProof="0" dirty="0"/>
              <a:t>ovelty</a:t>
            </a:r>
          </a:p>
        </p:txBody>
      </p:sp>
    </p:spTree>
    <p:extLst>
      <p:ext uri="{BB962C8B-B14F-4D97-AF65-F5344CB8AC3E}">
        <p14:creationId xmlns:p14="http://schemas.microsoft.com/office/powerpoint/2010/main" val="2962763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DRESDEN-concept </a:t>
            </a:r>
            <a:br>
              <a:rPr lang="en-GB" noProof="0" dirty="0"/>
            </a:br>
            <a:r>
              <a:rPr lang="en-GB" noProof="0" dirty="0" err="1"/>
              <a:t>Exzellenz</a:t>
            </a:r>
            <a:r>
              <a:rPr lang="en-GB" noProof="0" dirty="0"/>
              <a:t> </a:t>
            </a:r>
            <a:r>
              <a:rPr lang="en-GB" noProof="0" dirty="0" err="1"/>
              <a:t>aus</a:t>
            </a:r>
            <a:r>
              <a:rPr lang="en-GB" noProof="0" dirty="0"/>
              <a:t> </a:t>
            </a:r>
            <a:r>
              <a:rPr lang="en-GB" noProof="0" dirty="0" err="1"/>
              <a:t>Wissenschaft</a:t>
            </a:r>
            <a:r>
              <a:rPr lang="en-GB" noProof="0" dirty="0"/>
              <a:t> und </a:t>
            </a:r>
            <a:r>
              <a:rPr lang="en-GB" noProof="0" dirty="0" err="1"/>
              <a:t>Kultur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noProof="0" dirty="0"/>
              <a:t>DRESDEN-concept </a:t>
            </a:r>
            <a:r>
              <a:rPr lang="en-GB" noProof="0" dirty="0" err="1"/>
              <a:t>ist</a:t>
            </a:r>
            <a:r>
              <a:rPr lang="en-GB" noProof="0" dirty="0"/>
              <a:t> </a:t>
            </a:r>
            <a:r>
              <a:rPr lang="en-GB" noProof="0" dirty="0" err="1"/>
              <a:t>ein</a:t>
            </a:r>
            <a:r>
              <a:rPr lang="en-GB" noProof="0" dirty="0"/>
              <a:t> </a:t>
            </a:r>
            <a:r>
              <a:rPr lang="en-GB" noProof="0" dirty="0" err="1"/>
              <a:t>Netzwerk</a:t>
            </a:r>
            <a:r>
              <a:rPr lang="en-GB" noProof="0" dirty="0"/>
              <a:t> der </a:t>
            </a:r>
            <a:r>
              <a:rPr lang="en-GB" b="1" noProof="0" dirty="0"/>
              <a:t>TU Dresden </a:t>
            </a:r>
            <a:r>
              <a:rPr lang="en-GB" b="1" noProof="0" dirty="0" err="1"/>
              <a:t>mit</a:t>
            </a:r>
            <a:r>
              <a:rPr lang="en-GB" b="1" noProof="0" dirty="0"/>
              <a:t> 32 </a:t>
            </a:r>
            <a:r>
              <a:rPr lang="en-GB" b="1" noProof="0" dirty="0" err="1"/>
              <a:t>Partnern</a:t>
            </a:r>
            <a:r>
              <a:rPr lang="en-GB" noProof="0" dirty="0"/>
              <a:t> in der </a:t>
            </a:r>
            <a:r>
              <a:rPr lang="en-GB" noProof="0" dirty="0" err="1"/>
              <a:t>Wissenschaft</a:t>
            </a:r>
            <a:r>
              <a:rPr lang="en-GB" noProof="0" dirty="0"/>
              <a:t> und </a:t>
            </a:r>
            <a:r>
              <a:rPr lang="en-GB" noProof="0" dirty="0" err="1"/>
              <a:t>Kultur</a:t>
            </a:r>
            <a:r>
              <a:rPr lang="en-GB" noProof="0" dirty="0"/>
              <a:t>.</a:t>
            </a:r>
            <a:br>
              <a:rPr lang="en-GB" noProof="0" dirty="0"/>
            </a:br>
            <a:r>
              <a:rPr lang="en-GB" noProof="0" dirty="0" err="1"/>
              <a:t>Alle</a:t>
            </a:r>
            <a:r>
              <a:rPr lang="en-GB" noProof="0" dirty="0"/>
              <a:t> Partner </a:t>
            </a:r>
            <a:r>
              <a:rPr lang="en-GB" noProof="0" dirty="0" err="1"/>
              <a:t>sind</a:t>
            </a:r>
            <a:r>
              <a:rPr lang="en-GB" noProof="0" dirty="0"/>
              <a:t> </a:t>
            </a:r>
            <a:r>
              <a:rPr lang="en-GB" b="1" noProof="0" dirty="0" err="1"/>
              <a:t>forschende</a:t>
            </a:r>
            <a:r>
              <a:rPr lang="en-GB" noProof="0" dirty="0"/>
              <a:t> Institute und </a:t>
            </a:r>
            <a:r>
              <a:rPr lang="en-GB" noProof="0" dirty="0" err="1"/>
              <a:t>Einrichtungen</a:t>
            </a:r>
            <a:r>
              <a:rPr lang="en-GB" noProof="0" dirty="0"/>
              <a:t> in Dresden.</a:t>
            </a:r>
          </a:p>
          <a:p>
            <a:pPr lvl="1"/>
            <a:r>
              <a:rPr lang="en-GB" noProof="0" dirty="0" err="1"/>
              <a:t>Synergien</a:t>
            </a:r>
            <a:r>
              <a:rPr lang="en-GB" noProof="0" dirty="0"/>
              <a:t> </a:t>
            </a:r>
            <a:r>
              <a:rPr lang="en-GB" noProof="0" dirty="0" err="1"/>
              <a:t>zwischen</a:t>
            </a:r>
            <a:r>
              <a:rPr lang="en-GB" noProof="0" dirty="0"/>
              <a:t> der TU Dresden und den </a:t>
            </a:r>
            <a:r>
              <a:rPr lang="en-GB" noProof="0" dirty="0" err="1"/>
              <a:t>außeruniversitären</a:t>
            </a:r>
            <a:r>
              <a:rPr lang="en-GB" noProof="0" dirty="0"/>
              <a:t> </a:t>
            </a:r>
            <a:r>
              <a:rPr lang="en-GB" noProof="0" dirty="0" err="1"/>
              <a:t>Dresdener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Forschungsinstitutionen</a:t>
            </a:r>
            <a:r>
              <a:rPr lang="en-GB" noProof="0" dirty="0"/>
              <a:t> in </a:t>
            </a:r>
            <a:r>
              <a:rPr lang="en-GB" noProof="0" dirty="0" err="1"/>
              <a:t>Forschung</a:t>
            </a:r>
            <a:r>
              <a:rPr lang="en-GB" noProof="0" dirty="0"/>
              <a:t>, </a:t>
            </a:r>
            <a:r>
              <a:rPr lang="en-GB" noProof="0" dirty="0" err="1"/>
              <a:t>Lehre</a:t>
            </a:r>
            <a:r>
              <a:rPr lang="en-GB" noProof="0" dirty="0"/>
              <a:t> und </a:t>
            </a:r>
            <a:r>
              <a:rPr lang="en-GB" noProof="0" dirty="0" err="1"/>
              <a:t>Infrastruktur</a:t>
            </a:r>
            <a:r>
              <a:rPr lang="en-GB" noProof="0" dirty="0"/>
              <a:t>:</a:t>
            </a:r>
          </a:p>
          <a:p>
            <a:pPr lvl="2"/>
            <a:r>
              <a:rPr lang="en-GB" noProof="0" dirty="0" err="1"/>
              <a:t>gemeinsame</a:t>
            </a:r>
            <a:r>
              <a:rPr lang="en-GB" noProof="0" dirty="0"/>
              <a:t> </a:t>
            </a:r>
            <a:r>
              <a:rPr lang="en-GB" noProof="0" dirty="0" err="1"/>
              <a:t>Identifizierung</a:t>
            </a:r>
            <a:r>
              <a:rPr lang="en-GB" noProof="0" dirty="0"/>
              <a:t> und </a:t>
            </a:r>
            <a:r>
              <a:rPr lang="en-GB" noProof="0" dirty="0" err="1"/>
              <a:t>Koordination</a:t>
            </a:r>
            <a:r>
              <a:rPr lang="en-GB" noProof="0" dirty="0"/>
              <a:t> von </a:t>
            </a:r>
            <a:r>
              <a:rPr lang="en-GB" noProof="0" dirty="0" err="1"/>
              <a:t>Forschungsschwerpunkten</a:t>
            </a:r>
            <a:endParaRPr lang="en-GB" noProof="0" dirty="0"/>
          </a:p>
          <a:p>
            <a:pPr lvl="2"/>
            <a:r>
              <a:rPr lang="en-GB" noProof="0" dirty="0" err="1"/>
              <a:t>gemeinsame</a:t>
            </a:r>
            <a:r>
              <a:rPr lang="en-GB" noProof="0" dirty="0"/>
              <a:t> </a:t>
            </a:r>
            <a:r>
              <a:rPr lang="en-GB" noProof="0" dirty="0" err="1"/>
              <a:t>Berufungen</a:t>
            </a:r>
            <a:r>
              <a:rPr lang="en-GB" noProof="0" dirty="0"/>
              <a:t> / Recruitment von </a:t>
            </a:r>
            <a:r>
              <a:rPr lang="en-GB" noProof="0" dirty="0" err="1"/>
              <a:t>Spitzenkräften</a:t>
            </a:r>
            <a:endParaRPr lang="en-GB" noProof="0" dirty="0"/>
          </a:p>
          <a:p>
            <a:pPr lvl="2"/>
            <a:r>
              <a:rPr lang="en-GB" noProof="0" dirty="0"/>
              <a:t>Shared Resources / One-Campus-Model</a:t>
            </a:r>
          </a:p>
          <a:p>
            <a:pPr lvl="1"/>
            <a:r>
              <a:rPr lang="en-GB" noProof="0" dirty="0" err="1"/>
              <a:t>Kernelement</a:t>
            </a:r>
            <a:r>
              <a:rPr lang="en-GB" noProof="0" dirty="0"/>
              <a:t> </a:t>
            </a:r>
            <a:r>
              <a:rPr lang="en-GB" noProof="0" dirty="0" err="1"/>
              <a:t>liegt</a:t>
            </a:r>
            <a:r>
              <a:rPr lang="en-GB" noProof="0" dirty="0"/>
              <a:t> in der </a:t>
            </a:r>
            <a:r>
              <a:rPr lang="en-GB" noProof="0" dirty="0" err="1"/>
              <a:t>Bewerbung</a:t>
            </a:r>
            <a:r>
              <a:rPr lang="en-GB" noProof="0" dirty="0"/>
              <a:t> der TU Dresden </a:t>
            </a:r>
            <a:r>
              <a:rPr lang="en-GB" noProof="0" dirty="0" err="1"/>
              <a:t>zur</a:t>
            </a:r>
            <a:r>
              <a:rPr lang="en-GB" noProof="0" dirty="0"/>
              <a:t> </a:t>
            </a:r>
            <a:r>
              <a:rPr lang="en-GB" noProof="0" dirty="0" err="1"/>
              <a:t>Exzellenz</a:t>
            </a:r>
            <a:r>
              <a:rPr lang="en-GB" noProof="0" dirty="0"/>
              <a:t>-Universität.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 err="1"/>
              <a:t>Wofür</a:t>
            </a:r>
            <a:r>
              <a:rPr lang="en-GB" noProof="0" dirty="0"/>
              <a:t> </a:t>
            </a:r>
            <a:r>
              <a:rPr lang="en-GB" noProof="0" dirty="0" err="1"/>
              <a:t>können</a:t>
            </a:r>
            <a:r>
              <a:rPr lang="en-GB" noProof="0" dirty="0"/>
              <a:t> Sie die </a:t>
            </a:r>
            <a:r>
              <a:rPr lang="en-GB" noProof="0" dirty="0" err="1"/>
              <a:t>Karte</a:t>
            </a:r>
            <a:r>
              <a:rPr lang="en-GB" noProof="0" dirty="0"/>
              <a:t> </a:t>
            </a:r>
            <a:r>
              <a:rPr lang="en-GB" noProof="0" dirty="0" err="1"/>
              <a:t>zum</a:t>
            </a:r>
            <a:r>
              <a:rPr lang="en-GB" noProof="0" dirty="0"/>
              <a:t> DRESDEN-concept </a:t>
            </a:r>
            <a:r>
              <a:rPr lang="en-GB" noProof="0" dirty="0" err="1"/>
              <a:t>Netzwerk</a:t>
            </a:r>
            <a:r>
              <a:rPr lang="en-GB" noProof="0" dirty="0"/>
              <a:t> in </a:t>
            </a:r>
            <a:r>
              <a:rPr lang="en-GB" noProof="0" dirty="0" err="1"/>
              <a:t>dieser</a:t>
            </a:r>
            <a:r>
              <a:rPr lang="en-GB" noProof="0" dirty="0"/>
              <a:t> </a:t>
            </a:r>
            <a:r>
              <a:rPr lang="en-GB" noProof="0" dirty="0" err="1"/>
              <a:t>Präsentationsvorlage</a:t>
            </a:r>
            <a:r>
              <a:rPr lang="en-GB" noProof="0" dirty="0"/>
              <a:t> </a:t>
            </a:r>
            <a:r>
              <a:rPr lang="en-GB" noProof="0" dirty="0" err="1"/>
              <a:t>nutzen</a:t>
            </a:r>
            <a:r>
              <a:rPr lang="en-GB" noProof="0" dirty="0"/>
              <a:t>?</a:t>
            </a:r>
          </a:p>
          <a:p>
            <a:pPr lvl="2"/>
            <a:r>
              <a:rPr lang="en-GB" noProof="0" dirty="0"/>
              <a:t>Sie </a:t>
            </a:r>
            <a:r>
              <a:rPr lang="en-GB" noProof="0" dirty="0" err="1"/>
              <a:t>können</a:t>
            </a:r>
            <a:r>
              <a:rPr lang="en-GB" noProof="0" dirty="0"/>
              <a:t> die </a:t>
            </a:r>
            <a:r>
              <a:rPr lang="en-GB" noProof="0" dirty="0" err="1"/>
              <a:t>Karte</a:t>
            </a:r>
            <a:r>
              <a:rPr lang="en-GB" noProof="0" dirty="0"/>
              <a:t>  </a:t>
            </a:r>
            <a:r>
              <a:rPr lang="en-GB" noProof="0" dirty="0" err="1"/>
              <a:t>gern</a:t>
            </a:r>
            <a:r>
              <a:rPr lang="en-GB" noProof="0" dirty="0"/>
              <a:t> </a:t>
            </a:r>
            <a:r>
              <a:rPr lang="en-GB" noProof="0" dirty="0" err="1"/>
              <a:t>nutzen</a:t>
            </a:r>
            <a:r>
              <a:rPr lang="en-GB" noProof="0" dirty="0"/>
              <a:t>, um in </a:t>
            </a:r>
            <a:r>
              <a:rPr lang="en-GB" noProof="0" dirty="0" err="1"/>
              <a:t>Ihren</a:t>
            </a:r>
            <a:r>
              <a:rPr lang="en-GB" noProof="0" dirty="0"/>
              <a:t> </a:t>
            </a:r>
            <a:r>
              <a:rPr lang="en-GB" noProof="0" dirty="0" err="1"/>
              <a:t>Präsentationen</a:t>
            </a:r>
            <a:r>
              <a:rPr lang="en-GB" noProof="0" dirty="0"/>
              <a:t> auf das </a:t>
            </a:r>
            <a:r>
              <a:rPr lang="en-GB" noProof="0" dirty="0" err="1"/>
              <a:t>Netzwerk</a:t>
            </a:r>
            <a:r>
              <a:rPr lang="en-GB" noProof="0" dirty="0"/>
              <a:t> </a:t>
            </a:r>
            <a:r>
              <a:rPr lang="en-GB" noProof="0" dirty="0" err="1"/>
              <a:t>Bezug</a:t>
            </a:r>
            <a:r>
              <a:rPr lang="en-GB" noProof="0" dirty="0"/>
              <a:t> </a:t>
            </a:r>
            <a:r>
              <a:rPr lang="en-GB" noProof="0" dirty="0" err="1"/>
              <a:t>zu</a:t>
            </a:r>
            <a:r>
              <a:rPr lang="en-GB" noProof="0" dirty="0"/>
              <a:t> </a:t>
            </a:r>
            <a:r>
              <a:rPr lang="en-GB" noProof="0" dirty="0" err="1"/>
              <a:t>nehmen</a:t>
            </a:r>
            <a:r>
              <a:rPr lang="en-GB" noProof="0" dirty="0"/>
              <a:t>.</a:t>
            </a:r>
          </a:p>
          <a:p>
            <a:pPr lvl="2"/>
            <a:r>
              <a:rPr lang="en-GB" noProof="0" dirty="0"/>
              <a:t>Sie </a:t>
            </a:r>
            <a:r>
              <a:rPr lang="en-GB" noProof="0" dirty="0" err="1"/>
              <a:t>können</a:t>
            </a:r>
            <a:r>
              <a:rPr lang="en-GB" noProof="0" dirty="0"/>
              <a:t> </a:t>
            </a:r>
            <a:r>
              <a:rPr lang="en-GB" noProof="0" dirty="0" err="1"/>
              <a:t>ihre</a:t>
            </a:r>
            <a:r>
              <a:rPr lang="en-GB" noProof="0" dirty="0"/>
              <a:t> </a:t>
            </a:r>
            <a:r>
              <a:rPr lang="en-GB" noProof="0" dirty="0" err="1"/>
              <a:t>eigene</a:t>
            </a:r>
            <a:r>
              <a:rPr lang="en-GB" noProof="0" dirty="0"/>
              <a:t> </a:t>
            </a:r>
            <a:r>
              <a:rPr lang="en-GB" noProof="0" dirty="0" err="1"/>
              <a:t>Projektpartner</a:t>
            </a:r>
            <a:r>
              <a:rPr lang="en-GB" noProof="0" dirty="0"/>
              <a:t> </a:t>
            </a:r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noProof="0" dirty="0" err="1"/>
              <a:t>Netzwerk</a:t>
            </a:r>
            <a:r>
              <a:rPr lang="en-GB" noProof="0" dirty="0"/>
              <a:t> </a:t>
            </a:r>
            <a:r>
              <a:rPr lang="en-GB" noProof="0" dirty="0" err="1"/>
              <a:t>hervorheben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520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42" y="3693405"/>
            <a:ext cx="3959866" cy="272371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66" y="4490647"/>
            <a:ext cx="2489043" cy="7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6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Schrift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b="0" noProof="0" dirty="0" err="1"/>
              <a:t>Hausschrift</a:t>
            </a:r>
            <a:r>
              <a:rPr lang="en-GB" b="0" noProof="0" dirty="0"/>
              <a:t> Open Sans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4294967295"/>
          </p:nvPr>
        </p:nvSpPr>
        <p:spPr>
          <a:xfrm>
            <a:off x="874713" y="1484314"/>
            <a:ext cx="5195888" cy="4357686"/>
          </a:xfrm>
        </p:spPr>
        <p:txBody>
          <a:bodyPr/>
          <a:lstStyle/>
          <a:p>
            <a:pPr lvl="1"/>
            <a:r>
              <a:rPr lang="en-GB" noProof="0" dirty="0"/>
              <a:t>Ab </a:t>
            </a:r>
            <a:r>
              <a:rPr lang="en-GB" noProof="0" dirty="0" err="1"/>
              <a:t>Februar</a:t>
            </a:r>
            <a:r>
              <a:rPr lang="en-GB" noProof="0" dirty="0"/>
              <a:t> 2018 </a:t>
            </a:r>
            <a:r>
              <a:rPr lang="en-GB" noProof="0" dirty="0" err="1"/>
              <a:t>wird</a:t>
            </a:r>
            <a:r>
              <a:rPr lang="en-GB" noProof="0" dirty="0"/>
              <a:t> die </a:t>
            </a:r>
            <a:r>
              <a:rPr lang="en-GB" noProof="0" dirty="0" err="1"/>
              <a:t>Schrift</a:t>
            </a:r>
            <a:r>
              <a:rPr lang="en-GB" noProof="0" dirty="0"/>
              <a:t> </a:t>
            </a:r>
            <a:r>
              <a:rPr lang="en-GB" b="1" noProof="0" dirty="0"/>
              <a:t>Open Sans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Hausschrift</a:t>
            </a:r>
            <a:r>
              <a:rPr lang="en-GB" noProof="0" dirty="0"/>
              <a:t> der TUD </a:t>
            </a:r>
            <a:r>
              <a:rPr lang="en-GB" noProof="0" dirty="0" err="1"/>
              <a:t>verwendet</a:t>
            </a:r>
            <a:r>
              <a:rPr lang="en-GB" noProof="0" dirty="0"/>
              <a:t>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Die Open Sans </a:t>
            </a:r>
            <a:r>
              <a:rPr lang="en-GB" noProof="0" dirty="0" err="1"/>
              <a:t>wurde</a:t>
            </a:r>
            <a:r>
              <a:rPr lang="en-GB" noProof="0" dirty="0"/>
              <a:t> von </a:t>
            </a:r>
            <a:r>
              <a:rPr lang="en-GB" noProof="0" dirty="0" err="1"/>
              <a:t>Schriftgestalter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>
                <a:solidFill>
                  <a:schemeClr val="accent2"/>
                </a:solidFill>
                <a:latin typeface="TUD-Iconfont Light" panose="00000400000000000000" pitchFamily="50" charset="0"/>
              </a:rPr>
              <a:t>🔗</a:t>
            </a:r>
            <a:r>
              <a:rPr lang="en-GB" noProof="0" dirty="0"/>
              <a:t> </a:t>
            </a:r>
            <a:r>
              <a:rPr lang="en-GB" noProof="0" dirty="0">
                <a:hlinkClick r:id="rId3"/>
              </a:rPr>
              <a:t>Steve Matteson</a:t>
            </a:r>
            <a:r>
              <a:rPr lang="en-GB" noProof="0" dirty="0"/>
              <a:t> 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b="1" noProof="0" dirty="0" err="1"/>
              <a:t>medienübergreifende</a:t>
            </a:r>
            <a:r>
              <a:rPr lang="en-GB" b="1" noProof="0" dirty="0"/>
              <a:t>  </a:t>
            </a:r>
            <a:r>
              <a:rPr lang="en-GB" b="1" noProof="0" dirty="0" err="1"/>
              <a:t>Schrift</a:t>
            </a:r>
            <a:r>
              <a:rPr lang="en-GB" b="1" noProof="0" dirty="0"/>
              <a:t> </a:t>
            </a:r>
            <a:r>
              <a:rPr lang="en-GB" b="1" noProof="0" dirty="0" err="1"/>
              <a:t>für</a:t>
            </a:r>
            <a:r>
              <a:rPr lang="en-GB" b="1" noProof="0" dirty="0"/>
              <a:t> </a:t>
            </a:r>
            <a:r>
              <a:rPr lang="en-GB" b="1" noProof="0" dirty="0" err="1"/>
              <a:t>Drucksachen</a:t>
            </a:r>
            <a:r>
              <a:rPr lang="en-GB" b="1" noProof="0" dirty="0"/>
              <a:t>, </a:t>
            </a:r>
            <a:r>
              <a:rPr lang="en-GB" b="1" noProof="0" dirty="0" err="1"/>
              <a:t>Webgestaltung</a:t>
            </a:r>
            <a:r>
              <a:rPr lang="en-GB" b="1" noProof="0" dirty="0"/>
              <a:t> und mobile</a:t>
            </a:r>
            <a:r>
              <a:rPr lang="en-GB" noProof="0" dirty="0"/>
              <a:t> </a:t>
            </a:r>
            <a:r>
              <a:rPr lang="en-GB" b="1" noProof="0" dirty="0"/>
              <a:t>Interfaces</a:t>
            </a:r>
            <a:r>
              <a:rPr lang="en-GB" noProof="0" dirty="0"/>
              <a:t> </a:t>
            </a:r>
            <a:r>
              <a:rPr lang="en-GB" noProof="0" dirty="0" err="1"/>
              <a:t>entwickelt</a:t>
            </a:r>
            <a:r>
              <a:rPr lang="en-GB" noProof="0" dirty="0"/>
              <a:t> und </a:t>
            </a:r>
            <a:r>
              <a:rPr lang="en-GB" noProof="0" dirty="0" err="1"/>
              <a:t>unter</a:t>
            </a:r>
            <a:r>
              <a:rPr lang="en-GB" noProof="0" dirty="0"/>
              <a:t> der Apache License Version 2.0 </a:t>
            </a:r>
            <a:r>
              <a:rPr lang="en-GB" noProof="0" dirty="0" err="1"/>
              <a:t>veröffentlicht</a:t>
            </a:r>
            <a:r>
              <a:rPr lang="en-GB" noProof="0" dirty="0"/>
              <a:t>. 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Die </a:t>
            </a:r>
            <a:r>
              <a:rPr lang="en-GB" noProof="0" dirty="0" err="1"/>
              <a:t>Schrift</a:t>
            </a:r>
            <a:r>
              <a:rPr lang="en-GB" noProof="0" dirty="0"/>
              <a:t> </a:t>
            </a:r>
            <a:r>
              <a:rPr lang="en-GB" noProof="0" dirty="0" err="1"/>
              <a:t>steht</a:t>
            </a:r>
            <a:r>
              <a:rPr lang="en-GB" noProof="0" dirty="0"/>
              <a:t> in </a:t>
            </a:r>
            <a:r>
              <a:rPr lang="en-GB" noProof="0" dirty="0" err="1"/>
              <a:t>verschiedenen</a:t>
            </a:r>
            <a:r>
              <a:rPr lang="en-GB" noProof="0" dirty="0"/>
              <a:t> </a:t>
            </a:r>
            <a:r>
              <a:rPr lang="en-GB" noProof="0" dirty="0" err="1"/>
              <a:t>Schriftbibliotheken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1" noProof="0" dirty="0" err="1"/>
              <a:t>im</a:t>
            </a:r>
            <a:r>
              <a:rPr lang="en-GB" b="1" noProof="0" dirty="0"/>
              <a:t> Internet </a:t>
            </a:r>
            <a:r>
              <a:rPr lang="en-GB" noProof="0" dirty="0"/>
              <a:t>und </a:t>
            </a:r>
            <a:r>
              <a:rPr lang="en-GB" noProof="0" dirty="0" err="1"/>
              <a:t>im</a:t>
            </a:r>
            <a:r>
              <a:rPr lang="en-GB" noProof="0" dirty="0"/>
              <a:t> </a:t>
            </a:r>
            <a:r>
              <a:rPr lang="en-GB" noProof="0" dirty="0" err="1"/>
              <a:t>internen</a:t>
            </a:r>
            <a:r>
              <a:rPr lang="en-GB" noProof="0" dirty="0"/>
              <a:t> </a:t>
            </a:r>
            <a:r>
              <a:rPr lang="en-GB" noProof="0" dirty="0" err="1"/>
              <a:t>Bereich</a:t>
            </a:r>
            <a:r>
              <a:rPr lang="en-GB" noProof="0" dirty="0"/>
              <a:t> der TUD-</a:t>
            </a:r>
            <a:r>
              <a:rPr lang="en-GB" noProof="0" dirty="0" err="1"/>
              <a:t>Webseiten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b="1" noProof="0" dirty="0" err="1"/>
              <a:t>freier</a:t>
            </a:r>
            <a:r>
              <a:rPr lang="en-GB" noProof="0" dirty="0">
                <a:solidFill>
                  <a:schemeClr val="accent2"/>
                </a:solidFill>
                <a:latin typeface="TUD-Iconfont Light" panose="00000400000000000000" pitchFamily="50" charset="0"/>
              </a:rPr>
              <a:t> 🔗</a:t>
            </a:r>
            <a:r>
              <a:rPr lang="en-GB" noProof="0" dirty="0"/>
              <a:t> </a:t>
            </a:r>
            <a:r>
              <a:rPr lang="en-GB" noProof="0" dirty="0">
                <a:hlinkClick r:id="rId4"/>
              </a:rPr>
              <a:t>Download</a:t>
            </a:r>
            <a:r>
              <a:rPr lang="en-GB" noProof="0" dirty="0"/>
              <a:t> </a:t>
            </a:r>
            <a:r>
              <a:rPr lang="en-GB" noProof="0" dirty="0" err="1"/>
              <a:t>zur</a:t>
            </a:r>
            <a:r>
              <a:rPr lang="en-GB" noProof="0" dirty="0"/>
              <a:t> </a:t>
            </a:r>
            <a:r>
              <a:rPr lang="en-GB" noProof="0" dirty="0" err="1"/>
              <a:t>Verfügung</a:t>
            </a:r>
            <a:r>
              <a:rPr lang="en-GB" noProof="0" dirty="0"/>
              <a:t>.</a:t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Die </a:t>
            </a:r>
            <a:r>
              <a:rPr lang="en-GB" noProof="0" dirty="0" err="1"/>
              <a:t>Schrift</a:t>
            </a:r>
            <a:r>
              <a:rPr lang="en-GB" noProof="0" dirty="0"/>
              <a:t> Open Sans </a:t>
            </a:r>
            <a:r>
              <a:rPr lang="en-GB" noProof="0" dirty="0" err="1"/>
              <a:t>ist</a:t>
            </a:r>
            <a:r>
              <a:rPr lang="en-GB" noProof="0" dirty="0"/>
              <a:t> </a:t>
            </a:r>
            <a:r>
              <a:rPr lang="en-GB" b="1" noProof="0" dirty="0" err="1"/>
              <a:t>direkt</a:t>
            </a:r>
            <a:r>
              <a:rPr lang="en-GB" b="1" noProof="0" dirty="0"/>
              <a:t> in </a:t>
            </a:r>
            <a:r>
              <a:rPr lang="en-GB" b="1" noProof="0" dirty="0" err="1"/>
              <a:t>dieser</a:t>
            </a:r>
            <a:r>
              <a:rPr lang="en-GB" b="1" noProof="0" dirty="0"/>
              <a:t> </a:t>
            </a:r>
            <a:r>
              <a:rPr lang="en-GB" b="1" noProof="0" dirty="0" err="1"/>
              <a:t>Präsentationsvorlage</a:t>
            </a:r>
            <a:r>
              <a:rPr lang="en-GB" b="1" noProof="0" dirty="0"/>
              <a:t> </a:t>
            </a:r>
            <a:r>
              <a:rPr lang="en-GB" b="1" noProof="0" dirty="0" err="1"/>
              <a:t>eingebunden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6267449" y="1484313"/>
            <a:ext cx="4298951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600" b="1">
                <a:solidFill>
                  <a:srgbClr val="0069B4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Schriftschnitte</a:t>
            </a:r>
            <a:br>
              <a:rPr lang="de-DE" sz="1600" b="1">
                <a:solidFill>
                  <a:srgbClr val="0069B4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de-DE" sz="1600" b="1">
              <a:solidFill>
                <a:srgbClr val="0069B4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de-DE" sz="1600">
                <a:solidFill>
                  <a:srgbClr val="0069B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Light</a:t>
            </a:r>
          </a:p>
          <a:p>
            <a:pPr algn="r"/>
            <a:r>
              <a:rPr lang="de-DE" sz="1600">
                <a:solidFill>
                  <a:srgbClr val="0069B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</a:t>
            </a:r>
            <a:r>
              <a:rPr lang="de-DE" sz="1600" i="1">
                <a:solidFill>
                  <a:srgbClr val="0069B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Italic</a:t>
            </a:r>
          </a:p>
          <a:p>
            <a:pPr algn="r"/>
            <a:endParaRPr lang="de-DE" sz="1600" i="1">
              <a:solidFill>
                <a:srgbClr val="0069B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>
                <a:solidFill>
                  <a:srgbClr val="0069B4"/>
                </a:solidFill>
              </a:rPr>
              <a:t>Open Sans Regular</a:t>
            </a:r>
          </a:p>
          <a:p>
            <a:pPr algn="r">
              <a:tabLst>
                <a:tab pos="361950" algn="l"/>
              </a:tabLst>
            </a:pPr>
            <a:r>
              <a:rPr lang="de-DE" sz="1600">
                <a:solidFill>
                  <a:srgbClr val="0069B4"/>
                </a:solidFill>
              </a:rPr>
              <a:t>Open Sans </a:t>
            </a:r>
            <a:r>
              <a:rPr lang="de-DE" sz="1600" i="1">
                <a:solidFill>
                  <a:srgbClr val="0069B4"/>
                </a:solidFill>
              </a:rPr>
              <a:t>Regular Italic</a:t>
            </a:r>
          </a:p>
          <a:p>
            <a:pPr algn="r">
              <a:tabLst>
                <a:tab pos="361950" algn="l"/>
              </a:tabLst>
            </a:pPr>
            <a:endParaRPr lang="de-DE" sz="1600">
              <a:solidFill>
                <a:srgbClr val="0069B4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>
                <a:solidFill>
                  <a:srgbClr val="0069B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Sans Semi-</a:t>
            </a:r>
            <a:r>
              <a:rPr lang="de-DE" sz="1600" err="1">
                <a:solidFill>
                  <a:srgbClr val="0069B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endParaRPr lang="de-DE" sz="1600">
              <a:solidFill>
                <a:srgbClr val="0069B4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>
                <a:solidFill>
                  <a:srgbClr val="0069B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Sans </a:t>
            </a:r>
            <a:r>
              <a:rPr lang="de-DE" sz="1600" i="1">
                <a:solidFill>
                  <a:srgbClr val="0069B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Semi-</a:t>
            </a:r>
            <a:r>
              <a:rPr lang="de-DE" sz="1600" i="1" err="1">
                <a:solidFill>
                  <a:srgbClr val="0069B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r>
              <a:rPr lang="de-DE" sz="1600" i="1">
                <a:solidFill>
                  <a:srgbClr val="0069B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 b="1">
              <a:solidFill>
                <a:srgbClr val="0069B4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>
                <a:solidFill>
                  <a:srgbClr val="0069B4"/>
                </a:solidFill>
              </a:rPr>
              <a:t>Open Sans </a:t>
            </a:r>
            <a:r>
              <a:rPr lang="de-DE" sz="1600" b="1" err="1">
                <a:solidFill>
                  <a:srgbClr val="0069B4"/>
                </a:solidFill>
              </a:rPr>
              <a:t>Bold</a:t>
            </a:r>
            <a:endParaRPr lang="de-DE" sz="1600" b="1">
              <a:solidFill>
                <a:srgbClr val="0069B4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>
                <a:solidFill>
                  <a:srgbClr val="0069B4"/>
                </a:solidFill>
              </a:rPr>
              <a:t>Open Sans </a:t>
            </a:r>
            <a:r>
              <a:rPr lang="de-DE" sz="1600" b="1" i="1" err="1">
                <a:solidFill>
                  <a:srgbClr val="0069B4"/>
                </a:solidFill>
              </a:rPr>
              <a:t>Bold</a:t>
            </a:r>
            <a:r>
              <a:rPr lang="de-DE" sz="1600" b="1" i="1">
                <a:solidFill>
                  <a:srgbClr val="0069B4"/>
                </a:solidFill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>
              <a:solidFill>
                <a:srgbClr val="0069B4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>
                <a:solidFill>
                  <a:srgbClr val="0069B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Sans Extra-</a:t>
            </a:r>
            <a:r>
              <a:rPr lang="de-DE" sz="1600" err="1">
                <a:solidFill>
                  <a:srgbClr val="0069B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endParaRPr lang="de-DE" sz="1600">
              <a:solidFill>
                <a:srgbClr val="0069B4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>
                <a:solidFill>
                  <a:srgbClr val="0069B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Sans </a:t>
            </a:r>
            <a:r>
              <a:rPr lang="de-DE" sz="1600" i="1">
                <a:solidFill>
                  <a:srgbClr val="0069B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Extra-</a:t>
            </a:r>
            <a:r>
              <a:rPr lang="de-DE" sz="1600" i="1" err="1">
                <a:solidFill>
                  <a:srgbClr val="0069B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r>
              <a:rPr lang="de-DE" sz="1600" i="1">
                <a:solidFill>
                  <a:srgbClr val="0069B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Italic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49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Schrift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b="0" noProof="0" dirty="0" err="1"/>
              <a:t>Listenebenen</a:t>
            </a:r>
            <a:r>
              <a:rPr lang="en-GB" b="0" noProof="0" dirty="0"/>
              <a:t> in </a:t>
            </a:r>
            <a:r>
              <a:rPr lang="en-GB" b="0" noProof="0" dirty="0" err="1"/>
              <a:t>Powerpoint</a:t>
            </a:r>
            <a:r>
              <a:rPr lang="en-GB" b="0" noProof="0" dirty="0"/>
              <a:t> </a:t>
            </a:r>
            <a:r>
              <a:rPr lang="en-GB" b="0" noProof="0" dirty="0" err="1"/>
              <a:t>nutzen</a:t>
            </a:r>
            <a:endParaRPr lang="en-GB" noProof="0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1483" r="47584" b="37837"/>
          <a:stretch/>
        </p:blipFill>
        <p:spPr/>
      </p:pic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GB" noProof="0" dirty="0">
                <a:solidFill>
                  <a:schemeClr val="accent2"/>
                </a:solidFill>
              </a:rPr>
              <a:t>Die </a:t>
            </a:r>
            <a:r>
              <a:rPr lang="en-GB" noProof="0" dirty="0" err="1">
                <a:solidFill>
                  <a:schemeClr val="accent2"/>
                </a:solidFill>
              </a:rPr>
              <a:t>Textebenen</a:t>
            </a:r>
            <a:r>
              <a:rPr lang="en-GB" noProof="0" dirty="0">
                <a:solidFill>
                  <a:schemeClr val="accent2"/>
                </a:solidFill>
              </a:rPr>
              <a:t> </a:t>
            </a:r>
            <a:r>
              <a:rPr lang="en-GB" noProof="0" dirty="0" err="1">
                <a:solidFill>
                  <a:schemeClr val="accent2"/>
                </a:solidFill>
              </a:rPr>
              <a:t>sind</a:t>
            </a:r>
            <a:r>
              <a:rPr lang="en-GB" noProof="0" dirty="0">
                <a:solidFill>
                  <a:schemeClr val="accent2"/>
                </a:solidFill>
              </a:rPr>
              <a:t> in der </a:t>
            </a:r>
            <a:r>
              <a:rPr lang="en-GB" noProof="0" dirty="0" err="1">
                <a:solidFill>
                  <a:schemeClr val="accent2"/>
                </a:solidFill>
              </a:rPr>
              <a:t>Vorlage</a:t>
            </a:r>
            <a:r>
              <a:rPr lang="en-GB" noProof="0" dirty="0">
                <a:solidFill>
                  <a:schemeClr val="accent2"/>
                </a:solidFill>
              </a:rPr>
              <a:t> </a:t>
            </a:r>
            <a:r>
              <a:rPr lang="en-GB" noProof="0" dirty="0" err="1">
                <a:solidFill>
                  <a:schemeClr val="accent2"/>
                </a:solidFill>
              </a:rPr>
              <a:t>wie</a:t>
            </a:r>
            <a:r>
              <a:rPr lang="en-GB" noProof="0" dirty="0">
                <a:solidFill>
                  <a:schemeClr val="accent2"/>
                </a:solidFill>
              </a:rPr>
              <a:t> </a:t>
            </a:r>
            <a:r>
              <a:rPr lang="en-GB" noProof="0" dirty="0" err="1">
                <a:solidFill>
                  <a:schemeClr val="accent2"/>
                </a:solidFill>
              </a:rPr>
              <a:t>folgt</a:t>
            </a:r>
            <a:r>
              <a:rPr lang="en-GB" noProof="0" dirty="0">
                <a:solidFill>
                  <a:schemeClr val="accent2"/>
                </a:solidFill>
              </a:rPr>
              <a:t> </a:t>
            </a:r>
            <a:r>
              <a:rPr lang="en-GB" noProof="0" dirty="0" err="1">
                <a:solidFill>
                  <a:schemeClr val="accent2"/>
                </a:solidFill>
              </a:rPr>
              <a:t>definiert</a:t>
            </a:r>
            <a:r>
              <a:rPr lang="en-GB" noProof="0" dirty="0">
                <a:solidFill>
                  <a:schemeClr val="accent2"/>
                </a:solidFill>
              </a:rPr>
              <a:t>. Die </a:t>
            </a:r>
            <a:r>
              <a:rPr lang="en-GB" noProof="0" dirty="0" err="1">
                <a:solidFill>
                  <a:schemeClr val="accent2"/>
                </a:solidFill>
              </a:rPr>
              <a:t>Einstellungen</a:t>
            </a:r>
            <a:r>
              <a:rPr lang="en-GB" noProof="0" dirty="0">
                <a:solidFill>
                  <a:schemeClr val="accent2"/>
                </a:solidFill>
              </a:rPr>
              <a:t> </a:t>
            </a:r>
            <a:r>
              <a:rPr lang="en-GB" noProof="0" dirty="0" err="1">
                <a:solidFill>
                  <a:schemeClr val="accent2"/>
                </a:solidFill>
              </a:rPr>
              <a:t>für</a:t>
            </a:r>
            <a:r>
              <a:rPr lang="en-GB" noProof="0" dirty="0">
                <a:solidFill>
                  <a:schemeClr val="accent2"/>
                </a:solidFill>
              </a:rPr>
              <a:t> die </a:t>
            </a:r>
            <a:r>
              <a:rPr lang="en-GB" noProof="0" dirty="0" err="1">
                <a:solidFill>
                  <a:schemeClr val="accent2"/>
                </a:solidFill>
              </a:rPr>
              <a:t>einzelnen</a:t>
            </a:r>
            <a:r>
              <a:rPr lang="en-GB" noProof="0" dirty="0">
                <a:solidFill>
                  <a:schemeClr val="accent2"/>
                </a:solidFill>
              </a:rPr>
              <a:t> </a:t>
            </a:r>
            <a:r>
              <a:rPr lang="en-GB" b="1" noProof="0" dirty="0">
                <a:solidFill>
                  <a:schemeClr val="accent2"/>
                </a:solidFill>
                <a:latin typeface="TUD-Iconfont Light" panose="00000400000000000000" pitchFamily="50" charset="0"/>
                <a:hlinkClick r:id="rId3"/>
              </a:rPr>
              <a:t>🔗 </a:t>
            </a:r>
            <a:r>
              <a:rPr lang="en-GB" b="1" noProof="0" dirty="0">
                <a:solidFill>
                  <a:schemeClr val="accent2"/>
                </a:solidFill>
                <a:hlinkClick r:id="rId3"/>
              </a:rPr>
              <a:t>Listenebenen </a:t>
            </a:r>
            <a:r>
              <a:rPr lang="en-GB" noProof="0" dirty="0" err="1">
                <a:solidFill>
                  <a:schemeClr val="accent2"/>
                </a:solidFill>
              </a:rPr>
              <a:t>lassen</a:t>
            </a:r>
            <a:r>
              <a:rPr lang="en-GB" noProof="0" dirty="0">
                <a:solidFill>
                  <a:schemeClr val="accent2"/>
                </a:solidFill>
              </a:rPr>
              <a:t> </a:t>
            </a:r>
            <a:r>
              <a:rPr lang="en-GB" noProof="0" dirty="0" err="1">
                <a:solidFill>
                  <a:schemeClr val="accent2"/>
                </a:solidFill>
              </a:rPr>
              <a:t>sich</a:t>
            </a:r>
            <a:r>
              <a:rPr lang="en-GB" noProof="0" dirty="0">
                <a:solidFill>
                  <a:schemeClr val="accent2"/>
                </a:solidFill>
              </a:rPr>
              <a:t> in der </a:t>
            </a:r>
            <a:r>
              <a:rPr lang="en-GB" noProof="0" dirty="0" err="1">
                <a:solidFill>
                  <a:schemeClr val="accent2"/>
                </a:solidFill>
              </a:rPr>
              <a:t>obersten</a:t>
            </a:r>
            <a:r>
              <a:rPr lang="en-GB" noProof="0" dirty="0">
                <a:solidFill>
                  <a:schemeClr val="accent2"/>
                </a:solidFill>
              </a:rPr>
              <a:t> </a:t>
            </a:r>
            <a:r>
              <a:rPr lang="en-GB" noProof="0" dirty="0" err="1">
                <a:solidFill>
                  <a:schemeClr val="accent2"/>
                </a:solidFill>
              </a:rPr>
              <a:t>Masterfolie</a:t>
            </a:r>
            <a:r>
              <a:rPr lang="en-GB" noProof="0" dirty="0">
                <a:solidFill>
                  <a:schemeClr val="accent2"/>
                </a:solidFill>
              </a:rPr>
              <a:t> </a:t>
            </a:r>
            <a:r>
              <a:rPr lang="en-GB" noProof="0" dirty="0" err="1">
                <a:solidFill>
                  <a:schemeClr val="accent2"/>
                </a:solidFill>
              </a:rPr>
              <a:t>anpassen</a:t>
            </a:r>
            <a:r>
              <a:rPr lang="en-GB" noProof="0" dirty="0">
                <a:solidFill>
                  <a:schemeClr val="accent2"/>
                </a:solidFill>
              </a:rPr>
              <a:t>.</a:t>
            </a:r>
            <a:endParaRPr lang="en-GB" noProof="0" dirty="0"/>
          </a:p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(16pt </a:t>
            </a:r>
            <a:r>
              <a:rPr lang="en-GB" noProof="0" dirty="0" err="1"/>
              <a:t>für</a:t>
            </a:r>
            <a:r>
              <a:rPr lang="en-GB" noProof="0" dirty="0"/>
              <a:t> die </a:t>
            </a:r>
            <a:r>
              <a:rPr lang="en-GB" noProof="0" dirty="0" err="1"/>
              <a:t>ersten</a:t>
            </a:r>
            <a:r>
              <a:rPr lang="en-GB" noProof="0" dirty="0"/>
              <a:t> </a:t>
            </a:r>
            <a:r>
              <a:rPr lang="en-GB" noProof="0" dirty="0" err="1"/>
              <a:t>vier</a:t>
            </a:r>
            <a:r>
              <a:rPr lang="en-GB" noProof="0" dirty="0"/>
              <a:t> </a:t>
            </a:r>
            <a:r>
              <a:rPr lang="en-GB" noProof="0" dirty="0" err="1"/>
              <a:t>Ebenen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Normaltext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Textebene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viel</a:t>
            </a:r>
            <a:r>
              <a:rPr lang="en-GB" noProof="0" dirty="0"/>
              <a:t> Text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(14 </a:t>
            </a:r>
            <a:r>
              <a:rPr lang="en-GB" noProof="0" dirty="0" err="1"/>
              <a:t>pt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alle</a:t>
            </a:r>
            <a:r>
              <a:rPr lang="en-GB" noProof="0" dirty="0"/>
              <a:t> </a:t>
            </a:r>
            <a:r>
              <a:rPr lang="en-GB" noProof="0" dirty="0" err="1"/>
              <a:t>folgenden</a:t>
            </a:r>
            <a:r>
              <a:rPr lang="en-GB" noProof="0" dirty="0"/>
              <a:t> </a:t>
            </a:r>
            <a:r>
              <a:rPr lang="en-GB" noProof="0" dirty="0" err="1"/>
              <a:t>Ebenen</a:t>
            </a:r>
            <a:r>
              <a:rPr lang="en-GB" noProof="0" dirty="0"/>
              <a:t>)</a:t>
            </a:r>
          </a:p>
          <a:p>
            <a:pPr lvl="5">
              <a:defRPr/>
            </a:pPr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Normaltext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Aufzählungen</a:t>
            </a:r>
            <a:endParaRPr lang="en-GB" noProof="0" dirty="0"/>
          </a:p>
        </p:txBody>
      </p:sp>
      <p:sp>
        <p:nvSpPr>
          <p:cNvPr id="9" name="Rechteck 8"/>
          <p:cNvSpPr/>
          <p:nvPr/>
        </p:nvSpPr>
        <p:spPr>
          <a:xfrm>
            <a:off x="9019169" y="2419962"/>
            <a:ext cx="1440283" cy="36534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8990598" y="1804146"/>
            <a:ext cx="216000" cy="21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14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Farben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Grundfarben</a:t>
            </a:r>
            <a:r>
              <a:rPr lang="en-GB" b="0" noProof="0" dirty="0"/>
              <a:t> und </a:t>
            </a:r>
            <a:r>
              <a:rPr lang="en-GB" b="0" noProof="0" dirty="0" err="1"/>
              <a:t>Varianten</a:t>
            </a:r>
            <a:endParaRPr lang="en-GB" b="0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1" y="1847813"/>
            <a:ext cx="5195889" cy="3886238"/>
          </a:xfrm>
        </p:spPr>
        <p:txBody>
          <a:bodyPr>
            <a:normAutofit/>
          </a:bodyPr>
          <a:lstStyle/>
          <a:p>
            <a:pPr marL="72000" lvl="1"/>
            <a:r>
              <a:rPr lang="en-GB" noProof="0" dirty="0"/>
              <a:t>Die </a:t>
            </a:r>
            <a:r>
              <a:rPr lang="en-GB" b="1" noProof="0" dirty="0" err="1"/>
              <a:t>Hausfarbe</a:t>
            </a:r>
            <a:r>
              <a:rPr lang="en-GB" noProof="0" dirty="0"/>
              <a:t> der TU Dresden </a:t>
            </a:r>
            <a:r>
              <a:rPr lang="en-GB" noProof="0" dirty="0" err="1"/>
              <a:t>ist</a:t>
            </a:r>
            <a:r>
              <a:rPr lang="en-GB" noProof="0" dirty="0"/>
              <a:t> </a:t>
            </a:r>
            <a:r>
              <a:rPr lang="en-GB" b="1" noProof="0" dirty="0" err="1"/>
              <a:t>Dunkelblau</a:t>
            </a:r>
            <a:r>
              <a:rPr lang="en-GB" noProof="0" dirty="0"/>
              <a:t>, </a:t>
            </a:r>
            <a:r>
              <a:rPr lang="en-GB" noProof="0" dirty="0" err="1"/>
              <a:t>Farbton</a:t>
            </a:r>
            <a:r>
              <a:rPr lang="en-GB" noProof="0" dirty="0"/>
              <a:t> HKS 41.</a:t>
            </a:r>
          </a:p>
          <a:p>
            <a:pPr marL="72000" lvl="1"/>
            <a:r>
              <a:rPr lang="en-GB" noProof="0" dirty="0" err="1"/>
              <a:t>Zudem</a:t>
            </a:r>
            <a:r>
              <a:rPr lang="en-GB" noProof="0" dirty="0"/>
              <a:t> </a:t>
            </a:r>
            <a:r>
              <a:rPr lang="en-GB" noProof="0" dirty="0" err="1"/>
              <a:t>sind</a:t>
            </a:r>
            <a:r>
              <a:rPr lang="en-GB" noProof="0" dirty="0"/>
              <a:t> </a:t>
            </a:r>
            <a:r>
              <a:rPr lang="en-GB" noProof="0" dirty="0" err="1"/>
              <a:t>eine</a:t>
            </a:r>
            <a:r>
              <a:rPr lang="en-GB" noProof="0" dirty="0"/>
              <a:t> </a:t>
            </a:r>
            <a:r>
              <a:rPr lang="en-GB" noProof="0" dirty="0" err="1"/>
              <a:t>Reihe</a:t>
            </a:r>
            <a:r>
              <a:rPr lang="en-GB" noProof="0" dirty="0"/>
              <a:t> von </a:t>
            </a:r>
            <a:r>
              <a:rPr lang="en-GB" b="1" noProof="0" dirty="0" err="1"/>
              <a:t>Sekundärfarben</a:t>
            </a:r>
            <a:r>
              <a:rPr lang="en-GB" noProof="0" dirty="0"/>
              <a:t> </a:t>
            </a:r>
            <a:r>
              <a:rPr lang="en-GB" noProof="0" dirty="0" err="1"/>
              <a:t>definiert</a:t>
            </a:r>
            <a:r>
              <a:rPr lang="en-GB" noProof="0" dirty="0"/>
              <a:t>.</a:t>
            </a:r>
          </a:p>
          <a:p>
            <a:pPr marL="467288" lvl="2"/>
            <a:r>
              <a:rPr lang="en-GB" noProof="0" dirty="0"/>
              <a:t>Die </a:t>
            </a:r>
            <a:r>
              <a:rPr lang="en-GB" noProof="0" dirty="0" err="1"/>
              <a:t>Farben</a:t>
            </a:r>
            <a:r>
              <a:rPr lang="en-GB" noProof="0" dirty="0"/>
              <a:t> </a:t>
            </a:r>
            <a:r>
              <a:rPr lang="en-GB" noProof="0" dirty="0" err="1"/>
              <a:t>können</a:t>
            </a:r>
            <a:r>
              <a:rPr lang="en-GB" noProof="0" dirty="0"/>
              <a:t> in </a:t>
            </a:r>
            <a:r>
              <a:rPr lang="en-GB" noProof="0" dirty="0" err="1"/>
              <a:t>unterschiedlicher</a:t>
            </a:r>
            <a:r>
              <a:rPr lang="en-GB" noProof="0" dirty="0"/>
              <a:t> </a:t>
            </a:r>
            <a:r>
              <a:rPr lang="en-GB" noProof="0" dirty="0" err="1"/>
              <a:t>Deckkraft</a:t>
            </a:r>
            <a:r>
              <a:rPr lang="en-GB" noProof="0" dirty="0"/>
              <a:t> </a:t>
            </a:r>
            <a:r>
              <a:rPr lang="en-GB" noProof="0" dirty="0" err="1"/>
              <a:t>eingesetzt</a:t>
            </a:r>
            <a:r>
              <a:rPr lang="en-GB" noProof="0" dirty="0"/>
              <a:t> </a:t>
            </a:r>
            <a:r>
              <a:rPr lang="en-GB" noProof="0" dirty="0" err="1"/>
              <a:t>werden</a:t>
            </a:r>
            <a:r>
              <a:rPr lang="en-GB" noProof="0" dirty="0"/>
              <a:t>. </a:t>
            </a:r>
          </a:p>
          <a:p>
            <a:pPr marL="467288" lvl="2"/>
            <a:r>
              <a:rPr lang="en-GB" noProof="0" dirty="0"/>
              <a:t>Die </a:t>
            </a:r>
            <a:r>
              <a:rPr lang="en-GB" noProof="0" dirty="0" err="1"/>
              <a:t>Farben</a:t>
            </a:r>
            <a:r>
              <a:rPr lang="en-GB" noProof="0" dirty="0"/>
              <a:t> </a:t>
            </a:r>
            <a:r>
              <a:rPr lang="en-GB" noProof="0" dirty="0" err="1"/>
              <a:t>sind</a:t>
            </a:r>
            <a:r>
              <a:rPr lang="en-GB" noProof="0" dirty="0"/>
              <a:t> </a:t>
            </a:r>
            <a:r>
              <a:rPr lang="en-GB" noProof="0" dirty="0" err="1"/>
              <a:t>direkt</a:t>
            </a:r>
            <a:r>
              <a:rPr lang="en-GB" noProof="0" dirty="0"/>
              <a:t> in </a:t>
            </a:r>
            <a:r>
              <a:rPr lang="en-GB" noProof="0" dirty="0" err="1"/>
              <a:t>dieser</a:t>
            </a:r>
            <a:r>
              <a:rPr lang="en-GB" noProof="0" dirty="0"/>
              <a:t> </a:t>
            </a:r>
            <a:r>
              <a:rPr lang="en-GB" noProof="0" dirty="0" err="1"/>
              <a:t>Präsentationsvorlage</a:t>
            </a:r>
            <a:r>
              <a:rPr lang="en-GB" noProof="0" dirty="0"/>
              <a:t> </a:t>
            </a:r>
            <a:r>
              <a:rPr lang="en-GB" noProof="0" dirty="0" err="1"/>
              <a:t>eingebunden</a:t>
            </a:r>
            <a:r>
              <a:rPr lang="en-GB" noProof="0" dirty="0"/>
              <a:t>.</a:t>
            </a:r>
          </a:p>
          <a:p>
            <a:pPr marL="467288" lvl="2"/>
            <a:r>
              <a:rPr lang="en-GB" noProof="0" dirty="0"/>
              <a:t>Sie </a:t>
            </a:r>
            <a:r>
              <a:rPr lang="en-GB" noProof="0" dirty="0" err="1"/>
              <a:t>können</a:t>
            </a:r>
            <a:r>
              <a:rPr lang="en-GB" noProof="0" dirty="0"/>
              <a:t> </a:t>
            </a:r>
            <a:r>
              <a:rPr lang="en-GB" b="1" noProof="0" dirty="0" err="1">
                <a:solidFill>
                  <a:schemeClr val="accent2"/>
                </a:solidFill>
              </a:rPr>
              <a:t>Farbpaletten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</a:t>
            </a:r>
            <a:r>
              <a:rPr lang="en-GB" noProof="0" dirty="0" err="1"/>
              <a:t>folgenden</a:t>
            </a:r>
            <a:r>
              <a:rPr lang="en-GB" noProof="0" dirty="0"/>
              <a:t> </a:t>
            </a:r>
            <a:r>
              <a:rPr lang="en-GB" noProof="0" dirty="0" err="1"/>
              <a:t>Dateipfad</a:t>
            </a:r>
            <a:r>
              <a:rPr lang="en-GB" noProof="0" dirty="0"/>
              <a:t> in </a:t>
            </a:r>
            <a:r>
              <a:rPr lang="en-GB" noProof="0" dirty="0" err="1"/>
              <a:t>Ihrem</a:t>
            </a:r>
            <a:r>
              <a:rPr lang="en-GB" noProof="0" dirty="0"/>
              <a:t> System </a:t>
            </a:r>
            <a:r>
              <a:rPr lang="en-GB" noProof="0" dirty="0" err="1"/>
              <a:t>für</a:t>
            </a:r>
            <a:r>
              <a:rPr lang="en-GB" noProof="0" dirty="0"/>
              <a:t> Office </a:t>
            </a:r>
            <a:r>
              <a:rPr lang="en-GB" noProof="0" dirty="0" err="1"/>
              <a:t>hinterlegen</a:t>
            </a:r>
            <a:r>
              <a:rPr lang="en-GB" noProof="0" dirty="0"/>
              <a:t>.</a:t>
            </a:r>
          </a:p>
          <a:p>
            <a:pPr marL="72000" lvl="5"/>
            <a:endParaRPr lang="en-GB" noProof="0" dirty="0">
              <a:solidFill>
                <a:schemeClr val="accent2"/>
              </a:solidFill>
            </a:endParaRPr>
          </a:p>
          <a:p>
            <a:pPr marL="72000" lvl="5"/>
            <a:r>
              <a:rPr lang="en-GB" noProof="0" dirty="0">
                <a:solidFill>
                  <a:schemeClr val="accent2"/>
                </a:solidFill>
              </a:rPr>
              <a:t>C:\Users\..................\</a:t>
            </a:r>
            <a:r>
              <a:rPr lang="en-GB" noProof="0" dirty="0" err="1">
                <a:solidFill>
                  <a:schemeClr val="accent2"/>
                </a:solidFill>
              </a:rPr>
              <a:t>AppData</a:t>
            </a:r>
            <a:r>
              <a:rPr lang="en-GB" noProof="0" dirty="0">
                <a:solidFill>
                  <a:schemeClr val="accent2"/>
                </a:solidFill>
              </a:rPr>
              <a:t>\Roaming\Microsoft\Templates\Document Themes\Theme </a:t>
            </a:r>
            <a:r>
              <a:rPr lang="en-GB" noProof="0" dirty="0" err="1">
                <a:solidFill>
                  <a:schemeClr val="accent2"/>
                </a:solidFill>
              </a:rPr>
              <a:t>Colors</a:t>
            </a:r>
            <a:endParaRPr lang="en-GB" noProof="0" dirty="0">
              <a:solidFill>
                <a:schemeClr val="accent2"/>
              </a:solidFill>
            </a:endParaRPr>
          </a:p>
          <a:p>
            <a:endParaRPr lang="en-GB" noProof="0" dirty="0"/>
          </a:p>
          <a:p>
            <a:pPr lvl="2"/>
            <a:endParaRPr lang="en-GB" noProof="0" dirty="0"/>
          </a:p>
        </p:txBody>
      </p:sp>
      <p:pic>
        <p:nvPicPr>
          <p:cNvPr id="41" name="Grafik 4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43" y="1836203"/>
            <a:ext cx="3939667" cy="3708000"/>
          </a:xfrm>
          <a:prstGeom prst="rect">
            <a:avLst/>
          </a:prstGeom>
        </p:spPr>
      </p:pic>
      <p:sp>
        <p:nvSpPr>
          <p:cNvPr id="42" name="Textplatzhalter 5"/>
          <p:cNvSpPr txBox="1">
            <a:spLocks/>
          </p:cNvSpPr>
          <p:nvPr/>
        </p:nvSpPr>
        <p:spPr>
          <a:xfrm>
            <a:off x="7744607" y="1593494"/>
            <a:ext cx="3744913" cy="4249737"/>
          </a:xfrm>
          <a:prstGeom prst="rect">
            <a:avLst/>
          </a:prstGeom>
          <a:ln>
            <a:noFill/>
          </a:ln>
        </p:spPr>
        <p:txBody>
          <a:bodyPr vert="horz" lIns="108000" tIns="0" rIns="0" bIns="0" rtlCol="0">
            <a:normAutofit/>
          </a:bodyPr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/>
              <a:t>Name	</a:t>
            </a:r>
            <a:r>
              <a:rPr lang="de-DE" err="1"/>
              <a:t>rgb</a:t>
            </a:r>
            <a:r>
              <a:rPr lang="de-DE"/>
              <a:t>		hex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>
                <a:solidFill>
                  <a:schemeClr val="bg1"/>
                </a:solidFill>
              </a:rPr>
              <a:t>HKS 41	0 / 48 / 94	#00305d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>
                <a:solidFill>
                  <a:schemeClr val="bg1"/>
                </a:solidFill>
              </a:rPr>
              <a:t>HKS 44	0 / 106 / 179	#006ab2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/>
              <a:t>Cyan	0 / 158 / 224	#009de0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/>
              <a:t>HKS 92	114 / 120 / 121	#717778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>
                <a:solidFill>
                  <a:schemeClr val="bg1"/>
                </a:solidFill>
              </a:rPr>
              <a:t>HKS 33	147 / 16 / 126 	#93107d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>
                <a:solidFill>
                  <a:schemeClr val="bg1"/>
                </a:solidFill>
              </a:rPr>
              <a:t>HKS 36	84 / 55 / 138	#54368a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/>
              <a:t>HKS 65	106 / 176 / 35	#69af22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>
                <a:solidFill>
                  <a:schemeClr val="bg1"/>
                </a:solidFill>
              </a:rPr>
              <a:t>HKS 57	0 / 125 / 64	#007d3f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/>
              <a:t>HKS 07	238 / 127 / 0	#ee7f00</a:t>
            </a:r>
          </a:p>
          <a:p>
            <a:pPr lvl="1" defTabSz="896938">
              <a:spcBef>
                <a:spcPts val="1200"/>
              </a:spcBef>
              <a:tabLst>
                <a:tab pos="1165225" algn="l"/>
              </a:tabLst>
            </a:pPr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95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Farben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Farbzuweisung</a:t>
            </a:r>
            <a:r>
              <a:rPr lang="en-GB" b="0" noProof="0" dirty="0"/>
              <a:t> </a:t>
            </a:r>
            <a:r>
              <a:rPr lang="en-GB" b="0" noProof="0" dirty="0" err="1"/>
              <a:t>Bereiche</a:t>
            </a:r>
            <a:r>
              <a:rPr lang="en-GB" b="0" noProof="0" dirty="0"/>
              <a:t> und </a:t>
            </a:r>
            <a:r>
              <a:rPr lang="en-GB" b="0" noProof="0" dirty="0" err="1"/>
              <a:t>Studieninformationssystem</a:t>
            </a:r>
            <a:endParaRPr lang="en-GB" b="0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1138"/>
            <a:ext cx="5195888" cy="4252913"/>
          </a:xfrm>
        </p:spPr>
        <p:txBody>
          <a:bodyPr>
            <a:normAutofit/>
          </a:bodyPr>
          <a:lstStyle/>
          <a:p>
            <a:pPr marL="72000" lvl="1"/>
            <a:r>
              <a:rPr lang="en-GB" noProof="0" dirty="0" err="1"/>
              <a:t>Für</a:t>
            </a:r>
            <a:r>
              <a:rPr lang="en-GB" noProof="0" dirty="0"/>
              <a:t> die </a:t>
            </a:r>
            <a:r>
              <a:rPr lang="en-GB" noProof="0" dirty="0" err="1"/>
              <a:t>fünf</a:t>
            </a:r>
            <a:r>
              <a:rPr lang="en-GB" noProof="0" dirty="0"/>
              <a:t>  </a:t>
            </a:r>
            <a:r>
              <a:rPr lang="en-GB" noProof="0" dirty="0" err="1"/>
              <a:t>Bereiche</a:t>
            </a:r>
            <a:r>
              <a:rPr lang="en-GB" noProof="0" dirty="0"/>
              <a:t> der TUD </a:t>
            </a:r>
            <a:r>
              <a:rPr lang="en-GB" noProof="0" dirty="0" err="1"/>
              <a:t>folgende</a:t>
            </a:r>
            <a:r>
              <a:rPr lang="en-GB" noProof="0" dirty="0"/>
              <a:t> </a:t>
            </a:r>
            <a:r>
              <a:rPr lang="en-GB" noProof="0" dirty="0" err="1"/>
              <a:t>Farben</a:t>
            </a:r>
            <a:r>
              <a:rPr lang="en-GB" noProof="0" dirty="0"/>
              <a:t> </a:t>
            </a:r>
            <a:r>
              <a:rPr lang="en-GB" noProof="0" dirty="0" err="1"/>
              <a:t>zugewiesen</a:t>
            </a:r>
            <a:r>
              <a:rPr lang="en-GB" noProof="0" dirty="0"/>
              <a:t>. </a:t>
            </a:r>
          </a:p>
          <a:p>
            <a:pPr marL="72000" lvl="1"/>
            <a:endParaRPr lang="en-GB" noProof="0" dirty="0"/>
          </a:p>
          <a:p>
            <a:pPr marL="72000" lvl="1"/>
            <a:endParaRPr lang="en-GB" noProof="0" dirty="0"/>
          </a:p>
          <a:p>
            <a:pPr marL="72000" lvl="1"/>
            <a:endParaRPr lang="en-GB" noProof="0" dirty="0"/>
          </a:p>
          <a:p>
            <a:pPr marL="72000" lvl="1"/>
            <a:endParaRPr lang="en-GB" noProof="0" dirty="0"/>
          </a:p>
          <a:p>
            <a:pPr marL="72000" lvl="1"/>
            <a:endParaRPr lang="en-GB" noProof="0" dirty="0"/>
          </a:p>
          <a:p>
            <a:pPr marL="72000" lvl="1"/>
            <a:endParaRPr lang="en-GB" noProof="0" dirty="0"/>
          </a:p>
          <a:p>
            <a:pPr marL="72000" lvl="1"/>
            <a:r>
              <a:rPr lang="en-GB" noProof="0" dirty="0" err="1"/>
              <a:t>Für</a:t>
            </a:r>
            <a:r>
              <a:rPr lang="en-GB" noProof="0" dirty="0"/>
              <a:t> das </a:t>
            </a:r>
            <a:r>
              <a:rPr lang="en-GB" noProof="0" dirty="0" err="1"/>
              <a:t>Studien</a:t>
            </a:r>
            <a:r>
              <a:rPr lang="en-GB" noProof="0" dirty="0"/>
              <a:t>-Information-System (SINS) </a:t>
            </a:r>
            <a:r>
              <a:rPr lang="en-GB" noProof="0" dirty="0" err="1"/>
              <a:t>gelten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für</a:t>
            </a:r>
            <a:r>
              <a:rPr lang="en-GB" noProof="0" dirty="0"/>
              <a:t> die SINS-</a:t>
            </a:r>
            <a:r>
              <a:rPr lang="en-GB" noProof="0" dirty="0" err="1"/>
              <a:t>Bereiche</a:t>
            </a:r>
            <a:r>
              <a:rPr lang="en-GB" noProof="0" dirty="0"/>
              <a:t> </a:t>
            </a:r>
            <a:r>
              <a:rPr lang="en-GB" noProof="0" dirty="0" err="1"/>
              <a:t>äquivalente</a:t>
            </a:r>
            <a:r>
              <a:rPr lang="en-GB" noProof="0" dirty="0"/>
              <a:t> </a:t>
            </a:r>
            <a:r>
              <a:rPr lang="en-GB" noProof="0" dirty="0" err="1"/>
              <a:t>Farben</a:t>
            </a:r>
            <a:r>
              <a:rPr lang="en-GB" noProof="0" dirty="0"/>
              <a:t> </a:t>
            </a:r>
          </a:p>
          <a:p>
            <a:pPr marL="72000" lvl="1"/>
            <a:r>
              <a:rPr lang="en-GB" noProof="0" dirty="0"/>
              <a:t>+ </a:t>
            </a:r>
            <a:r>
              <a:rPr lang="en-GB" noProof="0" dirty="0" err="1"/>
              <a:t>zusätzlich</a:t>
            </a:r>
            <a:r>
              <a:rPr lang="en-GB" noProof="0" dirty="0"/>
              <a:t> das Orange </a:t>
            </a:r>
            <a:r>
              <a:rPr lang="en-GB" noProof="0" dirty="0" err="1"/>
              <a:t>für</a:t>
            </a:r>
            <a:r>
              <a:rPr lang="en-GB" noProof="0" dirty="0"/>
              <a:t> den SINS-</a:t>
            </a:r>
            <a:r>
              <a:rPr lang="en-GB" noProof="0" dirty="0" err="1"/>
              <a:t>Bereich</a:t>
            </a:r>
            <a:r>
              <a:rPr lang="en-GB" noProof="0" dirty="0"/>
              <a:t> </a:t>
            </a:r>
            <a:r>
              <a:rPr lang="en-GB" noProof="0" dirty="0" err="1"/>
              <a:t>Lehramt</a:t>
            </a:r>
            <a:r>
              <a:rPr lang="en-GB" noProof="0" dirty="0"/>
              <a:t>.</a:t>
            </a:r>
          </a:p>
          <a:p>
            <a:pPr lvl="2"/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00" y="1372011"/>
            <a:ext cx="5017547" cy="4524842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17779"/>
              </p:ext>
            </p:extLst>
          </p:nvPr>
        </p:nvGraphicFramePr>
        <p:xfrm>
          <a:off x="6514696" y="1031307"/>
          <a:ext cx="4968000" cy="48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5920836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00761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903043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61254948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29941705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46603569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Bezeichnung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err="1">
                          <a:solidFill>
                            <a:schemeClr val="accent1"/>
                          </a:solidFill>
                        </a:rPr>
                        <a:t>rgb</a:t>
                      </a:r>
                      <a:endParaRPr lang="de-DE" sz="140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Hex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140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MN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101 / 179 / 46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#65b32e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1921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MN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0 / 137 / 58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#00893a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3714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err="1">
                          <a:solidFill>
                            <a:schemeClr val="accent1"/>
                          </a:solidFill>
                        </a:rPr>
                        <a:t>BuU</a:t>
                      </a:r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 hell	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0 / 172 / 169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#00aca9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931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err="1">
                          <a:solidFill>
                            <a:schemeClr val="bg1"/>
                          </a:solidFill>
                        </a:rPr>
                        <a:t>BuU</a:t>
                      </a:r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0 / 131 / 141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#00838d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0170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ING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0 / 161 / 217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#00a1d9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436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ING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0 / 119 / 174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#0077ae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6394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GSW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224 / 49 / 138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#e0318a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6521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GSW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206 / 0 / 117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#c40075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46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MED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232 / 65 / 44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#e8412c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663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MED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205 / 23 / 25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#007bc1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08854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/>
                      <a:endParaRPr lang="de-DE" sz="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2552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LEH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239 / 125 / 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#ef7d00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0771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40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LEH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201 / 75 / 23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#C94B17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4566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908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Farben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b="0" noProof="0" dirty="0" err="1"/>
              <a:t>Farbpaletten</a:t>
            </a:r>
            <a:r>
              <a:rPr lang="en-GB" b="0" noProof="0" dirty="0"/>
              <a:t> in Office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9" y="1521430"/>
            <a:ext cx="8570323" cy="4428000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32765"/>
              </p:ext>
            </p:extLst>
          </p:nvPr>
        </p:nvGraphicFramePr>
        <p:xfrm>
          <a:off x="870260" y="1239410"/>
          <a:ext cx="8424000" cy="462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>
                  <a:extLst>
                    <a:ext uri="{9D8B030D-6E8A-4147-A177-3AD203B41FA5}">
                      <a16:colId xmlns:a16="http://schemas.microsoft.com/office/drawing/2014/main" val="119030431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61254948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62994170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660356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0345201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7314182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49982025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2792995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139900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5295000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Office</a:t>
                      </a:r>
                      <a:r>
                        <a:rPr lang="de-DE" sz="1400" baseline="0">
                          <a:solidFill>
                            <a:schemeClr val="accent1"/>
                          </a:solidFill>
                        </a:rPr>
                        <a:t> Farbreihe</a:t>
                      </a:r>
                      <a:endParaRPr lang="de-DE" sz="1400">
                        <a:solidFill>
                          <a:schemeClr val="accent1"/>
                        </a:solidFill>
                      </a:endParaRP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Bezeichnung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err="1">
                          <a:solidFill>
                            <a:schemeClr val="accent1"/>
                          </a:solidFill>
                        </a:rPr>
                        <a:t>rgb</a:t>
                      </a:r>
                      <a:endParaRPr lang="de-DE" sz="140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Hex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140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Text/Hintergrund -dunkel - 1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Schwarz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0 / 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#000000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1921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Text/Hintergrund -hell - 1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Weiß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 / 255 / 255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#FFFFFF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3714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Text/Hintergrund -dunkel - 2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Grau (HKS 92)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114 / 119 / 119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#727777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931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Text/Hintergrund -hell - 2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Weiß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 / 255 / 255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#FFFFFF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0170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Akzent 1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Blau HKS 41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48 / 93</a:t>
                      </a: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#00305d</a:t>
                      </a: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436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Akzent 2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Blau HKS 44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106 / 179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#006ab2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6394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accent1"/>
                          </a:solidFill>
                        </a:rPr>
                        <a:t>Akzent 3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Cyan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 / 158 / 224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#009de0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6521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Akzent 4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Grün dunkel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137 / 58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#00893a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46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Akzent 5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Grün mittel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101 / 179 / 46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#65b32e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663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Akzent 6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Grün hell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08854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Hyperlink</a:t>
                      </a: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Blau HKS 44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/ 106 / 179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#006ab2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2552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besuchter</a:t>
                      </a:r>
                      <a:r>
                        <a:rPr lang="de-DE" sz="1400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Hyperlink</a:t>
                      </a: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Cyan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 / 158 / 224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#009de0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077103"/>
                  </a:ext>
                </a:extLst>
              </a:tr>
            </a:tbl>
          </a:graphicData>
        </a:graphic>
      </p:graphicFrame>
      <p:sp>
        <p:nvSpPr>
          <p:cNvPr id="9" name="Inhaltsplatzhalter 3"/>
          <p:cNvSpPr>
            <a:spLocks noGrp="1"/>
          </p:cNvSpPr>
          <p:nvPr>
            <p:ph sz="quarter" idx="10"/>
          </p:nvPr>
        </p:nvSpPr>
        <p:spPr>
          <a:xfrm>
            <a:off x="9437426" y="4101152"/>
            <a:ext cx="2017973" cy="1864135"/>
          </a:xfrm>
        </p:spPr>
        <p:txBody>
          <a:bodyPr/>
          <a:lstStyle/>
          <a:p>
            <a:pPr marL="72000" lvl="1"/>
            <a:r>
              <a:rPr lang="en-GB" noProof="0" dirty="0" err="1"/>
              <a:t>Es</a:t>
            </a:r>
            <a:r>
              <a:rPr lang="en-GB" noProof="0" dirty="0"/>
              <a:t> </a:t>
            </a:r>
            <a:r>
              <a:rPr lang="en-GB" noProof="0" dirty="0" err="1"/>
              <a:t>ändert</a:t>
            </a:r>
            <a:r>
              <a:rPr lang="en-GB" noProof="0" dirty="0"/>
              <a:t> </a:t>
            </a:r>
            <a:r>
              <a:rPr lang="en-GB" noProof="0" dirty="0" err="1"/>
              <a:t>sich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den </a:t>
            </a:r>
            <a:r>
              <a:rPr lang="en-GB" noProof="0" dirty="0" err="1"/>
              <a:t>Farbpaletten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Office </a:t>
            </a:r>
            <a:br>
              <a:rPr lang="en-GB" noProof="0" dirty="0"/>
            </a:br>
            <a:r>
              <a:rPr lang="en-GB" noProof="0" dirty="0"/>
              <a:t>(</a:t>
            </a:r>
            <a:r>
              <a:rPr lang="en-GB" noProof="0" dirty="0" err="1"/>
              <a:t>als</a:t>
            </a:r>
            <a:r>
              <a:rPr lang="en-GB" noProof="0" dirty="0"/>
              <a:t> .xml-</a:t>
            </a:r>
            <a:r>
              <a:rPr lang="en-GB" noProof="0" dirty="0" err="1"/>
              <a:t>Datei</a:t>
            </a:r>
            <a:r>
              <a:rPr lang="en-GB" noProof="0" dirty="0"/>
              <a:t> </a:t>
            </a:r>
            <a:r>
              <a:rPr lang="en-GB" noProof="0" dirty="0" err="1"/>
              <a:t>abgelegten</a:t>
            </a:r>
            <a:r>
              <a:rPr lang="en-GB" noProof="0" dirty="0"/>
              <a:t>)</a:t>
            </a:r>
            <a:br>
              <a:rPr lang="en-GB" noProof="0" dirty="0"/>
            </a:br>
            <a:r>
              <a:rPr lang="en-GB" noProof="0" dirty="0" err="1"/>
              <a:t>jeweils</a:t>
            </a:r>
            <a:r>
              <a:rPr lang="en-GB" noProof="0" dirty="0"/>
              <a:t> die </a:t>
            </a:r>
            <a:r>
              <a:rPr lang="en-GB" noProof="0" dirty="0" err="1"/>
              <a:t>Akzentfarbe</a:t>
            </a:r>
            <a:r>
              <a:rPr lang="en-GB" noProof="0" dirty="0"/>
              <a:t> 4 - 5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278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svorlagen.pptx" id="{7DC3B4C7-6028-4665-8BA0-8DF4A2C03040}" vid="{451B395B-7275-40E1-ADA9-DC5A9D87C16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2021-11_TUD_PPT_16zu9_Vorlage</Template>
  <TotalTime>0</TotalTime>
  <Words>1438</Words>
  <Application>Microsoft Office PowerPoint</Application>
  <PresentationFormat>Breitbild</PresentationFormat>
  <Paragraphs>372</Paragraphs>
  <Slides>42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2" baseType="lpstr">
      <vt:lpstr>TUD-Iconfont Light</vt:lpstr>
      <vt:lpstr>Open Sans Light</vt:lpstr>
      <vt:lpstr>Open Sans Semibold</vt:lpstr>
      <vt:lpstr>Open Sans Extrabold</vt:lpstr>
      <vt:lpstr>Wingdings</vt:lpstr>
      <vt:lpstr>Symbol</vt:lpstr>
      <vt:lpstr>Calibri</vt:lpstr>
      <vt:lpstr>Open Sans</vt:lpstr>
      <vt:lpstr>Arial</vt:lpstr>
      <vt:lpstr>TUD_2018_16zu9</vt:lpstr>
      <vt:lpstr>Präsentationsvorlagen</vt:lpstr>
      <vt:lpstr>Inhalte  des Beispielfoliensatzes</vt:lpstr>
      <vt:lpstr>Elemente  des Corporate Design</vt:lpstr>
      <vt:lpstr>Logo  Nutzungshinweise und Platzierung</vt:lpstr>
      <vt:lpstr>Schrift Hausschrift Open Sans</vt:lpstr>
      <vt:lpstr>Schrift Listenebenen in Powerpoint nutzen</vt:lpstr>
      <vt:lpstr>Farben  Grundfarben und Varianten</vt:lpstr>
      <vt:lpstr>Farben  Farbzuweisung Bereiche und Studieninformationssystem</vt:lpstr>
      <vt:lpstr>Farben  Farbpaletten in Office</vt:lpstr>
      <vt:lpstr>Raster  für Präsentationsvorlagen</vt:lpstr>
      <vt:lpstr>Barrierefreiheit Hinweise zur Erstellung  barrierefreier Präsentationen</vt:lpstr>
      <vt:lpstr>Barrierefrei  kommunizieren</vt:lpstr>
      <vt:lpstr>Hinweise  zur Arbeit mit der Präsentationsvorlage</vt:lpstr>
      <vt:lpstr>Neue Datei  erstellen </vt:lpstr>
      <vt:lpstr>Arbeiten  mit der Präsentationsvorlage </vt:lpstr>
      <vt:lpstr>Texte   über Listenebene formatieren  </vt:lpstr>
      <vt:lpstr>Platzierung von Zweitlogos  Anordnungsmöglichkeiten</vt:lpstr>
      <vt:lpstr>Anordnung Zweitlogo  bei Struktureinheiten/Projekten mit DRESDEN-concept Bezug</vt:lpstr>
      <vt:lpstr>Anordnung Zweitlogo  bei Struktureinheiten/Projekten ohne DRESDEN-concept Bezug</vt:lpstr>
      <vt:lpstr>Titelfolie V1</vt:lpstr>
      <vt:lpstr>Titelfolie V2</vt:lpstr>
      <vt:lpstr>Titelfolie V3 </vt:lpstr>
      <vt:lpstr>Titelfolie V4 </vt:lpstr>
      <vt:lpstr>Titelfolie V5a</vt:lpstr>
      <vt:lpstr>Titelfolie V5b </vt:lpstr>
      <vt:lpstr>Titelfolie V6 </vt:lpstr>
      <vt:lpstr>Titelfolie V7 </vt:lpstr>
      <vt:lpstr>Titelfolie V7 </vt:lpstr>
      <vt:lpstr>Titelfolie V8</vt:lpstr>
      <vt:lpstr>Vorlagedatei  speichern</vt:lpstr>
      <vt:lpstr>Design   speichern </vt:lpstr>
      <vt:lpstr>Masterfolien   anpassen</vt:lpstr>
      <vt:lpstr>PowerPoint-Vorlage  als .potx-Datei speichern </vt:lpstr>
      <vt:lpstr>Weitere Beispielseiten  mit Inhalten der TU Dresden</vt:lpstr>
      <vt:lpstr>Beispiel Bilderpotourrie (Fotos Bildpool TUD)</vt:lpstr>
      <vt:lpstr>Technische Universität  Dresden</vt:lpstr>
      <vt:lpstr>Diagramme  monochrom</vt:lpstr>
      <vt:lpstr>Diagramme  mehrfarbig</vt:lpstr>
      <vt:lpstr>Infografiken  mittels Smartart</vt:lpstr>
      <vt:lpstr>Netzwerk  DRESDEN-concept </vt:lpstr>
      <vt:lpstr>DRESDEN-concept  Exzellenz aus Wissenschaft und Kultur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</dc:title>
  <dc:subject>Präsentationsvorlage</dc:subject>
  <dc:creator>Heike Seifert</dc:creator>
  <cp:lastModifiedBy>Susanne Wunsch</cp:lastModifiedBy>
  <cp:revision>9</cp:revision>
  <dcterms:created xsi:type="dcterms:W3CDTF">2022-01-27T13:28:27Z</dcterms:created>
  <dcterms:modified xsi:type="dcterms:W3CDTF">2023-02-17T09:47:27Z</dcterms:modified>
</cp:coreProperties>
</file>