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30275213" cy="42803763"/>
  <p:notesSz cx="9926638" cy="14355763"/>
  <p:custDataLst>
    <p:tags r:id="rId5"/>
  </p:custDataLst>
  <p:defaultTextStyle>
    <a:defPPr>
      <a:defRPr lang="de-DE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3959874-1CF5-4C55-83CC-57DEB98FE2D7}">
          <p14:sldIdLst>
            <p14:sldId id="34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D36"/>
    <a:srgbClr val="F0F0F0"/>
    <a:srgbClr val="636C8E"/>
    <a:srgbClr val="FFE699"/>
    <a:srgbClr val="BDD7EE"/>
    <a:srgbClr val="C5E0B4"/>
    <a:srgbClr val="1F4E79"/>
    <a:srgbClr val="339933"/>
    <a:srgbClr val="6AB322"/>
    <a:srgbClr val="809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9" autoAdjust="0"/>
    <p:restoredTop sz="96433" autoAdjust="0"/>
  </p:normalViewPr>
  <p:slideViewPr>
    <p:cSldViewPr>
      <p:cViewPr>
        <p:scale>
          <a:sx n="20" d="100"/>
          <a:sy n="20" d="100"/>
        </p:scale>
        <p:origin x="2910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2190" y="78"/>
      </p:cViewPr>
      <p:guideLst>
        <p:guide orient="horz" pos="4522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C018CAB8-1F61-49D8-8340-04BCC7D2C15D}" type="datetimeFigureOut">
              <a:rPr lang="de-LU" smtClean="0"/>
              <a:pPr/>
              <a:t>31.01.2020</a:t>
            </a:fld>
            <a:endParaRPr lang="de-L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E9BF0D3E-1C11-4BC7-888D-E90D04E946F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1826317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8B9FABE9-F223-40F4-B29B-AF42B1456244}" type="datetimeFigureOut">
              <a:rPr lang="de-LU" smtClean="0"/>
              <a:pPr/>
              <a:t>31.01.2020</a:t>
            </a:fld>
            <a:endParaRPr lang="de-LU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60700" y="1076325"/>
            <a:ext cx="3808413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de-LU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6818988"/>
            <a:ext cx="7941310" cy="6460093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L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7667336-ABAD-4032-8A72-A57DA0F2B67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321636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67336-ABAD-4032-8A72-A57DA0F2B670}" type="slidenum">
              <a:rPr lang="de-LU" smtClean="0"/>
              <a:pPr/>
              <a:t>1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124144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99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3" y="0"/>
            <a:ext cx="30275220" cy="4299981"/>
          </a:xfrm>
          <a:prstGeom prst="rect">
            <a:avLst/>
          </a:prstGeom>
          <a:solidFill>
            <a:srgbClr val="0B2A5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pic>
        <p:nvPicPr>
          <p:cNvPr id="1026" name="Picture 2" descr="http://tu-dresden.de/intern/services_und_hilfe/kommunizieren_und_publizieren/cd/1_basiselemente/01_logo/dat/tud/logo_weiss_2133x62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950" y="1519450"/>
            <a:ext cx="7740000" cy="226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23"/>
          <p:cNvSpPr/>
          <p:nvPr userDrawn="1"/>
        </p:nvSpPr>
        <p:spPr>
          <a:xfrm>
            <a:off x="15354" y="10464216"/>
            <a:ext cx="30275220" cy="288032"/>
          </a:xfrm>
          <a:prstGeom prst="rect">
            <a:avLst/>
          </a:prstGeom>
          <a:solidFill>
            <a:srgbClr val="0B2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42" name="Rechteck 41"/>
          <p:cNvSpPr/>
          <p:nvPr userDrawn="1"/>
        </p:nvSpPr>
        <p:spPr>
          <a:xfrm>
            <a:off x="-1" y="-1"/>
            <a:ext cx="30275213" cy="42803763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-1" y="4299981"/>
            <a:ext cx="30275213" cy="1080120"/>
          </a:xfrm>
          <a:prstGeom prst="rect">
            <a:avLst/>
          </a:prstGeom>
          <a:solidFill>
            <a:srgbClr val="636C8E"/>
          </a:solidFill>
          <a:ln w="50800">
            <a:solidFill>
              <a:srgbClr val="636C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23" name="Textfeld 22"/>
          <p:cNvSpPr txBox="1"/>
          <p:nvPr userDrawn="1"/>
        </p:nvSpPr>
        <p:spPr>
          <a:xfrm>
            <a:off x="3963352" y="4696025"/>
            <a:ext cx="26691978" cy="55399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  <a:latin typeface="Verdana" pitchFamily="34" charset="0"/>
              </a:rPr>
              <a:t>Fakultät Wirtschaftswissenschaften</a:t>
            </a:r>
            <a:r>
              <a:rPr lang="de-DE" sz="3600" b="0" baseline="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de-DE" sz="3600" dirty="0" smtClean="0">
                <a:solidFill>
                  <a:schemeClr val="bg1"/>
                </a:solidFill>
                <a:latin typeface="Verdana" pitchFamily="34" charset="0"/>
              </a:rPr>
              <a:t>Lehrstuhl</a:t>
            </a:r>
            <a:r>
              <a:rPr lang="de-DE" sz="3600" baseline="0" dirty="0" smtClean="0">
                <a:solidFill>
                  <a:schemeClr val="bg1"/>
                </a:solidFill>
                <a:latin typeface="Verdana" pitchFamily="34" charset="0"/>
              </a:rPr>
              <a:t> für Energiewirtschaft</a:t>
            </a:r>
            <a:r>
              <a:rPr lang="de-DE" sz="3600" dirty="0" smtClean="0">
                <a:solidFill>
                  <a:schemeClr val="bg1"/>
                </a:solidFill>
                <a:latin typeface="Verdana" pitchFamily="34" charset="0"/>
              </a:rPr>
              <a:t>, Prof. Dr. Möst</a:t>
            </a:r>
            <a:endParaRPr lang="de-DE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362" y="1519450"/>
            <a:ext cx="4332113" cy="226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7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Verdan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8154" userDrawn="1">
          <p15:clr>
            <a:srgbClr val="F26B43"/>
          </p15:clr>
        </p15:guide>
        <p15:guide id="3" pos="940" userDrawn="1">
          <p15:clr>
            <a:srgbClr val="F26B43"/>
          </p15:clr>
        </p15:guide>
        <p15:guide id="4" pos="2958" userDrawn="1">
          <p15:clr>
            <a:srgbClr val="F26B43"/>
          </p15:clr>
        </p15:guide>
        <p15:guide id="5" orient="horz" pos="26273" userDrawn="1">
          <p15:clr>
            <a:srgbClr val="F26B43"/>
          </p15:clr>
        </p15:guide>
        <p15:guide id="6" orient="horz" pos="7449" userDrawn="1">
          <p15:clr>
            <a:srgbClr val="F26B43"/>
          </p15:clr>
        </p15:guide>
        <p15:guide id="8" pos="17746" userDrawn="1">
          <p15:clr>
            <a:srgbClr val="F26B43"/>
          </p15:clr>
        </p15:guide>
        <p15:guide id="9" pos="2550" userDrawn="1">
          <p15:clr>
            <a:srgbClr val="F26B43"/>
          </p15:clr>
        </p15:guide>
        <p15:guide id="10" orient="horz" pos="12665" userDrawn="1">
          <p15:clr>
            <a:srgbClr val="F26B43"/>
          </p15:clr>
        </p15:guide>
        <p15:guide id="11" orient="horz" pos="12960" userDrawn="1">
          <p15:clr>
            <a:srgbClr val="F26B43"/>
          </p15:clr>
        </p15:guide>
        <p15:guide id="12" orient="horz" pos="14048" userDrawn="1">
          <p15:clr>
            <a:srgbClr val="F26B43"/>
          </p15:clr>
        </p15:guide>
        <p15:guide id="13" orient="horz" pos="14366" userDrawn="1">
          <p15:clr>
            <a:srgbClr val="F26B43"/>
          </p15:clr>
        </p15:guide>
        <p15:guide id="14" orient="horz" pos="19310" userDrawn="1">
          <p15:clr>
            <a:srgbClr val="F26B43"/>
          </p15:clr>
        </p15:guide>
        <p15:guide id="15" orient="horz" pos="19605" userDrawn="1">
          <p15:clr>
            <a:srgbClr val="F26B43"/>
          </p15:clr>
        </p15:guide>
        <p15:guide id="16" orient="horz" pos="20716" userDrawn="1">
          <p15:clr>
            <a:srgbClr val="F26B43"/>
          </p15:clr>
        </p15:guide>
        <p15:guide id="17" orient="horz" pos="21034" userDrawn="1">
          <p15:clr>
            <a:srgbClr val="F26B43"/>
          </p15:clr>
        </p15:guide>
        <p15:guide id="19" orient="horz" pos="25978" userDrawn="1">
          <p15:clr>
            <a:srgbClr val="F26B43"/>
          </p15:clr>
        </p15:guide>
        <p15:guide id="20" orient="horz" pos="7721" userDrawn="1">
          <p15:clr>
            <a:srgbClr val="F26B43"/>
          </p15:clr>
        </p15:guide>
        <p15:guide id="22" orient="horz" pos="3797" userDrawn="1">
          <p15:clr>
            <a:srgbClr val="F26B43"/>
          </p15:clr>
        </p15:guide>
        <p15:guide id="23" orient="horz" pos="64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 userDrawn="1"/>
        </p:nvSpPr>
        <p:spPr>
          <a:xfrm>
            <a:off x="1528094" y="6027739"/>
            <a:ext cx="19620000" cy="228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dirty="0" smtClean="0"/>
              <a:t>Titel meiner Abschlussarbeit</a:t>
            </a:r>
            <a:endParaRPr lang="de-DE" sz="1100" b="1" baseline="0" dirty="0" smtClean="0"/>
          </a:p>
          <a:p>
            <a:pPr algn="l"/>
            <a:r>
              <a:rPr lang="de-DE" sz="6000" b="1" i="1" dirty="0" smtClean="0"/>
              <a:t>Untertitel meiner Abschlussarbeit</a:t>
            </a:r>
            <a:endParaRPr lang="de-DE" sz="6000" b="1" i="1" dirty="0"/>
          </a:p>
        </p:txBody>
      </p:sp>
      <p:sp>
        <p:nvSpPr>
          <p:cNvPr id="39" name="Textfeld 38"/>
          <p:cNvSpPr txBox="1"/>
          <p:nvPr userDrawn="1"/>
        </p:nvSpPr>
        <p:spPr>
          <a:xfrm>
            <a:off x="1528094" y="9215978"/>
            <a:ext cx="19620000" cy="1024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360000"/>
            <a:r>
              <a:rPr lang="de-DE" sz="6000" i="0" dirty="0" smtClean="0"/>
              <a:t>Diplomarbeit, Wirt.-Ing.:</a:t>
            </a:r>
            <a:r>
              <a:rPr lang="de-DE" sz="6000" i="0" baseline="0" dirty="0" smtClean="0"/>
              <a:t>			</a:t>
            </a:r>
            <a:r>
              <a:rPr lang="de-DE" sz="6000" b="1" i="0" baseline="0" dirty="0" smtClean="0"/>
              <a:t>Max Mustermann</a:t>
            </a:r>
            <a:endParaRPr lang="de-DE" sz="4000" b="1" i="1" dirty="0"/>
          </a:p>
        </p:txBody>
      </p:sp>
      <p:sp>
        <p:nvSpPr>
          <p:cNvPr id="53" name="Rechteck 52"/>
          <p:cNvSpPr/>
          <p:nvPr/>
        </p:nvSpPr>
        <p:spPr>
          <a:xfrm>
            <a:off x="4046384" y="22337985"/>
            <a:ext cx="24773089" cy="8784976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54" name="Rechteck 53"/>
          <p:cNvSpPr/>
          <p:nvPr/>
        </p:nvSpPr>
        <p:spPr>
          <a:xfrm>
            <a:off x="1492090" y="22337985"/>
            <a:ext cx="1827820" cy="87849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6600" b="1" noProof="0" dirty="0" smtClean="0"/>
              <a:t>Forschungsdesign</a:t>
            </a:r>
            <a:endParaRPr lang="de-DE" sz="6600" b="1" noProof="0" dirty="0"/>
          </a:p>
        </p:txBody>
      </p:sp>
      <p:sp>
        <p:nvSpPr>
          <p:cNvPr id="7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76569" y="22830182"/>
            <a:ext cx="10941531" cy="782820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250907" tIns="301091" rIns="250907" bIns="130472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3000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tabLst>
                <a:tab pos="266700" algn="l"/>
                <a:tab pos="631825" algn="l"/>
                <a:tab pos="981075" algn="l"/>
              </a:tabLs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2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2pPr>
            <a:lvl3pPr marL="4064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3pPr>
            <a:lvl4pPr marL="6096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4pPr>
            <a:lvl5pPr marL="8128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5pPr>
            <a:lvl6pPr marL="12700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6pPr>
            <a:lvl7pPr marL="17272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7pPr>
            <a:lvl8pPr marL="21844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8pPr>
            <a:lvl9pPr marL="26416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</a:pPr>
            <a:endParaRPr lang="en-US" b="0" dirty="0">
              <a:latin typeface="Arial" panose="020B0604020202020204" pitchFamily="34" charset="0"/>
            </a:endParaRPr>
          </a:p>
        </p:txBody>
      </p:sp>
      <p:cxnSp>
        <p:nvCxnSpPr>
          <p:cNvPr id="74" name="Gerade Verbindung mit Pfeil 73"/>
          <p:cNvCxnSpPr/>
          <p:nvPr/>
        </p:nvCxnSpPr>
        <p:spPr>
          <a:xfrm flipV="1">
            <a:off x="5680185" y="23733437"/>
            <a:ext cx="0" cy="5920678"/>
          </a:xfrm>
          <a:prstGeom prst="straightConnector1">
            <a:avLst/>
          </a:prstGeom>
          <a:ln w="44252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5680185" y="29654773"/>
            <a:ext cx="8630141" cy="0"/>
          </a:xfrm>
          <a:prstGeom prst="straightConnector1">
            <a:avLst/>
          </a:prstGeom>
          <a:ln w="53102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Bogen 75"/>
          <p:cNvSpPr/>
          <p:nvPr/>
        </p:nvSpPr>
        <p:spPr>
          <a:xfrm rot="16200000">
            <a:off x="8640853" y="22177937"/>
            <a:ext cx="8430383" cy="13348097"/>
          </a:xfrm>
          <a:prstGeom prst="arc">
            <a:avLst/>
          </a:prstGeom>
          <a:ln w="44252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254890" tIns="127445" rIns="254890" bIns="127445" rtlCol="0" anchor="ctr"/>
          <a:lstStyle/>
          <a:p>
            <a:pPr algn="ctr"/>
            <a:endParaRPr lang="en-GB"/>
          </a:p>
        </p:txBody>
      </p:sp>
      <p:sp>
        <p:nvSpPr>
          <p:cNvPr id="82" name="Textfeld 81"/>
          <p:cNvSpPr txBox="1"/>
          <p:nvPr/>
        </p:nvSpPr>
        <p:spPr>
          <a:xfrm>
            <a:off x="10397182" y="23030905"/>
            <a:ext cx="5018081" cy="819248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txBody>
          <a:bodyPr wrap="square" lIns="130456" tIns="127445" rIns="130456" bIns="127445" rtlCol="0">
            <a:noAutofit/>
          </a:bodyPr>
          <a:lstStyle/>
          <a:p>
            <a:r>
              <a:rPr lang="en-US" sz="3067" b="1" i="1" dirty="0" smtClean="0">
                <a:solidFill>
                  <a:schemeClr val="bg2"/>
                </a:solidFill>
              </a:rPr>
              <a:t>AAA</a:t>
            </a:r>
            <a:endParaRPr lang="en-US" sz="3067" b="1" i="1" dirty="0">
              <a:solidFill>
                <a:schemeClr val="bg2"/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 rot="16200000">
            <a:off x="1992116" y="26368247"/>
            <a:ext cx="6272170" cy="501811"/>
          </a:xfrm>
          <a:prstGeom prst="rect">
            <a:avLst/>
          </a:prstGeom>
          <a:noFill/>
        </p:spPr>
        <p:txBody>
          <a:bodyPr wrap="square" lIns="254890" tIns="127445" rIns="254890" bIns="127445" rtlCol="0">
            <a:noAutofit/>
          </a:bodyPr>
          <a:lstStyle/>
          <a:p>
            <a:pPr algn="ctr"/>
            <a:r>
              <a:rPr lang="en-US" sz="3067" b="1" dirty="0" smtClean="0"/>
              <a:t>YYY</a:t>
            </a:r>
            <a:endParaRPr lang="en-US" sz="3067" b="1" dirty="0"/>
          </a:p>
        </p:txBody>
      </p:sp>
      <p:sp>
        <p:nvSpPr>
          <p:cNvPr id="84" name="Textfeld 83"/>
          <p:cNvSpPr txBox="1"/>
          <p:nvPr/>
        </p:nvSpPr>
        <p:spPr>
          <a:xfrm>
            <a:off x="6733520" y="29755132"/>
            <a:ext cx="6373426" cy="602273"/>
          </a:xfrm>
          <a:prstGeom prst="rect">
            <a:avLst/>
          </a:prstGeom>
          <a:noFill/>
        </p:spPr>
        <p:txBody>
          <a:bodyPr wrap="square" lIns="254890" tIns="127445" rIns="254890" bIns="127445" rtlCol="0">
            <a:noAutofit/>
          </a:bodyPr>
          <a:lstStyle/>
          <a:p>
            <a:pPr algn="ctr"/>
            <a:r>
              <a:rPr lang="en-US" sz="3067" b="1" dirty="0" smtClean="0"/>
              <a:t>XXX</a:t>
            </a:r>
            <a:endParaRPr lang="en-US" sz="3067" b="1" dirty="0"/>
          </a:p>
        </p:txBody>
      </p:sp>
      <p:sp>
        <p:nvSpPr>
          <p:cNvPr id="107" name="Rechteck 106"/>
          <p:cNvSpPr/>
          <p:nvPr/>
        </p:nvSpPr>
        <p:spPr>
          <a:xfrm>
            <a:off x="4048125" y="11784844"/>
            <a:ext cx="24773089" cy="8784976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108" name="Rechteck 107"/>
          <p:cNvSpPr/>
          <p:nvPr/>
        </p:nvSpPr>
        <p:spPr>
          <a:xfrm>
            <a:off x="1492090" y="11789024"/>
            <a:ext cx="1827820" cy="87849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6600" b="1" noProof="0" dirty="0" smtClean="0"/>
              <a:t>Motivation</a:t>
            </a:r>
            <a:endParaRPr lang="de-DE" sz="6600" b="1" noProof="0" dirty="0"/>
          </a:p>
        </p:txBody>
      </p:sp>
      <p:grpSp>
        <p:nvGrpSpPr>
          <p:cNvPr id="125" name="Gruppieren 124"/>
          <p:cNvGrpSpPr/>
          <p:nvPr/>
        </p:nvGrpSpPr>
        <p:grpSpPr>
          <a:xfrm>
            <a:off x="17981924" y="12284989"/>
            <a:ext cx="10189132" cy="3648263"/>
            <a:chOff x="17981922" y="22830182"/>
            <a:chExt cx="10189132" cy="3648263"/>
          </a:xfrm>
        </p:grpSpPr>
        <p:sp>
          <p:nvSpPr>
            <p:cNvPr id="126" name="Rechteck 125"/>
            <p:cNvSpPr/>
            <p:nvPr/>
          </p:nvSpPr>
          <p:spPr>
            <a:xfrm>
              <a:off x="17981922" y="22830182"/>
              <a:ext cx="10189132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AAA</a:t>
              </a:r>
              <a:endParaRPr lang="en-US" sz="1600" b="1" dirty="0"/>
            </a:p>
          </p:txBody>
        </p:sp>
        <p:sp>
          <p:nvSpPr>
            <p:cNvPr id="127" name="Rechteck 126"/>
            <p:cNvSpPr/>
            <p:nvPr/>
          </p:nvSpPr>
          <p:spPr>
            <a:xfrm>
              <a:off x="17981922" y="23634129"/>
              <a:ext cx="10189132" cy="284431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Aaa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bbb</a:t>
              </a:r>
              <a:r>
                <a:rPr lang="de-DE" sz="3600" dirty="0" smtClean="0">
                  <a:solidFill>
                    <a:schemeClr val="tx1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Ddd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eee</a:t>
              </a:r>
              <a:r>
                <a:rPr lang="de-DE" sz="3600" dirty="0" smtClean="0">
                  <a:solidFill>
                    <a:schemeClr val="tx1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Hhh</a:t>
              </a:r>
              <a:r>
                <a:rPr lang="de-DE" sz="3600" dirty="0" smtClean="0">
                  <a:solidFill>
                    <a:schemeClr val="tx1"/>
                  </a:solidFill>
                </a:rPr>
                <a:t> iii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jjj</a:t>
              </a:r>
              <a:endParaRPr lang="de-DE" sz="3600" dirty="0" smtClean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17981925" y="16464932"/>
            <a:ext cx="10189132" cy="3648263"/>
            <a:chOff x="18134322" y="22982582"/>
            <a:chExt cx="10189132" cy="3648263"/>
          </a:xfrm>
        </p:grpSpPr>
        <p:sp>
          <p:nvSpPr>
            <p:cNvPr id="129" name="Rechteck 128"/>
            <p:cNvSpPr/>
            <p:nvPr/>
          </p:nvSpPr>
          <p:spPr>
            <a:xfrm>
              <a:off x="18134322" y="22982582"/>
              <a:ext cx="10189132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BBB</a:t>
              </a:r>
              <a:endParaRPr lang="en-US" sz="1600" b="1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18134322" y="23786529"/>
              <a:ext cx="10189132" cy="284431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chemeClr val="tx1"/>
                  </a:solidFill>
                </a:rPr>
                <a:t>Aaa</a:t>
              </a:r>
              <a:r>
                <a:rPr lang="de-DE" sz="3600" dirty="0">
                  <a:solidFill>
                    <a:schemeClr val="tx1"/>
                  </a:solidFill>
                </a:rPr>
                <a:t> </a:t>
              </a:r>
              <a:r>
                <a:rPr lang="de-DE" sz="3600" dirty="0" err="1">
                  <a:solidFill>
                    <a:schemeClr val="tx1"/>
                  </a:solidFill>
                </a:rPr>
                <a:t>bbb</a:t>
              </a:r>
              <a:r>
                <a:rPr lang="de-DE" sz="3600" dirty="0">
                  <a:solidFill>
                    <a:schemeClr val="tx1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chemeClr val="tx1"/>
                  </a:solidFill>
                </a:rPr>
                <a:t>Ddd</a:t>
              </a:r>
              <a:r>
                <a:rPr lang="de-DE" sz="3600" dirty="0">
                  <a:solidFill>
                    <a:schemeClr val="tx1"/>
                  </a:solidFill>
                </a:rPr>
                <a:t> </a:t>
              </a:r>
              <a:r>
                <a:rPr lang="de-DE" sz="3600" dirty="0" err="1">
                  <a:solidFill>
                    <a:schemeClr val="tx1"/>
                  </a:solidFill>
                </a:rPr>
                <a:t>eee</a:t>
              </a:r>
              <a:r>
                <a:rPr lang="de-DE" sz="3600" dirty="0">
                  <a:solidFill>
                    <a:schemeClr val="tx1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chemeClr val="tx1"/>
                  </a:solidFill>
                </a:rPr>
                <a:t>Hhh</a:t>
              </a:r>
              <a:r>
                <a:rPr lang="de-DE" sz="3600" dirty="0">
                  <a:solidFill>
                    <a:schemeClr val="tx1"/>
                  </a:solidFill>
                </a:rPr>
                <a:t> iii </a:t>
              </a:r>
              <a:r>
                <a:rPr lang="de-DE" sz="3600" dirty="0" err="1">
                  <a:solidFill>
                    <a:schemeClr val="tx1"/>
                  </a:solidFill>
                </a:rPr>
                <a:t>jjj</a:t>
              </a:r>
              <a:endParaRPr lang="de-DE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Rechteck 158"/>
          <p:cNvSpPr/>
          <p:nvPr/>
        </p:nvSpPr>
        <p:spPr>
          <a:xfrm>
            <a:off x="4046384" y="32913188"/>
            <a:ext cx="24773091" cy="8784976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160" name="Rechteck 159"/>
          <p:cNvSpPr/>
          <p:nvPr/>
        </p:nvSpPr>
        <p:spPr>
          <a:xfrm>
            <a:off x="1492090" y="32913188"/>
            <a:ext cx="1827820" cy="87849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6600" b="1" noProof="0" dirty="0" smtClean="0"/>
              <a:t>Ergebnisse</a:t>
            </a:r>
            <a:endParaRPr lang="de-DE" sz="6600" b="1" noProof="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696446" y="33405020"/>
            <a:ext cx="10189132" cy="2002417"/>
            <a:chOff x="4676245" y="33405020"/>
            <a:chExt cx="10189132" cy="2002417"/>
          </a:xfrm>
        </p:grpSpPr>
        <p:sp>
          <p:nvSpPr>
            <p:cNvPr id="163" name="Rechteck 162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AAA</a:t>
              </a:r>
              <a:endParaRPr lang="en-US" sz="1600" b="1" dirty="0"/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Aaa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bbb</a:t>
              </a:r>
              <a:r>
                <a:rPr lang="de-DE" sz="3600" dirty="0" smtClean="0">
                  <a:solidFill>
                    <a:schemeClr val="tx1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Ddd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eee</a:t>
              </a:r>
              <a:r>
                <a:rPr lang="de-DE" sz="3600" dirty="0" smtClean="0">
                  <a:solidFill>
                    <a:schemeClr val="tx1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hteck 164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/>
                <a:t>1.</a:t>
              </a:r>
              <a:endParaRPr lang="en-US" sz="4400" b="1" i="1" dirty="0"/>
            </a:p>
          </p:txBody>
        </p:sp>
      </p:grpSp>
      <p:grpSp>
        <p:nvGrpSpPr>
          <p:cNvPr id="166" name="Gruppieren 165"/>
          <p:cNvGrpSpPr/>
          <p:nvPr/>
        </p:nvGrpSpPr>
        <p:grpSpPr>
          <a:xfrm>
            <a:off x="4696446" y="36152423"/>
            <a:ext cx="10189132" cy="2002417"/>
            <a:chOff x="4676245" y="33405020"/>
            <a:chExt cx="10189132" cy="2002417"/>
          </a:xfrm>
        </p:grpSpPr>
        <p:sp>
          <p:nvSpPr>
            <p:cNvPr id="167" name="Rechteck 166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BBB</a:t>
              </a:r>
              <a:endParaRPr lang="en-US" sz="1600" b="1" dirty="0"/>
            </a:p>
          </p:txBody>
        </p:sp>
        <p:sp>
          <p:nvSpPr>
            <p:cNvPr id="168" name="Rechteck 167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Aaa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bbb</a:t>
              </a:r>
              <a:r>
                <a:rPr lang="de-DE" sz="3600" dirty="0" smtClean="0">
                  <a:solidFill>
                    <a:schemeClr val="tx1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Ddd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eee</a:t>
              </a:r>
              <a:r>
                <a:rPr lang="de-DE" sz="3600" dirty="0" smtClean="0">
                  <a:solidFill>
                    <a:schemeClr val="tx1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hteck 168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/>
                <a:t>2.</a:t>
              </a:r>
              <a:endParaRPr lang="en-US" sz="4400" b="1" i="1" dirty="0"/>
            </a:p>
          </p:txBody>
        </p:sp>
      </p:grpSp>
      <p:grpSp>
        <p:nvGrpSpPr>
          <p:cNvPr id="170" name="Gruppieren 169"/>
          <p:cNvGrpSpPr/>
          <p:nvPr/>
        </p:nvGrpSpPr>
        <p:grpSpPr>
          <a:xfrm>
            <a:off x="4696446" y="38899825"/>
            <a:ext cx="10189132" cy="2002417"/>
            <a:chOff x="4676245" y="33405020"/>
            <a:chExt cx="10189132" cy="2002417"/>
          </a:xfrm>
        </p:grpSpPr>
        <p:sp>
          <p:nvSpPr>
            <p:cNvPr id="171" name="Rechteck 170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CCC</a:t>
              </a:r>
              <a:endParaRPr lang="en-US" sz="1600" b="1" dirty="0"/>
            </a:p>
          </p:txBody>
        </p:sp>
        <p:sp>
          <p:nvSpPr>
            <p:cNvPr id="172" name="Rechteck 171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Aaa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bbb</a:t>
              </a:r>
              <a:r>
                <a:rPr lang="de-DE" sz="3600" dirty="0" smtClean="0">
                  <a:solidFill>
                    <a:schemeClr val="tx1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chemeClr val="tx1"/>
                  </a:solidFill>
                </a:rPr>
                <a:t>Ddd</a:t>
              </a:r>
              <a:r>
                <a:rPr lang="de-DE" sz="3600" dirty="0" smtClean="0">
                  <a:solidFill>
                    <a:schemeClr val="tx1"/>
                  </a:solidFill>
                </a:rPr>
                <a:t> </a:t>
              </a:r>
              <a:r>
                <a:rPr lang="de-DE" sz="3600" dirty="0" err="1" smtClean="0">
                  <a:solidFill>
                    <a:schemeClr val="tx1"/>
                  </a:solidFill>
                </a:rPr>
                <a:t>eee</a:t>
              </a:r>
              <a:r>
                <a:rPr lang="de-DE" sz="3600" dirty="0" smtClean="0">
                  <a:solidFill>
                    <a:schemeClr val="tx1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hteck 172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chemeClr val="bg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 smtClean="0"/>
                <a:t>3.</a:t>
              </a:r>
              <a:endParaRPr lang="en-US" sz="4400" b="1" i="1" dirty="0"/>
            </a:p>
          </p:txBody>
        </p:sp>
      </p:grp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7107337" y="35236615"/>
            <a:ext cx="633045" cy="4137929"/>
          </a:xfrm>
          <a:prstGeom prst="homePlate">
            <a:avLst>
              <a:gd name="adj" fmla="val 100000"/>
            </a:avLst>
          </a:prstGeom>
          <a:solidFill>
            <a:schemeClr val="dk1">
              <a:lumMod val="100000"/>
            </a:schemeClr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en-AU" dirty="0">
              <a:latin typeface="Arial" panose="020B0604020202020204" pitchFamily="34" charset="0"/>
            </a:endParaRPr>
          </a:p>
        </p:txBody>
      </p:sp>
      <p:sp>
        <p:nvSpPr>
          <p:cNvPr id="175" name="Rechteck 174"/>
          <p:cNvSpPr/>
          <p:nvPr/>
        </p:nvSpPr>
        <p:spPr>
          <a:xfrm>
            <a:off x="19962142" y="33409091"/>
            <a:ext cx="8209633" cy="7830984"/>
          </a:xfrm>
          <a:prstGeom prst="rect">
            <a:avLst/>
          </a:prstGeom>
          <a:noFill/>
          <a:ln w="50800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/>
          </a:p>
        </p:txBody>
      </p:sp>
      <p:sp>
        <p:nvSpPr>
          <p:cNvPr id="55" name="Textfeld 54"/>
          <p:cNvSpPr txBox="1"/>
          <p:nvPr/>
        </p:nvSpPr>
        <p:spPr>
          <a:xfrm>
            <a:off x="23419476" y="42030234"/>
            <a:ext cx="540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360000"/>
            <a:r>
              <a:rPr lang="en-US" sz="2000" dirty="0" smtClean="0"/>
              <a:t>Stand:		Tag / Monat / </a:t>
            </a:r>
            <a:r>
              <a:rPr lang="en-US" sz="2000" dirty="0" err="1" smtClean="0"/>
              <a:t>Jahr</a:t>
            </a:r>
            <a:endParaRPr lang="en-US" sz="2000" dirty="0"/>
          </a:p>
        </p:txBody>
      </p:sp>
      <p:sp>
        <p:nvSpPr>
          <p:cNvPr id="56" name="AutoShape 3"/>
          <p:cNvSpPr>
            <a:spLocks noChangeArrowheads="1"/>
          </p:cNvSpPr>
          <p:nvPr/>
        </p:nvSpPr>
        <p:spPr bwMode="auto">
          <a:xfrm rot="5400000">
            <a:off x="21330294" y="24675322"/>
            <a:ext cx="633045" cy="4137929"/>
          </a:xfrm>
          <a:prstGeom prst="homePlate">
            <a:avLst>
              <a:gd name="adj" fmla="val 100000"/>
            </a:avLst>
          </a:prstGeom>
          <a:solidFill>
            <a:schemeClr val="dk1">
              <a:lumMod val="100000"/>
            </a:schemeClr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en-AU" dirty="0">
              <a:latin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4570653" y="6027738"/>
            <a:ext cx="3593183" cy="4213225"/>
            <a:chOff x="24570653" y="6027738"/>
            <a:chExt cx="3593183" cy="4213225"/>
          </a:xfrm>
        </p:grpSpPr>
        <p:sp>
          <p:nvSpPr>
            <p:cNvPr id="58" name="Freeform 47"/>
            <p:cNvSpPr>
              <a:spLocks noEditPoints="1"/>
            </p:cNvSpPr>
            <p:nvPr/>
          </p:nvSpPr>
          <p:spPr bwMode="auto">
            <a:xfrm>
              <a:off x="24570653" y="6027738"/>
              <a:ext cx="3593183" cy="4213225"/>
            </a:xfrm>
            <a:custGeom>
              <a:avLst/>
              <a:gdLst>
                <a:gd name="T0" fmla="*/ 0 w 443"/>
                <a:gd name="T1" fmla="*/ 403 h 484"/>
                <a:gd name="T2" fmla="*/ 1 w 443"/>
                <a:gd name="T3" fmla="*/ 370 h 484"/>
                <a:gd name="T4" fmla="*/ 5 w 443"/>
                <a:gd name="T5" fmla="*/ 336 h 484"/>
                <a:gd name="T6" fmla="*/ 14 w 443"/>
                <a:gd name="T7" fmla="*/ 302 h 484"/>
                <a:gd name="T8" fmla="*/ 27 w 443"/>
                <a:gd name="T9" fmla="*/ 271 h 484"/>
                <a:gd name="T10" fmla="*/ 47 w 443"/>
                <a:gd name="T11" fmla="*/ 245 h 484"/>
                <a:gd name="T12" fmla="*/ 74 w 443"/>
                <a:gd name="T13" fmla="*/ 228 h 484"/>
                <a:gd name="T14" fmla="*/ 109 w 443"/>
                <a:gd name="T15" fmla="*/ 222 h 484"/>
                <a:gd name="T16" fmla="*/ 122 w 443"/>
                <a:gd name="T17" fmla="*/ 229 h 484"/>
                <a:gd name="T18" fmla="*/ 145 w 443"/>
                <a:gd name="T19" fmla="*/ 244 h 484"/>
                <a:gd name="T20" fmla="*/ 179 w 443"/>
                <a:gd name="T21" fmla="*/ 259 h 484"/>
                <a:gd name="T22" fmla="*/ 222 w 443"/>
                <a:gd name="T23" fmla="*/ 266 h 484"/>
                <a:gd name="T24" fmla="*/ 264 w 443"/>
                <a:gd name="T25" fmla="*/ 259 h 484"/>
                <a:gd name="T26" fmla="*/ 298 w 443"/>
                <a:gd name="T27" fmla="*/ 244 h 484"/>
                <a:gd name="T28" fmla="*/ 321 w 443"/>
                <a:gd name="T29" fmla="*/ 229 h 484"/>
                <a:gd name="T30" fmla="*/ 334 w 443"/>
                <a:gd name="T31" fmla="*/ 222 h 484"/>
                <a:gd name="T32" fmla="*/ 369 w 443"/>
                <a:gd name="T33" fmla="*/ 228 h 484"/>
                <a:gd name="T34" fmla="*/ 396 w 443"/>
                <a:gd name="T35" fmla="*/ 245 h 484"/>
                <a:gd name="T36" fmla="*/ 416 w 443"/>
                <a:gd name="T37" fmla="*/ 271 h 484"/>
                <a:gd name="T38" fmla="*/ 429 w 443"/>
                <a:gd name="T39" fmla="*/ 302 h 484"/>
                <a:gd name="T40" fmla="*/ 438 w 443"/>
                <a:gd name="T41" fmla="*/ 336 h 484"/>
                <a:gd name="T42" fmla="*/ 442 w 443"/>
                <a:gd name="T43" fmla="*/ 370 h 484"/>
                <a:gd name="T44" fmla="*/ 443 w 443"/>
                <a:gd name="T45" fmla="*/ 403 h 484"/>
                <a:gd name="T46" fmla="*/ 420 w 443"/>
                <a:gd name="T47" fmla="*/ 462 h 484"/>
                <a:gd name="T48" fmla="*/ 359 w 443"/>
                <a:gd name="T49" fmla="*/ 484 h 484"/>
                <a:gd name="T50" fmla="*/ 84 w 443"/>
                <a:gd name="T51" fmla="*/ 484 h 484"/>
                <a:gd name="T52" fmla="*/ 23 w 443"/>
                <a:gd name="T53" fmla="*/ 462 h 484"/>
                <a:gd name="T54" fmla="*/ 0 w 443"/>
                <a:gd name="T55" fmla="*/ 403 h 484"/>
                <a:gd name="T56" fmla="*/ 136 w 443"/>
                <a:gd name="T57" fmla="*/ 207 h 484"/>
                <a:gd name="T58" fmla="*/ 101 w 443"/>
                <a:gd name="T59" fmla="*/ 121 h 484"/>
                <a:gd name="T60" fmla="*/ 136 w 443"/>
                <a:gd name="T61" fmla="*/ 36 h 484"/>
                <a:gd name="T62" fmla="*/ 222 w 443"/>
                <a:gd name="T63" fmla="*/ 0 h 484"/>
                <a:gd name="T64" fmla="*/ 307 w 443"/>
                <a:gd name="T65" fmla="*/ 36 h 484"/>
                <a:gd name="T66" fmla="*/ 342 w 443"/>
                <a:gd name="T67" fmla="*/ 121 h 484"/>
                <a:gd name="T68" fmla="*/ 307 w 443"/>
                <a:gd name="T69" fmla="*/ 207 h 484"/>
                <a:gd name="T70" fmla="*/ 222 w 443"/>
                <a:gd name="T71" fmla="*/ 242 h 484"/>
                <a:gd name="T72" fmla="*/ 136 w 443"/>
                <a:gd name="T73" fmla="*/ 207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3" h="484">
                  <a:moveTo>
                    <a:pt x="0" y="403"/>
                  </a:moveTo>
                  <a:cubicBezTo>
                    <a:pt x="0" y="392"/>
                    <a:pt x="0" y="381"/>
                    <a:pt x="1" y="370"/>
                  </a:cubicBezTo>
                  <a:cubicBezTo>
                    <a:pt x="2" y="359"/>
                    <a:pt x="3" y="348"/>
                    <a:pt x="5" y="336"/>
                  </a:cubicBezTo>
                  <a:cubicBezTo>
                    <a:pt x="8" y="323"/>
                    <a:pt x="10" y="312"/>
                    <a:pt x="14" y="302"/>
                  </a:cubicBezTo>
                  <a:cubicBezTo>
                    <a:pt x="17" y="291"/>
                    <a:pt x="22" y="281"/>
                    <a:pt x="27" y="271"/>
                  </a:cubicBezTo>
                  <a:cubicBezTo>
                    <a:pt x="33" y="261"/>
                    <a:pt x="39" y="252"/>
                    <a:pt x="47" y="245"/>
                  </a:cubicBezTo>
                  <a:cubicBezTo>
                    <a:pt x="54" y="238"/>
                    <a:pt x="63" y="233"/>
                    <a:pt x="74" y="228"/>
                  </a:cubicBezTo>
                  <a:cubicBezTo>
                    <a:pt x="84" y="224"/>
                    <a:pt x="96" y="222"/>
                    <a:pt x="109" y="222"/>
                  </a:cubicBezTo>
                  <a:cubicBezTo>
                    <a:pt x="111" y="222"/>
                    <a:pt x="115" y="224"/>
                    <a:pt x="122" y="229"/>
                  </a:cubicBezTo>
                  <a:cubicBezTo>
                    <a:pt x="129" y="233"/>
                    <a:pt x="137" y="238"/>
                    <a:pt x="145" y="244"/>
                  </a:cubicBezTo>
                  <a:cubicBezTo>
                    <a:pt x="154" y="250"/>
                    <a:pt x="166" y="255"/>
                    <a:pt x="179" y="259"/>
                  </a:cubicBezTo>
                  <a:cubicBezTo>
                    <a:pt x="193" y="264"/>
                    <a:pt x="207" y="266"/>
                    <a:pt x="222" y="266"/>
                  </a:cubicBezTo>
                  <a:cubicBezTo>
                    <a:pt x="236" y="266"/>
                    <a:pt x="250" y="264"/>
                    <a:pt x="264" y="259"/>
                  </a:cubicBezTo>
                  <a:cubicBezTo>
                    <a:pt x="278" y="255"/>
                    <a:pt x="289" y="250"/>
                    <a:pt x="298" y="244"/>
                  </a:cubicBezTo>
                  <a:cubicBezTo>
                    <a:pt x="306" y="238"/>
                    <a:pt x="314" y="233"/>
                    <a:pt x="321" y="229"/>
                  </a:cubicBezTo>
                  <a:cubicBezTo>
                    <a:pt x="328" y="224"/>
                    <a:pt x="332" y="222"/>
                    <a:pt x="334" y="222"/>
                  </a:cubicBezTo>
                  <a:cubicBezTo>
                    <a:pt x="347" y="222"/>
                    <a:pt x="359" y="224"/>
                    <a:pt x="369" y="228"/>
                  </a:cubicBezTo>
                  <a:cubicBezTo>
                    <a:pt x="380" y="233"/>
                    <a:pt x="389" y="238"/>
                    <a:pt x="396" y="245"/>
                  </a:cubicBezTo>
                  <a:cubicBezTo>
                    <a:pt x="404" y="252"/>
                    <a:pt x="410" y="261"/>
                    <a:pt x="416" y="271"/>
                  </a:cubicBezTo>
                  <a:cubicBezTo>
                    <a:pt x="422" y="281"/>
                    <a:pt x="426" y="291"/>
                    <a:pt x="429" y="302"/>
                  </a:cubicBezTo>
                  <a:cubicBezTo>
                    <a:pt x="433" y="312"/>
                    <a:pt x="436" y="323"/>
                    <a:pt x="438" y="336"/>
                  </a:cubicBezTo>
                  <a:cubicBezTo>
                    <a:pt x="440" y="348"/>
                    <a:pt x="441" y="359"/>
                    <a:pt x="442" y="370"/>
                  </a:cubicBezTo>
                  <a:cubicBezTo>
                    <a:pt x="443" y="381"/>
                    <a:pt x="443" y="392"/>
                    <a:pt x="443" y="403"/>
                  </a:cubicBezTo>
                  <a:cubicBezTo>
                    <a:pt x="443" y="428"/>
                    <a:pt x="436" y="448"/>
                    <a:pt x="420" y="462"/>
                  </a:cubicBezTo>
                  <a:cubicBezTo>
                    <a:pt x="405" y="477"/>
                    <a:pt x="385" y="484"/>
                    <a:pt x="359" y="484"/>
                  </a:cubicBezTo>
                  <a:lnTo>
                    <a:pt x="84" y="484"/>
                  </a:lnTo>
                  <a:cubicBezTo>
                    <a:pt x="58" y="484"/>
                    <a:pt x="38" y="477"/>
                    <a:pt x="23" y="462"/>
                  </a:cubicBezTo>
                  <a:cubicBezTo>
                    <a:pt x="7" y="448"/>
                    <a:pt x="0" y="428"/>
                    <a:pt x="0" y="403"/>
                  </a:cubicBezTo>
                  <a:close/>
                  <a:moveTo>
                    <a:pt x="136" y="207"/>
                  </a:moveTo>
                  <a:cubicBezTo>
                    <a:pt x="112" y="183"/>
                    <a:pt x="101" y="155"/>
                    <a:pt x="101" y="121"/>
                  </a:cubicBezTo>
                  <a:cubicBezTo>
                    <a:pt x="101" y="88"/>
                    <a:pt x="112" y="59"/>
                    <a:pt x="136" y="36"/>
                  </a:cubicBezTo>
                  <a:cubicBezTo>
                    <a:pt x="160" y="12"/>
                    <a:pt x="188" y="0"/>
                    <a:pt x="222" y="0"/>
                  </a:cubicBezTo>
                  <a:cubicBezTo>
                    <a:pt x="255" y="0"/>
                    <a:pt x="283" y="12"/>
                    <a:pt x="307" y="36"/>
                  </a:cubicBezTo>
                  <a:cubicBezTo>
                    <a:pt x="331" y="59"/>
                    <a:pt x="342" y="88"/>
                    <a:pt x="342" y="121"/>
                  </a:cubicBezTo>
                  <a:cubicBezTo>
                    <a:pt x="342" y="155"/>
                    <a:pt x="331" y="183"/>
                    <a:pt x="307" y="207"/>
                  </a:cubicBezTo>
                  <a:cubicBezTo>
                    <a:pt x="283" y="231"/>
                    <a:pt x="255" y="242"/>
                    <a:pt x="222" y="242"/>
                  </a:cubicBezTo>
                  <a:cubicBezTo>
                    <a:pt x="188" y="242"/>
                    <a:pt x="160" y="231"/>
                    <a:pt x="136" y="207"/>
                  </a:cubicBez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087941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175882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263823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351764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439705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527646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615587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703528" algn="l" defTabSz="4175882" rtl="0" eaLnBrk="1" latinLnBrk="0" hangingPunct="1">
                <a:defRPr sz="82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Ellipse 58"/>
            <p:cNvSpPr/>
            <p:nvPr/>
          </p:nvSpPr>
          <p:spPr>
            <a:xfrm>
              <a:off x="25897216" y="6508071"/>
              <a:ext cx="258968" cy="345539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7941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5882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3823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1764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39705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7646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5587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3528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26479895" y="6508071"/>
              <a:ext cx="258968" cy="345539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7941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5882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3823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1764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39705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7646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5587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3528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 dirty="0"/>
            </a:p>
          </p:txBody>
        </p:sp>
        <p:sp>
          <p:nvSpPr>
            <p:cNvPr id="61" name="Mond 60"/>
            <p:cNvSpPr/>
            <p:nvPr/>
          </p:nvSpPr>
          <p:spPr>
            <a:xfrm rot="16383752">
              <a:off x="26094990" y="7188465"/>
              <a:ext cx="408868" cy="718188"/>
            </a:xfrm>
            <a:prstGeom prst="moon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marL="0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7941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5882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3823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1764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39705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7646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5587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3528" algn="l" defTabSz="4175882" rtl="0" eaLnBrk="1" latinLnBrk="0" hangingPunct="1">
                <a:defRPr sz="822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7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  <p:tag name="EE4P_AGENDAWIZARD" val="&lt;ee4p&gt;&lt;layouts&gt;&lt;layout name=&quot;Box 1&quot; id=&quot;1_1&quot;&gt;&lt;standard&gt;&lt;textframe horizontalAnchor=&quot;1&quot; marginBottom=&quot;6&quot; marginLeft=&quot;0&quot; marginRight=&quot;0&quot; marginTop=&quot;6&quot; orientation=&quot;1&quot; verticalAnchor=&quot;1&quot; /&gt;&lt;font name=&quot;Arial&quot; bold=&quot;0&quot; italic=&quot;0&quot; color=&quot;13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New Agenda&quot; title=&quot;Agenda&quot; subtitle=&quot;&quot; sizingModeId=&quot;2&quot; fontSize=&quot;16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1&quot; leftSpacing=&quot;0&quot; rightSpacing=&quot;0&quot; dock=&quot;1&quot; fixedWidth=&quot;31.50472&quot; /&gt;&lt;column field=&quot;topic&quot; label=&quot;Topic&quot; leftSpacing=&quot;5&quot; rightDistribute=&quot;1&quot; dock=&quot;1&quot; /&gt;&lt;column field=&quot;responsible&quot; label=&quot;Responsible&quot; visible=&quot;1&quot; checked=&quot;1&quot; leftSpacing=&quot;0&quot; rightDistribute=&quot;1&quot; dock=&quot;1&quot; /&gt;&lt;column field=&quot;freecolumn&quot; label=&quot;&quot; visible=&quot;1&quot; checked=&quot;0&quot; leftSpacing=&quot;0&quot; rightDistribute=&quot;1&quot; dock=&quot;1&quot; /&gt;&lt;column field=&quot;timeslot&quot; label=&quot;Time Slot&quot; visible=&quot;1&quot; checked=&quot;1&quot; leftSpacing=&quot;0&quot; rightSpacing=&quot;6&quot; dock=&quot;2&quot; /&gt;&lt;column field=&quot;pageno&quot; label=&quot;Page No.&quot; visible=&quot;1&quot; checked=&quot;0&quot; leftSpacing=&quot;0&quot; rightSpacing=&quot;6&quot; dock=&quot;2&quot; /&gt;&lt;/columns&gt;&lt;position left=&quot;31.125&quot; top=&quot;133.875&quot; width=&quot;657.75&quot; height=&quot;328.875&quot; /&gt;&lt;!--&#10;      &lt;subtitle&gt;&#10;        &lt;position left=&quot;31.25&quot; top=&quot;92.00031&quot; width=&quot;657.75&quot; height=&quot;19.25&quot;/&gt;&#10;        &lt;font size=&quot;16&quot;/&gt;&#10;        &lt;textframe marginBottom=&quot;0&quot; marginTop=&quot;0&quot;/&gt;&#10;        &lt;paragraphformat alignment=&quot;1&quot;/&gt;&#10;      &lt;/subtitle&gt;&#10;   --&gt;&lt;settings allowedSizingModeIds=&quot;1|2&quot; allowedFontSizes=&quot;8|9|10.5|11|12|14|16|18&quot; allowedTimeFormatIds=&quot;1|2|3&quot; slideLayout=&quot;11&quot; customLayoutName=&quot;&quot; customLayoutIndex=&quot;&quot; showBreak=&quot;1&quot; singleAgendaSlideSelected=&quot;0&quot; backupSlideTitle=&quot;Backup: %agendaName%&quot; topMargin=&quot;0&quot; leftMargin=&quot;0&quot; /&gt;&lt;!-- Agenda item formats --&gt;&lt;cases&gt;&lt;case level=&quot;1&quot; selected=&quot;0&quot; break=&quot;0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&gt;&lt;paragraphformat alignment=&quot;1&quot; /&gt;&lt;textframe marginLeft=&quot;6&quot; /&gt;&lt;font bold=&quot;1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&gt;&lt;paragraphformat alignment=&quot;1&quot; /&gt;&lt;font bold=&quot;1&quot; /&gt;&lt;textframe marginLeft=&quot;6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2&quot; selected=&quot;0&quot; break=&quot;0&quot; topMinSpacing=&quot;5&quot; topMaxSpacing=&quot;5&quot; bottomMinSpacing=&quot;0&quot; bottomMaxSpacing=&quot;0&quot;&gt;&lt;element field=&quot;itemno&quot; type=&quot;autoshape&quot; autoShapeType=&quot;1&quot; indent=&quot;36.50472&quot; indent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 indent=&quot;36.50472&quot; indentType=&quot;2&quot;&gt;&lt;paragraphformat alignment=&quot;1&quot; /&gt;&lt;textframe marginLeft=&quot;6&quot; /&gt;&lt;font bold=&quot;1&quot; /&gt;&lt;/element&gt;&lt;element field=&quot;responsible&quot; type=&quot;autoshape&quot; autoShapeType=&quot;1&quot; indent=&quot;36.50472&quot; indentType=&quot;1&quot;&gt;&lt;paragraphformat alignment=&quot;1&quot; /&gt;&lt;/element&gt;&lt;element field=&quot;freecolumn&quot; type=&quot;autoshape&quot; autoShapeType=&quot;1&quot; indent=&quot;36.50472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2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36.50472*2*scale*fontScale&quot; top=&quot;0&quot; width=&quot;agendaWidth-topicLeftSpacing-itemNoWidth-36.50472*scale*fontScale&quot; height=&quot;itemHeight&quot; /&gt;&lt;fill foreColor=&quot;#D9D9D9&quot; visible=&quot;1&quot; /&gt;&lt;/element&gt;&lt;element field=&quot;itemno&quot; type=&quot;autoshape&quot; autoShapeType=&quot;1&quot; indent=&quot;36.50472&quot; indent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 indent=&quot;36.50472&quot; indentType=&quot;2&quot;&gt;&lt;paragraphformat alignment=&quot;1&quot; /&gt;&lt;font bold=&quot;1&quot; /&gt;&lt;textframe marginLeft=&quot;6&quot; /&gt;&lt;/element&gt;&lt;element field=&quot;responsible&quot; type=&quot;autoshape&quot; autoShapeType=&quot;1&quot; indent=&quot;36.50472&quot; indentType=&quot;1&quot;&gt;&lt;paragraphformat alignment=&quot;1&quot; /&gt;&lt;/element&gt;&lt;element field=&quot;freecolumn&quot; type=&quot;autoshape&quot; autoShapeType=&quot;1&quot; indent=&quot;36.50472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0&quot; break=&quot;1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textframe marginLeft=&quot;6&quot; /&gt;&lt;font bold=&quot;1&quot;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1&quot; selected=&quot;1&quot; break=&quot;1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font bold=&quot;1&quot; italic=&quot;1&quot; /&gt;&lt;textframe marginLeft=&quot;6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2&quot; selected=&quot;0&quot; break=&quot;1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textframe marginLeft=&quot;6&quot; /&gt;&lt;font bold=&quot;1&quot;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2&quot; selected=&quot;1&quot; break=&quot;1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font bold=&quot;1&quot; italic=&quot;1&quot; /&gt;&lt;textframe marginLeft=&quot;6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/cases&gt;&lt;!-- Elements on slide independent of items --&gt;&lt;elements&gt;&lt;!--&#10;        &lt;element type=&quot;textbox&quot; zOrder=&quot;1&quot; value=&quot;test&quot;&gt;&#10;          &lt;position left=&quot;0&quot; top=&quot;0&quot; width=&quot;30&quot; height=&quot;30&quot;/&gt;&#10;        &lt;/element&gt;&#10;      --&gt;&lt;/elements&gt;&lt;/layout&gt;&lt;/layouts&gt;&lt;contents&gt;&lt;agenda name=&quot;New Agenda&quot; title=&quot;&quot; subtitle=&quot;&quot; sizingModeId=&quot;2&quot; fontSize=&quot;16&quot; startTime=&quot;540&quot; timeFormatId=&quot;1&quot; startItemNo=&quot;1&quot; createSingleAgendaSlide=&quot;0&quot; createSeparatingSlides=&quot;1&quot; createBackupSlide=&quot;0&quot; layoutId=&quot;1_1&quot; createSections=&quot;0&quot; singleSlideId=&quot;&quot; backupSlideId=&quot;&quot; fontSizeAuto=&quot;0&quot;&gt;&lt;columns&gt;&lt;column field=&quot;itemno&quot; label=&quot;No.&quot; checked=&quot;1&quot; leftSpacing=&quot;0&quot; rightSpacing=&quot;0&quot; dock=&quot;1&quot; fixedWidth=&quot;31.50472&quot; /&gt;&lt;column field=&quot;topic&quot; label=&quot;Topic&quot; leftSpacing=&quot;5&quot; rightDistribute=&quot;1&quot; dock=&quot;1&quot; rightSpacing=&quot;154.6107&quot; /&gt;&lt;column field=&quot;responsible&quot; label=&quot;Responsible&quot; visible=&quot;1&quot; checked=&quot;0&quot; leftSpacing=&quot;0&quot; rightDistribute=&quot;1&quot; dock=&quot;1&quot; rightSpacing=&quot;5.68001E-06&quot; /&gt;&lt;column field=&quot;freecolumn&quot; label=&quot;&quot; visible=&quot;1&quot; checked=&quot;0&quot; leftSpacing=&quot;0&quot; rightDistribute=&quot;1&quot; dock=&quot;1&quot; /&gt;&lt;column field=&quot;timeslot&quot; label=&quot;Time Slot&quot; visible=&quot;1&quot; checked=&quot;0&quot; leftSpacing=&quot;0&quot; rightSpacing=&quot;6&quot; dock=&quot;2&quot; /&gt;&lt;column field=&quot;pageno&quot; label=&quot;Page No.&quot; visible=&quot;1&quot; checked=&quot;0&quot; leftSpacing=&quot;0&quot; rightSpacing=&quot;6&quot; dock=&quot;2&quot; /&gt;&lt;/columns&gt;&lt;items&gt;&lt;item duration=&quot;30&quot; level=&quot;1&quot; generateAgendaSlide=&quot;1&quot; showAgendaItem=&quot;1&quot; isBreak=&quot;0&quot; itemNo=&quot;1&quot; subItemNo=&quot;0&quot; topic=&quot;Motivation&quot; agendaSlideId=&quot;4341147a-075a-48d0-8389-21dfdf5fc26f&quot; /&gt;&lt;item duration=&quot;30&quot; level=&quot;1&quot; generateAgendaSlide=&quot;1&quot; showAgendaItem=&quot;1&quot; isBreak=&quot;0&quot; itemNo=&quot;2&quot; subItemNo=&quot;0&quot; topic=&quot;Optimal Portfolios Based on MVP and Today's Setting&quot; agendaSlideId=&quot;bafa115b-c638-4e8a-8dda-33339c9be5d0&quot; /&gt;&lt;item duration=&quot;30&quot; level=&quot;1&quot; generateAgendaSlide=&quot;1&quot; showAgendaItem=&quot;1&quot; isBreak=&quot;0&quot; itemNo=&quot;3&quot; subItemNo=&quot;0&quot; topic=&quot;Distribution of Renewables and Impact on the Residual Load&quot; agendaSlideId=&quot;56a62725-b630-4eea-b762-a4e21421f65a&quot; /&gt;&lt;item duration=&quot;30&quot; level=&quot;1&quot; generateAgendaSlide=&quot;1&quot; showAgendaItem=&quot;1&quot; isBreak=&quot;0&quot; itemNo=&quot;4&quot; subItemNo=&quot;0&quot; topic=&quot;Conclusion and Next Steps&quot; agendaSlideId=&quot;2688650e-ff48-4c36-8955-b4f2630ac4c0&quot; /&gt;&lt;/items&gt;&lt;/agenda&gt;&lt;/contents&gt;&lt;/ee4p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TEMPLATESTYLE" val="5"/>
</p:tagLst>
</file>

<file path=ppt/theme/theme1.xml><?xml version="1.0" encoding="utf-8"?>
<a:theme xmlns:a="http://schemas.openxmlformats.org/drawingml/2006/main" name="Folien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Benutzerdefiniert</PresentationFormat>
  <Paragraphs>31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Verdana</vt:lpstr>
      <vt:lpstr>Wingdings</vt:lpstr>
      <vt:lpstr>Folienmaster</vt:lpstr>
      <vt:lpstr>PowerPoint-Präsentation</vt:lpstr>
    </vt:vector>
  </TitlesOfParts>
  <Company>TUD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Hobbie</dc:creator>
  <cp:lastModifiedBy>Matthew Schmidt</cp:lastModifiedBy>
  <cp:revision>910</cp:revision>
  <cp:lastPrinted>2016-02-29T16:37:40Z</cp:lastPrinted>
  <dcterms:created xsi:type="dcterms:W3CDTF">2011-09-19T08:56:31Z</dcterms:created>
  <dcterms:modified xsi:type="dcterms:W3CDTF">2020-01-31T16:07:54Z</dcterms:modified>
</cp:coreProperties>
</file>