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9" r:id="rId4"/>
    <p:sldId id="291" r:id="rId5"/>
    <p:sldId id="286" r:id="rId6"/>
    <p:sldId id="275" r:id="rId7"/>
    <p:sldId id="276" r:id="rId8"/>
    <p:sldId id="292" r:id="rId9"/>
    <p:sldId id="293" r:id="rId10"/>
    <p:sldId id="280" r:id="rId11"/>
    <p:sldId id="281" r:id="rId12"/>
    <p:sldId id="282" r:id="rId13"/>
    <p:sldId id="290" r:id="rId14"/>
    <p:sldId id="306" r:id="rId15"/>
  </p:sldIdLst>
  <p:sldSz cx="12192000" cy="6858000"/>
  <p:notesSz cx="6797675" cy="9926638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64"/>
          </p14:sldIdLst>
        </p14:section>
        <p14:section name="Elemente des Corporate Design" id="{9B15DDF1-0A1C-4450-A2F2-FA4F67CF33BE}">
          <p14:sldIdLst>
            <p14:sldId id="269"/>
            <p14:sldId id="291"/>
          </p14:sldIdLst>
        </p14:section>
        <p14:section name="Hinweise zur Arbeit mit der Präsentationsvorlage" id="{274ED286-D647-4C8E-BE4C-8F6AF0A391F0}">
          <p14:sldIdLst>
            <p14:sldId id="286"/>
            <p14:sldId id="275"/>
          </p14:sldIdLst>
        </p14:section>
        <p14:section name="weitere Beispielseiten mit Inhalten der TU Dresden" id="{AD708181-2670-4EDC-AA8D-5A3C3905AC8F}">
          <p14:sldIdLst>
            <p14:sldId id="276"/>
            <p14:sldId id="292"/>
            <p14:sldId id="293"/>
            <p14:sldId id="280"/>
            <p14:sldId id="281"/>
            <p14:sldId id="282"/>
            <p14:sldId id="290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>
        <p:scale>
          <a:sx n="121" d="100"/>
          <a:sy n="121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solidFill>
                  <a:schemeClr val="tx1"/>
                </a:solidFill>
              </a:rPr>
              <a:t>Diagrammtitel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CF-440A-BB74-EBAE3317F7DF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5CF-440A-BB74-EBAE3317F7DF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CF-440A-BB74-EBAE3317F7DF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CF-440A-BB74-EBAE3317F7DF}"/>
              </c:ext>
            </c:extLst>
          </c:dPt>
          <c:dLbls>
            <c:dLbl>
              <c:idx val="0"/>
              <c:layout>
                <c:manualLayout>
                  <c:x val="5.8371735791090631E-2"/>
                  <c:y val="0.14643259100504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5CF-440A-BB74-EBAE3317F7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866359447004636E-2"/>
                  <c:y val="0.14045575055585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CF-440A-BB74-EBAE3317F7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2165898617511552E-2"/>
                  <c:y val="-6.87336651656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CF-440A-BB74-EBAE3317F7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227342549923249E-2"/>
                  <c:y val="-7.172208539022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CF-440A-BB74-EBAE3317F7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CF-440A-BB74-EBAE3317F7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25875394607932"/>
          <c:y val="0.85424321552133697"/>
          <c:w val="0.56519370562550653"/>
          <c:h val="0.1278262631311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B2-493F-B775-061CA895142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B2-493F-B775-061CA895142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B2-493F-B775-061CA89514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4813040"/>
        <c:axId val="2024814672"/>
      </c:barChart>
      <c:catAx>
        <c:axId val="202481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4814672"/>
        <c:crosses val="autoZero"/>
        <c:auto val="1"/>
        <c:lblAlgn val="ctr"/>
        <c:lblOffset val="100"/>
        <c:noMultiLvlLbl val="0"/>
      </c:catAx>
      <c:valAx>
        <c:axId val="202481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481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6" y="349731"/>
            <a:ext cx="1734325" cy="50434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20" y="348631"/>
            <a:ext cx="995588" cy="505443"/>
          </a:xfrm>
          <a:prstGeom prst="rect">
            <a:avLst/>
          </a:prstGeom>
        </p:spPr>
      </p:pic>
      <p:cxnSp>
        <p:nvCxnSpPr>
          <p:cNvPr id="5" name="Gerader Verbinder 4"/>
          <p:cNvCxnSpPr/>
          <p:nvPr userDrawn="1"/>
        </p:nvCxnSpPr>
        <p:spPr>
          <a:xfrm>
            <a:off x="2164856" y="349731"/>
            <a:ext cx="0" cy="5043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 marL="395942" indent="-323953">
              <a:buFont typeface="Wingdings" panose="05000000000000000000" pitchFamily="2" charset="2"/>
              <a:buChar char="§"/>
              <a:defRPr/>
            </a:lvl2pPr>
            <a:lvl3pPr>
              <a:spcBef>
                <a:spcPts val="1200"/>
              </a:spcBef>
              <a:defRPr/>
            </a:lvl3pPr>
            <a:lvl4pPr marL="395942" indent="-215969">
              <a:buFont typeface="Wingdings" panose="05000000000000000000" pitchFamily="2" charset="2"/>
              <a:buChar char="§"/>
              <a:defRPr/>
            </a:lvl4pPr>
            <a:lvl5pPr marL="575916" indent="-179362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13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>
            <a:lvl1pPr>
              <a:defRPr sz="1800"/>
            </a:lvl1pPr>
            <a:lvl2pPr marL="395942" indent="-323953">
              <a:buFont typeface="Wingdings" panose="05000000000000000000" pitchFamily="2" charset="2"/>
              <a:buChar char="§"/>
              <a:defRPr/>
            </a:lvl2pPr>
            <a:lvl3pPr marL="285750" indent="-285750">
              <a:buFont typeface="Wingdings" panose="05000000000000000000" pitchFamily="2" charset="2"/>
              <a:buChar char="§"/>
              <a:defRPr/>
            </a:lvl3pPr>
            <a:lvl4pPr marL="395942" indent="-215969">
              <a:buFont typeface="Wingdings" panose="05000000000000000000" pitchFamily="2" charset="2"/>
              <a:buChar char="§"/>
              <a:defRPr/>
            </a:lvl4pPr>
            <a:lvl5pPr marL="575916" indent="-179362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3"/>
            <a:endParaRPr lang="de-DE" dirty="0" smtClean="0"/>
          </a:p>
          <a:p>
            <a:pPr lvl="3"/>
            <a:r>
              <a:rPr lang="de-DE" dirty="0" smtClean="0"/>
              <a:t>Zweite Textebene für Aufzählungen</a:t>
            </a:r>
          </a:p>
          <a:p>
            <a:pPr lvl="2"/>
            <a:endParaRPr lang="de-DE" dirty="0" smtClean="0"/>
          </a:p>
          <a:p>
            <a:pPr lvl="4"/>
            <a:r>
              <a:rPr lang="de-DE" dirty="0" smtClean="0"/>
              <a:t>Dritte Textebene bei viel Text (14pt)</a:t>
            </a:r>
          </a:p>
          <a:p>
            <a:pPr lvl="4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313065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noProof="0" dirty="0" smtClean="0">
                <a:solidFill>
                  <a:schemeClr val="bg2"/>
                </a:solidFill>
              </a:rPr>
              <a:t>Presentation</a:t>
            </a:r>
            <a:r>
              <a:rPr lang="en-GB" sz="800" baseline="0" noProof="0" dirty="0" smtClean="0">
                <a:solidFill>
                  <a:schemeClr val="bg2"/>
                </a:solidFill>
              </a:rPr>
              <a:t> Title</a:t>
            </a:r>
            <a:endParaRPr lang="en-GB" sz="800" noProof="0" dirty="0" smtClean="0">
              <a:solidFill>
                <a:schemeClr val="bg2"/>
              </a:solidFill>
            </a:endParaRPr>
          </a:p>
          <a:p>
            <a:pPr algn="l"/>
            <a:r>
              <a:rPr lang="en-GB" sz="800" noProof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Chair of Energy Economics / </a:t>
            </a:r>
            <a:r>
              <a:rPr lang="en-GB" sz="800" noProof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endParaRPr lang="en-GB" sz="800" baseline="0" noProof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// Date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227464"/>
            <a:ext cx="704850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fld id="{38F97D41-8991-4148-BA02-56FEE4AAF2CC}" type="slidenum">
              <a:rPr lang="de-DE" sz="12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2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21501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4589"/>
            <a:ext cx="1115691" cy="32444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95" y="6335509"/>
            <a:ext cx="635443" cy="322603"/>
          </a:xfrm>
          <a:prstGeom prst="rect">
            <a:avLst/>
          </a:prstGeom>
        </p:spPr>
      </p:pic>
      <p:cxnSp>
        <p:nvCxnSpPr>
          <p:cNvPr id="14" name="Gerader Verbinder 13"/>
          <p:cNvCxnSpPr/>
          <p:nvPr userDrawn="1"/>
        </p:nvCxnSpPr>
        <p:spPr>
          <a:xfrm>
            <a:off x="1717864" y="6334589"/>
            <a:ext cx="0" cy="3244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904" r:id="rId5"/>
    <p:sldLayoutId id="2147483896" r:id="rId6"/>
    <p:sldLayoutId id="2147483897" r:id="rId7"/>
    <p:sldLayoutId id="2147483898" r:id="rId8"/>
    <p:sldLayoutId id="2147483899" r:id="rId9"/>
    <p:sldLayoutId id="2147483901" r:id="rId10"/>
    <p:sldLayoutId id="2147483902" r:id="rId11"/>
    <p:sldLayoutId id="214748390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i="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i="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285750" indent="-285750" algn="l" defTabSz="914269" rtl="0" eaLnBrk="1" latinLnBrk="0" hangingPunct="1">
        <a:spcBef>
          <a:spcPts val="600"/>
        </a:spcBef>
        <a:buFont typeface="Wingdings" panose="05000000000000000000" pitchFamily="2" charset="2"/>
        <a:buChar char="§"/>
        <a:defRPr sz="1400" i="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Wingdings" panose="05000000000000000000" pitchFamily="2" charset="2"/>
        <a:buChar char="§"/>
        <a:defRPr sz="1400" i="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Wingdings" panose="05000000000000000000" pitchFamily="2" charset="2"/>
        <a:buChar char="§"/>
        <a:defRPr sz="1300" i="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Wingdings" panose="05000000000000000000" pitchFamily="2" charset="2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kscape.org/d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Event // Date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74714" y="2266931"/>
            <a:ext cx="10438873" cy="828676"/>
          </a:xfrm>
        </p:spPr>
        <p:txBody>
          <a:bodyPr/>
          <a:lstStyle/>
          <a:p>
            <a:r>
              <a:rPr lang="de-DE" b="1" dirty="0"/>
              <a:t>Vorname Nachname</a:t>
            </a:r>
          </a:p>
          <a:p>
            <a:r>
              <a:rPr lang="de-DE" dirty="0"/>
              <a:t>Fakultät </a:t>
            </a:r>
            <a:r>
              <a:rPr lang="de-DE" dirty="0" smtClean="0"/>
              <a:t>Wirtschaftswissenschaft</a:t>
            </a:r>
            <a:endParaRPr lang="de-DE" dirty="0"/>
          </a:p>
          <a:p>
            <a:r>
              <a:rPr lang="de-DE" dirty="0" smtClean="0"/>
              <a:t>Lehrstuhl </a:t>
            </a:r>
            <a:r>
              <a:rPr lang="de-DE" dirty="0"/>
              <a:t>für </a:t>
            </a:r>
            <a:r>
              <a:rPr lang="de-DE" dirty="0" smtClean="0"/>
              <a:t>Energiewirtschaft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Präsentationsvorlage </a:t>
            </a:r>
            <a:r>
              <a:rPr lang="de-DE" dirty="0" smtClean="0"/>
              <a:t>des EE2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>im CD der TU Dresden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Diagramme</a:t>
            </a:r>
            <a:br>
              <a:rPr lang="de-DE" dirty="0" smtClean="0"/>
            </a:br>
            <a:r>
              <a:rPr lang="de-DE" b="0" dirty="0" smtClean="0"/>
              <a:t>monochrom</a:t>
            </a:r>
            <a:endParaRPr lang="de-DE" b="0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573085133"/>
              </p:ext>
            </p:extLst>
          </p:nvPr>
        </p:nvGraphicFramePr>
        <p:xfrm>
          <a:off x="6273357" y="1484314"/>
          <a:ext cx="5182042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 smtClean="0"/>
              <a:t>Empfohlene Darstellungsparameter:</a:t>
            </a:r>
          </a:p>
          <a:p>
            <a:pPr lvl="1">
              <a:spcBef>
                <a:spcPts val="3000"/>
              </a:spcBef>
            </a:pPr>
            <a:r>
              <a:rPr lang="de-DE" b="1" dirty="0" smtClean="0"/>
              <a:t>flächige Diagramme </a:t>
            </a:r>
            <a:r>
              <a:rPr lang="de-DE" dirty="0" smtClean="0"/>
              <a:t>bevorzugen </a:t>
            </a:r>
            <a:br>
              <a:rPr lang="de-DE" dirty="0" smtClean="0"/>
            </a:br>
            <a:r>
              <a:rPr lang="de-DE" dirty="0" smtClean="0"/>
              <a:t>(kein 3D!)</a:t>
            </a:r>
          </a:p>
          <a:p>
            <a:pPr lvl="1">
              <a:spcBef>
                <a:spcPts val="3000"/>
              </a:spcBef>
            </a:pPr>
            <a:r>
              <a:rPr lang="de-DE" b="1" dirty="0" smtClean="0"/>
              <a:t>monochrome Farbvarianten</a:t>
            </a:r>
            <a:r>
              <a:rPr lang="de-DE" dirty="0" smtClean="0"/>
              <a:t> verwenden, vorzugsweise in Cyan</a:t>
            </a:r>
            <a:br>
              <a:rPr lang="de-DE" dirty="0" smtClean="0"/>
            </a:br>
            <a:r>
              <a:rPr lang="de-DE" dirty="0" smtClean="0"/>
              <a:t>Alternativ kann ebenso eine andere Kontrastfarbe für das Dokument definiert werden.</a:t>
            </a:r>
          </a:p>
          <a:p>
            <a:pPr lvl="1">
              <a:spcBef>
                <a:spcPts val="3000"/>
              </a:spcBef>
            </a:pPr>
            <a:r>
              <a:rPr lang="de-DE" b="1" dirty="0" smtClean="0"/>
              <a:t>Beschriftung außerhalb der Flächen</a:t>
            </a:r>
          </a:p>
          <a:p>
            <a:pPr lvl="1">
              <a:spcBef>
                <a:spcPts val="3000"/>
              </a:spcBef>
            </a:pPr>
            <a:r>
              <a:rPr lang="de-DE" dirty="0" smtClean="0"/>
              <a:t>auf Schatten, Verläufe etc. verzichten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658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Diagramme</a:t>
            </a:r>
            <a:br>
              <a:rPr lang="de-DE" dirty="0" smtClean="0"/>
            </a:br>
            <a:r>
              <a:rPr lang="de-DE" b="0" dirty="0" smtClean="0"/>
              <a:t>mehrfarbig</a:t>
            </a:r>
            <a:endParaRPr lang="de-DE" b="0" dirty="0"/>
          </a:p>
        </p:txBody>
      </p:sp>
      <p:graphicFrame>
        <p:nvGraphicFramePr>
          <p:cNvPr id="9" name="Bildplatzhalter 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586155739"/>
              </p:ext>
            </p:extLst>
          </p:nvPr>
        </p:nvGraphicFramePr>
        <p:xfrm>
          <a:off x="6267450" y="1484314"/>
          <a:ext cx="5187950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Sollten themenbedingt mehrfarbige Diagramme erforderlich sein:</a:t>
            </a:r>
          </a:p>
          <a:p>
            <a:pPr lvl="1">
              <a:spcBef>
                <a:spcPts val="1600"/>
              </a:spcBef>
            </a:pPr>
            <a:r>
              <a:rPr lang="de-DE" b="1" dirty="0" smtClean="0"/>
              <a:t>Konsistentes Farbschema </a:t>
            </a:r>
            <a:r>
              <a:rPr lang="de-DE" dirty="0" smtClean="0"/>
              <a:t>im gesamten Dokument verwenden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 smtClean="0"/>
              <a:t>Farbschema anpassen </a:t>
            </a:r>
            <a:r>
              <a:rPr lang="de-DE" dirty="0" smtClean="0"/>
              <a:t>auf die eigenen Bedürfnisse z. B.</a:t>
            </a:r>
          </a:p>
          <a:p>
            <a:pPr lvl="3"/>
            <a:r>
              <a:rPr lang="de-DE" dirty="0" smtClean="0"/>
              <a:t>DRESDEN-</a:t>
            </a:r>
            <a:r>
              <a:rPr lang="de-DE" dirty="0" err="1" smtClean="0"/>
              <a:t>concept</a:t>
            </a:r>
            <a:r>
              <a:rPr lang="de-DE" dirty="0" smtClean="0"/>
              <a:t> Farben</a:t>
            </a:r>
          </a:p>
          <a:p>
            <a:pPr lvl="3">
              <a:spcBef>
                <a:spcPts val="2000"/>
              </a:spcBef>
            </a:pPr>
            <a:r>
              <a:rPr lang="de-DE" dirty="0" smtClean="0"/>
              <a:t>Farben des SINS </a:t>
            </a:r>
            <a:br>
              <a:rPr lang="de-DE" dirty="0" smtClean="0"/>
            </a:br>
            <a:r>
              <a:rPr lang="de-DE" dirty="0" smtClean="0"/>
              <a:t>(Studieninformationssystem der TUD)</a:t>
            </a:r>
            <a:endParaRPr lang="de-DE" dirty="0"/>
          </a:p>
          <a:p>
            <a:pPr lvl="3">
              <a:spcBef>
                <a:spcPts val="2000"/>
              </a:spcBef>
            </a:pPr>
            <a:r>
              <a:rPr lang="de-DE" dirty="0" smtClean="0"/>
              <a:t>Farben der eigenen Struktureinheit</a:t>
            </a:r>
          </a:p>
          <a:p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300572" y="3736560"/>
            <a:ext cx="2385388" cy="278532"/>
            <a:chOff x="1770752" y="3694939"/>
            <a:chExt cx="2972700" cy="278541"/>
          </a:xfrm>
        </p:grpSpPr>
        <p:sp>
          <p:nvSpPr>
            <p:cNvPr id="11" name="Rechteck 10"/>
            <p:cNvSpPr/>
            <p:nvPr/>
          </p:nvSpPr>
          <p:spPr>
            <a:xfrm rot="16200000">
              <a:off x="2155372" y="3695304"/>
              <a:ext cx="278539" cy="277812"/>
            </a:xfrm>
            <a:prstGeom prst="rect">
              <a:avLst/>
            </a:prstGeom>
            <a:solidFill>
              <a:srgbClr val="28618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 rot="16200000">
              <a:off x="2540356" y="3695304"/>
              <a:ext cx="278539" cy="277812"/>
            </a:xfrm>
            <a:prstGeom prst="rect">
              <a:avLst/>
            </a:prstGeom>
            <a:solidFill>
              <a:srgbClr val="539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 rot="16200000">
              <a:off x="2925340" y="3695304"/>
              <a:ext cx="278539" cy="277812"/>
            </a:xfrm>
            <a:prstGeom prst="rect">
              <a:avLst/>
            </a:prstGeom>
            <a:solidFill>
              <a:srgbClr val="84D1E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 rot="16200000">
              <a:off x="3310324" y="3695305"/>
              <a:ext cx="278539" cy="277812"/>
            </a:xfrm>
            <a:prstGeom prst="rect">
              <a:avLst/>
            </a:prstGeom>
            <a:solidFill>
              <a:srgbClr val="009BA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 rot="16200000">
              <a:off x="3695308" y="3695304"/>
              <a:ext cx="278539" cy="277812"/>
            </a:xfrm>
            <a:prstGeom prst="rect">
              <a:avLst/>
            </a:prstGeom>
            <a:solidFill>
              <a:srgbClr val="13A98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 rot="16200000">
              <a:off x="4080292" y="3695304"/>
              <a:ext cx="278539" cy="277812"/>
            </a:xfrm>
            <a:prstGeom prst="rect">
              <a:avLst/>
            </a:prstGeom>
            <a:solidFill>
              <a:srgbClr val="93C35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 rot="16200000">
              <a:off x="4465276" y="3695303"/>
              <a:ext cx="278539" cy="277812"/>
            </a:xfrm>
            <a:prstGeom prst="rect">
              <a:avLst/>
            </a:prstGeom>
            <a:solidFill>
              <a:srgbClr val="BCCF0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 rot="16200000">
              <a:off x="1770388" y="3695304"/>
              <a:ext cx="278539" cy="277812"/>
            </a:xfrm>
            <a:prstGeom prst="rect">
              <a:avLst/>
            </a:prstGeom>
            <a:solidFill>
              <a:srgbClr val="03305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284864" y="4423650"/>
            <a:ext cx="2076972" cy="278532"/>
            <a:chOff x="1770753" y="4413290"/>
            <a:chExt cx="2202732" cy="278540"/>
          </a:xfrm>
        </p:grpSpPr>
        <p:sp>
          <p:nvSpPr>
            <p:cNvPr id="21" name="Rechteck 20"/>
            <p:cNvSpPr/>
            <p:nvPr/>
          </p:nvSpPr>
          <p:spPr>
            <a:xfrm rot="16200000">
              <a:off x="2155373" y="4413654"/>
              <a:ext cx="278539" cy="277812"/>
            </a:xfrm>
            <a:prstGeom prst="rect">
              <a:avLst/>
            </a:prstGeom>
            <a:solidFill>
              <a:srgbClr val="02ACA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 rot="16200000">
              <a:off x="2540357" y="4413654"/>
              <a:ext cx="278539" cy="277812"/>
            </a:xfrm>
            <a:prstGeom prst="rect">
              <a:avLst/>
            </a:prstGeom>
            <a:solidFill>
              <a:srgbClr val="00A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 rot="16200000">
              <a:off x="2925341" y="4413654"/>
              <a:ext cx="278539" cy="277812"/>
            </a:xfrm>
            <a:prstGeom prst="rect">
              <a:avLst/>
            </a:prstGeom>
            <a:solidFill>
              <a:srgbClr val="E02D8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 rot="16200000">
              <a:off x="3310325" y="4413655"/>
              <a:ext cx="278539" cy="277812"/>
            </a:xfrm>
            <a:prstGeom prst="rect">
              <a:avLst/>
            </a:prstGeom>
            <a:solidFill>
              <a:srgbClr val="E8412C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 rot="16200000">
              <a:off x="3695309" y="4413654"/>
              <a:ext cx="278539" cy="277812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 rot="16200000">
              <a:off x="1770389" y="4413654"/>
              <a:ext cx="278539" cy="277812"/>
            </a:xfrm>
            <a:prstGeom prst="rect">
              <a:avLst/>
            </a:prstGeom>
            <a:solidFill>
              <a:srgbClr val="63B32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264547" y="4944644"/>
            <a:ext cx="1076883" cy="278532"/>
            <a:chOff x="1770754" y="4976025"/>
            <a:chExt cx="1047780" cy="278539"/>
          </a:xfrm>
        </p:grpSpPr>
        <p:sp>
          <p:nvSpPr>
            <p:cNvPr id="29" name="Rechteck 28"/>
            <p:cNvSpPr/>
            <p:nvPr/>
          </p:nvSpPr>
          <p:spPr>
            <a:xfrm rot="16200000">
              <a:off x="2155374" y="4976389"/>
              <a:ext cx="278539" cy="27781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 rot="16200000">
              <a:off x="2540358" y="4976389"/>
              <a:ext cx="278539" cy="277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 rot="16200000">
              <a:off x="1770390" y="4976389"/>
              <a:ext cx="278539" cy="27781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789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Infografiken</a:t>
            </a:r>
            <a:br>
              <a:rPr lang="de-DE" dirty="0" smtClean="0"/>
            </a:br>
            <a:r>
              <a:rPr lang="de-DE" b="0" dirty="0" smtClean="0"/>
              <a:t>mittels </a:t>
            </a:r>
            <a:r>
              <a:rPr lang="de-DE" b="0" dirty="0" err="1" smtClean="0"/>
              <a:t>Smartart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874714" y="1484314"/>
            <a:ext cx="4307314" cy="4249736"/>
          </a:xfrm>
        </p:spPr>
        <p:txBody>
          <a:bodyPr/>
          <a:lstStyle/>
          <a:p>
            <a:r>
              <a:rPr lang="de-DE" b="1" dirty="0" smtClean="0"/>
              <a:t>Empfohlene Darstellungsparameter:</a:t>
            </a:r>
          </a:p>
          <a:p>
            <a:pPr lvl="1">
              <a:spcBef>
                <a:spcPts val="3000"/>
              </a:spcBef>
            </a:pPr>
            <a:r>
              <a:rPr lang="de-DE" b="1" dirty="0" smtClean="0"/>
              <a:t>Textinhalte reduzieren</a:t>
            </a:r>
          </a:p>
          <a:p>
            <a:pPr lvl="1"/>
            <a:r>
              <a:rPr lang="de-DE" b="1" dirty="0" smtClean="0"/>
              <a:t>flächige Varianten </a:t>
            </a:r>
            <a:r>
              <a:rPr lang="de-DE" dirty="0" smtClean="0"/>
              <a:t>bevorzugen</a:t>
            </a:r>
            <a:endParaRPr lang="de-DE" dirty="0"/>
          </a:p>
          <a:p>
            <a:pPr lvl="1"/>
            <a:r>
              <a:rPr lang="de-DE" b="1" dirty="0" smtClean="0"/>
              <a:t>konsistente Farben</a:t>
            </a:r>
            <a:r>
              <a:rPr lang="de-DE" dirty="0" smtClean="0"/>
              <a:t> im gesamten Dokument</a:t>
            </a:r>
          </a:p>
          <a:p>
            <a:pPr lvl="1"/>
            <a:r>
              <a:rPr lang="de-DE" b="1" dirty="0" smtClean="0"/>
              <a:t>Farbkontraste und Schriftgrößen beachten</a:t>
            </a:r>
          </a:p>
          <a:p>
            <a:pPr lvl="1">
              <a:spcBef>
                <a:spcPts val="3000"/>
              </a:spcBef>
            </a:pPr>
            <a:r>
              <a:rPr lang="de-DE" dirty="0" smtClean="0"/>
              <a:t>auf Schatten, Verläufe etc. verzichten</a:t>
            </a:r>
          </a:p>
          <a:p>
            <a:pPr lvl="1">
              <a:spcBef>
                <a:spcPts val="3000"/>
              </a:spcBef>
            </a:pPr>
            <a:r>
              <a:rPr lang="de-DE" dirty="0" smtClean="0"/>
              <a:t>komplexe Grafiken als separate Vektorgrafik erarbeiten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(z. B. mit </a:t>
            </a:r>
            <a:r>
              <a:rPr lang="de-DE" dirty="0" err="1" smtClean="0">
                <a:hlinkClick r:id="rId2"/>
              </a:rPr>
              <a:t>Inkscape</a:t>
            </a:r>
            <a:r>
              <a:rPr lang="de-DE" dirty="0" smtClean="0">
                <a:hlinkClick r:id="rId2"/>
              </a:rPr>
              <a:t>)</a:t>
            </a:r>
            <a:endParaRPr lang="de-DE" dirty="0" smtClean="0"/>
          </a:p>
          <a:p>
            <a:pPr lvl="1"/>
            <a:endParaRPr lang="de-DE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5507664" y="1498958"/>
            <a:ext cx="5058735" cy="4357632"/>
            <a:chOff x="3856034" y="1498958"/>
            <a:chExt cx="4902203" cy="4235100"/>
          </a:xfrm>
        </p:grpSpPr>
        <p:sp>
          <p:nvSpPr>
            <p:cNvPr id="10" name="Freihandform 9"/>
            <p:cNvSpPr/>
            <p:nvPr/>
          </p:nvSpPr>
          <p:spPr>
            <a:xfrm>
              <a:off x="7228239" y="4063445"/>
              <a:ext cx="1529998" cy="1655958"/>
            </a:xfrm>
            <a:custGeom>
              <a:avLst/>
              <a:gdLst>
                <a:gd name="connsiteX0" fmla="*/ 0 w 1529998"/>
                <a:gd name="connsiteY0" fmla="*/ 0 h 1655958"/>
                <a:gd name="connsiteX1" fmla="*/ 1529998 w 1529998"/>
                <a:gd name="connsiteY1" fmla="*/ 0 h 1655958"/>
                <a:gd name="connsiteX2" fmla="*/ 1529998 w 1529998"/>
                <a:gd name="connsiteY2" fmla="*/ 1655958 h 1655958"/>
                <a:gd name="connsiteX3" fmla="*/ 0 w 1529998"/>
                <a:gd name="connsiteY3" fmla="*/ 1655958 h 1655958"/>
                <a:gd name="connsiteX4" fmla="*/ 0 w 1529998"/>
                <a:gd name="connsiteY4" fmla="*/ 0 h 165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998" h="1655958">
                  <a:moveTo>
                    <a:pt x="0" y="0"/>
                  </a:moveTo>
                  <a:lnTo>
                    <a:pt x="1529998" y="0"/>
                  </a:lnTo>
                  <a:lnTo>
                    <a:pt x="1529998" y="1655958"/>
                  </a:lnTo>
                  <a:lnTo>
                    <a:pt x="0" y="1655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DC5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b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Hinter-</a:t>
              </a:r>
              <a:r>
                <a:rPr lang="de-DE" sz="1400" dirty="0" err="1"/>
                <a:t>grundinfo</a:t>
              </a:r>
              <a:endParaRPr lang="de-DE" sz="1400" dirty="0"/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227550" y="1498958"/>
              <a:ext cx="1530687" cy="1656742"/>
            </a:xfrm>
            <a:custGeom>
              <a:avLst/>
              <a:gdLst>
                <a:gd name="connsiteX0" fmla="*/ 0 w 1530687"/>
                <a:gd name="connsiteY0" fmla="*/ 0 h 1656742"/>
                <a:gd name="connsiteX1" fmla="*/ 1530687 w 1530687"/>
                <a:gd name="connsiteY1" fmla="*/ 0 h 1656742"/>
                <a:gd name="connsiteX2" fmla="*/ 1530687 w 1530687"/>
                <a:gd name="connsiteY2" fmla="*/ 1656742 h 1656742"/>
                <a:gd name="connsiteX3" fmla="*/ 0 w 1530687"/>
                <a:gd name="connsiteY3" fmla="*/ 1656742 h 1656742"/>
                <a:gd name="connsiteX4" fmla="*/ 0 w 1530687"/>
                <a:gd name="connsiteY4" fmla="*/ 0 h 16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687" h="1656742">
                  <a:moveTo>
                    <a:pt x="0" y="0"/>
                  </a:moveTo>
                  <a:lnTo>
                    <a:pt x="1530687" y="0"/>
                  </a:lnTo>
                  <a:lnTo>
                    <a:pt x="1530687" y="1656742"/>
                  </a:lnTo>
                  <a:lnTo>
                    <a:pt x="0" y="165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Hintergrundinfo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3864156" y="1525480"/>
              <a:ext cx="1529755" cy="1656115"/>
            </a:xfrm>
            <a:custGeom>
              <a:avLst/>
              <a:gdLst>
                <a:gd name="connsiteX0" fmla="*/ 0 w 1529755"/>
                <a:gd name="connsiteY0" fmla="*/ 0 h 1656115"/>
                <a:gd name="connsiteX1" fmla="*/ 1529755 w 1529755"/>
                <a:gd name="connsiteY1" fmla="*/ 0 h 1656115"/>
                <a:gd name="connsiteX2" fmla="*/ 1529755 w 1529755"/>
                <a:gd name="connsiteY2" fmla="*/ 1656115 h 1656115"/>
                <a:gd name="connsiteX3" fmla="*/ 0 w 1529755"/>
                <a:gd name="connsiteY3" fmla="*/ 1656115 h 1656115"/>
                <a:gd name="connsiteX4" fmla="*/ 0 w 1529755"/>
                <a:gd name="connsiteY4" fmla="*/ 0 h 16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755" h="1656115">
                  <a:moveTo>
                    <a:pt x="0" y="0"/>
                  </a:moveTo>
                  <a:lnTo>
                    <a:pt x="1529755" y="0"/>
                  </a:lnTo>
                  <a:lnTo>
                    <a:pt x="1529755" y="1656115"/>
                  </a:lnTo>
                  <a:lnTo>
                    <a:pt x="0" y="1656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A983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Hintergrundinfo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463670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1632724"/>
                  </a:moveTo>
                  <a:cubicBezTo>
                    <a:pt x="0" y="730995"/>
                    <a:pt x="730995" y="0"/>
                    <a:pt x="1632724" y="0"/>
                  </a:cubicBezTo>
                  <a:lnTo>
                    <a:pt x="1632724" y="1632724"/>
                  </a:lnTo>
                  <a:lnTo>
                    <a:pt x="0" y="1632724"/>
                  </a:lnTo>
                  <a:close/>
                </a:path>
              </a:pathLst>
            </a:custGeom>
            <a:solidFill>
              <a:srgbClr val="13A98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8214" tIns="478214" rIns="288000" bIns="432000" numCol="1" spcCol="1270" anchor="ctr" anchorCtr="1">
              <a:noAutofit/>
            </a:bodyPr>
            <a:lstStyle/>
            <a:p>
              <a:pPr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dirty="0"/>
                <a:t>1</a:t>
              </a:r>
              <a:br>
                <a:rPr lang="de-DE" sz="4000" dirty="0"/>
              </a:br>
              <a:r>
                <a:rPr lang="de-DE" sz="2000" dirty="0"/>
                <a:t>Thema</a:t>
              </a: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34484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0"/>
                  </a:moveTo>
                  <a:cubicBezTo>
                    <a:pt x="901729" y="0"/>
                    <a:pt x="1632724" y="730995"/>
                    <a:pt x="1632724" y="1632724"/>
                  </a:cubicBezTo>
                  <a:lnTo>
                    <a:pt x="0" y="1632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2293634"/>
                <a:satOff val="-11059"/>
                <a:lumOff val="20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478214" rIns="478214" bIns="432000" numCol="1" spcCol="1270" anchor="ctr" anchorCtr="1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dirty="0"/>
                <a:t>2</a:t>
              </a:r>
              <a:br>
                <a:rPr lang="de-DE" sz="4000" dirty="0"/>
              </a:br>
              <a:r>
                <a:rPr lang="de-DE" sz="2000" dirty="0"/>
                <a:t>Thema</a:t>
              </a:r>
            </a:p>
          </p:txBody>
        </p:sp>
        <p:sp>
          <p:nvSpPr>
            <p:cNvPr id="24" name="Freihandform 23"/>
            <p:cNvSpPr/>
            <p:nvPr/>
          </p:nvSpPr>
          <p:spPr>
            <a:xfrm rot="21600000">
              <a:off x="6344845" y="3646887"/>
              <a:ext cx="1632725" cy="1632725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1632724" y="0"/>
                  </a:moveTo>
                  <a:cubicBezTo>
                    <a:pt x="1632724" y="901729"/>
                    <a:pt x="901729" y="1632724"/>
                    <a:pt x="0" y="1632724"/>
                  </a:cubicBezTo>
                  <a:lnTo>
                    <a:pt x="0" y="0"/>
                  </a:lnTo>
                  <a:lnTo>
                    <a:pt x="1632724" y="0"/>
                  </a:lnTo>
                  <a:close/>
                </a:path>
              </a:pathLst>
            </a:custGeom>
            <a:solidFill>
              <a:srgbClr val="539DC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4587268"/>
                <a:satOff val="-22119"/>
                <a:lumOff val="41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360001" rIns="478214" bIns="478214" numCol="1" spcCol="1270" anchor="ctr" anchorCtr="1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Thema </a:t>
              </a:r>
              <a:r>
                <a:rPr lang="de-DE" sz="4000" dirty="0"/>
                <a:t>3</a:t>
              </a:r>
            </a:p>
          </p:txBody>
        </p:sp>
        <p:sp>
          <p:nvSpPr>
            <p:cNvPr id="25" name="Freihandform 24"/>
            <p:cNvSpPr/>
            <p:nvPr/>
          </p:nvSpPr>
          <p:spPr>
            <a:xfrm rot="21600000">
              <a:off x="3856034" y="4077511"/>
              <a:ext cx="1886712" cy="1656547"/>
            </a:xfrm>
            <a:custGeom>
              <a:avLst/>
              <a:gdLst>
                <a:gd name="connsiteX0" fmla="*/ 0 w 1656546"/>
                <a:gd name="connsiteY0" fmla="*/ 0 h 1886711"/>
                <a:gd name="connsiteX1" fmla="*/ 1656546 w 1656546"/>
                <a:gd name="connsiteY1" fmla="*/ 0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6" fmla="*/ 1656546 w 1656546"/>
                <a:gd name="connsiteY6" fmla="*/ 0 h 1886711"/>
                <a:gd name="connsiteX7" fmla="*/ 1656546 w 1656546"/>
                <a:gd name="connsiteY7" fmla="*/ 1610614 h 18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546" h="1886711" stroke="0" extrusionOk="0">
                  <a:moveTo>
                    <a:pt x="0" y="1886710"/>
                  </a:moveTo>
                  <a:lnTo>
                    <a:pt x="0" y="1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close/>
                </a:path>
                <a:path w="1656546" h="1886711" fill="darkenLess" stroke="0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close/>
                </a:path>
                <a:path w="1656546" h="1886711" fill="none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lnTo>
                    <a:pt x="0" y="1"/>
                  </a:lnTo>
                  <a:lnTo>
                    <a:pt x="1414131" y="1"/>
                  </a:lnTo>
                </a:path>
              </a:pathLst>
            </a:custGeom>
            <a:solidFill>
              <a:srgbClr val="93C356">
                <a:alpha val="20000"/>
              </a:srgbClr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-6880901"/>
                <a:satOff val="-33178"/>
                <a:lumOff val="6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144000" rIns="144000" bIns="14400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schemeClr val="tx1"/>
                  </a:solidFill>
                </a:rPr>
                <a:t>Neues Thema einbinden</a:t>
              </a:r>
            </a:p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dirty="0">
                  <a:solidFill>
                    <a:schemeClr val="tx1"/>
                  </a:solidFill>
                </a:rPr>
                <a:t>Wichtiges hervorheben</a:t>
              </a:r>
            </a:p>
          </p:txBody>
        </p:sp>
        <p:sp>
          <p:nvSpPr>
            <p:cNvPr id="26" name="Gebogener Pfeil 25"/>
            <p:cNvSpPr/>
            <p:nvPr/>
          </p:nvSpPr>
          <p:spPr>
            <a:xfrm rot="2700000">
              <a:off x="5786405" y="3099757"/>
              <a:ext cx="980440" cy="1062434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3008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63687" y="2642711"/>
            <a:ext cx="90217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70444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Back-up Folien</a:t>
            </a:r>
            <a:endParaRPr lang="de-DE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58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br>
              <a:rPr lang="de-DE" dirty="0" smtClean="0"/>
            </a:br>
            <a:r>
              <a:rPr lang="de-DE" b="0" dirty="0" smtClean="0"/>
              <a:t>des Beispielfoliensatzes</a:t>
            </a:r>
            <a:endParaRPr lang="de-DE" b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b="1" dirty="0"/>
              <a:t>Elemente des Corporate Designs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Farben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Hinweisen zur Arbeit mit der Präsentationsvorlagen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Beispielseiten</a:t>
            </a:r>
            <a:endParaRPr lang="de-DE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>
                <a:solidFill>
                  <a:schemeClr val="bg1"/>
                </a:solidFill>
                <a:latin typeface="+mj-lt"/>
              </a:rPr>
              <a:t>Elemente</a:t>
            </a:r>
            <a:br>
              <a:rPr lang="de-DE" sz="3600" b="1" dirty="0">
                <a:solidFill>
                  <a:schemeClr val="bg1"/>
                </a:solidFill>
                <a:latin typeface="+mj-lt"/>
              </a:rPr>
            </a:br>
            <a:r>
              <a:rPr lang="de-DE" sz="3600" dirty="0">
                <a:solidFill>
                  <a:schemeClr val="bg1"/>
                </a:solidFill>
                <a:latin typeface="+mj-lt"/>
              </a:rPr>
              <a:t>des Corporate Design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7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7156450" y="1854676"/>
            <a:ext cx="4298950" cy="3455210"/>
            <a:chOff x="7431548" y="1854676"/>
            <a:chExt cx="4023852" cy="3455210"/>
          </a:xfrm>
        </p:grpSpPr>
        <p:sp>
          <p:nvSpPr>
            <p:cNvPr id="18" name="Rechteck 17"/>
            <p:cNvSpPr/>
            <p:nvPr/>
          </p:nvSpPr>
          <p:spPr>
            <a:xfrm>
              <a:off x="7431548" y="5032074"/>
              <a:ext cx="4023852" cy="277812"/>
            </a:xfrm>
            <a:prstGeom prst="rect">
              <a:avLst/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431548" y="225185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431548" y="264902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7431548" y="3046201"/>
              <a:ext cx="4023852" cy="277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431548" y="344337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7431548" y="384055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431548" y="423772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431548" y="463490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7431548" y="185467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55800" y="1847813"/>
            <a:ext cx="278539" cy="3455210"/>
            <a:chOff x="6659299" y="1847813"/>
            <a:chExt cx="278539" cy="3455210"/>
          </a:xfrm>
        </p:grpSpPr>
        <p:sp>
          <p:nvSpPr>
            <p:cNvPr id="26" name="Rechteck 25"/>
            <p:cNvSpPr/>
            <p:nvPr/>
          </p:nvSpPr>
          <p:spPr>
            <a:xfrm>
              <a:off x="6659299" y="5025211"/>
              <a:ext cx="278539" cy="277812"/>
            </a:xfrm>
            <a:prstGeom prst="rect">
              <a:avLst/>
            </a:prstGeom>
            <a:solidFill>
              <a:srgbClr val="EE7F00">
                <a:alpha val="6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659299" y="2244988"/>
              <a:ext cx="278539" cy="277812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659299" y="2642163"/>
              <a:ext cx="278539" cy="277812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6659299" y="3039338"/>
              <a:ext cx="278539" cy="277812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659299" y="3436513"/>
              <a:ext cx="278539" cy="277812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659299" y="3833688"/>
              <a:ext cx="278539" cy="277812"/>
            </a:xfrm>
            <a:prstGeom prst="rect">
              <a:avLst/>
            </a:pr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6659299" y="4230863"/>
              <a:ext cx="278539" cy="277812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6659299" y="4628038"/>
              <a:ext cx="278539" cy="27781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659299" y="1847813"/>
              <a:ext cx="278539" cy="27781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6694545" y="1847813"/>
            <a:ext cx="278539" cy="3455210"/>
            <a:chOff x="7045423" y="1847813"/>
            <a:chExt cx="278539" cy="3455210"/>
          </a:xfrm>
        </p:grpSpPr>
        <p:sp>
          <p:nvSpPr>
            <p:cNvPr id="46" name="Rechteck 45"/>
            <p:cNvSpPr/>
            <p:nvPr/>
          </p:nvSpPr>
          <p:spPr>
            <a:xfrm>
              <a:off x="7045423" y="5025211"/>
              <a:ext cx="278539" cy="277812"/>
            </a:xfrm>
            <a:prstGeom prst="rect">
              <a:avLst/>
            </a:prstGeom>
            <a:solidFill>
              <a:srgbClr val="EE7F00">
                <a:alpha val="8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7045423" y="2244988"/>
              <a:ext cx="278539" cy="27781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7045423" y="2642163"/>
              <a:ext cx="278539" cy="27781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7045423" y="3039338"/>
              <a:ext cx="278539" cy="277812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7045423" y="3436513"/>
              <a:ext cx="278539" cy="277812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7045423" y="3833688"/>
              <a:ext cx="278539" cy="277812"/>
            </a:xfrm>
            <a:prstGeom prst="rect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7045423" y="4230863"/>
              <a:ext cx="278539" cy="277812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7045423" y="4628038"/>
              <a:ext cx="278539" cy="277812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7045423" y="1847813"/>
              <a:ext cx="278539" cy="27781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817055" y="1847813"/>
            <a:ext cx="278539" cy="3455210"/>
            <a:chOff x="6274263" y="1847813"/>
            <a:chExt cx="278539" cy="3455210"/>
          </a:xfrm>
        </p:grpSpPr>
        <p:sp>
          <p:nvSpPr>
            <p:cNvPr id="56" name="Rechteck 55"/>
            <p:cNvSpPr/>
            <p:nvPr/>
          </p:nvSpPr>
          <p:spPr>
            <a:xfrm>
              <a:off x="6274263" y="5025211"/>
              <a:ext cx="278539" cy="277812"/>
            </a:xfrm>
            <a:prstGeom prst="rect">
              <a:avLst/>
            </a:prstGeom>
            <a:solidFill>
              <a:srgbClr val="EE7F00">
                <a:alpha val="4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6274263" y="2244988"/>
              <a:ext cx="278539" cy="277812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6274263" y="2642163"/>
              <a:ext cx="278539" cy="277812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6274263" y="3039338"/>
              <a:ext cx="278539" cy="277812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6274263" y="3436513"/>
              <a:ext cx="278539" cy="277812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6274263" y="3833688"/>
              <a:ext cx="278539" cy="277812"/>
            </a:xfrm>
            <a:prstGeom prst="rect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6274263" y="4230863"/>
              <a:ext cx="278539" cy="277812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6274263" y="4628038"/>
              <a:ext cx="278539" cy="277812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6274263" y="1847813"/>
              <a:ext cx="278539" cy="27781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Farben</a:t>
            </a:r>
            <a:br>
              <a:rPr lang="de-DE" dirty="0" smtClean="0"/>
            </a:br>
            <a:r>
              <a:rPr lang="de-DE" b="0" dirty="0" smtClean="0"/>
              <a:t>Grundfarben und Varianten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484313"/>
            <a:ext cx="4300538" cy="42497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Die </a:t>
            </a:r>
            <a:r>
              <a:rPr lang="de-DE" b="1" dirty="0" smtClean="0"/>
              <a:t>Hausfarbe</a:t>
            </a:r>
            <a:r>
              <a:rPr lang="de-DE" dirty="0" smtClean="0"/>
              <a:t> der TU Dresden ist </a:t>
            </a:r>
            <a:r>
              <a:rPr lang="de-DE" b="1" dirty="0" smtClean="0"/>
              <a:t>Dunkelblau</a:t>
            </a:r>
            <a:r>
              <a:rPr lang="de-DE" dirty="0" smtClean="0"/>
              <a:t>, Farbton HKS 41.</a:t>
            </a:r>
          </a:p>
          <a:p>
            <a:r>
              <a:rPr lang="de-DE" dirty="0" smtClean="0"/>
              <a:t>Zudem sind eine Reihe von </a:t>
            </a:r>
            <a:r>
              <a:rPr lang="de-DE" b="1" dirty="0" smtClean="0"/>
              <a:t>Sekundärfarben</a:t>
            </a:r>
            <a:r>
              <a:rPr lang="de-DE" dirty="0" smtClean="0"/>
              <a:t> definiert.</a:t>
            </a:r>
          </a:p>
          <a:p>
            <a:r>
              <a:rPr lang="de-DE" dirty="0"/>
              <a:t>Die </a:t>
            </a:r>
            <a:r>
              <a:rPr lang="de-DE" dirty="0" smtClean="0"/>
              <a:t>Farben können in </a:t>
            </a:r>
            <a:r>
              <a:rPr lang="de-DE" dirty="0"/>
              <a:t>unterschiedlicher Deckkraft eingesetzt werden. </a:t>
            </a:r>
          </a:p>
          <a:p>
            <a:r>
              <a:rPr lang="de-DE" dirty="0" smtClean="0"/>
              <a:t>Die Farben sind </a:t>
            </a:r>
            <a:r>
              <a:rPr lang="de-DE" dirty="0"/>
              <a:t>direkt </a:t>
            </a:r>
            <a:r>
              <a:rPr lang="de-DE" dirty="0" smtClean="0"/>
              <a:t>im </a:t>
            </a:r>
            <a:r>
              <a:rPr lang="de-DE" b="1" dirty="0" smtClean="0"/>
              <a:t>Design „TUD_2018“</a:t>
            </a:r>
            <a:r>
              <a:rPr lang="de-DE" dirty="0" smtClean="0"/>
              <a:t> in dieser </a:t>
            </a:r>
            <a:r>
              <a:rPr lang="de-DE" dirty="0"/>
              <a:t>Präsentationsvorlage eingebunden.</a:t>
            </a:r>
          </a:p>
          <a:p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7156450" y="1484313"/>
            <a:ext cx="4309577" cy="4047354"/>
          </a:xfrm>
        </p:spPr>
        <p:txBody>
          <a:bodyPr vert="horz" lIns="108000" tIns="0" rIns="0" bIns="0" rtlCol="0">
            <a:normAutofit/>
          </a:bodyPr>
          <a:lstStyle/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 smtClean="0"/>
              <a:t>Name	</a:t>
            </a:r>
            <a:r>
              <a:rPr lang="de-DE" b="1" dirty="0" err="1" smtClean="0"/>
              <a:t>rgb</a:t>
            </a:r>
            <a:r>
              <a:rPr lang="de-DE" b="1" dirty="0" smtClean="0"/>
              <a:t>		hex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 smtClean="0">
                <a:solidFill>
                  <a:schemeClr val="bg1"/>
                </a:solidFill>
              </a:rPr>
              <a:t>HKS </a:t>
            </a:r>
            <a:r>
              <a:rPr lang="de-DE" b="1" dirty="0">
                <a:solidFill>
                  <a:schemeClr val="bg1"/>
                </a:solidFill>
              </a:rPr>
              <a:t>41	0 / 48 / 94	#00305d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44	0 / 106 / 179	#006ab2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Cyan	0 / 158 / 224	#009de0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92	114 / 120 / 121	#717778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33	147 / 16 / 126 	#93107d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36	84 / 55 / 138	#54368a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65	106 / 176 / 35	#69af22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sz="1600" dirty="0" smtClean="0">
                <a:solidFill>
                  <a:schemeClr val="bg1"/>
                </a:solidFill>
              </a:rPr>
              <a:t>HKS </a:t>
            </a:r>
            <a:r>
              <a:rPr lang="de-DE" sz="1600" dirty="0">
                <a:solidFill>
                  <a:schemeClr val="bg1"/>
                </a:solidFill>
              </a:rPr>
              <a:t>57	0 / 125 / 64	#007d3f</a:t>
            </a:r>
            <a:endParaRPr lang="de-DE" dirty="0">
              <a:solidFill>
                <a:schemeClr val="bg1"/>
              </a:solidFill>
            </a:endParaRP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07	238 / 127 / 0	#ee7f00</a:t>
            </a:r>
          </a:p>
          <a:p>
            <a:pPr defTabSz="896938">
              <a:tabLst>
                <a:tab pos="1165225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6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>
                <a:solidFill>
                  <a:schemeClr val="bg1"/>
                </a:solidFill>
                <a:latin typeface="+mj-lt"/>
              </a:rPr>
              <a:t>Hinweise</a:t>
            </a:r>
            <a:r>
              <a:rPr lang="de-DE" sz="3600" dirty="0">
                <a:solidFill>
                  <a:schemeClr val="bg1"/>
                </a:solidFill>
                <a:latin typeface="+mj-lt"/>
              </a:rPr>
              <a:t> </a:t>
            </a:r>
            <a:br>
              <a:rPr lang="de-DE" sz="3600" dirty="0">
                <a:solidFill>
                  <a:schemeClr val="bg1"/>
                </a:solidFill>
                <a:latin typeface="+mj-lt"/>
              </a:rPr>
            </a:br>
            <a:r>
              <a:rPr lang="de-DE" sz="3600" dirty="0">
                <a:solidFill>
                  <a:schemeClr val="bg1"/>
                </a:solidFill>
                <a:latin typeface="+mj-lt"/>
              </a:rPr>
              <a:t>zur Arbeit mit der Präsentationsvorlage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5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Texte </a:t>
            </a:r>
            <a:br>
              <a:rPr lang="de-DE" dirty="0" smtClean="0"/>
            </a:br>
            <a:r>
              <a:rPr lang="de-DE" b="0" dirty="0" smtClean="0"/>
              <a:t>über Listenebene formatieren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4" r="1948"/>
          <a:stretch/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Am schnellsten lassen sich einheitlich gestaltete </a:t>
            </a:r>
            <a:r>
              <a:rPr lang="de-DE" b="1" dirty="0" smtClean="0"/>
              <a:t>Texte, durch</a:t>
            </a:r>
            <a:r>
              <a:rPr lang="de-DE" dirty="0" smtClean="0"/>
              <a:t> eine Formatierung über das </a:t>
            </a:r>
            <a:r>
              <a:rPr lang="de-DE" b="1" dirty="0" smtClean="0"/>
              <a:t>Menü „Start“ </a:t>
            </a:r>
            <a:r>
              <a:rPr lang="de-DE" b="1" dirty="0" smtClean="0">
                <a:sym typeface="Wingdings" panose="05000000000000000000" pitchFamily="2" charset="2"/>
              </a:rPr>
              <a:t> „</a:t>
            </a:r>
            <a:r>
              <a:rPr lang="de-DE" b="1" dirty="0" smtClean="0"/>
              <a:t>Listenebene erhöhen oder verringern“ anpassen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Die hier voreingestellten Textformate </a:t>
            </a:r>
          </a:p>
          <a:p>
            <a:pPr lvl="1"/>
            <a:r>
              <a:rPr lang="de-DE" dirty="0" smtClean="0"/>
              <a:t>Schriftgröße</a:t>
            </a:r>
          </a:p>
          <a:p>
            <a:pPr lvl="1"/>
            <a:r>
              <a:rPr lang="de-DE" dirty="0" smtClean="0"/>
              <a:t>Anstriche</a:t>
            </a:r>
          </a:p>
          <a:p>
            <a:pPr lvl="1"/>
            <a:r>
              <a:rPr lang="de-DE" dirty="0" smtClean="0"/>
              <a:t>Tabulatoren</a:t>
            </a:r>
          </a:p>
          <a:p>
            <a:pPr lvl="1"/>
            <a:r>
              <a:rPr lang="de-DE" dirty="0" smtClean="0"/>
              <a:t>Textfarbe, etc.</a:t>
            </a:r>
          </a:p>
          <a:p>
            <a:r>
              <a:rPr lang="de-DE" dirty="0" smtClean="0"/>
              <a:t>kann man ebenfalls </a:t>
            </a:r>
            <a:r>
              <a:rPr lang="de-DE" b="1" dirty="0" smtClean="0"/>
              <a:t>im Folienmaster anpassen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Kleinere Änderungen und Hervorhebungen können direkt im Text über die Anpassung von Schrift oder Absatz vorgenommen werden.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9030647" y="2019249"/>
            <a:ext cx="439947" cy="2329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9249957" y="2698064"/>
            <a:ext cx="1661272" cy="432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2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Beispielseiten </a:t>
            </a:r>
            <a:br>
              <a:rPr lang="de-DE" sz="3600" b="1" dirty="0" smtClean="0">
                <a:solidFill>
                  <a:schemeClr val="bg1"/>
                </a:solidFill>
                <a:latin typeface="+mj-lt"/>
              </a:rPr>
            </a:br>
            <a:endParaRPr lang="de-DE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08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Tabellen</a:t>
            </a:r>
            <a:endParaRPr lang="en-GB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74714" y="1484314"/>
            <a:ext cx="3871854" cy="4344985"/>
          </a:xfrm>
        </p:spPr>
        <p:txBody>
          <a:bodyPr/>
          <a:lstStyle/>
          <a:p>
            <a:r>
              <a:rPr lang="de-DE" dirty="0" smtClean="0"/>
              <a:t>Checkliste für Tabellen: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 smtClean="0">
                <a:latin typeface="+mn-lt"/>
              </a:rPr>
              <a:t>Nummer und Bezeichnung</a:t>
            </a:r>
            <a:endParaRPr lang="de-DE" dirty="0" smtClean="0">
              <a:latin typeface="+mn-lt"/>
            </a:endParaRP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 smtClean="0">
                <a:latin typeface="+mn-lt"/>
              </a:rPr>
              <a:t>ggf. Maßeinheiten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/>
              <a:t>ggf. </a:t>
            </a:r>
            <a:r>
              <a:rPr lang="de-DE" b="1" dirty="0" smtClean="0"/>
              <a:t>Quellenangaben</a:t>
            </a:r>
            <a:endParaRPr lang="de-DE" b="1" dirty="0"/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b="1" dirty="0" smtClean="0">
              <a:latin typeface="+mn-lt"/>
            </a:endParaRPr>
          </a:p>
          <a:p>
            <a:pPr lvl="1">
              <a:spcBef>
                <a:spcPts val="1600"/>
              </a:spcBef>
              <a:spcAft>
                <a:spcPts val="600"/>
              </a:spcAft>
            </a:pPr>
            <a:endParaRPr lang="de-DE" dirty="0" smtClean="0"/>
          </a:p>
          <a:p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65293"/>
              </p:ext>
            </p:extLst>
          </p:nvPr>
        </p:nvGraphicFramePr>
        <p:xfrm>
          <a:off x="5485083" y="1145043"/>
          <a:ext cx="5671128" cy="15213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7782">
                  <a:extLst>
                    <a:ext uri="{9D8B030D-6E8A-4147-A177-3AD203B41FA5}">
                      <a16:colId xmlns:a16="http://schemas.microsoft.com/office/drawing/2014/main" xmlns="" val="2481401485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xmlns="" val="3029720016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xmlns="" val="1681146057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xmlns="" val="873687878"/>
                    </a:ext>
                  </a:extLst>
                </a:gridCol>
              </a:tblGrid>
              <a:tr h="3803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Text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4416518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5554724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546795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31458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0643"/>
              </p:ext>
            </p:extLst>
          </p:nvPr>
        </p:nvGraphicFramePr>
        <p:xfrm>
          <a:off x="5485083" y="3198979"/>
          <a:ext cx="5671128" cy="152131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17782">
                  <a:extLst>
                    <a:ext uri="{9D8B030D-6E8A-4147-A177-3AD203B41FA5}">
                      <a16:colId xmlns:a16="http://schemas.microsoft.com/office/drawing/2014/main" xmlns="" val="942166204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xmlns="" val="4244368477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xmlns="" val="2350709789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xmlns="" val="1666310171"/>
                    </a:ext>
                  </a:extLst>
                </a:gridCol>
              </a:tblGrid>
              <a:tr h="3803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3005891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9054141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319709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066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08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Formeln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dirty="0" err="1" smtClean="0"/>
              <a:t>Zur</a:t>
            </a:r>
            <a:r>
              <a:rPr lang="en-GB" b="0" dirty="0" smtClean="0"/>
              <a:t> </a:t>
            </a:r>
            <a:r>
              <a:rPr lang="en-GB" b="0" dirty="0" err="1" smtClean="0"/>
              <a:t>Empfehlung</a:t>
            </a:r>
            <a:endParaRPr lang="en-GB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74714" y="1484314"/>
            <a:ext cx="4063046" cy="4344985"/>
          </a:xfrm>
        </p:spPr>
        <p:txBody>
          <a:bodyPr/>
          <a:lstStyle/>
          <a:p>
            <a:r>
              <a:rPr lang="de-DE" dirty="0" smtClean="0"/>
              <a:t>Grundregeln: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>
                <a:latin typeface="+mn-lt"/>
              </a:rPr>
              <a:t>als </a:t>
            </a:r>
            <a:r>
              <a:rPr lang="de-DE" b="1" dirty="0" smtClean="0">
                <a:latin typeface="+mn-lt"/>
              </a:rPr>
              <a:t>Standardobjekt </a:t>
            </a:r>
            <a:r>
              <a:rPr lang="de-DE" b="1" dirty="0">
                <a:latin typeface="+mn-lt"/>
              </a:rPr>
              <a:t>erstellen </a:t>
            </a:r>
            <a:r>
              <a:rPr lang="de-DE" dirty="0">
                <a:latin typeface="+mn-lt"/>
              </a:rPr>
              <a:t>(Einfügen – Formel)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>
                <a:latin typeface="+mn-lt"/>
              </a:rPr>
              <a:t>Bezeichnung der Variable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>
                <a:latin typeface="+mn-lt"/>
              </a:rPr>
              <a:t>Maßeinheit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 smtClean="0">
                <a:latin typeface="+mn-lt"/>
              </a:rPr>
              <a:t>ggf</a:t>
            </a:r>
            <a:r>
              <a:rPr lang="de-DE" b="1" dirty="0">
                <a:latin typeface="+mn-lt"/>
              </a:rPr>
              <a:t>. </a:t>
            </a:r>
            <a:r>
              <a:rPr lang="de-DE" b="1" dirty="0" smtClean="0">
                <a:latin typeface="+mn-lt"/>
              </a:rPr>
              <a:t>Quellenangabe</a:t>
            </a:r>
            <a:endParaRPr lang="de-DE" b="1" dirty="0">
              <a:latin typeface="+mn-lt"/>
            </a:endParaRPr>
          </a:p>
          <a:p>
            <a:pPr marL="0" lvl="2" indent="0">
              <a:spcBef>
                <a:spcPts val="1600"/>
              </a:spcBef>
              <a:spcAft>
                <a:spcPts val="600"/>
              </a:spcAft>
              <a:buNone/>
            </a:pPr>
            <a:endParaRPr lang="de-DE" b="1" dirty="0" smtClean="0">
              <a:latin typeface="+mn-lt"/>
            </a:endParaRPr>
          </a:p>
          <a:p>
            <a:pPr lvl="1">
              <a:spcBef>
                <a:spcPts val="1600"/>
              </a:spcBef>
              <a:spcAft>
                <a:spcPts val="600"/>
              </a:spcAft>
            </a:pPr>
            <a:endParaRPr lang="de-DE" dirty="0" smtClean="0"/>
          </a:p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5843058" y="2041671"/>
                <a:ext cx="4259819" cy="636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de-DE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de-DE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de-DE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de-DE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i="0">
                          <a:latin typeface="Cambria Math" panose="02040503050406030204" pitchFamily="18" charset="0"/>
                        </a:rPr>
                        <m:t>=1,… ,9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58" y="2041671"/>
                <a:ext cx="4259819" cy="6366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736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9245cb48-36f6-4855-a0c3-19564cc8b6bc"/>
  <p:tag name="EE4P_AGENDAWIZARD" val="&lt;ee4p&gt;&lt;layouts&gt;&lt;layout name=&quot;Line Circle&quot; id=&quot;1_6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position left=&quot;31.125&quot; top=&quot;133.875&quot; width=&quot;657.75&quot; height=&quot;328.87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Nur Titel|Title Only&quot; customLayoutIndex=&quot;&quot; showBreak=&quot;1&quot; singleAgendaSlideSelected=&quot;0&quot; backupSlideTitle=&quot;Backup: %agendaName%&quot; topMargin=&quot;0&quot; leftMargin=&quot;0&quot; allowedLevels=&quot;4&quot; itemNoFormats=&quot;{1}¦{1}.{2}¦{3:alphaLC}¦{3:alphaLC}.{4:alphaLC}&quot; /&gt;&lt;!-- Agenda item formats --&gt;&lt;cases&gt;&lt;case level=&quot;1&quot; selected=&quot;0&quot; break=&quot;0&quot; topMinSpacing=&quot;8&quot; topMaxSpacing=&quot;15&quot; bottomMinSpacing=&quot;0&quot; bottomMaxSpacing=&quot;0&quot;&gt;&lt;element field=&quot;itemno&quot; type=&quot;autoshape&quot; autoShapeType=&quot;9&quot; indent=&quot;(level-1)*36.50472*scale*fontScale&quot; indentType=&quot;1&quot;&gt;&lt;position height=&quot;itemSingleHeight&quot; top=&quot;(itemHeight-itemSingleHeight)/2&quot; /&gt;&lt;textframe marginLeft=&quot;6&quot; marginRight=&quot;6&quot; verticalAnchor=&quot;3&quot; /&gt;&lt;paragraphformat alignment=&quot;2&quot; /&gt;&lt;fill foreColor=&quot;#D9D9D9&quot; visible=&quot;1&quot; /&gt;&lt;font bold=&quot;1&quot; color=&quot;13&quot; /&gt;&lt;/element&gt;&lt;element field=&quot;topic&quot; type=&quot;autoshape&quot; autoShapeType=&quot;1&quot; indent=&quot;(level-1)*36.50472*scale*fontScale&quot; indentType=&quot;2&quot;&gt;&lt;paragraphformat alignment=&quot;1&quot; /&gt;&lt;textframe marginLeft=&quot;6&quot; /&gt;&lt;/element&gt;&lt;element field=&quot;responsible&quot; type=&quot;autoshape&quot; autoShapeType=&quot;1&quot; indent=&quot;(level-1)*36.50472*scale*fontScale&quot; indentType=&quot;1&quot;&gt;&lt;paragraphformat alignment=&quot;1&quot; /&gt;&lt;/element&gt;&lt;element field=&quot;freecolumn&quot; type=&quot;autoshape&quot; autoShapeType=&quot;1&quot; indent=&quot;(level-1)*36.50472*scale*fontScale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8&quot; topMaxSpacing=&quot;15&quot; bottomMinSpacing=&quot;0&quot; bottomMaxSpacing=&quot;0&quot;&gt;&lt;element type=&quot;line&quot; value=&quot;&quot;&gt;&lt;position left=&quot;level*(itemSingleHeight+topicLeftSpacing)&quot; top=&quot;itemHeight&quot; width=&quot;agendaWidth-topicLeftSpacing-itemNoWidth-(level-1)*36.50472*scale*fontScale&quot; height=&quot;0&quot; /&gt;&lt;line style=&quot;1&quot; dashStyle=&quot;3&quot; foreColor=&quot;5&quot; transparency=&quot;0&quot; visible=&quot;1&quot; weight=&quot;1.5&quot; /&gt;&lt;/element&gt;&lt;element type=&quot;line&quot; value=&quot;&quot;&gt;&lt;position left=&quot;level*(itemSingleHeight+topicLeftSpacing)&quot; top=&quot;0&quot; width=&quot;agendaWidth-topicLeftSpacing-itemNoWidth-(level-1)*36.50472*scale*fontScale&quot; height=&quot;0&quot; /&gt;&lt;line style=&quot;1&quot; dashStyle=&quot;3&quot; foreColor=&quot;5&quot; transparency=&quot;0&quot; visible=&quot;1&quot; weight=&quot;1.5&quot; /&gt;&lt;/element&gt;&lt;element field=&quot;itemno&quot; type=&quot;autoshape&quot; autoShapeType=&quot;9&quot; indent=&quot;(level-1)*36.50472*scale*fontScale&quot; indentType=&quot;1&quot;&gt;&lt;position height=&quot;itemSingleHeight&quot; top=&quot;(itemHeight-itemSingleHeight)/2&quot; /&gt;&lt;textframe marginLeft=&quot;6&quot; marginRight=&quot;6&quot; verticalAnchor=&quot;3&quot; /&gt;&lt;paragraphformat alignment=&quot;2&quot; /&gt;&lt;fill foreColor=&quot;5&quot; visible=&quot;1&quot; /&gt;&lt;font bold=&quot;1&quot; color=&quot;14&quot; /&gt;&lt;/element&gt;&lt;element field=&quot;topic&quot; type=&quot;autoshape&quot; autoShapeType=&quot;1&quot; indent=&quot;(level-1)*36.50472*scale*fontScale&quot; indentType=&quot;2&quot;&gt;&lt;paragraphformat alignment=&quot;1&quot; /&gt;&lt;font bold=&quot;1&quot; /&gt;&lt;textframe marginLeft=&quot;6&quot; /&gt;&lt;/element&gt;&lt;element field=&quot;responsible&quot; type=&quot;autoshape&quot; autoShapeType=&quot;1&quot; indent=&quot;(level-1)*36.50472*scale*fontScale&quot; indentType=&quot;1&quot;&gt;&lt;paragraphformat alignment=&quot;1&quot; /&gt;&lt;font bold=&quot;1&quot; /&gt;&lt;/element&gt;&lt;element field=&quot;freecolumn&quot; type=&quot;autoshape&quot; autoShapeType=&quot;1&quot; indent=&quot;(level-1)*36.50472*scale*fontScale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1&quot; selected=&quot;0&quot; break=&quot;1&quot; topMinSpacing=&quot;8&quot; topMaxSpacing=&quot;15&quot; bottomMinSpacing=&quot;0&quot; bottomMaxSpacing=&quot;0&quot;&gt;&lt;element field=&quot;topic&quot; type=&quot;autoshape&quot; autoShapeType=&quot;1&quot; indent=&quot;(level-1)*36.50472*scale*fontScale&quot; indentType=&quot;2&quot;&gt;&lt;paragraphformat alignment=&quot;1&quot; /&gt;&lt;textframe marginLeft=&quot;6&quot; /&gt;&lt;font italic=&quot;1&quot; /&gt;&lt;/element&gt;&lt;element field=&quot;responsible&quot; type=&quot;autoshape&quot; autoShapeType=&quot;1&quot; indent=&quot;(level-1)*36.50472*scale*fontScale&quot; indentType=&quot;1&quot;&gt;&lt;paragraphformat alignment=&quot;1&quot; /&gt;&lt;font italic=&quot;1&quot; /&gt;&lt;/element&gt;&lt;element field=&quot;freecolumn&quot; type=&quot;autoshape&quot; autoShapeType=&quot;1&quot; indent=&quot;(level-1)*36.50472*scale*fontScale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1&quot; selected=&quot;1&quot; break=&quot;1&quot; topMinSpacing=&quot;8&quot; topMaxSpacing=&quot;15&quot; bottomMinSpacing=&quot;0&quot; bottomMaxSpacing=&quot;0&quot;&gt;&lt;element type=&quot;line&quot; value=&quot;&quot;&gt;&lt;position left=&quot;level*(itemSingleHeight+topicLeftSpacing)&quot; top=&quot;itemHeight&quot; width=&quot;agendaWidth-topicLeftSpacing-itemNoWidth-(level-1)*36.50472*scale*fontScale&quot; height=&quot;0&quot; /&gt;&lt;line style=&quot;1&quot; dashStyle=&quot;3&quot; foreColor=&quot;5&quot; transparency=&quot;0&quot; visible=&quot;1&quot; weight=&quot;1.5&quot; /&gt;&lt;/element&gt;&lt;element type=&quot;line&quot; value=&quot;&quot;&gt;&lt;position left=&quot;level*(itemSingleHeight+topicLeftSpacing)&quot; top=&quot;0&quot; width=&quot;agendaWidth-topicLeftSpacing-itemNoWidth-(level-1)*36.50472*scale*fontScale&quot; height=&quot;0&quot; /&gt;&lt;line style=&quot;1&quot; dashStyle=&quot;3&quot; foreColor=&quot;5&quot; transparency=&quot;0&quot; visible=&quot;1&quot; weight=&quot;1.5&quot; /&gt;&lt;/element&gt;&lt;element field=&quot;topic&quot; type=&quot;autoshape&quot; autoShapeType=&quot;1&quot; indent=&quot;(level-1)*36.50472*scale*fontScale&quot; indentType=&quot;2&quot;&gt;&lt;paragraphformat alignment=&quot;1&quot; /&gt;&lt;font bold=&quot;1&quot; italic=&quot;1&quot; /&gt;&lt;textframe marginLeft=&quot;6&quot; /&gt;&lt;/element&gt;&lt;element field=&quot;responsible&quot; type=&quot;autoshape&quot; autoShapeType=&quot;1&quot; indent=&quot;(level-1)*36.50472*scale*fontScale&quot; indentType=&quot;1&quot;&gt;&lt;paragraphformat alignment=&quot;1&quot; /&gt;&lt;font bold=&quot;1&quot; italic=&quot;1&quot; /&gt;&lt;/element&gt;&lt;element field=&quot;freecolumn&quot; type=&quot;autoshape&quot; autoShapeType=&quot;1&quot; indent=&quot;(level-1)*36.50472*scale*fontScale&quot; indentType=&quot;1&quot;&gt;&lt;paragraphformat alignment=&quot;1&quot; /&gt;&lt;font bold=&quot;1&quot; italic=&quot;1&quot; /&gt;&lt;/element&gt;&lt;element field=&quot;timeslot&quot; type=&quot;autoshape&quot; autoShapeType=&quot;1&quot;&gt;&lt;paragraphformat alignment=&quot;1&quot; /&gt;&lt;font bold=&quot;1&quot; italic=&quot;1&quot; /&gt;&lt;/element&gt;&lt;element field=&quot;pageno&quot; type=&quot;autoshape&quot; autoShapeType=&quot;1&quot;&gt;&lt;paragraphformat alignment=&quot;3&quot; /&gt;&lt;font bold=&quot;1&quot; italic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layoutId=&quot;1_6&quot; createSections=&quot;0&quot; singleSlideId=&quot;af174b01-4f68-401d-8ca5-e775acabe93b&quot; backupSlideId=&quot;4bab9085-4355-4f7a-ac16-65f2d231bd8c&quot;&gt;&lt;columns&gt;&lt;column field=&quot;itemno&quot; label=&quot;No.&quot; checked=&quot;1&quot; leftSpacing=&quot;0&quot; rightSpacing=&quot;0&quot; dock=&quot;1&quot; fixedWidth=&quot;25.000001&quot; /&gt;&lt;column field=&quot;topic&quot; label=&quot;Topic&quot; leftSpacing=&quot;5&quot; rightDistribute=&quot;1&quot; dock=&quot;1&quot; rightSpacing=&quot;192.0376&quot; /&gt;&lt;column field=&quot;responsible&quot; label=&quot;Responsible&quot; visible=&quot;1&quot; checked=&quot;0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0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items&gt;&lt;item duration=&quot;30&quot; id=&quot;964bf6fc-7943-4b91-b3d8-9b612ab99623&quot; parentId=&quot;&quot; level=&quot;1&quot; generateAgendaSlide=&quot;1&quot; showAgendaItem=&quot;1&quot; isBreak=&quot;0&quot; topic=&quot;Elements ds Corporate Designs&quot; agendaSlideId=&quot;f558ea44-7275-4f28-8ba8-a91114b1bb34&quot; /&gt;&lt;item duration=&quot;30&quot; id=&quot;99ab58d9-23be-44ac-a13c-004084e1417a&quot; parentId=&quot;964bf6fc-7943-4b91-b3d8-9b612ab99623&quot; level=&quot;2&quot; generateAgendaSlide=&quot;1&quot; showAgendaItem=&quot;1&quot; isBreak=&quot;0&quot; topic=&quot;Farben&quot; agendaSlideId=&quot;082ee6ad-f937-4172-bcbe-38fc43f30059&quot; /&gt;&lt;item duration=&quot;30&quot; id=&quot;b91a22b9-42d8-4344-a761-40490b3bd4da&quot; parentId=&quot;&quot; level=&quot;1&quot; generateAgendaSlide=&quot;1&quot; showAgendaItem=&quot;1&quot; isBreak=&quot;0&quot; topic=&quot;Hinweise zur Arbeit mit der Präsentationsvorlagen&quot; agendaSlideId=&quot;b98a27f4-7526-425d-aed0-e1f3cc7c4436&quot; /&gt;&lt;item duration=&quot;30&quot; id=&quot;9e858db3-44a2-4e31-b823-7841401e8725&quot; parentId=&quot;&quot; level=&quot;1&quot; generateAgendaSlide=&quot;1&quot; showAgendaItem=&quot;1&quot; isBreak=&quot;0&quot; topic=&quot;Beispielseiten&quot; agendaSlideId=&quot;184f8995-d5aa-4272-9d51-3351050cbd4f&quot; /&gt;&lt;/items&gt;&lt;/agenda&gt;&lt;/contents&gt;&lt;/ee4p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F0723C4E-A333-4CD0-8835-D3FCA553A942}" vid="{856F7D18-99D5-4B87-BF3C-B8F47F1AB7A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 des EE2</Template>
  <TotalTime>0</TotalTime>
  <Words>282</Words>
  <Application>Microsoft Office PowerPoint</Application>
  <PresentationFormat>Breitbild</PresentationFormat>
  <Paragraphs>95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Open Sans</vt:lpstr>
      <vt:lpstr>Cambria Math</vt:lpstr>
      <vt:lpstr>Symbol</vt:lpstr>
      <vt:lpstr>Arial</vt:lpstr>
      <vt:lpstr>Verdana</vt:lpstr>
      <vt:lpstr>Calibri</vt:lpstr>
      <vt:lpstr>Wingdings</vt:lpstr>
      <vt:lpstr>TUD_2018_16zu9</vt:lpstr>
      <vt:lpstr>Präsentationsvorlage des EE2 im CD der TU Dresden</vt:lpstr>
      <vt:lpstr>Inhalte des Beispielfoliensatzes</vt:lpstr>
      <vt:lpstr>Elemente des Corporate Design</vt:lpstr>
      <vt:lpstr>Farben Grundfarben und Varianten</vt:lpstr>
      <vt:lpstr>Hinweise  zur Arbeit mit der Präsentationsvorlage</vt:lpstr>
      <vt:lpstr>Texte  über Listenebene formatieren  </vt:lpstr>
      <vt:lpstr>Beispielseiten  </vt:lpstr>
      <vt:lpstr>Tabellen</vt:lpstr>
      <vt:lpstr>Formeln Zur Empfehlung</vt:lpstr>
      <vt:lpstr>Diagramme monochrom</vt:lpstr>
      <vt:lpstr>Diagramme mehrfarbig</vt:lpstr>
      <vt:lpstr>Infografiken mittels Smartart</vt:lpstr>
      <vt:lpstr>PowerPoint-Präsentation</vt:lpstr>
      <vt:lpstr>Back-up Folien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 des EE2 im CD der TU Dresden</dc:title>
  <dc:creator>Matthew Schmidt</dc:creator>
  <cp:lastModifiedBy>Matthew Schmidt</cp:lastModifiedBy>
  <cp:revision>1</cp:revision>
  <cp:lastPrinted>2020-01-08T14:57:50Z</cp:lastPrinted>
  <dcterms:created xsi:type="dcterms:W3CDTF">2020-01-31T15:47:05Z</dcterms:created>
  <dcterms:modified xsi:type="dcterms:W3CDTF">2020-01-31T15:47:52Z</dcterms:modified>
</cp:coreProperties>
</file>