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9" r:id="rId3"/>
    <p:sldId id="320" r:id="rId4"/>
    <p:sldId id="267" r:id="rId5"/>
    <p:sldId id="303" r:id="rId6"/>
    <p:sldId id="304" r:id="rId7"/>
    <p:sldId id="280" r:id="rId8"/>
    <p:sldId id="281" r:id="rId9"/>
    <p:sldId id="282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319"/>
            <p14:sldId id="320"/>
          </p14:sldIdLst>
        </p14:section>
        <p14:section name="Elemente des Corporate Design" id="{9B15DDF1-0A1C-4450-A2F2-FA4F67CF33BE}">
          <p14:sldIdLst>
            <p14:sldId id="267"/>
            <p14:sldId id="303"/>
            <p14:sldId id="304"/>
          </p14:sldIdLst>
        </p14:section>
        <p14:section name="weitere Beispielseiten mit Inhalten der TU Dresden" id="{AD708181-2670-4EDC-AA8D-5A3C3905AC8F}">
          <p14:sldIdLst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719"/>
    <a:srgbClr val="DE2526"/>
    <a:srgbClr val="951B81"/>
    <a:srgbClr val="59358C"/>
    <a:srgbClr val="FFFFFF"/>
    <a:srgbClr val="0069B4"/>
    <a:srgbClr val="F2F2F2"/>
    <a:srgbClr val="000000"/>
    <a:srgbClr val="13A983"/>
    <a:srgbClr val="009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Diagrammtitel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CF-440A-BB74-EBAE3317F7DF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5CF-440A-BB74-EBAE3317F7DF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5CF-440A-BB74-EBAE3317F7DF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CF-440A-BB74-EBAE3317F7DF}"/>
              </c:ext>
            </c:extLst>
          </c:dPt>
          <c:dLbls>
            <c:dLbl>
              <c:idx val="0"/>
              <c:layout>
                <c:manualLayout>
                  <c:x val="5.8371735791090631E-2"/>
                  <c:y val="0.14643259100504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CF-440A-BB74-EBAE3317F7DF}"/>
                </c:ext>
              </c:extLst>
            </c:dLbl>
            <c:dLbl>
              <c:idx val="1"/>
              <c:layout>
                <c:manualLayout>
                  <c:x val="-3.6866359447004636E-2"/>
                  <c:y val="0.14045575055585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CF-440A-BB74-EBAE3317F7DF}"/>
                </c:ext>
              </c:extLst>
            </c:dLbl>
            <c:dLbl>
              <c:idx val="2"/>
              <c:layout>
                <c:manualLayout>
                  <c:x val="-9.2165898617511552E-2"/>
                  <c:y val="-6.873366516563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CF-440A-BB74-EBAE3317F7DF}"/>
                </c:ext>
              </c:extLst>
            </c:dLbl>
            <c:dLbl>
              <c:idx val="3"/>
              <c:layout>
                <c:manualLayout>
                  <c:x val="-5.2227342549923249E-2"/>
                  <c:y val="-7.172208539022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CF-440A-BB74-EBAE3317F7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F-440A-BB74-EBAE3317F7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2-493F-B775-061CA895142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B2-493F-B775-061CA895142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B2-493F-B775-061CA89514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3446264"/>
        <c:axId val="573446656"/>
      </c:barChart>
      <c:catAx>
        <c:axId val="57344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3446656"/>
        <c:crosses val="autoZero"/>
        <c:auto val="1"/>
        <c:lblAlgn val="ctr"/>
        <c:lblOffset val="100"/>
        <c:noMultiLvlLbl val="0"/>
      </c:catAx>
      <c:valAx>
        <c:axId val="57344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3446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9943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 userDrawn="1"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 userDrawn="1"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 userDrawn="1"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21" name="Grafik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804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73732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980374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58050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9757924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3" name="Grafik 2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39656438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60595210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45819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000380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5935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284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81077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2323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0" name="Grafik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05594" y="327901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sp>
        <p:nvSpPr>
          <p:cNvPr id="5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86458" y="346075"/>
            <a:ext cx="1764000" cy="514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70368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42465" y="328249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sz="300" b="0" dirty="0"/>
          </a:p>
          <a:p>
            <a:endParaRPr lang="de-DE" sz="300" b="0" dirty="0"/>
          </a:p>
          <a:p>
            <a:endParaRPr lang="de-DE" dirty="0"/>
          </a:p>
        </p:txBody>
      </p:sp>
      <p:sp>
        <p:nvSpPr>
          <p:cNvPr id="17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90304" y="349731"/>
            <a:ext cx="1764000" cy="514800"/>
          </a:xfrm>
          <a:blipFill dpi="0" rotWithShape="1">
            <a:blip r:embed="rId3"/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300280233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6289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052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6974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 bis Ebene 4)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 (nachfolgend alles 14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5"/>
            <a:r>
              <a:rPr lang="de-DE" dirty="0"/>
              <a:t>Sechste Textebene für Aufzählungen bei viel Text</a:t>
            </a:r>
          </a:p>
          <a:p>
            <a:pPr lvl="6"/>
            <a:r>
              <a:rPr lang="de-DE" dirty="0"/>
              <a:t>Siebte Textebene für Aufzählungen bei viel Text</a:t>
            </a:r>
          </a:p>
          <a:p>
            <a:pPr lvl="7"/>
            <a:r>
              <a:rPr lang="de-DE" dirty="0"/>
              <a:t>Achte Textebene für Aufzählungen bei viel Text</a:t>
            </a:r>
          </a:p>
          <a:p>
            <a:pPr lvl="8"/>
            <a:r>
              <a:rPr lang="de-DE" dirty="0"/>
              <a:t>Neunte Textebene für Aufzählungen bei viel Text</a:t>
            </a:r>
          </a:p>
          <a:p>
            <a:pPr lvl="5"/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2477770" y="6319797"/>
            <a:ext cx="448500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tx2"/>
                </a:solidFill>
              </a:rPr>
              <a:t>Titel der Präsentation</a:t>
            </a:r>
          </a:p>
          <a:p>
            <a:pPr algn="l"/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Professur für BWL, insb. Logistik / </a:t>
            </a:r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Vorname Name des Vortragenden</a:t>
            </a:r>
            <a:endParaRPr lang="de-DE" sz="80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 oder Anlass des Vortrags // Datum</a:t>
            </a: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15772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34183"/>
            <a:ext cx="1116268" cy="3237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8FE722B-04C9-4622-A299-1079EE0CE161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05" y="6323573"/>
            <a:ext cx="967339" cy="3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904" r:id="rId2"/>
    <p:sldLayoutId id="2147483905" r:id="rId3"/>
    <p:sldLayoutId id="2147483893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894" r:id="rId12"/>
    <p:sldLayoutId id="2147483913" r:id="rId13"/>
    <p:sldLayoutId id="2147483897" r:id="rId14"/>
    <p:sldLayoutId id="2147483914" r:id="rId15"/>
    <p:sldLayoutId id="2147483915" r:id="rId16"/>
    <p:sldLayoutId id="2147483916" r:id="rId17"/>
    <p:sldLayoutId id="2147483899" r:id="rId18"/>
    <p:sldLayoutId id="2147483896" r:id="rId19"/>
    <p:sldLayoutId id="2147483900" r:id="rId20"/>
    <p:sldLayoutId id="2147483901" r:id="rId21"/>
    <p:sldLayoutId id="2147483918" r:id="rId22"/>
    <p:sldLayoutId id="2147483919" r:id="rId23"/>
    <p:sldLayoutId id="2147483917" r:id="rId24"/>
    <p:sldLayoutId id="2147483902" r:id="rId25"/>
    <p:sldLayoutId id="2147483903" r:id="rId26"/>
    <p:sldLayoutId id="2147483895" r:id="rId27"/>
    <p:sldLayoutId id="2147483920" r:id="rId28"/>
    <p:sldLayoutId id="2147483921" r:id="rId29"/>
    <p:sldLayoutId id="2147483922" r:id="rId30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 userDrawn="1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85" userDrawn="1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kscape.org/de/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82808" y="2852116"/>
            <a:ext cx="1597297" cy="246221"/>
          </a:xfrm>
        </p:spPr>
        <p:txBody>
          <a:bodyPr/>
          <a:lstStyle/>
          <a:p>
            <a:r>
              <a:rPr lang="de-DE" dirty="0"/>
              <a:t>Vorname Name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82771" y="3835706"/>
            <a:ext cx="4462568" cy="492443"/>
          </a:xfrm>
        </p:spPr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882808" y="3138045"/>
            <a:ext cx="6519734" cy="246221"/>
          </a:xfrm>
        </p:spPr>
        <p:txBody>
          <a:bodyPr/>
          <a:lstStyle/>
          <a:p>
            <a:r>
              <a:rPr lang="de-DE" dirty="0"/>
              <a:t>Fakultät Wirtschaftswissenschaften, Professur für BWL, insb. Logistik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882770" y="4375609"/>
            <a:ext cx="5119800" cy="492443"/>
          </a:xfrm>
        </p:spPr>
        <p:txBody>
          <a:bodyPr/>
          <a:lstStyle/>
          <a:p>
            <a:r>
              <a:rPr lang="de-DE" dirty="0"/>
              <a:t>Untertitel der Präsentation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95B52F2-540E-4631-9531-8FE78BCB4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375" y="5613615"/>
            <a:ext cx="1500025" cy="5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CC9E6-4101-4A3A-9C33-0EB8C950A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771" y="3835706"/>
            <a:ext cx="4151778" cy="492443"/>
          </a:xfrm>
        </p:spPr>
        <p:txBody>
          <a:bodyPr/>
          <a:lstStyle/>
          <a:p>
            <a:r>
              <a:rPr lang="de-DE" dirty="0"/>
              <a:t>Gliederungselement</a:t>
            </a:r>
          </a:p>
        </p:txBody>
      </p:sp>
    </p:spTree>
    <p:extLst>
      <p:ext uri="{BB962C8B-B14F-4D97-AF65-F5344CB8AC3E}">
        <p14:creationId xmlns:p14="http://schemas.microsoft.com/office/powerpoint/2010/main" val="290475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6064B-CA18-4A4D-AF14-5F99C6E0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161763-BE5F-473F-865E-60ECFC87E8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88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Farben </a:t>
            </a:r>
            <a:br>
              <a:rPr lang="de-DE" dirty="0"/>
            </a:br>
            <a:r>
              <a:rPr lang="de-DE" b="0" dirty="0"/>
              <a:t>Grundfarben und Varianten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874711" y="1847813"/>
            <a:ext cx="5195889" cy="3886238"/>
          </a:xfrm>
        </p:spPr>
        <p:txBody>
          <a:bodyPr>
            <a:normAutofit/>
          </a:bodyPr>
          <a:lstStyle/>
          <a:p>
            <a:pPr marL="72000" lvl="1"/>
            <a:r>
              <a:rPr lang="de-DE" dirty="0"/>
              <a:t>Die </a:t>
            </a:r>
            <a:r>
              <a:rPr lang="de-DE" b="1" dirty="0"/>
              <a:t>Hausfarbe</a:t>
            </a:r>
            <a:r>
              <a:rPr lang="de-DE" dirty="0"/>
              <a:t> der TU Dresden ist </a:t>
            </a:r>
            <a:r>
              <a:rPr lang="de-DE" b="1" dirty="0"/>
              <a:t>Dunkelblau</a:t>
            </a:r>
            <a:r>
              <a:rPr lang="de-DE" dirty="0"/>
              <a:t>, Farbton HKS 41.</a:t>
            </a:r>
          </a:p>
          <a:p>
            <a:pPr marL="72000" lvl="1"/>
            <a:r>
              <a:rPr lang="de-DE" dirty="0"/>
              <a:t>Zudem sind eine Reihe von </a:t>
            </a:r>
            <a:r>
              <a:rPr lang="de-DE" b="1" dirty="0"/>
              <a:t>Sekundärfarben</a:t>
            </a:r>
            <a:r>
              <a:rPr lang="de-DE" dirty="0"/>
              <a:t> definiert.</a:t>
            </a:r>
          </a:p>
          <a:p>
            <a:pPr marL="467288" lvl="2"/>
            <a:r>
              <a:rPr lang="de-DE" dirty="0"/>
              <a:t>Die Farben können in unterschiedlicher Deckkraft eingesetzt werden. </a:t>
            </a:r>
          </a:p>
          <a:p>
            <a:pPr marL="467288" lvl="2"/>
            <a:r>
              <a:rPr lang="de-DE" dirty="0"/>
              <a:t>Die Farben sind direkt in dieser Präsentationsvorlage eingebunden.</a:t>
            </a:r>
          </a:p>
          <a:p>
            <a:pPr marL="467288" lvl="2"/>
            <a:r>
              <a:rPr lang="de-DE" dirty="0"/>
              <a:t>Sie können </a:t>
            </a:r>
            <a:r>
              <a:rPr lang="de-DE" b="1" dirty="0">
                <a:solidFill>
                  <a:schemeClr val="accent2"/>
                </a:solidFill>
              </a:rPr>
              <a:t>Farbpaletten</a:t>
            </a:r>
            <a:r>
              <a:rPr lang="de-DE" dirty="0"/>
              <a:t> über folgenden Dateipfad in Ihrem System für Office hinterlegen.</a:t>
            </a:r>
          </a:p>
          <a:p>
            <a:pPr marL="72000" lvl="5"/>
            <a:endParaRPr lang="de-DE" dirty="0">
              <a:solidFill>
                <a:schemeClr val="accent2"/>
              </a:solidFill>
            </a:endParaRPr>
          </a:p>
          <a:p>
            <a:pPr marL="72000" lvl="5"/>
            <a:r>
              <a:rPr lang="de-DE" dirty="0">
                <a:solidFill>
                  <a:schemeClr val="accent2"/>
                </a:solidFill>
              </a:rPr>
              <a:t>C:\Users\..................\AppData\Roaming\Microsoft\Templates\Document </a:t>
            </a:r>
            <a:r>
              <a:rPr lang="de-DE" dirty="0" err="1">
                <a:solidFill>
                  <a:schemeClr val="accent2"/>
                </a:solidFill>
              </a:rPr>
              <a:t>Themes</a:t>
            </a:r>
            <a:r>
              <a:rPr lang="de-DE" dirty="0">
                <a:solidFill>
                  <a:schemeClr val="accent2"/>
                </a:solidFill>
              </a:rPr>
              <a:t>\</a:t>
            </a:r>
            <a:r>
              <a:rPr lang="de-DE" dirty="0" err="1">
                <a:solidFill>
                  <a:schemeClr val="accent2"/>
                </a:solidFill>
              </a:rPr>
              <a:t>Theme</a:t>
            </a:r>
            <a:r>
              <a:rPr lang="de-DE" dirty="0">
                <a:solidFill>
                  <a:schemeClr val="accent2"/>
                </a:solidFill>
              </a:rPr>
              <a:t> Colors</a:t>
            </a:r>
          </a:p>
          <a:p>
            <a:endParaRPr lang="de-DE" dirty="0"/>
          </a:p>
          <a:p>
            <a:pPr lvl="2"/>
            <a:endParaRPr lang="de-DE" dirty="0"/>
          </a:p>
        </p:txBody>
      </p:sp>
      <p:pic>
        <p:nvPicPr>
          <p:cNvPr id="41" name="Grafik 4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43" y="1856513"/>
            <a:ext cx="3939667" cy="3667379"/>
          </a:xfrm>
          <a:prstGeom prst="rect">
            <a:avLst/>
          </a:prstGeom>
        </p:spPr>
      </p:pic>
      <p:sp>
        <p:nvSpPr>
          <p:cNvPr id="42" name="Textplatzhalter 5"/>
          <p:cNvSpPr txBox="1">
            <a:spLocks/>
          </p:cNvSpPr>
          <p:nvPr/>
        </p:nvSpPr>
        <p:spPr>
          <a:xfrm>
            <a:off x="7744607" y="1593494"/>
            <a:ext cx="3836603" cy="4249737"/>
          </a:xfrm>
          <a:prstGeom prst="rect">
            <a:avLst/>
          </a:prstGeom>
          <a:ln>
            <a:noFill/>
          </a:ln>
        </p:spPr>
        <p:txBody>
          <a:bodyPr vert="horz" lIns="108000" tIns="0" rIns="0" bIns="0" rtlCol="0">
            <a:normAutofit/>
          </a:bodyPr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/>
              <a:t>Name	</a:t>
            </a:r>
            <a:r>
              <a:rPr lang="de-DE" dirty="0" err="1"/>
              <a:t>rgb</a:t>
            </a:r>
            <a:r>
              <a:rPr lang="de-DE" dirty="0"/>
              <a:t>		hex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41	0 / 48 / 94	#00305d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44	0 / 106 / 179	#006ab2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/>
              <a:t>Cyan	0 / 158 / 224	#009de0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92	114 / 119 / 119	#717778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33	147 / 16 / 126 	#93107d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36	84 / 55 / 138	#54368a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/>
              <a:t>HKS 65	106 / 176 / 35	#69af22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57	0 / 125 / 64	#007d3f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/>
              <a:t>HKS 07	238 / 127 / 0	#ee7f00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95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Farben </a:t>
            </a:r>
            <a:br>
              <a:rPr lang="de-DE" dirty="0"/>
            </a:br>
            <a:r>
              <a:rPr lang="de-DE" b="0" dirty="0"/>
              <a:t>Farbzuweisung Bereiche und Studieninformationssystem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874712" y="1481138"/>
            <a:ext cx="5195888" cy="4252913"/>
          </a:xfrm>
        </p:spPr>
        <p:txBody>
          <a:bodyPr>
            <a:normAutofit/>
          </a:bodyPr>
          <a:lstStyle/>
          <a:p>
            <a:pPr marL="72000" lvl="1"/>
            <a:r>
              <a:rPr lang="de-DE" dirty="0"/>
              <a:t>Für die fünf  Bereiche der TUD folgende Farben zugewiesen. </a:t>
            </a:r>
          </a:p>
          <a:p>
            <a:pPr marL="72000" lvl="1"/>
            <a:endParaRPr lang="de-DE" dirty="0"/>
          </a:p>
          <a:p>
            <a:pPr marL="72000" lvl="1"/>
            <a:endParaRPr lang="de-DE" dirty="0"/>
          </a:p>
          <a:p>
            <a:pPr marL="72000" lvl="1"/>
            <a:endParaRPr lang="de-DE" dirty="0"/>
          </a:p>
          <a:p>
            <a:pPr marL="72000" lvl="1"/>
            <a:endParaRPr lang="de-DE" dirty="0"/>
          </a:p>
          <a:p>
            <a:pPr marL="72000" lvl="1"/>
            <a:endParaRPr lang="de-DE" dirty="0"/>
          </a:p>
          <a:p>
            <a:pPr marL="72000" lvl="1"/>
            <a:endParaRPr lang="de-DE" dirty="0"/>
          </a:p>
          <a:p>
            <a:pPr marL="72000" lvl="1"/>
            <a:r>
              <a:rPr lang="de-DE" dirty="0"/>
              <a:t>Für das Studien-Information-System (SINS) gelten </a:t>
            </a:r>
            <a:br>
              <a:rPr lang="de-DE" dirty="0"/>
            </a:br>
            <a:r>
              <a:rPr lang="de-DE" dirty="0"/>
              <a:t>für die SINS-Bereiche äquivalente Farben </a:t>
            </a:r>
          </a:p>
          <a:p>
            <a:pPr marL="72000" lvl="1"/>
            <a:r>
              <a:rPr lang="de-DE" dirty="0"/>
              <a:t>+ zusätzlich das Orange für den SINS-Bereich Lehramt.</a:t>
            </a:r>
          </a:p>
          <a:p>
            <a:pPr lvl="2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00" y="1372011"/>
            <a:ext cx="5017547" cy="4524842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354292"/>
              </p:ext>
            </p:extLst>
          </p:nvPr>
        </p:nvGraphicFramePr>
        <p:xfrm>
          <a:off x="6514696" y="1031307"/>
          <a:ext cx="4968000" cy="483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5920836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00761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9030431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61254948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629941705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46603569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Bezeichnung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accent1"/>
                          </a:solidFill>
                        </a:rPr>
                        <a:t>rgb</a:t>
                      </a:r>
                      <a:endParaRPr lang="de-DE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Hex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0140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MN hell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101 / 179 / 46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#65b32e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1921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MN dunkel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0 / 137 / 58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#00893a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3714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err="1">
                          <a:solidFill>
                            <a:schemeClr val="accent1"/>
                          </a:solidFill>
                        </a:rPr>
                        <a:t>BuU</a:t>
                      </a:r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 hell	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0 / 172 / 169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#00aca9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931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err="1">
                          <a:solidFill>
                            <a:schemeClr val="bg1"/>
                          </a:solidFill>
                        </a:rPr>
                        <a:t>BuU</a:t>
                      </a: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 dunkel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0 / 131 / 141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#00838d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0170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ING hell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0 / 161 / 217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#00a1d9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6436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ING dunkel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0 / 119 / 174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#0077ae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6394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GSW hell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224 / 49 / 138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#e0318a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6521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GSW dunkel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206 / 0 / 117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#c40075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546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MED hell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232 / 65 / 44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#e8412c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1663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MED dunkel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205 / 23 / 25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#cd1619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08854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/>
                      <a:endParaRPr lang="de-DE" sz="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2552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LEH hell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239 / 125 / 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#ef7d00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0771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LEH dunkel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201 / 75 / 23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#C94B17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45666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1908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Farben </a:t>
            </a:r>
            <a:br>
              <a:rPr lang="de-DE" dirty="0"/>
            </a:br>
            <a:r>
              <a:rPr lang="de-DE" b="0" dirty="0"/>
              <a:t>Farbpaletten in Office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99" y="1521430"/>
            <a:ext cx="8570323" cy="4428000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32765"/>
              </p:ext>
            </p:extLst>
          </p:nvPr>
        </p:nvGraphicFramePr>
        <p:xfrm>
          <a:off x="870260" y="1239410"/>
          <a:ext cx="8424000" cy="462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0">
                  <a:extLst>
                    <a:ext uri="{9D8B030D-6E8A-4147-A177-3AD203B41FA5}">
                      <a16:colId xmlns:a16="http://schemas.microsoft.com/office/drawing/2014/main" val="119030431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61254948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162994170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6603569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03452014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73141820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49982025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2792995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5139900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5295000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Office</a:t>
                      </a:r>
                      <a:r>
                        <a:rPr lang="de-DE" sz="1400" baseline="0" dirty="0">
                          <a:solidFill>
                            <a:schemeClr val="accent1"/>
                          </a:solidFill>
                        </a:rPr>
                        <a:t> Farbreihe</a:t>
                      </a:r>
                      <a:endParaRPr lang="de-DE" sz="1400" dirty="0">
                        <a:solidFill>
                          <a:schemeClr val="accent1"/>
                        </a:solidFill>
                      </a:endParaRP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Bezeichnung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accent1"/>
                          </a:solidFill>
                        </a:rPr>
                        <a:t>rgb</a:t>
                      </a:r>
                      <a:endParaRPr lang="de-DE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Hex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0140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Text/Hintergrund -dunkel - 1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Schwarz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 / 0 / 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#000000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1921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Text/Hintergrund -hell - 1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Weiß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 / 255 / 255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#FFFFFF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3714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Text/Hintergrund -dunkel - 2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Grau (HKS 92)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114 / 119 / 119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#727777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931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Text/Hintergrund -hell - 2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Weiß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 / 255 / 255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#FFFFFF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0170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Akzent 1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Blau HKS 41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 / 48 / 93</a:t>
                      </a: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#00305d</a:t>
                      </a: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6436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Akzent 2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Blau HKS 44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 / 106 / 179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#006ab2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6394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accent1"/>
                          </a:solidFill>
                        </a:rPr>
                        <a:t>Akzent 3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Cyan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 / 158 / 224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#009de0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6521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Akzent 4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Grün dunkel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 / 137 / 58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#00893a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546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Akzent 5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Grün mittel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101 / 179 / 46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#65b32e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1663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Akzent 6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Grün hell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08854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/>
                      <a:r>
                        <a:rPr lang="de-DE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Hyperlink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Blau HKS 44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 / 106 / 179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#006ab2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2552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besuchter</a:t>
                      </a:r>
                      <a:r>
                        <a:rPr lang="de-DE" sz="1400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Hyperlink</a:t>
                      </a:r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Cyan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 / 158 / 224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#009de0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077103"/>
                  </a:ext>
                </a:extLst>
              </a:tr>
            </a:tbl>
          </a:graphicData>
        </a:graphic>
      </p:graphicFrame>
      <p:sp>
        <p:nvSpPr>
          <p:cNvPr id="9" name="Inhaltsplatzhalter 3"/>
          <p:cNvSpPr>
            <a:spLocks noGrp="1"/>
          </p:cNvSpPr>
          <p:nvPr>
            <p:ph sz="quarter" idx="10"/>
          </p:nvPr>
        </p:nvSpPr>
        <p:spPr>
          <a:xfrm>
            <a:off x="9437426" y="4101152"/>
            <a:ext cx="2017973" cy="1864135"/>
          </a:xfrm>
        </p:spPr>
        <p:txBody>
          <a:bodyPr/>
          <a:lstStyle/>
          <a:p>
            <a:pPr marL="72000" lvl="1"/>
            <a:r>
              <a:rPr lang="de-DE" dirty="0"/>
              <a:t>Es ändert sich bei den Farbpaletten für Office </a:t>
            </a:r>
            <a:br>
              <a:rPr lang="de-DE" dirty="0"/>
            </a:br>
            <a:r>
              <a:rPr lang="de-DE" dirty="0"/>
              <a:t>(als .</a:t>
            </a:r>
            <a:r>
              <a:rPr lang="de-DE" dirty="0" err="1"/>
              <a:t>xml</a:t>
            </a:r>
            <a:r>
              <a:rPr lang="de-DE" dirty="0"/>
              <a:t>-Datei abgelegten)</a:t>
            </a:r>
            <a:br>
              <a:rPr lang="de-DE" dirty="0"/>
            </a:br>
            <a:r>
              <a:rPr lang="de-DE" dirty="0"/>
              <a:t>jeweils die Akzentfarbe 4 - 6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27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Diagramme </a:t>
            </a:r>
            <a:br>
              <a:rPr lang="de-DE"/>
            </a:br>
            <a:r>
              <a:rPr lang="de-DE" b="0"/>
              <a:t>monochrom</a:t>
            </a:r>
            <a:endParaRPr lang="de-DE" b="0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4294967295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1"/>
            <a:r>
              <a:rPr lang="de-DE" b="1"/>
              <a:t>Empfohlene Darstellungsparameter:</a:t>
            </a:r>
          </a:p>
          <a:p>
            <a:pPr lvl="2">
              <a:spcBef>
                <a:spcPts val="3000"/>
              </a:spcBef>
            </a:pPr>
            <a:r>
              <a:rPr lang="de-DE" b="1"/>
              <a:t>flächige Diagramme </a:t>
            </a:r>
            <a:r>
              <a:rPr lang="de-DE"/>
              <a:t>bevorzugen </a:t>
            </a:r>
            <a:br>
              <a:rPr lang="de-DE"/>
            </a:br>
            <a:r>
              <a:rPr lang="de-DE"/>
              <a:t>(kein 3D!)</a:t>
            </a:r>
          </a:p>
          <a:p>
            <a:pPr lvl="2">
              <a:spcBef>
                <a:spcPts val="3000"/>
              </a:spcBef>
            </a:pPr>
            <a:r>
              <a:rPr lang="de-DE" b="1"/>
              <a:t>monochrome Farbvarianten</a:t>
            </a:r>
            <a:r>
              <a:rPr lang="de-DE"/>
              <a:t> verwenden, vorzugsweise in Cyan</a:t>
            </a:r>
            <a:br>
              <a:rPr lang="de-DE"/>
            </a:br>
            <a:r>
              <a:rPr lang="de-DE"/>
              <a:t>Alternativ kann ebenso eine andere Kontrastfarbe für das Dokument definiert werden.</a:t>
            </a:r>
          </a:p>
          <a:p>
            <a:pPr lvl="2">
              <a:spcBef>
                <a:spcPts val="3000"/>
              </a:spcBef>
            </a:pPr>
            <a:r>
              <a:rPr lang="de-DE" b="1"/>
              <a:t>Beschriftung außerhalb der Flächen</a:t>
            </a:r>
          </a:p>
          <a:p>
            <a:pPr lvl="2">
              <a:spcBef>
                <a:spcPts val="3000"/>
              </a:spcBef>
            </a:pPr>
            <a:r>
              <a:rPr lang="de-DE"/>
              <a:t>auf Schatten, Verläufe etc. verzichten</a:t>
            </a:r>
          </a:p>
          <a:p>
            <a:pPr lvl="1"/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734367459"/>
              </p:ext>
            </p:extLst>
          </p:nvPr>
        </p:nvGraphicFramePr>
        <p:xfrm>
          <a:off x="6273357" y="1484314"/>
          <a:ext cx="5182042" cy="434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585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Diagramme </a:t>
            </a:r>
            <a:br>
              <a:rPr lang="de-DE" dirty="0"/>
            </a:br>
            <a:r>
              <a:rPr lang="de-DE" b="0" dirty="0"/>
              <a:t>mehrfarbig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1"/>
            <a:r>
              <a:rPr lang="de-DE" dirty="0"/>
              <a:t>Sollten themenbedingt mehrfarbige Diagramme erforderlich sein:</a:t>
            </a:r>
          </a:p>
          <a:p>
            <a:pPr lvl="2">
              <a:spcBef>
                <a:spcPts val="1600"/>
              </a:spcBef>
            </a:pPr>
            <a:r>
              <a:rPr lang="de-DE" b="1" dirty="0"/>
              <a:t>Konsistentes Farbschema </a:t>
            </a:r>
            <a:r>
              <a:rPr lang="de-DE" dirty="0"/>
              <a:t>im gesamten Dokument verwenden</a:t>
            </a:r>
          </a:p>
          <a:p>
            <a:pPr lvl="2">
              <a:spcBef>
                <a:spcPts val="1600"/>
              </a:spcBef>
              <a:spcAft>
                <a:spcPts val="600"/>
              </a:spcAft>
            </a:pPr>
            <a:r>
              <a:rPr lang="de-DE" b="1" dirty="0"/>
              <a:t>Farbschema anpassen </a:t>
            </a:r>
            <a:r>
              <a:rPr lang="de-DE" dirty="0"/>
              <a:t>auf die eigenen Bedürfnisse z. B.</a:t>
            </a:r>
          </a:p>
          <a:p>
            <a:pPr lvl="4"/>
            <a:r>
              <a:rPr lang="de-DE" dirty="0"/>
              <a:t>DRESDEN-</a:t>
            </a:r>
            <a:r>
              <a:rPr lang="de-DE" dirty="0" err="1"/>
              <a:t>concept</a:t>
            </a:r>
            <a:r>
              <a:rPr lang="de-DE" dirty="0"/>
              <a:t> Farben</a:t>
            </a:r>
          </a:p>
          <a:p>
            <a:pPr lvl="4"/>
            <a:endParaRPr lang="de-DE" dirty="0"/>
          </a:p>
          <a:p>
            <a:pPr lvl="4">
              <a:spcBef>
                <a:spcPts val="2000"/>
              </a:spcBef>
            </a:pPr>
            <a:r>
              <a:rPr lang="de-DE" dirty="0"/>
              <a:t>Farben des SINS </a:t>
            </a:r>
            <a:br>
              <a:rPr lang="de-DE" dirty="0"/>
            </a:br>
            <a:r>
              <a:rPr lang="de-DE" dirty="0"/>
              <a:t>(Studieninformationssystem der TUD)</a:t>
            </a:r>
          </a:p>
          <a:p>
            <a:pPr lvl="4">
              <a:spcBef>
                <a:spcPts val="2000"/>
              </a:spcBef>
            </a:pPr>
            <a:endParaRPr lang="de-DE" dirty="0"/>
          </a:p>
          <a:p>
            <a:pPr lvl="4"/>
            <a:r>
              <a:rPr lang="de-DE" dirty="0"/>
              <a:t>Farben der eigenen Struktureinheit</a:t>
            </a:r>
          </a:p>
          <a:p>
            <a:endParaRPr lang="de-DE" dirty="0"/>
          </a:p>
        </p:txBody>
      </p:sp>
      <p:graphicFrame>
        <p:nvGraphicFramePr>
          <p:cNvPr id="9" name="Bildplatzhalter 8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609502458"/>
              </p:ext>
            </p:extLst>
          </p:nvPr>
        </p:nvGraphicFramePr>
        <p:xfrm>
          <a:off x="6267450" y="1484314"/>
          <a:ext cx="5187950" cy="434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uppieren 1"/>
          <p:cNvGrpSpPr/>
          <p:nvPr/>
        </p:nvGrpSpPr>
        <p:grpSpPr>
          <a:xfrm>
            <a:off x="1770752" y="3723514"/>
            <a:ext cx="2972700" cy="278541"/>
            <a:chOff x="1770752" y="3694939"/>
            <a:chExt cx="2972700" cy="278541"/>
          </a:xfrm>
        </p:grpSpPr>
        <p:sp>
          <p:nvSpPr>
            <p:cNvPr id="11" name="Rechteck 10"/>
            <p:cNvSpPr/>
            <p:nvPr/>
          </p:nvSpPr>
          <p:spPr>
            <a:xfrm rot="16200000">
              <a:off x="2155372" y="3695304"/>
              <a:ext cx="278539" cy="277812"/>
            </a:xfrm>
            <a:prstGeom prst="rect">
              <a:avLst/>
            </a:prstGeom>
            <a:solidFill>
              <a:srgbClr val="28618C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 rot="16200000">
              <a:off x="2540356" y="3695304"/>
              <a:ext cx="278539" cy="277812"/>
            </a:xfrm>
            <a:prstGeom prst="rect">
              <a:avLst/>
            </a:prstGeom>
            <a:solidFill>
              <a:srgbClr val="539D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 rot="16200000">
              <a:off x="2925340" y="3695304"/>
              <a:ext cx="278539" cy="277812"/>
            </a:xfrm>
            <a:prstGeom prst="rect">
              <a:avLst/>
            </a:prstGeom>
            <a:solidFill>
              <a:srgbClr val="84D1E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 rot="16200000">
              <a:off x="3310324" y="3695305"/>
              <a:ext cx="278539" cy="277812"/>
            </a:xfrm>
            <a:prstGeom prst="rect">
              <a:avLst/>
            </a:prstGeom>
            <a:solidFill>
              <a:srgbClr val="009BA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 rot="16200000">
              <a:off x="3695308" y="3695304"/>
              <a:ext cx="278539" cy="277812"/>
            </a:xfrm>
            <a:prstGeom prst="rect">
              <a:avLst/>
            </a:prstGeom>
            <a:solidFill>
              <a:srgbClr val="13A98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 rot="16200000">
              <a:off x="4080292" y="3695304"/>
              <a:ext cx="278539" cy="277812"/>
            </a:xfrm>
            <a:prstGeom prst="rect">
              <a:avLst/>
            </a:prstGeom>
            <a:solidFill>
              <a:srgbClr val="93C35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 rot="16200000">
              <a:off x="4465276" y="3695303"/>
              <a:ext cx="278539" cy="277812"/>
            </a:xfrm>
            <a:prstGeom prst="rect">
              <a:avLst/>
            </a:prstGeom>
            <a:solidFill>
              <a:srgbClr val="BCCF0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 rot="16200000">
              <a:off x="1770388" y="3695304"/>
              <a:ext cx="278539" cy="277812"/>
            </a:xfrm>
            <a:prstGeom prst="rect">
              <a:avLst/>
            </a:prstGeom>
            <a:solidFill>
              <a:srgbClr val="03305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770753" y="4654017"/>
            <a:ext cx="2202732" cy="278540"/>
            <a:chOff x="1770753" y="4413290"/>
            <a:chExt cx="2202732" cy="278540"/>
          </a:xfrm>
        </p:grpSpPr>
        <p:sp>
          <p:nvSpPr>
            <p:cNvPr id="21" name="Rechteck 20"/>
            <p:cNvSpPr/>
            <p:nvPr/>
          </p:nvSpPr>
          <p:spPr>
            <a:xfrm rot="16200000">
              <a:off x="2155373" y="4413654"/>
              <a:ext cx="278539" cy="277812"/>
            </a:xfrm>
            <a:prstGeom prst="rect">
              <a:avLst/>
            </a:prstGeom>
            <a:solidFill>
              <a:srgbClr val="02ACA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 rot="16200000">
              <a:off x="2540357" y="4413654"/>
              <a:ext cx="278539" cy="277812"/>
            </a:xfrm>
            <a:prstGeom prst="rect">
              <a:avLst/>
            </a:prstGeom>
            <a:solidFill>
              <a:srgbClr val="00A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 rot="16200000">
              <a:off x="2925341" y="4413654"/>
              <a:ext cx="278539" cy="277812"/>
            </a:xfrm>
            <a:prstGeom prst="rect">
              <a:avLst/>
            </a:prstGeom>
            <a:solidFill>
              <a:srgbClr val="E02D8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 rot="16200000">
              <a:off x="3310325" y="4413655"/>
              <a:ext cx="278539" cy="277812"/>
            </a:xfrm>
            <a:prstGeom prst="rect">
              <a:avLst/>
            </a:prstGeom>
            <a:solidFill>
              <a:srgbClr val="E8412C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 rot="16200000">
              <a:off x="3695309" y="4413654"/>
              <a:ext cx="278539" cy="277812"/>
            </a:xfrm>
            <a:prstGeom prst="rect">
              <a:avLst/>
            </a:prstGeom>
            <a:solidFill>
              <a:srgbClr val="F07D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 rot="16200000">
              <a:off x="1770389" y="4413654"/>
              <a:ext cx="278539" cy="277812"/>
            </a:xfrm>
            <a:prstGeom prst="rect">
              <a:avLst/>
            </a:prstGeom>
            <a:solidFill>
              <a:srgbClr val="63B32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770754" y="5573458"/>
            <a:ext cx="1047780" cy="278539"/>
            <a:chOff x="1770754" y="4976025"/>
            <a:chExt cx="1047780" cy="278539"/>
          </a:xfrm>
        </p:grpSpPr>
        <p:sp>
          <p:nvSpPr>
            <p:cNvPr id="29" name="Rechteck 28"/>
            <p:cNvSpPr/>
            <p:nvPr/>
          </p:nvSpPr>
          <p:spPr>
            <a:xfrm rot="16200000">
              <a:off x="2155374" y="4976389"/>
              <a:ext cx="278539" cy="2778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 rot="16200000">
              <a:off x="2540358" y="4976389"/>
              <a:ext cx="278539" cy="2778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 rot="16200000">
              <a:off x="1770390" y="4976389"/>
              <a:ext cx="278539" cy="277812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7896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Infografiken </a:t>
            </a:r>
            <a:br>
              <a:rPr lang="de-DE" dirty="0"/>
            </a:br>
            <a:r>
              <a:rPr lang="de-DE" b="0" dirty="0"/>
              <a:t>mittels </a:t>
            </a:r>
            <a:r>
              <a:rPr lang="de-DE" b="0" dirty="0" err="1"/>
              <a:t>Smartart</a:t>
            </a:r>
            <a:endParaRPr lang="de-DE" b="0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4294967295"/>
          </p:nvPr>
        </p:nvSpPr>
        <p:spPr>
          <a:xfrm>
            <a:off x="874714" y="1484314"/>
            <a:ext cx="4307314" cy="4249736"/>
          </a:xfrm>
        </p:spPr>
        <p:txBody>
          <a:bodyPr/>
          <a:lstStyle/>
          <a:p>
            <a:pPr lvl="1"/>
            <a:r>
              <a:rPr lang="de-DE" b="1" dirty="0"/>
              <a:t>Empfohlene Darstellungsparameter:</a:t>
            </a:r>
          </a:p>
          <a:p>
            <a:pPr lvl="2">
              <a:spcBef>
                <a:spcPts val="3000"/>
              </a:spcBef>
            </a:pPr>
            <a:r>
              <a:rPr lang="de-DE" b="1" dirty="0"/>
              <a:t>Textinhalte reduzieren</a:t>
            </a:r>
          </a:p>
          <a:p>
            <a:pPr lvl="2"/>
            <a:r>
              <a:rPr lang="de-DE" b="1" dirty="0"/>
              <a:t>flächige Varianten </a:t>
            </a:r>
            <a:r>
              <a:rPr lang="de-DE" dirty="0"/>
              <a:t>bevorzugen</a:t>
            </a:r>
          </a:p>
          <a:p>
            <a:pPr lvl="2"/>
            <a:r>
              <a:rPr lang="de-DE" b="1" dirty="0"/>
              <a:t>konsistente Farben</a:t>
            </a:r>
            <a:r>
              <a:rPr lang="de-DE" dirty="0"/>
              <a:t> im gesamten Dokument</a:t>
            </a:r>
          </a:p>
          <a:p>
            <a:pPr lvl="2"/>
            <a:r>
              <a:rPr lang="de-DE" b="1" dirty="0"/>
              <a:t>Farbkontraste und Schriftgrößen beachten</a:t>
            </a:r>
          </a:p>
          <a:p>
            <a:pPr lvl="2">
              <a:spcBef>
                <a:spcPts val="3000"/>
              </a:spcBef>
            </a:pPr>
            <a:r>
              <a:rPr lang="de-DE" dirty="0"/>
              <a:t>auf Schatten, Verläufe etc. verzichten</a:t>
            </a:r>
          </a:p>
          <a:p>
            <a:pPr lvl="2">
              <a:spcBef>
                <a:spcPts val="3000"/>
              </a:spcBef>
            </a:pPr>
            <a:r>
              <a:rPr lang="de-DE" dirty="0"/>
              <a:t>komplexe Grafiken als separate Vektorgrafik erarbeiten</a:t>
            </a:r>
            <a:br>
              <a:rPr lang="de-DE" dirty="0"/>
            </a:br>
            <a:r>
              <a:rPr lang="de-DE" dirty="0">
                <a:hlinkClick r:id="rId2"/>
              </a:rPr>
              <a:t>(z. B. mit </a:t>
            </a:r>
            <a:r>
              <a:rPr lang="de-DE" dirty="0" err="1">
                <a:hlinkClick r:id="rId2"/>
              </a:rPr>
              <a:t>Inkscape</a:t>
            </a:r>
            <a:r>
              <a:rPr lang="de-DE" dirty="0">
                <a:hlinkClick r:id="rId2"/>
              </a:rPr>
              <a:t>)</a:t>
            </a:r>
            <a:endParaRPr lang="de-DE" dirty="0"/>
          </a:p>
          <a:p>
            <a:pPr lvl="1"/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5507664" y="1498958"/>
            <a:ext cx="5058735" cy="4357632"/>
            <a:chOff x="3856034" y="1498958"/>
            <a:chExt cx="4902203" cy="4235100"/>
          </a:xfrm>
        </p:grpSpPr>
        <p:sp>
          <p:nvSpPr>
            <p:cNvPr id="22" name="Freihandform 21"/>
            <p:cNvSpPr/>
            <p:nvPr/>
          </p:nvSpPr>
          <p:spPr>
            <a:xfrm>
              <a:off x="4636705" y="1938749"/>
              <a:ext cx="1632724" cy="1632724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0" y="1632724"/>
                  </a:moveTo>
                  <a:cubicBezTo>
                    <a:pt x="0" y="730995"/>
                    <a:pt x="730995" y="0"/>
                    <a:pt x="1632724" y="0"/>
                  </a:cubicBezTo>
                  <a:lnTo>
                    <a:pt x="1632724" y="1632724"/>
                  </a:lnTo>
                  <a:lnTo>
                    <a:pt x="0" y="1632724"/>
                  </a:lnTo>
                  <a:close/>
                </a:path>
              </a:pathLst>
            </a:custGeom>
            <a:solidFill>
              <a:srgbClr val="13A983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8214" tIns="478214" rIns="288000" bIns="432000" numCol="1" spcCol="1270" anchor="ctr" anchorCtr="1">
              <a:noAutofit/>
            </a:bodyPr>
            <a:lstStyle/>
            <a:p>
              <a:pPr algn="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4000" dirty="0"/>
                <a:t>1</a:t>
              </a:r>
              <a:br>
                <a:rPr lang="de-DE" sz="4000" dirty="0"/>
              </a:br>
              <a:r>
                <a:rPr lang="de-DE" sz="2000" dirty="0"/>
                <a:t>Thema</a:t>
              </a:r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3864156" y="1525480"/>
              <a:ext cx="1529755" cy="1656115"/>
            </a:xfrm>
            <a:custGeom>
              <a:avLst/>
              <a:gdLst>
                <a:gd name="connsiteX0" fmla="*/ 0 w 1529755"/>
                <a:gd name="connsiteY0" fmla="*/ 0 h 1656115"/>
                <a:gd name="connsiteX1" fmla="*/ 1529755 w 1529755"/>
                <a:gd name="connsiteY1" fmla="*/ 0 h 1656115"/>
                <a:gd name="connsiteX2" fmla="*/ 1529755 w 1529755"/>
                <a:gd name="connsiteY2" fmla="*/ 1656115 h 1656115"/>
                <a:gd name="connsiteX3" fmla="*/ 0 w 1529755"/>
                <a:gd name="connsiteY3" fmla="*/ 1656115 h 1656115"/>
                <a:gd name="connsiteX4" fmla="*/ 0 w 1529755"/>
                <a:gd name="connsiteY4" fmla="*/ 0 h 165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755" h="1656115">
                  <a:moveTo>
                    <a:pt x="0" y="0"/>
                  </a:moveTo>
                  <a:lnTo>
                    <a:pt x="1529755" y="0"/>
                  </a:lnTo>
                  <a:lnTo>
                    <a:pt x="1529755" y="1656115"/>
                  </a:lnTo>
                  <a:lnTo>
                    <a:pt x="0" y="1656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A983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Hintergrundinfo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mit 3 oder 4 Aspekten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Schriftgröße beachten</a:t>
              </a: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6344845" y="1938749"/>
              <a:ext cx="1632724" cy="1632724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0" y="0"/>
                  </a:moveTo>
                  <a:cubicBezTo>
                    <a:pt x="901729" y="0"/>
                    <a:pt x="1632724" y="730995"/>
                    <a:pt x="1632724" y="1632724"/>
                  </a:cubicBezTo>
                  <a:lnTo>
                    <a:pt x="0" y="1632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4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2293634"/>
                <a:satOff val="-11059"/>
                <a:lumOff val="20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478214" rIns="478214" bIns="432000" numCol="1" spcCol="1270" anchor="ctr" anchorCtr="1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4000" dirty="0"/>
                <a:t>2</a:t>
              </a:r>
              <a:br>
                <a:rPr lang="de-DE" sz="4000" dirty="0"/>
              </a:br>
              <a:r>
                <a:rPr lang="de-DE" sz="2000" dirty="0"/>
                <a:t>Thema</a:t>
              </a:r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7227550" y="1498958"/>
              <a:ext cx="1530687" cy="1656742"/>
            </a:xfrm>
            <a:custGeom>
              <a:avLst/>
              <a:gdLst>
                <a:gd name="connsiteX0" fmla="*/ 0 w 1530687"/>
                <a:gd name="connsiteY0" fmla="*/ 0 h 1656742"/>
                <a:gd name="connsiteX1" fmla="*/ 1530687 w 1530687"/>
                <a:gd name="connsiteY1" fmla="*/ 0 h 1656742"/>
                <a:gd name="connsiteX2" fmla="*/ 1530687 w 1530687"/>
                <a:gd name="connsiteY2" fmla="*/ 1656742 h 1656742"/>
                <a:gd name="connsiteX3" fmla="*/ 0 w 1530687"/>
                <a:gd name="connsiteY3" fmla="*/ 1656742 h 1656742"/>
                <a:gd name="connsiteX4" fmla="*/ 0 w 1530687"/>
                <a:gd name="connsiteY4" fmla="*/ 0 h 165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687" h="1656742">
                  <a:moveTo>
                    <a:pt x="0" y="0"/>
                  </a:moveTo>
                  <a:lnTo>
                    <a:pt x="1530687" y="0"/>
                  </a:lnTo>
                  <a:lnTo>
                    <a:pt x="1530687" y="1656742"/>
                  </a:lnTo>
                  <a:lnTo>
                    <a:pt x="0" y="1656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4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Hintergrundinfo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mit 3 oder 4 Aspekten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Schriftgröße beachten</a:t>
              </a:r>
            </a:p>
          </p:txBody>
        </p:sp>
        <p:sp>
          <p:nvSpPr>
            <p:cNvPr id="24" name="Freihandform 23"/>
            <p:cNvSpPr/>
            <p:nvPr/>
          </p:nvSpPr>
          <p:spPr>
            <a:xfrm rot="21600000">
              <a:off x="6344845" y="3646887"/>
              <a:ext cx="1632725" cy="1632725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1632724" y="0"/>
                  </a:moveTo>
                  <a:cubicBezTo>
                    <a:pt x="1632724" y="901729"/>
                    <a:pt x="901729" y="1632724"/>
                    <a:pt x="0" y="1632724"/>
                  </a:cubicBezTo>
                  <a:lnTo>
                    <a:pt x="0" y="0"/>
                  </a:lnTo>
                  <a:lnTo>
                    <a:pt x="1632724" y="0"/>
                  </a:lnTo>
                  <a:close/>
                </a:path>
              </a:pathLst>
            </a:custGeom>
            <a:solidFill>
              <a:srgbClr val="539DC5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4587268"/>
                <a:satOff val="-22119"/>
                <a:lumOff val="41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360001" rIns="478214" bIns="478214" numCol="1" spcCol="1270" anchor="ctr" anchorCtr="1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dirty="0"/>
                <a:t>Thema </a:t>
              </a:r>
              <a:r>
                <a:rPr lang="de-DE" sz="4000" dirty="0"/>
                <a:t>3</a:t>
              </a:r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7228239" y="4063445"/>
              <a:ext cx="1529998" cy="1655958"/>
            </a:xfrm>
            <a:custGeom>
              <a:avLst/>
              <a:gdLst>
                <a:gd name="connsiteX0" fmla="*/ 0 w 1529998"/>
                <a:gd name="connsiteY0" fmla="*/ 0 h 1655958"/>
                <a:gd name="connsiteX1" fmla="*/ 1529998 w 1529998"/>
                <a:gd name="connsiteY1" fmla="*/ 0 h 1655958"/>
                <a:gd name="connsiteX2" fmla="*/ 1529998 w 1529998"/>
                <a:gd name="connsiteY2" fmla="*/ 1655958 h 1655958"/>
                <a:gd name="connsiteX3" fmla="*/ 0 w 1529998"/>
                <a:gd name="connsiteY3" fmla="*/ 1655958 h 1655958"/>
                <a:gd name="connsiteX4" fmla="*/ 0 w 1529998"/>
                <a:gd name="connsiteY4" fmla="*/ 0 h 165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998" h="1655958">
                  <a:moveTo>
                    <a:pt x="0" y="0"/>
                  </a:moveTo>
                  <a:lnTo>
                    <a:pt x="1529998" y="0"/>
                  </a:lnTo>
                  <a:lnTo>
                    <a:pt x="1529998" y="1655958"/>
                  </a:lnTo>
                  <a:lnTo>
                    <a:pt x="0" y="1655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DC5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b" anchorCtr="0">
              <a:noAutofit/>
            </a:bodyPr>
            <a:lstStyle/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Hinter-</a:t>
              </a:r>
              <a:r>
                <a:rPr lang="de-DE" sz="1400" dirty="0" err="1"/>
                <a:t>grundinfo</a:t>
              </a:r>
              <a:endParaRPr lang="de-DE" sz="1400" dirty="0"/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mit 3 oder 4 Aspekten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Schriftgröße beachten</a:t>
              </a:r>
            </a:p>
          </p:txBody>
        </p:sp>
        <p:sp>
          <p:nvSpPr>
            <p:cNvPr id="25" name="Freihandform 24"/>
            <p:cNvSpPr/>
            <p:nvPr/>
          </p:nvSpPr>
          <p:spPr>
            <a:xfrm rot="21600000">
              <a:off x="3856034" y="4077511"/>
              <a:ext cx="1886712" cy="1656547"/>
            </a:xfrm>
            <a:custGeom>
              <a:avLst/>
              <a:gdLst>
                <a:gd name="connsiteX0" fmla="*/ 0 w 1656546"/>
                <a:gd name="connsiteY0" fmla="*/ 0 h 1886711"/>
                <a:gd name="connsiteX1" fmla="*/ 1656546 w 1656546"/>
                <a:gd name="connsiteY1" fmla="*/ 0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4" fmla="*/ 0 w 1656546"/>
                <a:gd name="connsiteY4" fmla="*/ 1886711 h 1886711"/>
                <a:gd name="connsiteX5" fmla="*/ 0 w 1656546"/>
                <a:gd name="connsiteY5" fmla="*/ 0 h 1886711"/>
                <a:gd name="connsiteX0" fmla="*/ 1380449 w 1656546"/>
                <a:gd name="connsiteY0" fmla="*/ 1886711 h 1886711"/>
                <a:gd name="connsiteX1" fmla="*/ 1435669 w 1656546"/>
                <a:gd name="connsiteY1" fmla="*/ 1665834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0" fmla="*/ 1380449 w 1656546"/>
                <a:gd name="connsiteY0" fmla="*/ 1886711 h 1886711"/>
                <a:gd name="connsiteX1" fmla="*/ 1435669 w 1656546"/>
                <a:gd name="connsiteY1" fmla="*/ 1665834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4" fmla="*/ 0 w 1656546"/>
                <a:gd name="connsiteY4" fmla="*/ 1886711 h 1886711"/>
                <a:gd name="connsiteX5" fmla="*/ 0 w 1656546"/>
                <a:gd name="connsiteY5" fmla="*/ 0 h 1886711"/>
                <a:gd name="connsiteX6" fmla="*/ 1656546 w 1656546"/>
                <a:gd name="connsiteY6" fmla="*/ 0 h 1886711"/>
                <a:gd name="connsiteX7" fmla="*/ 1656546 w 1656546"/>
                <a:gd name="connsiteY7" fmla="*/ 1610614 h 18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546" h="1886711" stroke="0" extrusionOk="0">
                  <a:moveTo>
                    <a:pt x="0" y="1886710"/>
                  </a:moveTo>
                  <a:lnTo>
                    <a:pt x="0" y="1"/>
                  </a:lnTo>
                  <a:lnTo>
                    <a:pt x="1414131" y="1"/>
                  </a:lnTo>
                  <a:lnTo>
                    <a:pt x="1656546" y="314459"/>
                  </a:lnTo>
                  <a:lnTo>
                    <a:pt x="1656546" y="1886710"/>
                  </a:lnTo>
                  <a:lnTo>
                    <a:pt x="0" y="1886710"/>
                  </a:lnTo>
                  <a:close/>
                </a:path>
                <a:path w="1656546" h="1886711" fill="darkenLess" stroke="0" extrusionOk="0">
                  <a:moveTo>
                    <a:pt x="1656546" y="314459"/>
                  </a:moveTo>
                  <a:lnTo>
                    <a:pt x="1462614" y="251567"/>
                  </a:lnTo>
                  <a:lnTo>
                    <a:pt x="1414131" y="1"/>
                  </a:lnTo>
                  <a:lnTo>
                    <a:pt x="1656546" y="314459"/>
                  </a:lnTo>
                  <a:close/>
                </a:path>
                <a:path w="1656546" h="1886711" fill="none" extrusionOk="0">
                  <a:moveTo>
                    <a:pt x="1656546" y="314459"/>
                  </a:moveTo>
                  <a:lnTo>
                    <a:pt x="1462614" y="251567"/>
                  </a:lnTo>
                  <a:lnTo>
                    <a:pt x="1414131" y="1"/>
                  </a:lnTo>
                  <a:lnTo>
                    <a:pt x="1656546" y="314459"/>
                  </a:lnTo>
                  <a:lnTo>
                    <a:pt x="1656546" y="1886710"/>
                  </a:lnTo>
                  <a:lnTo>
                    <a:pt x="0" y="1886710"/>
                  </a:lnTo>
                  <a:lnTo>
                    <a:pt x="0" y="1"/>
                  </a:lnTo>
                  <a:lnTo>
                    <a:pt x="1414131" y="1"/>
                  </a:lnTo>
                </a:path>
              </a:pathLst>
            </a:custGeom>
            <a:solidFill>
              <a:srgbClr val="93C356">
                <a:alpha val="20000"/>
              </a:srgbClr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-6880901"/>
                <a:satOff val="-33178"/>
                <a:lumOff val="62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000" tIns="144000" rIns="144000" bIns="144000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>
                  <a:solidFill>
                    <a:schemeClr val="tx1"/>
                  </a:solidFill>
                </a:rPr>
                <a:t>Neues Thema einbinden</a:t>
              </a:r>
            </a:p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dirty="0">
                  <a:solidFill>
                    <a:schemeClr val="tx1"/>
                  </a:solidFill>
                </a:rPr>
                <a:t>Wichtiges hervorheben</a:t>
              </a:r>
            </a:p>
          </p:txBody>
        </p:sp>
        <p:sp>
          <p:nvSpPr>
            <p:cNvPr id="26" name="Gebogener Pfeil 25"/>
            <p:cNvSpPr/>
            <p:nvPr/>
          </p:nvSpPr>
          <p:spPr>
            <a:xfrm rot="2700000">
              <a:off x="5786405" y="3099757"/>
              <a:ext cx="980440" cy="1062434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3008647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.06_TUD_PPT_16zu9_Vorlage.potx" id="{294745C1-E1BC-44C1-8C9D-B4CB23BDF171}" vid="{41010231-A741-4371-A565-9EF1890B637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695</Words>
  <Application>Microsoft Office PowerPoint</Application>
  <PresentationFormat>Breitbild</PresentationFormat>
  <Paragraphs>167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Open Sans</vt:lpstr>
      <vt:lpstr>Calibri</vt:lpstr>
      <vt:lpstr>Symbol</vt:lpstr>
      <vt:lpstr>Wingdings</vt:lpstr>
      <vt:lpstr>TUD_2018_16zu9</vt:lpstr>
      <vt:lpstr>Titel der Präsentation</vt:lpstr>
      <vt:lpstr>Gliederungselement</vt:lpstr>
      <vt:lpstr>PowerPoint-Präsentation</vt:lpstr>
      <vt:lpstr>Farben  Grundfarben und Varianten</vt:lpstr>
      <vt:lpstr>Farben  Farbzuweisung Bereiche und Studieninformationssystem</vt:lpstr>
      <vt:lpstr>Farben  Farbpaletten in Office</vt:lpstr>
      <vt:lpstr>Diagramme  monochrom</vt:lpstr>
      <vt:lpstr>Diagramme  mehrfarbig</vt:lpstr>
      <vt:lpstr>Infografiken  mittels Smartart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</dc:title>
  <dc:subject>Präsentationsvorlage</dc:subject>
  <dc:creator>cd@tu-dresden.de</dc:creator>
  <cp:lastModifiedBy>Dolch, Darleen</cp:lastModifiedBy>
  <cp:revision>19</cp:revision>
  <dcterms:created xsi:type="dcterms:W3CDTF">2021-12-16T17:30:27Z</dcterms:created>
  <dcterms:modified xsi:type="dcterms:W3CDTF">2023-09-04T13:24:58Z</dcterms:modified>
</cp:coreProperties>
</file>