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56" r:id="rId2"/>
    <p:sldId id="262" r:id="rId3"/>
    <p:sldId id="261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67" r:id="rId15"/>
    <p:sldId id="299" r:id="rId16"/>
    <p:sldId id="264" r:id="rId17"/>
    <p:sldId id="274" r:id="rId18"/>
    <p:sldId id="258" r:id="rId19"/>
    <p:sldId id="275" r:id="rId20"/>
    <p:sldId id="260" r:id="rId21"/>
    <p:sldId id="276" r:id="rId22"/>
    <p:sldId id="277" r:id="rId23"/>
    <p:sldId id="278" r:id="rId24"/>
    <p:sldId id="279" r:id="rId25"/>
    <p:sldId id="280" r:id="rId26"/>
    <p:sldId id="281" r:id="rId27"/>
    <p:sldId id="263" r:id="rId28"/>
    <p:sldId id="266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65" r:id="rId37"/>
    <p:sldId id="259" r:id="rId38"/>
    <p:sldId id="26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DC"/>
    <a:srgbClr val="46B43C"/>
    <a:srgbClr val="DE7308"/>
    <a:srgbClr val="FF6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4" d="100"/>
          <a:sy n="64" d="100"/>
        </p:scale>
        <p:origin x="129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BEAF2-2CEE-4B9E-A794-2E1C1067420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F2B31-EF8B-433A-B3CA-8D8B0F7204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90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F2B31-EF8B-433A-B3CA-8D8B0F72048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81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2E77-4FB2-430B-BBA9-B8D43E298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3CF38-081B-4BFD-AFD8-9F9D89ACD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AACD4-1B38-46F9-84E4-13AB1BD56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43174-3C2B-4EE6-9A73-42113965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40BDB-F9C5-4DDD-874C-84DC669B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52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11B99-14B8-4499-9C0D-0B5347D0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2EE4E-12E4-4862-BC1D-ECD539138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8E67F-F1F9-45D2-A838-E98E551D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C7E00-95E0-4CB0-877B-472153D60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03E61-358E-4618-8486-1223DD66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03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9DC8F5-E680-48DA-9C70-98DC68981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6EBA2-C52A-40BC-AAB1-0EF6D6AB7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160A5-A208-4A15-9499-178465F1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E493F-9993-4FE5-8043-E2279B42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FF988-F286-4B70-835D-8774221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25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5094A-FE0B-4821-83B3-59F36CDD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E9B0E-1060-41CC-B3FE-133BFE63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F103B-654F-417A-B398-6A25F669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6EBC4-1EAC-474A-BBAF-0C3DC186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4BECB-BD0E-4AB4-9543-E2305041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9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29906-0AFB-40BE-B6A5-98E016263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F7F5F-3ADF-48D4-88CF-022D89BDB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5A0EC-4635-45A2-934A-B5B18787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2C962-0206-445F-BB3D-0C23440A6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F9D00-610B-4305-8F01-34E0C767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88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E471D-B3AA-4B9F-B1D3-6D49A9A5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0445B-C432-4F74-8C1D-1575AE91A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214F2-94D7-439F-ACED-C444BC965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B111E-E1FD-4615-85E7-47431DA0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77240-FB41-4F36-B1DA-6B85A2B2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C6FAB-81FE-4DC4-903F-EEAB7D77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39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AF32-DB5C-49C1-8E54-A70BBCF6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D628A-4F9C-4B8A-A2E0-C091B3EC0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89F41-CE2E-4C0A-849A-EC6D1A1BE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5F60CE-4A16-4BF4-ADF4-B756ABCE8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6C14D-6C6B-4BD8-8DC5-F1B56D337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4432D4-BD41-4903-AA63-CBB95070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2F905-D685-4E0A-977F-CC4E8B0A4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BD161-A81F-4EAB-8C1B-FAD66291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05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96DD-FD2B-487F-B40E-B9C18D5A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A713C-759D-4C1D-B0AB-A438B48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AD630-DF65-4265-92E8-C91FFD43F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89E8F-9D1F-45A9-A71C-6F6936FF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29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2E6ED-AA36-4728-BA5B-A7BE227C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258EB2-6FB6-41C1-8F20-8EACF4A22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E2CF5-4A47-4A91-A7B2-274A59F3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033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5182-587D-4FB2-844F-04845C6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030E7-A362-457E-8752-0898F63BF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0B3EB-99E6-4303-B735-FE698740B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DB6D4-5D60-455A-B0BB-A830B2F9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5C557-0087-45BC-9ECE-4F4437CEE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146FF-7F93-41B0-8363-B00DCDBA6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94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2FCF-460C-4D30-89C8-349336C5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5F3105-86B8-4B89-AE27-6E313790F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1C140-C956-4652-869E-A7D9F16B9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6597D-640E-4B52-859E-C47E0BEF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9701A-738A-4259-99DD-4CA5B9DBD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6DBE8-DA96-4D99-A8F5-87933BE1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09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131795-58E0-4D11-AABB-08B4BB51A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C5BB2-9BBC-4C26-85D1-B0BF35FD2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A9CF7-47AF-4005-AC78-468C6085F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BC38F-A273-467F-9BAF-5C7A33509B44}" type="datetimeFigureOut">
              <a:rPr lang="de-DE" smtClean="0"/>
              <a:t>12.02.2019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FBD2B-1831-4129-B2D3-F16EB15E0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267F7-1EC4-42AF-93B8-CB276C813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817BA-347E-439A-B26D-AEAB8412A6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46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2000" t="-44000" r="-6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0968"/>
            <a:ext cx="8064896" cy="1323579"/>
          </a:xfrm>
        </p:spPr>
        <p:txBody>
          <a:bodyPr>
            <a:noAutofit/>
          </a:bodyPr>
          <a:lstStyle/>
          <a:p>
            <a:pPr algn="r"/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COLONIAL HISTORY, LOCAL CULTURE AND COMMUNITY LIVELIHOODS. </a:t>
            </a:r>
            <a:b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Shared Heritage and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he Sustainable Development </a:t>
            </a:r>
            <a:b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Goals in Iringa, Tanzania.</a:t>
            </a:r>
            <a:endParaRPr lang="de-DE" sz="2400" b="0" dirty="0">
              <a:solidFill>
                <a:srgbClr val="46B4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8"/>
          <p:cNvSpPr txBox="1"/>
          <p:nvPr/>
        </p:nvSpPr>
        <p:spPr>
          <a:xfrm>
            <a:off x="1867883" y="5139619"/>
            <a:ext cx="5408234" cy="1123362"/>
          </a:xfrm>
          <a:prstGeom prst="rect">
            <a:avLst/>
          </a:prstGeom>
          <a:noFill/>
        </p:spPr>
        <p:txBody>
          <a:bodyPr wrap="square" lIns="91413" tIns="45709" rIns="91413" bIns="45709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de-DE" sz="2200" b="1" dirty="0"/>
              <a:t>Jan Küver</a:t>
            </a:r>
          </a:p>
          <a:p>
            <a:pPr algn="ctr">
              <a:spcAft>
                <a:spcPts val="300"/>
              </a:spcAft>
            </a:pPr>
            <a:r>
              <a:rPr lang="de-DE" sz="2000" dirty="0"/>
              <a:t>BTU Cottbus-Senftenberg/University of Iringa</a:t>
            </a:r>
          </a:p>
          <a:p>
            <a:pPr algn="ctr">
              <a:spcAft>
                <a:spcPts val="300"/>
              </a:spcAft>
            </a:pPr>
            <a:r>
              <a:rPr lang="de-DE" sz="2000" dirty="0"/>
              <a:t>jkuever@fahariyetu.net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FC2CD-8C2F-48B8-9D3C-20C528AB1709}"/>
              </a:ext>
            </a:extLst>
          </p:cNvPr>
          <p:cNvSpPr txBox="1"/>
          <p:nvPr/>
        </p:nvSpPr>
        <p:spPr>
          <a:xfrm>
            <a:off x="179512" y="226833"/>
            <a:ext cx="468052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Young scientist’s workshop on</a:t>
            </a:r>
          </a:p>
          <a:p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UNESCO World Heritage and the </a:t>
            </a:r>
          </a:p>
          <a:p>
            <a:pPr>
              <a:spcAft>
                <a:spcPts val="300"/>
              </a:spcAft>
            </a:pP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Sustainable Development Goals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UNESCO Chair in International Relations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TU Dresden, February 4,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1E9B7-05F1-4250-A84F-B1E6882A6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5" y="-4805"/>
            <a:ext cx="2809875" cy="866775"/>
          </a:xfrm>
          <a:prstGeom prst="rect">
            <a:avLst/>
          </a:prstGeom>
          <a:solidFill>
            <a:srgbClr val="00A0DC"/>
          </a:solidFill>
        </p:spPr>
      </p:pic>
    </p:spTree>
    <p:extLst>
      <p:ext uri="{BB962C8B-B14F-4D97-AF65-F5344CB8AC3E}">
        <p14:creationId xmlns:p14="http://schemas.microsoft.com/office/powerpoint/2010/main" val="58550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 Drawing Kalenga Fort">
            <a:extLst>
              <a:ext uri="{FF2B5EF4-FFF2-40B4-BE49-F238E27FC236}">
                <a16:creationId xmlns:a16="http://schemas.microsoft.com/office/drawing/2014/main" id="{D24DB141-A3B6-4635-97B9-973711B903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773"/>
            <a:ext cx="9144000" cy="36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90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 Kalenga bird drawing">
            <a:extLst>
              <a:ext uri="{FF2B5EF4-FFF2-40B4-BE49-F238E27FC236}">
                <a16:creationId xmlns:a16="http://schemas.microsoft.com/office/drawing/2014/main" id="{D9972EEF-E4B5-4FD2-98F6-0C0C6E0F91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66" y="857250"/>
            <a:ext cx="58828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47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 Prince Boma complete">
            <a:extLst>
              <a:ext uri="{FF2B5EF4-FFF2-40B4-BE49-F238E27FC236}">
                <a16:creationId xmlns:a16="http://schemas.microsoft.com/office/drawing/2014/main" id="{EE417C2F-E590-471B-8CFC-AE1D837D78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0" y="857250"/>
            <a:ext cx="88034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4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 German Market Building 1910">
            <a:extLst>
              <a:ext uri="{FF2B5EF4-FFF2-40B4-BE49-F238E27FC236}">
                <a16:creationId xmlns:a16="http://schemas.microsoft.com/office/drawing/2014/main" id="{2EECBBA9-E007-4BF2-ABAA-FA877EF31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44" y="857250"/>
            <a:ext cx="68425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7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 Mkwawa head">
            <a:extLst>
              <a:ext uri="{FF2B5EF4-FFF2-40B4-BE49-F238E27FC236}">
                <a16:creationId xmlns:a16="http://schemas.microsoft.com/office/drawing/2014/main" id="{8F27DD4B-C9E3-42C2-8A89-9397C0DA66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16" y="857250"/>
            <a:ext cx="69889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5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 skull in museum">
            <a:extLst>
              <a:ext uri="{FF2B5EF4-FFF2-40B4-BE49-F238E27FC236}">
                <a16:creationId xmlns:a16="http://schemas.microsoft.com/office/drawing/2014/main" id="{381740C6-D3A4-471B-B399-B02907037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4" y="857250"/>
            <a:ext cx="87487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41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060848"/>
            <a:ext cx="8101528" cy="4392488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spcAft>
                <a:spcPts val="3000"/>
              </a:spcAft>
            </a:pPr>
            <a:br>
              <a:rPr lang="de-DE" b="1" dirty="0">
                <a:latin typeface="+mn-lt"/>
              </a:rPr>
            </a:b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916832"/>
            <a:ext cx="7365053" cy="666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3200" b="1" dirty="0"/>
              <a:t>TANGIBLE SPACE CONSERVATION</a:t>
            </a:r>
            <a:endParaRPr lang="de-DE" sz="3200" b="1" i="1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7980A48-A39B-48C7-ADEE-F4B8E0DA0793}"/>
              </a:ext>
            </a:extLst>
          </p:cNvPr>
          <p:cNvSpPr txBox="1">
            <a:spLocks/>
          </p:cNvSpPr>
          <p:nvPr/>
        </p:nvSpPr>
        <p:spPr>
          <a:xfrm>
            <a:off x="502920" y="2780928"/>
            <a:ext cx="8183880" cy="4077072"/>
          </a:xfrm>
          <a:prstGeom prst="rect">
            <a:avLst/>
          </a:prstGeom>
        </p:spPr>
        <p:txBody>
          <a:bodyPr vert="horz" lIns="182880" tIns="91440">
            <a:normAutofit lnSpcReduction="1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46088" indent="0" defTabSz="4175618">
              <a:spcBef>
                <a:spcPts val="0"/>
              </a:spcBef>
              <a:spcAft>
                <a:spcPts val="2400"/>
              </a:spcAft>
              <a:buClrTx/>
              <a:buSzPct val="100000"/>
              <a:buNone/>
              <a:tabLst>
                <a:tab pos="808038" algn="l"/>
              </a:tabLst>
            </a:pPr>
            <a:r>
              <a:rPr lang="de-DE" sz="2400" b="1" dirty="0">
                <a:solidFill>
                  <a:prstClr val="black"/>
                </a:solidFill>
              </a:rPr>
              <a:t>IRINGA BOMA REGIONAL MUSEUM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History of the building: Hospital for Europeans (German), regional administration (British), district administration (independent Tanzania)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Restoration with EU-funding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Museum establishment in collaboration with University of Iringa, National Museum of Tanzania, European consultant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Other activities and services: Café/restaurant, conference room, cultural events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5D6C50-BEAA-46C4-A837-68B309378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3061"/>
            <a:ext cx="4032448" cy="13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29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ma pano">
            <a:extLst>
              <a:ext uri="{FF2B5EF4-FFF2-40B4-BE49-F238E27FC236}">
                <a16:creationId xmlns:a16="http://schemas.microsoft.com/office/drawing/2014/main" id="{C5FB9270-3112-401C-A966-2A9A4FE1D5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891"/>
            <a:ext cx="9144000" cy="40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4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ma with cannon">
            <a:extLst>
              <a:ext uri="{FF2B5EF4-FFF2-40B4-BE49-F238E27FC236}">
                <a16:creationId xmlns:a16="http://schemas.microsoft.com/office/drawing/2014/main" id="{1B1C9E43-DC7B-46C9-AF45-D09F86B641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1" y="857250"/>
            <a:ext cx="7768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77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wing_Grundriss_Boma_1914">
            <a:extLst>
              <a:ext uri="{FF2B5EF4-FFF2-40B4-BE49-F238E27FC236}">
                <a16:creationId xmlns:a16="http://schemas.microsoft.com/office/drawing/2014/main" id="{C5F59881-3613-400B-9561-89BBBE6D8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56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14000" r="-14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80654" y="260648"/>
            <a:ext cx="7772400" cy="744698"/>
          </a:xfrm>
        </p:spPr>
        <p:txBody>
          <a:bodyPr>
            <a:normAutofit/>
          </a:bodyPr>
          <a:lstStyle/>
          <a:p>
            <a:pPr algn="l"/>
            <a:r>
              <a:rPr lang="de-DE" sz="3200" b="1" dirty="0">
                <a:latin typeface="+mn-lt"/>
              </a:rPr>
              <a:t>ZOOMING INTO IRINGA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22376" y="2276872"/>
            <a:ext cx="7772400" cy="4464496"/>
          </a:xfrm>
        </p:spPr>
        <p:txBody>
          <a:bodyPr>
            <a:normAutofit fontScale="85000" lnSpcReduction="20000"/>
          </a:bodyPr>
          <a:lstStyle/>
          <a:p>
            <a:pPr algn="l">
              <a:buClrTx/>
            </a:pPr>
            <a:endParaRPr lang="de-DE" dirty="0">
              <a:solidFill>
                <a:schemeClr val="tx1"/>
              </a:solidFill>
            </a:endParaRPr>
          </a:p>
          <a:p>
            <a:pPr algn="l">
              <a:buClrTx/>
            </a:pPr>
            <a:endParaRPr lang="de-DE" dirty="0"/>
          </a:p>
          <a:p>
            <a:pPr algn="l">
              <a:buClrTx/>
            </a:pPr>
            <a:endParaRPr lang="de-DE" dirty="0">
              <a:solidFill>
                <a:schemeClr val="tx1"/>
              </a:solidFill>
            </a:endParaRPr>
          </a:p>
          <a:p>
            <a:pPr algn="l">
              <a:buClrTx/>
            </a:pPr>
            <a:endParaRPr lang="de-DE" dirty="0"/>
          </a:p>
          <a:p>
            <a:pPr algn="l">
              <a:buClrTx/>
            </a:pPr>
            <a:endParaRPr lang="de-DE" dirty="0">
              <a:solidFill>
                <a:schemeClr val="tx1"/>
              </a:solidFill>
            </a:endParaRPr>
          </a:p>
          <a:p>
            <a:pPr algn="l">
              <a:buClrTx/>
            </a:pPr>
            <a:endParaRPr lang="de-DE" dirty="0"/>
          </a:p>
          <a:p>
            <a:pPr algn="l">
              <a:buClrTx/>
            </a:pPr>
            <a:endParaRPr lang="de-DE" dirty="0">
              <a:solidFill>
                <a:schemeClr val="tx1"/>
              </a:solidFill>
            </a:endParaRPr>
          </a:p>
          <a:p>
            <a:pPr algn="l">
              <a:buClrTx/>
            </a:pPr>
            <a:endParaRPr lang="de-DE" dirty="0"/>
          </a:p>
          <a:p>
            <a:pPr algn="l">
              <a:buClrTx/>
            </a:pPr>
            <a:endParaRPr lang="de-DE" dirty="0">
              <a:solidFill>
                <a:schemeClr val="tx1"/>
              </a:solidFill>
            </a:endParaRPr>
          </a:p>
          <a:p>
            <a:pPr algn="l">
              <a:buClrTx/>
            </a:pPr>
            <a:endParaRPr lang="de-DE" dirty="0"/>
          </a:p>
          <a:p>
            <a:pPr algn="l">
              <a:buClrTx/>
            </a:pPr>
            <a:endParaRPr lang="de-DE" dirty="0"/>
          </a:p>
          <a:p>
            <a:pPr algn="l">
              <a:buClrTx/>
            </a:pPr>
            <a:endParaRPr lang="de-DE" dirty="0"/>
          </a:p>
          <a:p>
            <a:pPr marL="285750" indent="-285750" algn="l">
              <a:buClrTx/>
              <a:buFontTx/>
              <a:buChar char="-"/>
            </a:pPr>
            <a:r>
              <a:rPr lang="de-DE" b="1" dirty="0"/>
              <a:t>Higland plateau of 1500-2000 m</a:t>
            </a:r>
          </a:p>
          <a:p>
            <a:pPr marL="285750" indent="-285750" algn="l">
              <a:buClrTx/>
              <a:buFontTx/>
              <a:buChar char="-"/>
            </a:pPr>
            <a:r>
              <a:rPr lang="de-DE" b="1" dirty="0">
                <a:solidFill>
                  <a:schemeClr val="tx1"/>
                </a:solidFill>
              </a:rPr>
              <a:t>Population Iringa Region approx. 1 Million</a:t>
            </a:r>
          </a:p>
          <a:p>
            <a:pPr marL="285750" indent="-285750" algn="l">
              <a:buClrTx/>
              <a:buFontTx/>
              <a:buChar char="-"/>
            </a:pPr>
            <a:r>
              <a:rPr lang="de-DE" b="1" dirty="0">
                <a:solidFill>
                  <a:schemeClr val="tx1"/>
                </a:solidFill>
              </a:rPr>
              <a:t>Population Iringa Town approx. 150.000</a:t>
            </a:r>
          </a:p>
          <a:p>
            <a:pPr marL="285750" indent="-285750" algn="l">
              <a:buClrTx/>
              <a:buFontTx/>
              <a:buChar char="-"/>
            </a:pPr>
            <a:r>
              <a:rPr lang="de-DE" b="1" dirty="0"/>
              <a:t>Wildlife tourism and historical/cultural heritage sites</a:t>
            </a:r>
            <a:endParaRPr lang="de-DE" b="1" dirty="0">
              <a:solidFill>
                <a:schemeClr val="tx1"/>
              </a:solidFill>
            </a:endParaRPr>
          </a:p>
          <a:p>
            <a:pPr marL="285750" indent="-285750" algn="l">
              <a:buClrTx/>
              <a:buFontTx/>
              <a:buChar char="-"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Jan\Documents\Projects and issues\Cottbus Proposal\Tanzania in Africa.jpg">
            <a:extLst>
              <a:ext uri="{FF2B5EF4-FFF2-40B4-BE49-F238E27FC236}">
                <a16:creationId xmlns:a16="http://schemas.microsoft.com/office/drawing/2014/main" id="{0E0F77B1-6476-4A9C-91F5-25D1EB90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6" y="1293377"/>
            <a:ext cx="3547940" cy="39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35CD28-5CA7-4274-A836-9F5DFB9B78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14" y="1259909"/>
            <a:ext cx="4354961" cy="40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79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ibition room 1">
            <a:extLst>
              <a:ext uri="{FF2B5EF4-FFF2-40B4-BE49-F238E27FC236}">
                <a16:creationId xmlns:a16="http://schemas.microsoft.com/office/drawing/2014/main" id="{C00DC8E4-70FC-438B-9A26-BF92968597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4" y="857250"/>
            <a:ext cx="77604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49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ibition room 1_2">
            <a:extLst>
              <a:ext uri="{FF2B5EF4-FFF2-40B4-BE49-F238E27FC236}">
                <a16:creationId xmlns:a16="http://schemas.microsoft.com/office/drawing/2014/main" id="{07F72CBF-E702-4CFC-A4A7-9F03FFC400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1" y="857250"/>
            <a:ext cx="7768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10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ibition room 2">
            <a:extLst>
              <a:ext uri="{FF2B5EF4-FFF2-40B4-BE49-F238E27FC236}">
                <a16:creationId xmlns:a16="http://schemas.microsoft.com/office/drawing/2014/main" id="{2392B61C-634B-4A23-A93C-BC64D643E9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3" y="857250"/>
            <a:ext cx="77652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0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ibition room 3">
            <a:extLst>
              <a:ext uri="{FF2B5EF4-FFF2-40B4-BE49-F238E27FC236}">
                <a16:creationId xmlns:a16="http://schemas.microsoft.com/office/drawing/2014/main" id="{0A1970FA-68D1-4681-9580-4F955A7F4E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06" y="857250"/>
            <a:ext cx="34051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54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ibition room 4">
            <a:extLst>
              <a:ext uri="{FF2B5EF4-FFF2-40B4-BE49-F238E27FC236}">
                <a16:creationId xmlns:a16="http://schemas.microsoft.com/office/drawing/2014/main" id="{80FE2673-6B65-4359-806D-A446611CCB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06" y="857250"/>
            <a:ext cx="34051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35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ringa Boma roadsign">
            <a:extLst>
              <a:ext uri="{FF2B5EF4-FFF2-40B4-BE49-F238E27FC236}">
                <a16:creationId xmlns:a16="http://schemas.microsoft.com/office/drawing/2014/main" id="{D4E6FF08-AFBE-4813-A675-5C47A52BB3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0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ülerbildung 1">
            <a:extLst>
              <a:ext uri="{FF2B5EF4-FFF2-40B4-BE49-F238E27FC236}">
                <a16:creationId xmlns:a16="http://schemas.microsoft.com/office/drawing/2014/main" id="{65301B9B-A6C0-4CF4-AA6B-9EA02F30E3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6" y="857250"/>
            <a:ext cx="77116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6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9552" y="908720"/>
            <a:ext cx="7772400" cy="648072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+mn-lt"/>
              </a:rPr>
              <a:t>COMMUNITY CULTURE CONSERVATION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95536" y="1844824"/>
            <a:ext cx="8640960" cy="475252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Tx/>
            </a:pPr>
            <a:r>
              <a:rPr lang="de-DE" sz="2800" b="1" dirty="0"/>
              <a:t>CULTURE &amp; ARTISAN GROUPS PROGRAMME</a:t>
            </a:r>
          </a:p>
          <a:p>
            <a:pPr marL="457200" indent="-457200" algn="l">
              <a:buClrTx/>
              <a:buFont typeface="Wingdings" panose="05000000000000000000" pitchFamily="2" charset="2"/>
              <a:buChar char="Ø"/>
            </a:pPr>
            <a:r>
              <a:rPr lang="de-DE" sz="2800" dirty="0"/>
              <a:t>Training, product development, business incubation, promotion &amp; marketing (events, tours) through the Boma</a:t>
            </a:r>
          </a:p>
          <a:p>
            <a:pPr marL="457200" indent="-457200" algn="l">
              <a:buClrTx/>
              <a:buFont typeface="Wingdings" panose="05000000000000000000" pitchFamily="2" charset="2"/>
              <a:buChar char="Ø"/>
            </a:pPr>
            <a:r>
              <a:rPr lang="de-DE" sz="2800" dirty="0"/>
              <a:t>Local basketry (women groups)</a:t>
            </a:r>
          </a:p>
          <a:p>
            <a:pPr marL="457200" indent="-457200" algn="l">
              <a:buClrTx/>
              <a:buFont typeface="Wingdings" panose="05000000000000000000" pitchFamily="2" charset="2"/>
              <a:buChar char="Ø"/>
            </a:pPr>
            <a:r>
              <a:rPr lang="de-DE" sz="2800" dirty="0"/>
              <a:t>Local pottery (women group)</a:t>
            </a:r>
          </a:p>
          <a:p>
            <a:pPr marL="457200" indent="-457200" algn="l">
              <a:buClrTx/>
              <a:buFont typeface="Wingdings" panose="05000000000000000000" pitchFamily="2" charset="2"/>
              <a:buChar char="Ø"/>
            </a:pPr>
            <a:r>
              <a:rPr lang="de-DE" sz="2800" dirty="0"/>
              <a:t>Local music and dance (mixed groups)</a:t>
            </a:r>
          </a:p>
          <a:p>
            <a:pPr marL="457200" indent="-457200" algn="l">
              <a:buClrTx/>
              <a:buFont typeface="Wingdings" panose="05000000000000000000" pitchFamily="2" charset="2"/>
              <a:buChar char="Ø"/>
            </a:pPr>
            <a:r>
              <a:rPr lang="de-DE" sz="2800" dirty="0"/>
              <a:t>Environmental site conservation (mixed group)</a:t>
            </a:r>
          </a:p>
          <a:p>
            <a:pPr marL="457200" indent="-457200" algn="l">
              <a:buClrTx/>
              <a:buFont typeface="Wingdings" panose="05000000000000000000" pitchFamily="2" charset="2"/>
              <a:buChar char="Ø"/>
            </a:pPr>
            <a:r>
              <a:rPr lang="de-DE" sz="2800" dirty="0"/>
              <a:t>Contemporary arts (youth initiative)</a:t>
            </a:r>
          </a:p>
          <a:p>
            <a:pPr marL="457200" indent="-457200" algn="l">
              <a:buClrTx/>
              <a:buFont typeface="Wingdings" panose="05000000000000000000" pitchFamily="2" charset="2"/>
              <a:buChar char="Ø"/>
            </a:pPr>
            <a:endParaRPr lang="de-DE" sz="2800" dirty="0"/>
          </a:p>
          <a:p>
            <a:pPr marL="457200" indent="-457200" algn="l">
              <a:buClrTx/>
              <a:buFont typeface="Wingdings" panose="05000000000000000000" pitchFamily="2" charset="2"/>
              <a:buChar char="Ø"/>
            </a:pPr>
            <a:endParaRPr lang="de-DE" sz="2800" dirty="0"/>
          </a:p>
          <a:p>
            <a:pPr marL="457200" indent="-457200" algn="l">
              <a:buClrTx/>
              <a:buFont typeface="Wingdings" panose="05000000000000000000" pitchFamily="2" charset="2"/>
              <a:buChar char="Ø"/>
            </a:pPr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33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83880" cy="720080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latin typeface="+mn-lt"/>
              </a:rPr>
              <a:t>INTEGRATED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183880" cy="4752528"/>
          </a:xfrm>
        </p:spPr>
        <p:txBody>
          <a:bodyPr>
            <a:normAutofit fontScale="92500"/>
          </a:bodyPr>
          <a:lstStyle/>
          <a:p>
            <a:pPr marL="36576" indent="0" algn="ctr">
              <a:spcBef>
                <a:spcPts val="0"/>
              </a:spcBef>
              <a:spcAft>
                <a:spcPts val="1800"/>
              </a:spcAft>
              <a:buClrTx/>
              <a:buNone/>
            </a:pPr>
            <a:r>
              <a:rPr lang="de-DE" sz="2600" b="1" dirty="0">
                <a:solidFill>
                  <a:prstClr val="black"/>
                </a:solidFill>
              </a:rPr>
              <a:t>„SHARED HERITAGE“ COMMUNITY CENTRE</a:t>
            </a:r>
          </a:p>
          <a:p>
            <a:pPr marL="493776" indent="-457200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prstClr val="black"/>
                </a:solidFill>
              </a:rPr>
              <a:t>History of the building: Sergeant‘s mess of German military station, first building of „New Iringa“ around which the town grew, police station (British), central police (independent Tanzania), vacated because of dilapidation</a:t>
            </a:r>
          </a:p>
          <a:p>
            <a:pPr marL="493776" indent="-457200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prstClr val="black"/>
                </a:solidFill>
              </a:rPr>
              <a:t>Restoration possibly funded by federal foreign office and Bundestagscommittee</a:t>
            </a:r>
          </a:p>
          <a:p>
            <a:pPr marL="493776" indent="-457200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prstClr val="black"/>
                </a:solidFill>
              </a:rPr>
              <a:t>Use options: 1. Historical hotel and guesthouse</a:t>
            </a:r>
          </a:p>
          <a:p>
            <a:pPr marL="36576" indent="0">
              <a:spcBef>
                <a:spcPts val="0"/>
              </a:spcBef>
              <a:buClrTx/>
              <a:buNone/>
            </a:pPr>
            <a:r>
              <a:rPr lang="de-DE" sz="2600" dirty="0">
                <a:solidFill>
                  <a:prstClr val="black"/>
                </a:solidFill>
              </a:rPr>
              <a:t>      2. Community art &amp; culture centre: Music, pottery and</a:t>
            </a:r>
          </a:p>
          <a:p>
            <a:pPr marL="36576" indent="0">
              <a:spcBef>
                <a:spcPts val="0"/>
              </a:spcBef>
              <a:buClrTx/>
              <a:buNone/>
            </a:pPr>
            <a:r>
              <a:rPr lang="de-DE" sz="2600" dirty="0">
                <a:solidFill>
                  <a:prstClr val="black"/>
                </a:solidFill>
              </a:rPr>
              <a:t>           basketry workshops, recording studio, art studios, wall</a:t>
            </a:r>
          </a:p>
          <a:p>
            <a:pPr marL="36576" indent="0">
              <a:spcBef>
                <a:spcPts val="0"/>
              </a:spcBef>
              <a:buClrTx/>
              <a:buNone/>
            </a:pPr>
            <a:r>
              <a:rPr lang="de-DE" sz="2600" dirty="0">
                <a:solidFill>
                  <a:prstClr val="black"/>
                </a:solidFill>
              </a:rPr>
              <a:t>           and street art, psycho-social counseling facility for</a:t>
            </a:r>
          </a:p>
          <a:p>
            <a:pPr marL="36576" indent="0"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de-DE" sz="2600" dirty="0">
                <a:solidFill>
                  <a:prstClr val="black"/>
                </a:solidFill>
              </a:rPr>
              <a:t>           domestic violence victims</a:t>
            </a:r>
          </a:p>
          <a:p>
            <a:pPr marL="493776" indent="-457200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de-DE" sz="2600" dirty="0">
              <a:solidFill>
                <a:prstClr val="black"/>
              </a:solidFill>
            </a:endParaRPr>
          </a:p>
          <a:p>
            <a:pPr marL="493776" indent="-457200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de-DE" sz="2600" dirty="0">
              <a:solidFill>
                <a:prstClr val="black"/>
              </a:solidFill>
            </a:endParaRPr>
          </a:p>
          <a:p>
            <a:pPr marL="493776" indent="-457200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de-DE" sz="2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2777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ma 1908_1">
            <a:extLst>
              <a:ext uri="{FF2B5EF4-FFF2-40B4-BE49-F238E27FC236}">
                <a16:creationId xmlns:a16="http://schemas.microsoft.com/office/drawing/2014/main" id="{C680D85A-CA76-4FE2-84B0-E085DB392C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638"/>
            <a:ext cx="91440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01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94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200" b="1" dirty="0"/>
              <a:t>IRINGA HERITAGE RESOURCES</a:t>
            </a: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467544" y="1772816"/>
            <a:ext cx="8280920" cy="4392488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54013" lvl="0" indent="-354013" defTabSz="4175618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3375DB6B-1ADA-4EBE-A1B2-A497FBBC3EF1}"/>
              </a:ext>
            </a:extLst>
          </p:cNvPr>
          <p:cNvSpPr txBox="1">
            <a:spLocks/>
          </p:cNvSpPr>
          <p:nvPr/>
        </p:nvSpPr>
        <p:spPr>
          <a:xfrm>
            <a:off x="502920" y="1700808"/>
            <a:ext cx="8183880" cy="4464496"/>
          </a:xfrm>
          <a:prstGeom prst="rect">
            <a:avLst/>
          </a:prstGeom>
        </p:spPr>
        <p:txBody>
          <a:bodyPr vert="horz" lIns="182880" tIns="91440">
            <a:normAutofit fontScale="925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46088" indent="0" defTabSz="4175618">
              <a:spcBef>
                <a:spcPts val="0"/>
              </a:spcBef>
              <a:spcAft>
                <a:spcPts val="2400"/>
              </a:spcAft>
              <a:buClrTx/>
              <a:buSzPct val="100000"/>
              <a:buNone/>
              <a:tabLst>
                <a:tab pos="808038" algn="l"/>
              </a:tabLst>
            </a:pPr>
            <a:r>
              <a:rPr lang="de-DE" sz="2400" dirty="0">
                <a:solidFill>
                  <a:prstClr val="black"/>
                </a:solidFill>
              </a:rPr>
              <a:t>Outstanding heritage to develop: </a:t>
            </a:r>
            <a:r>
              <a:rPr lang="de-DE" sz="2400" b="1" dirty="0">
                <a:solidFill>
                  <a:prstClr val="black"/>
                </a:solidFill>
              </a:rPr>
              <a:t>Pre-colonial history and anti-colonial resistance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Formation of the Hehe Kingdom and expansion to current borders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Peak of power under Chief Mkwawa and centralization in fortified „Old Iringa“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The German-Hehe wars: Annihilation of the first „Schutztruppen-“expedition, shelling and fall of „Old Iringa“, establishment of German „New Iringa“, guerilla resistance, death of Mkwawa, 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Contemporary traces, sites and buildings of „shared history“</a:t>
            </a:r>
          </a:p>
        </p:txBody>
      </p:sp>
    </p:spTree>
    <p:extLst>
      <p:ext uri="{BB962C8B-B14F-4D97-AF65-F5344CB8AC3E}">
        <p14:creationId xmlns:p14="http://schemas.microsoft.com/office/powerpoint/2010/main" val="37693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ma 1908_2">
            <a:extLst>
              <a:ext uri="{FF2B5EF4-FFF2-40B4-BE49-F238E27FC236}">
                <a16:creationId xmlns:a16="http://schemas.microsoft.com/office/drawing/2014/main" id="{67563634-91F1-4C3A-8923-FC3F3593C3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85" y="857250"/>
            <a:ext cx="61174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06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ma 2019_1">
            <a:extLst>
              <a:ext uri="{FF2B5EF4-FFF2-40B4-BE49-F238E27FC236}">
                <a16:creationId xmlns:a16="http://schemas.microsoft.com/office/drawing/2014/main" id="{B1AE1E83-95DC-468B-B28C-377C7B6136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48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ma 2019_2">
            <a:extLst>
              <a:ext uri="{FF2B5EF4-FFF2-40B4-BE49-F238E27FC236}">
                <a16:creationId xmlns:a16="http://schemas.microsoft.com/office/drawing/2014/main" id="{F7E73EE2-D5A4-4A5E-8A7F-F0C3153A3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8" y="857250"/>
            <a:ext cx="77081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01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ma 2019_3">
            <a:extLst>
              <a:ext uri="{FF2B5EF4-FFF2-40B4-BE49-F238E27FC236}">
                <a16:creationId xmlns:a16="http://schemas.microsoft.com/office/drawing/2014/main" id="{67C7BA76-CB28-41E4-BF07-BE05CB1C5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3" y="857250"/>
            <a:ext cx="6848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94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ma Baracken 2019_1">
            <a:extLst>
              <a:ext uri="{FF2B5EF4-FFF2-40B4-BE49-F238E27FC236}">
                <a16:creationId xmlns:a16="http://schemas.microsoft.com/office/drawing/2014/main" id="{61BBE3ED-1BB8-4D32-A372-ED63A9739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7" y="857250"/>
            <a:ext cx="77092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2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ma Baracken 2019_2">
            <a:extLst>
              <a:ext uri="{FF2B5EF4-FFF2-40B4-BE49-F238E27FC236}">
                <a16:creationId xmlns:a16="http://schemas.microsoft.com/office/drawing/2014/main" id="{67AEC46E-CD64-46FB-B23A-7B0FB051F5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857250"/>
            <a:ext cx="68663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66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844824"/>
            <a:ext cx="8101528" cy="4608512"/>
          </a:xfrm>
        </p:spPr>
        <p:txBody>
          <a:bodyPr anchor="t">
            <a:noAutofit/>
          </a:bodyPr>
          <a:lstStyle/>
          <a:p>
            <a:pPr marL="88900">
              <a:spcBef>
                <a:spcPts val="600"/>
              </a:spcBef>
              <a:spcAft>
                <a:spcPts val="3000"/>
              </a:spcAft>
            </a:pPr>
            <a:br>
              <a:rPr lang="de-DE" sz="2800" dirty="0">
                <a:latin typeface="+mn-lt"/>
              </a:rPr>
            </a:br>
            <a:br>
              <a:rPr lang="de-DE" sz="2800" dirty="0">
                <a:latin typeface="+mn-lt"/>
              </a:rPr>
            </a:br>
            <a:r>
              <a:rPr lang="de-DE" sz="2800" dirty="0">
                <a:latin typeface="+mn-lt"/>
              </a:rPr>
              <a:t> </a:t>
            </a:r>
            <a:br>
              <a:rPr lang="de-DE" sz="2800" dirty="0">
                <a:latin typeface="+mn-lt"/>
              </a:rPr>
            </a:br>
            <a:endParaRPr lang="de-DE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54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200" b="1" dirty="0"/>
              <a:t>Reflections on „shared heritage“ – from its „discontents“ towards „added value“</a:t>
            </a:r>
            <a:br>
              <a:rPr lang="de-DE" sz="3200" dirty="0"/>
            </a:br>
            <a:endParaRPr lang="de-DE" sz="3200" b="1" dirty="0"/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E2B0AC69-9176-451A-88B0-A3968E7CF497}"/>
              </a:ext>
            </a:extLst>
          </p:cNvPr>
          <p:cNvSpPr txBox="1">
            <a:spLocks/>
          </p:cNvSpPr>
          <p:nvPr/>
        </p:nvSpPr>
        <p:spPr>
          <a:xfrm>
            <a:off x="395536" y="1844824"/>
            <a:ext cx="8640960" cy="49685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/>
              <a:t>Discontent of colonial heritage conservation: In which way does it reproduce the colonial power disparity and injustice?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/>
              <a:t>„Shared heritage“ seeks address and negotiate different, often conflicting interpretations, meanings and usages of heritage objects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/>
              <a:t>Participatory object management is supposed to be done by a „heritage community of practice“ &gt;&gt; looking for commonalities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/>
              <a:t>Germans, Tanzanians and various local actors share the colonial heritage of Iringa and need to negotiate how to make use of it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DE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DE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042810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920" y="1412776"/>
            <a:ext cx="8183880" cy="4968552"/>
          </a:xfrm>
        </p:spPr>
        <p:txBody>
          <a:bodyPr wrap="square" anchor="t" anchorCtr="0"/>
          <a:lstStyle/>
          <a:p>
            <a:pPr marL="36000" defTabSz="546100"/>
            <a:br>
              <a:rPr lang="de-DE" dirty="0">
                <a:solidFill>
                  <a:schemeClr val="tx1"/>
                </a:solidFill>
                <a:effectLst/>
              </a:rPr>
            </a:br>
            <a:br>
              <a:rPr lang="de-DE" dirty="0">
                <a:solidFill>
                  <a:schemeClr val="tx1"/>
                </a:solidFill>
                <a:effectLst/>
              </a:rPr>
            </a:br>
            <a:endParaRPr lang="de-DE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738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b="1" dirty="0"/>
              <a:t>THE PRIMARY GOAL</a:t>
            </a: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502920" y="1556792"/>
            <a:ext cx="7813496" cy="5555324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lvl="0" indent="0" algn="ctr" defTabSz="4175618">
              <a:spcBef>
                <a:spcPts val="0"/>
              </a:spcBef>
              <a:spcAft>
                <a:spcPts val="2400"/>
              </a:spcAft>
              <a:buClrTx/>
              <a:buSzPct val="150000"/>
              <a:buNone/>
            </a:pPr>
            <a:r>
              <a:rPr lang="de-DE" sz="3000" b="1" dirty="0"/>
              <a:t>SDG 11 – Sustainable cities and communities </a:t>
            </a:r>
          </a:p>
          <a:p>
            <a:pPr marL="0" lvl="0" indent="0" defTabSz="4175618">
              <a:spcBef>
                <a:spcPts val="0"/>
              </a:spcBef>
              <a:spcAft>
                <a:spcPts val="2400"/>
              </a:spcAft>
              <a:buClrTx/>
              <a:buSzPct val="150000"/>
              <a:buNone/>
            </a:pPr>
            <a:r>
              <a:rPr lang="de-DE" sz="2400" dirty="0">
                <a:solidFill>
                  <a:prstClr val="black"/>
                </a:solidFill>
              </a:rPr>
              <a:t>Key target </a:t>
            </a:r>
            <a:r>
              <a:rPr lang="de-DE" sz="2400" b="1" dirty="0">
                <a:solidFill>
                  <a:prstClr val="black"/>
                </a:solidFill>
              </a:rPr>
              <a:t>11.4 - Protect the world‘s cultural heritage</a:t>
            </a:r>
          </a:p>
          <a:p>
            <a:pPr marL="446088" indent="-446088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prstClr val="black"/>
                </a:solidFill>
              </a:rPr>
              <a:t>Target 11.7 – Provide universal access to safe and inclusive  public spaces, in particular for vulnerable groups</a:t>
            </a:r>
          </a:p>
          <a:p>
            <a:pPr marL="446088" indent="-446088" defTabSz="4175618">
              <a:spcBef>
                <a:spcPts val="0"/>
              </a:spcBef>
              <a:spcAft>
                <a:spcPts val="1800"/>
              </a:spcAft>
              <a:buClrTx/>
              <a:buSzPct val="100000"/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prstClr val="black"/>
                </a:solidFill>
              </a:rPr>
              <a:t>Target 11A – Support positive economic, social and environmental links between urban, peri-urban and rural areas</a:t>
            </a:r>
          </a:p>
          <a:p>
            <a:pPr marL="788988" indent="-342900" defTabSz="4175618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808038" algn="l"/>
              </a:tabLst>
            </a:pPr>
            <a:r>
              <a:rPr lang="de-DE" sz="2400" b="1" dirty="0">
                <a:solidFill>
                  <a:prstClr val="black"/>
                </a:solidFill>
              </a:rPr>
              <a:t>Creating community livelihoods through participation</a:t>
            </a:r>
          </a:p>
        </p:txBody>
      </p:sp>
    </p:spTree>
    <p:extLst>
      <p:ext uri="{BB962C8B-B14F-4D97-AF65-F5344CB8AC3E}">
        <p14:creationId xmlns:p14="http://schemas.microsoft.com/office/powerpoint/2010/main" val="4185826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920" y="1412776"/>
            <a:ext cx="8183880" cy="4968552"/>
          </a:xfrm>
        </p:spPr>
        <p:txBody>
          <a:bodyPr wrap="square" anchor="t" anchorCtr="0"/>
          <a:lstStyle/>
          <a:p>
            <a:pPr marL="36000" defTabSz="546100"/>
            <a:br>
              <a:rPr lang="de-DE" dirty="0">
                <a:solidFill>
                  <a:schemeClr val="tx1"/>
                </a:solidFill>
                <a:effectLst/>
              </a:rPr>
            </a:br>
            <a:br>
              <a:rPr lang="de-DE" dirty="0">
                <a:solidFill>
                  <a:schemeClr val="tx1"/>
                </a:solidFill>
                <a:effectLst/>
              </a:rPr>
            </a:br>
            <a:endParaRPr lang="de-DE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738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b="1" dirty="0"/>
              <a:t>SUPPORTING GOALS</a:t>
            </a: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502920" y="1700808"/>
            <a:ext cx="8183880" cy="4464496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46088" indent="0" defTabSz="4175618">
              <a:spcBef>
                <a:spcPts val="0"/>
              </a:spcBef>
              <a:spcAft>
                <a:spcPts val="2400"/>
              </a:spcAft>
              <a:buClrTx/>
              <a:buSzPct val="100000"/>
              <a:buNone/>
              <a:tabLst>
                <a:tab pos="808038" algn="l"/>
              </a:tabLst>
            </a:pPr>
            <a:r>
              <a:rPr lang="de-DE" sz="2400" b="1" dirty="0">
                <a:solidFill>
                  <a:prstClr val="black"/>
                </a:solidFill>
              </a:rPr>
              <a:t>Creating community livelihoods through participation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Link to SDG 1.4 – Access to basic resources and  services (right to cultural resources and heritage)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Link to SDG 4.7 – Foster knowledge and skills needed to manage cultural resources and heritage, including the appreciation of cultural diversity and culture‘s contribution to sustainable development</a:t>
            </a:r>
          </a:p>
          <a:p>
            <a:pPr marL="808038" indent="-361950" defTabSz="4175618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Ø"/>
              <a:tabLst>
                <a:tab pos="1073150" algn="l"/>
              </a:tabLst>
            </a:pPr>
            <a:r>
              <a:rPr lang="de-DE" sz="2400" dirty="0">
                <a:solidFill>
                  <a:prstClr val="black"/>
                </a:solidFill>
              </a:rPr>
              <a:t>Link to SDG 12B – Develop and implement tools for sustainable tourism that creates jobs and promotes local culture and products</a:t>
            </a:r>
          </a:p>
        </p:txBody>
      </p:sp>
    </p:spTree>
    <p:extLst>
      <p:ext uri="{BB962C8B-B14F-4D97-AF65-F5344CB8AC3E}">
        <p14:creationId xmlns:p14="http://schemas.microsoft.com/office/powerpoint/2010/main" val="4047193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 Hehe wargame pic">
            <a:extLst>
              <a:ext uri="{FF2B5EF4-FFF2-40B4-BE49-F238E27FC236}">
                <a16:creationId xmlns:a16="http://schemas.microsoft.com/office/drawing/2014/main" id="{0911D3CB-75D8-4F67-BCE8-E72FAB794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3" y="857250"/>
            <a:ext cx="8373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6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 ivory caravan">
            <a:extLst>
              <a:ext uri="{FF2B5EF4-FFF2-40B4-BE49-F238E27FC236}">
                <a16:creationId xmlns:a16="http://schemas.microsoft.com/office/drawing/2014/main" id="{4F90CD4A-6D9C-4C3D-B4D9-45332224F8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6" y="857250"/>
            <a:ext cx="74056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Mkwawa pic proper_001">
            <a:extLst>
              <a:ext uri="{FF2B5EF4-FFF2-40B4-BE49-F238E27FC236}">
                <a16:creationId xmlns:a16="http://schemas.microsoft.com/office/drawing/2014/main" id="{6CAE3119-B73D-4795-B0F7-EAE8E08059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10" y="857250"/>
            <a:ext cx="46493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2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 Kwilenga stockade">
            <a:extLst>
              <a:ext uri="{FF2B5EF4-FFF2-40B4-BE49-F238E27FC236}">
                <a16:creationId xmlns:a16="http://schemas.microsoft.com/office/drawing/2014/main" id="{4F385BD6-8F4D-4E85-A39F-E899EC00FE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3391" y="-1142574"/>
            <a:ext cx="6517218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0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 Lugalo battlefield">
            <a:extLst>
              <a:ext uri="{FF2B5EF4-FFF2-40B4-BE49-F238E27FC236}">
                <a16:creationId xmlns:a16="http://schemas.microsoft.com/office/drawing/2014/main" id="{20769FB6-D8B1-4827-86EC-D6977D8CB8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491"/>
            <a:ext cx="9144000" cy="357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42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 Askari">
            <a:extLst>
              <a:ext uri="{FF2B5EF4-FFF2-40B4-BE49-F238E27FC236}">
                <a16:creationId xmlns:a16="http://schemas.microsoft.com/office/drawing/2014/main" id="{AC769CFC-A736-4E66-A8B9-F002578E53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466"/>
            <a:ext cx="9144000" cy="39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09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625</Words>
  <Application>Microsoft Office PowerPoint</Application>
  <PresentationFormat>On-screen Show (4:3)</PresentationFormat>
  <Paragraphs>80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Wingdings 2</vt:lpstr>
      <vt:lpstr>Office Theme</vt:lpstr>
      <vt:lpstr>COLONIAL HISTORY, LOCAL CULTURE AND COMMUNITY LIVELIHOODS.  Shared Heritage and the Sustainable Development  Goals in Iringa, Tanzania.</vt:lpstr>
      <vt:lpstr>ZOOMING INTO IRINGA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CULTURE CONSERVATION </vt:lpstr>
      <vt:lpstr>INTEGRATED CONSERVATION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  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CULTURE HERITAGE AS STRATEGIC DRIVER FOR COMMUNITY DEVELOPMENT –  EXPLORING THE THEORETICAL CONJUNCTION</dc:title>
  <dc:creator>MMathola</dc:creator>
  <cp:lastModifiedBy>Jan Kuever</cp:lastModifiedBy>
  <cp:revision>88</cp:revision>
  <dcterms:created xsi:type="dcterms:W3CDTF">2014-06-27T16:19:11Z</dcterms:created>
  <dcterms:modified xsi:type="dcterms:W3CDTF">2019-02-12T07:19:45Z</dcterms:modified>
</cp:coreProperties>
</file>