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8D_60646211.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6"/>
  </p:notesMasterIdLst>
  <p:handoutMasterIdLst>
    <p:handoutMasterId r:id="rId107"/>
  </p:handoutMasterIdLst>
  <p:sldIdLst>
    <p:sldId id="256" r:id="rId2"/>
    <p:sldId id="258" r:id="rId3"/>
    <p:sldId id="260" r:id="rId4"/>
    <p:sldId id="371" r:id="rId5"/>
    <p:sldId id="372" r:id="rId6"/>
    <p:sldId id="262" r:id="rId7"/>
    <p:sldId id="365" r:id="rId8"/>
    <p:sldId id="346" r:id="rId9"/>
    <p:sldId id="379" r:id="rId10"/>
    <p:sldId id="347" r:id="rId11"/>
    <p:sldId id="380" r:id="rId12"/>
    <p:sldId id="348" r:id="rId13"/>
    <p:sldId id="349" r:id="rId14"/>
    <p:sldId id="351" r:id="rId15"/>
    <p:sldId id="352" r:id="rId16"/>
    <p:sldId id="382" r:id="rId17"/>
    <p:sldId id="350" r:id="rId18"/>
    <p:sldId id="353" r:id="rId19"/>
    <p:sldId id="354" r:id="rId20"/>
    <p:sldId id="355" r:id="rId21"/>
    <p:sldId id="383" r:id="rId22"/>
    <p:sldId id="357" r:id="rId23"/>
    <p:sldId id="358" r:id="rId24"/>
    <p:sldId id="359" r:id="rId25"/>
    <p:sldId id="360" r:id="rId26"/>
    <p:sldId id="361" r:id="rId27"/>
    <p:sldId id="362" r:id="rId28"/>
    <p:sldId id="363" r:id="rId29"/>
    <p:sldId id="364" r:id="rId30"/>
    <p:sldId id="366" r:id="rId31"/>
    <p:sldId id="367" r:id="rId32"/>
    <p:sldId id="368" r:id="rId33"/>
    <p:sldId id="369" r:id="rId34"/>
    <p:sldId id="370" r:id="rId35"/>
    <p:sldId id="373" r:id="rId36"/>
    <p:sldId id="374" r:id="rId37"/>
    <p:sldId id="375" r:id="rId38"/>
    <p:sldId id="376" r:id="rId39"/>
    <p:sldId id="377" r:id="rId40"/>
    <p:sldId id="384" r:id="rId41"/>
    <p:sldId id="385" r:id="rId42"/>
    <p:sldId id="386" r:id="rId43"/>
    <p:sldId id="387" r:id="rId44"/>
    <p:sldId id="388" r:id="rId45"/>
    <p:sldId id="389" r:id="rId46"/>
    <p:sldId id="390" r:id="rId47"/>
    <p:sldId id="391" r:id="rId48"/>
    <p:sldId id="392" r:id="rId49"/>
    <p:sldId id="393" r:id="rId50"/>
    <p:sldId id="394" r:id="rId51"/>
    <p:sldId id="395" r:id="rId52"/>
    <p:sldId id="396" r:id="rId53"/>
    <p:sldId id="397" r:id="rId54"/>
    <p:sldId id="398" r:id="rId55"/>
    <p:sldId id="399" r:id="rId56"/>
    <p:sldId id="400" r:id="rId57"/>
    <p:sldId id="401" r:id="rId58"/>
    <p:sldId id="402" r:id="rId59"/>
    <p:sldId id="403" r:id="rId60"/>
    <p:sldId id="405" r:id="rId61"/>
    <p:sldId id="406" r:id="rId62"/>
    <p:sldId id="407" r:id="rId63"/>
    <p:sldId id="408" r:id="rId64"/>
    <p:sldId id="409" r:id="rId65"/>
    <p:sldId id="410" r:id="rId66"/>
    <p:sldId id="411" r:id="rId67"/>
    <p:sldId id="412" r:id="rId68"/>
    <p:sldId id="413" r:id="rId69"/>
    <p:sldId id="414" r:id="rId70"/>
    <p:sldId id="415" r:id="rId71"/>
    <p:sldId id="416" r:id="rId72"/>
    <p:sldId id="417" r:id="rId73"/>
    <p:sldId id="418" r:id="rId74"/>
    <p:sldId id="419" r:id="rId75"/>
    <p:sldId id="420" r:id="rId76"/>
    <p:sldId id="421" r:id="rId77"/>
    <p:sldId id="422" r:id="rId78"/>
    <p:sldId id="423" r:id="rId79"/>
    <p:sldId id="424" r:id="rId80"/>
    <p:sldId id="425" r:id="rId81"/>
    <p:sldId id="426" r:id="rId82"/>
    <p:sldId id="427" r:id="rId83"/>
    <p:sldId id="428" r:id="rId84"/>
    <p:sldId id="429" r:id="rId85"/>
    <p:sldId id="430" r:id="rId86"/>
    <p:sldId id="431" r:id="rId87"/>
    <p:sldId id="433" r:id="rId88"/>
    <p:sldId id="434" r:id="rId89"/>
    <p:sldId id="436" r:id="rId90"/>
    <p:sldId id="437" r:id="rId91"/>
    <p:sldId id="439" r:id="rId92"/>
    <p:sldId id="440" r:id="rId93"/>
    <p:sldId id="441" r:id="rId94"/>
    <p:sldId id="442" r:id="rId95"/>
    <p:sldId id="443" r:id="rId96"/>
    <p:sldId id="444" r:id="rId97"/>
    <p:sldId id="445" r:id="rId98"/>
    <p:sldId id="447" r:id="rId99"/>
    <p:sldId id="446" r:id="rId100"/>
    <p:sldId id="448" r:id="rId101"/>
    <p:sldId id="449" r:id="rId102"/>
    <p:sldId id="450" r:id="rId103"/>
    <p:sldId id="451" r:id="rId104"/>
    <p:sldId id="452" r:id="rId10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6B01F3-F84A-7A9D-56F4-3CBE9A27A6F3}" name="Felix Lueckert | Dresdner Institut fuer Datenschutz" initials="FL" userId="S::f.lueckert@dids.de::88bc7468-85fe-4969-8f3d-f16e7270082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17" autoAdjust="0"/>
    <p:restoredTop sz="94660"/>
  </p:normalViewPr>
  <p:slideViewPr>
    <p:cSldViewPr snapToGrid="0">
      <p:cViewPr varScale="1">
        <p:scale>
          <a:sx n="111" d="100"/>
          <a:sy n="111" d="100"/>
        </p:scale>
        <p:origin x="13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microsoft.com/office/2018/10/relationships/authors" Target="authors.xml"/><Relationship Id="rId16" Type="http://schemas.openxmlformats.org/officeDocument/2006/relationships/slide" Target="slides/slide15.xml"/><Relationship Id="rId107" Type="http://schemas.openxmlformats.org/officeDocument/2006/relationships/handoutMaster" Target="handoutMasters/handout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comments/modernComment_18D_60646211.xml><?xml version="1.0" encoding="utf-8"?>
<p188:cmLst xmlns:a="http://schemas.openxmlformats.org/drawingml/2006/main" xmlns:r="http://schemas.openxmlformats.org/officeDocument/2006/relationships" xmlns:p188="http://schemas.microsoft.com/office/powerpoint/2018/8/main">
  <p188:cm id="{4F435D76-7D8C-436E-8DE5-1BA0E4BCD9F1}" authorId="{646B01F3-F84A-7A9D-56F4-3CBE9A27A6F3}" created="2024-04-16T13:59:25.435">
    <ac:txMkLst xmlns:ac="http://schemas.microsoft.com/office/drawing/2013/main/command">
      <pc:docMk xmlns:pc="http://schemas.microsoft.com/office/powerpoint/2013/main/command"/>
      <pc:sldMk xmlns:pc="http://schemas.microsoft.com/office/powerpoint/2013/main/command" cId="1617191441" sldId="397"/>
      <ac:spMk id="3" creationId="{547141E1-DC97-59D9-2E0B-DEF126628123}"/>
      <ac:txMk cp="516" len="37">
        <ac:context len="554" hash="3691396088"/>
      </ac:txMk>
    </ac:txMkLst>
    <p188:pos x="3714535" y="4175498"/>
    <p188:txBody>
      <a:bodyPr/>
      <a:lstStyle/>
      <a:p>
        <a:r>
          <a:rPr lang="de-DE"/>
          <a:t>Jurapunkt sagt das einfach mal, gibt aber keine Quelle an (Rn 555)
Ich hab das trotzdem mal aufgenommen, weil ich das Thema spannend finde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9695DC-EE99-4CEC-8DE5-6CBCC9CFF387}" type="doc">
      <dgm:prSet loTypeId="urn:microsoft.com/office/officeart/2005/8/layout/pyramid2" loCatId="list" qsTypeId="urn:microsoft.com/office/officeart/2005/8/quickstyle/simple1" qsCatId="simple" csTypeId="urn:microsoft.com/office/officeart/2005/8/colors/accent1_2" csCatId="accent1" phldr="1"/>
      <dgm:spPr/>
    </dgm:pt>
    <dgm:pt modelId="{BFC0B71B-E9AC-4B06-A2F8-DEB8995837DB}">
      <dgm:prSet phldrT="[Text]"/>
      <dgm:spPr/>
      <dgm:t>
        <a:bodyPr/>
        <a:lstStyle/>
        <a:p>
          <a:r>
            <a:rPr lang="de-DE" dirty="0"/>
            <a:t>Europarecht</a:t>
          </a:r>
        </a:p>
      </dgm:t>
    </dgm:pt>
    <dgm:pt modelId="{758481F7-AC14-4639-B386-13C488EA23D2}" type="parTrans" cxnId="{246CFF55-70AA-4B6A-9B6F-AB0AAD1D4A95}">
      <dgm:prSet/>
      <dgm:spPr/>
      <dgm:t>
        <a:bodyPr/>
        <a:lstStyle/>
        <a:p>
          <a:endParaRPr lang="de-DE"/>
        </a:p>
      </dgm:t>
    </dgm:pt>
    <dgm:pt modelId="{A388869A-D737-44F6-999D-BEB83824A0EE}" type="sibTrans" cxnId="{246CFF55-70AA-4B6A-9B6F-AB0AAD1D4A95}">
      <dgm:prSet/>
      <dgm:spPr/>
      <dgm:t>
        <a:bodyPr/>
        <a:lstStyle/>
        <a:p>
          <a:endParaRPr lang="de-DE"/>
        </a:p>
      </dgm:t>
    </dgm:pt>
    <dgm:pt modelId="{51C6D6D9-D6BE-4AA6-9A88-5D839F4047F0}">
      <dgm:prSet phldrT="[Text]"/>
      <dgm:spPr/>
      <dgm:t>
        <a:bodyPr/>
        <a:lstStyle/>
        <a:p>
          <a:r>
            <a:rPr lang="de-DE" dirty="0"/>
            <a:t>Grundgesetz</a:t>
          </a:r>
        </a:p>
      </dgm:t>
    </dgm:pt>
    <dgm:pt modelId="{1C26CFE1-2B20-4F1C-B57D-3278BE4EA800}" type="parTrans" cxnId="{9E2E214E-6981-4BE4-9DDA-4546E0C02468}">
      <dgm:prSet/>
      <dgm:spPr/>
      <dgm:t>
        <a:bodyPr/>
        <a:lstStyle/>
        <a:p>
          <a:endParaRPr lang="de-DE"/>
        </a:p>
      </dgm:t>
    </dgm:pt>
    <dgm:pt modelId="{AF2D23BE-C821-49E8-819A-FFAACEC027AD}" type="sibTrans" cxnId="{9E2E214E-6981-4BE4-9DDA-4546E0C02468}">
      <dgm:prSet/>
      <dgm:spPr/>
      <dgm:t>
        <a:bodyPr/>
        <a:lstStyle/>
        <a:p>
          <a:endParaRPr lang="de-DE"/>
        </a:p>
      </dgm:t>
    </dgm:pt>
    <dgm:pt modelId="{5E872BAC-E57C-4E68-9C3B-DE22B97ABDE0}">
      <dgm:prSet phldrT="[Text]"/>
      <dgm:spPr/>
      <dgm:t>
        <a:bodyPr/>
        <a:lstStyle/>
        <a:p>
          <a:r>
            <a:rPr lang="de-DE" dirty="0"/>
            <a:t>Deutsche Gesetze</a:t>
          </a:r>
        </a:p>
      </dgm:t>
    </dgm:pt>
    <dgm:pt modelId="{451ACA05-D7CB-4673-B46E-6D3A0B38DFCA}" type="parTrans" cxnId="{6FF1C086-1492-4104-888B-FB900C450C17}">
      <dgm:prSet/>
      <dgm:spPr/>
      <dgm:t>
        <a:bodyPr/>
        <a:lstStyle/>
        <a:p>
          <a:endParaRPr lang="de-DE"/>
        </a:p>
      </dgm:t>
    </dgm:pt>
    <dgm:pt modelId="{7FB40202-8ABB-4F65-A131-A3663DF01F50}" type="sibTrans" cxnId="{6FF1C086-1492-4104-888B-FB900C450C17}">
      <dgm:prSet/>
      <dgm:spPr/>
      <dgm:t>
        <a:bodyPr/>
        <a:lstStyle/>
        <a:p>
          <a:endParaRPr lang="de-DE"/>
        </a:p>
      </dgm:t>
    </dgm:pt>
    <dgm:pt modelId="{66CB938C-61E3-4840-9C52-BC5D85F15577}" type="pres">
      <dgm:prSet presAssocID="{A39695DC-EE99-4CEC-8DE5-6CBCC9CFF387}" presName="compositeShape" presStyleCnt="0">
        <dgm:presLayoutVars>
          <dgm:dir/>
          <dgm:resizeHandles/>
        </dgm:presLayoutVars>
      </dgm:prSet>
      <dgm:spPr/>
    </dgm:pt>
    <dgm:pt modelId="{B8943F06-20AA-4484-AE5E-8E35191D5697}" type="pres">
      <dgm:prSet presAssocID="{A39695DC-EE99-4CEC-8DE5-6CBCC9CFF387}" presName="pyramid" presStyleLbl="node1" presStyleIdx="0" presStyleCnt="1" custLinFactX="100000" custLinFactNeighborX="125828" custLinFactNeighborY="10000"/>
      <dgm:spPr/>
    </dgm:pt>
    <dgm:pt modelId="{B1A25DDD-17EC-4F20-9281-ACB3DE26DEFF}" type="pres">
      <dgm:prSet presAssocID="{A39695DC-EE99-4CEC-8DE5-6CBCC9CFF387}" presName="theList" presStyleCnt="0"/>
      <dgm:spPr/>
    </dgm:pt>
    <dgm:pt modelId="{FEFF113D-D137-4F7E-9814-684266179C5B}" type="pres">
      <dgm:prSet presAssocID="{BFC0B71B-E9AC-4B06-A2F8-DEB8995837DB}" presName="aNode" presStyleLbl="fgAcc1" presStyleIdx="0" presStyleCnt="3" custLinFactNeighborX="-27495" custLinFactNeighborY="70466">
        <dgm:presLayoutVars>
          <dgm:bulletEnabled val="1"/>
        </dgm:presLayoutVars>
      </dgm:prSet>
      <dgm:spPr/>
    </dgm:pt>
    <dgm:pt modelId="{9BE3E34F-F9F4-4F16-A0E3-276343A121AA}" type="pres">
      <dgm:prSet presAssocID="{BFC0B71B-E9AC-4B06-A2F8-DEB8995837DB}" presName="aSpace" presStyleCnt="0"/>
      <dgm:spPr/>
    </dgm:pt>
    <dgm:pt modelId="{3DCEB2A9-7FCB-4E19-A75B-6D6D9A6F41EB}" type="pres">
      <dgm:prSet presAssocID="{51C6D6D9-D6BE-4AA6-9A88-5D839F4047F0}" presName="aNode" presStyleLbl="fgAcc1" presStyleIdx="1" presStyleCnt="3" custLinFactY="21369" custLinFactNeighborX="-27495" custLinFactNeighborY="100000">
        <dgm:presLayoutVars>
          <dgm:bulletEnabled val="1"/>
        </dgm:presLayoutVars>
      </dgm:prSet>
      <dgm:spPr/>
    </dgm:pt>
    <dgm:pt modelId="{04FB8D4C-50B6-4773-B579-BDC1B3B8BF50}" type="pres">
      <dgm:prSet presAssocID="{51C6D6D9-D6BE-4AA6-9A88-5D839F4047F0}" presName="aSpace" presStyleCnt="0"/>
      <dgm:spPr/>
    </dgm:pt>
    <dgm:pt modelId="{3FA323B4-1B6C-4642-AFA1-28C0BD49C5B9}" type="pres">
      <dgm:prSet presAssocID="{5E872BAC-E57C-4E68-9C3B-DE22B97ABDE0}" presName="aNode" presStyleLbl="fgAcc1" presStyleIdx="2" presStyleCnt="3" custLinFactY="35011" custLinFactNeighborX="-28093" custLinFactNeighborY="100000">
        <dgm:presLayoutVars>
          <dgm:bulletEnabled val="1"/>
        </dgm:presLayoutVars>
      </dgm:prSet>
      <dgm:spPr/>
    </dgm:pt>
    <dgm:pt modelId="{DCD6760F-2FBB-4DAC-8438-6DBDF2A445BA}" type="pres">
      <dgm:prSet presAssocID="{5E872BAC-E57C-4E68-9C3B-DE22B97ABDE0}" presName="aSpace" presStyleCnt="0"/>
      <dgm:spPr/>
    </dgm:pt>
  </dgm:ptLst>
  <dgm:cxnLst>
    <dgm:cxn modelId="{A5C24808-5342-4610-90C6-DE413C980D6B}" type="presOf" srcId="{A39695DC-EE99-4CEC-8DE5-6CBCC9CFF387}" destId="{66CB938C-61E3-4840-9C52-BC5D85F15577}" srcOrd="0" destOrd="0" presId="urn:microsoft.com/office/officeart/2005/8/layout/pyramid2"/>
    <dgm:cxn modelId="{295C2A13-58A5-4ECE-8A5D-E734613C202B}" type="presOf" srcId="{BFC0B71B-E9AC-4B06-A2F8-DEB8995837DB}" destId="{FEFF113D-D137-4F7E-9814-684266179C5B}" srcOrd="0" destOrd="0" presId="urn:microsoft.com/office/officeart/2005/8/layout/pyramid2"/>
    <dgm:cxn modelId="{AC0C6D2A-048A-4B44-BC53-3A8A3E1FEE44}" type="presOf" srcId="{5E872BAC-E57C-4E68-9C3B-DE22B97ABDE0}" destId="{3FA323B4-1B6C-4642-AFA1-28C0BD49C5B9}" srcOrd="0" destOrd="0" presId="urn:microsoft.com/office/officeart/2005/8/layout/pyramid2"/>
    <dgm:cxn modelId="{9E2E214E-6981-4BE4-9DDA-4546E0C02468}" srcId="{A39695DC-EE99-4CEC-8DE5-6CBCC9CFF387}" destId="{51C6D6D9-D6BE-4AA6-9A88-5D839F4047F0}" srcOrd="1" destOrd="0" parTransId="{1C26CFE1-2B20-4F1C-B57D-3278BE4EA800}" sibTransId="{AF2D23BE-C821-49E8-819A-FFAACEC027AD}"/>
    <dgm:cxn modelId="{246CFF55-70AA-4B6A-9B6F-AB0AAD1D4A95}" srcId="{A39695DC-EE99-4CEC-8DE5-6CBCC9CFF387}" destId="{BFC0B71B-E9AC-4B06-A2F8-DEB8995837DB}" srcOrd="0" destOrd="0" parTransId="{758481F7-AC14-4639-B386-13C488EA23D2}" sibTransId="{A388869A-D737-44F6-999D-BEB83824A0EE}"/>
    <dgm:cxn modelId="{6FF1C086-1492-4104-888B-FB900C450C17}" srcId="{A39695DC-EE99-4CEC-8DE5-6CBCC9CFF387}" destId="{5E872BAC-E57C-4E68-9C3B-DE22B97ABDE0}" srcOrd="2" destOrd="0" parTransId="{451ACA05-D7CB-4673-B46E-6D3A0B38DFCA}" sibTransId="{7FB40202-8ABB-4F65-A131-A3663DF01F50}"/>
    <dgm:cxn modelId="{C6280595-1D39-46DC-8F00-EAA95E38B46E}" type="presOf" srcId="{51C6D6D9-D6BE-4AA6-9A88-5D839F4047F0}" destId="{3DCEB2A9-7FCB-4E19-A75B-6D6D9A6F41EB}" srcOrd="0" destOrd="0" presId="urn:microsoft.com/office/officeart/2005/8/layout/pyramid2"/>
    <dgm:cxn modelId="{86EE9E64-2315-4111-9D26-D4B7E0873261}" type="presParOf" srcId="{66CB938C-61E3-4840-9C52-BC5D85F15577}" destId="{B8943F06-20AA-4484-AE5E-8E35191D5697}" srcOrd="0" destOrd="0" presId="urn:microsoft.com/office/officeart/2005/8/layout/pyramid2"/>
    <dgm:cxn modelId="{2657910D-96DE-4FE5-890F-EF84EF4E6869}" type="presParOf" srcId="{66CB938C-61E3-4840-9C52-BC5D85F15577}" destId="{B1A25DDD-17EC-4F20-9281-ACB3DE26DEFF}" srcOrd="1" destOrd="0" presId="urn:microsoft.com/office/officeart/2005/8/layout/pyramid2"/>
    <dgm:cxn modelId="{A6AF9FDA-78AD-4B17-A63B-705FA16557FB}" type="presParOf" srcId="{B1A25DDD-17EC-4F20-9281-ACB3DE26DEFF}" destId="{FEFF113D-D137-4F7E-9814-684266179C5B}" srcOrd="0" destOrd="0" presId="urn:microsoft.com/office/officeart/2005/8/layout/pyramid2"/>
    <dgm:cxn modelId="{C46ACF76-8586-4A5F-A3B0-1175B78C8BC2}" type="presParOf" srcId="{B1A25DDD-17EC-4F20-9281-ACB3DE26DEFF}" destId="{9BE3E34F-F9F4-4F16-A0E3-276343A121AA}" srcOrd="1" destOrd="0" presId="urn:microsoft.com/office/officeart/2005/8/layout/pyramid2"/>
    <dgm:cxn modelId="{80A6ED02-6EC6-4478-BAC9-862888488E48}" type="presParOf" srcId="{B1A25DDD-17EC-4F20-9281-ACB3DE26DEFF}" destId="{3DCEB2A9-7FCB-4E19-A75B-6D6D9A6F41EB}" srcOrd="2" destOrd="0" presId="urn:microsoft.com/office/officeart/2005/8/layout/pyramid2"/>
    <dgm:cxn modelId="{FDA17D6F-8653-4CF1-8A13-2CCCC4C72190}" type="presParOf" srcId="{B1A25DDD-17EC-4F20-9281-ACB3DE26DEFF}" destId="{04FB8D4C-50B6-4773-B579-BDC1B3B8BF50}" srcOrd="3" destOrd="0" presId="urn:microsoft.com/office/officeart/2005/8/layout/pyramid2"/>
    <dgm:cxn modelId="{DF58A87A-C3A3-4BD4-AA11-4B0EF846C6E4}" type="presParOf" srcId="{B1A25DDD-17EC-4F20-9281-ACB3DE26DEFF}" destId="{3FA323B4-1B6C-4642-AFA1-28C0BD49C5B9}" srcOrd="4" destOrd="0" presId="urn:microsoft.com/office/officeart/2005/8/layout/pyramid2"/>
    <dgm:cxn modelId="{7CD08DC4-F6BA-4518-A0DA-BDEC46E75F65}" type="presParOf" srcId="{B1A25DDD-17EC-4F20-9281-ACB3DE26DEFF}" destId="{DCD6760F-2FBB-4DAC-8438-6DBDF2A445B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1338E3-AA1D-4365-A85F-A498455EFB6C}" type="doc">
      <dgm:prSet loTypeId="urn:microsoft.com/office/officeart/2005/8/layout/bProcess4" loCatId="process" qsTypeId="urn:microsoft.com/office/officeart/2005/8/quickstyle/3d2" qsCatId="3D" csTypeId="urn:microsoft.com/office/officeart/2005/8/colors/accent1_2" csCatId="accent1" phldr="1"/>
      <dgm:spPr/>
      <dgm:t>
        <a:bodyPr/>
        <a:lstStyle/>
        <a:p>
          <a:endParaRPr lang="de-DE"/>
        </a:p>
      </dgm:t>
    </dgm:pt>
    <dgm:pt modelId="{A854A597-2CEB-43CA-BBB0-5D5206616FFF}">
      <dgm:prSet phldrT="[Text]"/>
      <dgm:spPr>
        <a:solidFill>
          <a:schemeClr val="tx1"/>
        </a:solidFill>
      </dgm:spPr>
      <dgm:t>
        <a:bodyPr/>
        <a:lstStyle/>
        <a:p>
          <a:r>
            <a:rPr lang="de-DE" dirty="0"/>
            <a:t>BDSG I</a:t>
          </a:r>
        </a:p>
        <a:p>
          <a:r>
            <a:rPr lang="de-DE" dirty="0"/>
            <a:t>1976</a:t>
          </a:r>
        </a:p>
      </dgm:t>
    </dgm:pt>
    <dgm:pt modelId="{F6483C79-F409-46D4-BF63-E1344938B5E5}" type="parTrans" cxnId="{788BB332-A713-4768-8A85-0FC4E20D3408}">
      <dgm:prSet/>
      <dgm:spPr/>
      <dgm:t>
        <a:bodyPr/>
        <a:lstStyle/>
        <a:p>
          <a:endParaRPr lang="de-DE"/>
        </a:p>
      </dgm:t>
    </dgm:pt>
    <dgm:pt modelId="{67D2FF47-868E-4E62-BE52-CD4E3A0E8C31}" type="sibTrans" cxnId="{788BB332-A713-4768-8A85-0FC4E20D3408}">
      <dgm:prSet/>
      <dgm:spPr/>
      <dgm:t>
        <a:bodyPr/>
        <a:lstStyle/>
        <a:p>
          <a:endParaRPr lang="de-DE"/>
        </a:p>
      </dgm:t>
    </dgm:pt>
    <dgm:pt modelId="{03577D26-B6F3-4333-8ACE-452986ECB7EA}">
      <dgm:prSet phldrT="[Text]"/>
      <dgm:spPr/>
      <dgm:t>
        <a:bodyPr/>
        <a:lstStyle/>
        <a:p>
          <a:r>
            <a:rPr lang="de-DE" dirty="0"/>
            <a:t>OECD Leitlinien </a:t>
          </a:r>
        </a:p>
        <a:p>
          <a:r>
            <a:rPr lang="de-DE" dirty="0"/>
            <a:t>1980 </a:t>
          </a:r>
        </a:p>
      </dgm:t>
    </dgm:pt>
    <dgm:pt modelId="{4CA665DF-17C9-4645-80AC-E9087764522D}" type="parTrans" cxnId="{C83A213D-2974-4C6A-8900-D2FCE4055FFC}">
      <dgm:prSet/>
      <dgm:spPr/>
      <dgm:t>
        <a:bodyPr/>
        <a:lstStyle/>
        <a:p>
          <a:endParaRPr lang="de-DE"/>
        </a:p>
      </dgm:t>
    </dgm:pt>
    <dgm:pt modelId="{99D4FD82-7882-4EA0-98BB-31C0A9C21460}" type="sibTrans" cxnId="{C83A213D-2974-4C6A-8900-D2FCE4055FFC}">
      <dgm:prSet/>
      <dgm:spPr/>
      <dgm:t>
        <a:bodyPr/>
        <a:lstStyle/>
        <a:p>
          <a:endParaRPr lang="de-DE"/>
        </a:p>
      </dgm:t>
    </dgm:pt>
    <dgm:pt modelId="{7597ED1F-F030-43E9-AD4F-47EE9AB722CE}">
      <dgm:prSet phldrT="[Text]"/>
      <dgm:spPr>
        <a:solidFill>
          <a:schemeClr val="tx1"/>
        </a:solidFill>
      </dgm:spPr>
      <dgm:t>
        <a:bodyPr/>
        <a:lstStyle/>
        <a:p>
          <a:r>
            <a:rPr lang="de-DE" dirty="0"/>
            <a:t>BDSG II</a:t>
          </a:r>
        </a:p>
        <a:p>
          <a:r>
            <a:rPr lang="de-DE" dirty="0"/>
            <a:t>1990</a:t>
          </a:r>
        </a:p>
      </dgm:t>
    </dgm:pt>
    <dgm:pt modelId="{FE35D2D0-9C6D-4062-8A7C-C6FEAA26C748}" type="parTrans" cxnId="{9450D84C-EE60-4944-A612-0304236786D0}">
      <dgm:prSet/>
      <dgm:spPr/>
      <dgm:t>
        <a:bodyPr/>
        <a:lstStyle/>
        <a:p>
          <a:endParaRPr lang="de-DE"/>
        </a:p>
      </dgm:t>
    </dgm:pt>
    <dgm:pt modelId="{85F565D6-B35A-4709-AF7C-7AA35E643FC7}" type="sibTrans" cxnId="{9450D84C-EE60-4944-A612-0304236786D0}">
      <dgm:prSet/>
      <dgm:spPr/>
      <dgm:t>
        <a:bodyPr/>
        <a:lstStyle/>
        <a:p>
          <a:endParaRPr lang="de-DE"/>
        </a:p>
      </dgm:t>
    </dgm:pt>
    <dgm:pt modelId="{DD5866CE-7785-44DF-93C6-CE8202314B96}">
      <dgm:prSet phldrT="[Text]"/>
      <dgm:spPr/>
      <dgm:t>
        <a:bodyPr/>
        <a:lstStyle/>
        <a:p>
          <a:r>
            <a:rPr lang="de-DE" dirty="0"/>
            <a:t>EU-DS-Richtlinie</a:t>
          </a:r>
        </a:p>
        <a:p>
          <a:r>
            <a:rPr lang="de-DE" dirty="0"/>
            <a:t>1995</a:t>
          </a:r>
        </a:p>
      </dgm:t>
    </dgm:pt>
    <dgm:pt modelId="{D6AA88E8-1276-450A-B7D4-5AB4E799A765}" type="parTrans" cxnId="{A2141A7B-9395-471C-818C-E9F3A58FE462}">
      <dgm:prSet/>
      <dgm:spPr/>
      <dgm:t>
        <a:bodyPr/>
        <a:lstStyle/>
        <a:p>
          <a:endParaRPr lang="de-DE"/>
        </a:p>
      </dgm:t>
    </dgm:pt>
    <dgm:pt modelId="{60536FE5-569B-46C2-9E2F-0A31600DCA92}" type="sibTrans" cxnId="{A2141A7B-9395-471C-818C-E9F3A58FE462}">
      <dgm:prSet/>
      <dgm:spPr/>
      <dgm:t>
        <a:bodyPr/>
        <a:lstStyle/>
        <a:p>
          <a:endParaRPr lang="de-DE"/>
        </a:p>
      </dgm:t>
    </dgm:pt>
    <dgm:pt modelId="{2DBEA1B6-5CCF-43BF-89EE-5718DDB2F5C4}">
      <dgm:prSet phldrT="[Text]"/>
      <dgm:spPr>
        <a:solidFill>
          <a:schemeClr val="tx1"/>
        </a:solidFill>
      </dgm:spPr>
      <dgm:t>
        <a:bodyPr/>
        <a:lstStyle/>
        <a:p>
          <a:r>
            <a:rPr lang="de-DE" dirty="0"/>
            <a:t>BDSG III</a:t>
          </a:r>
        </a:p>
        <a:p>
          <a:r>
            <a:rPr lang="de-DE" dirty="0"/>
            <a:t>2001</a:t>
          </a:r>
        </a:p>
      </dgm:t>
    </dgm:pt>
    <dgm:pt modelId="{C59080CD-58E1-4381-AFAC-3D643C8951BE}" type="parTrans" cxnId="{10465DB5-2CF7-4163-B2C2-605DAFE6EA9F}">
      <dgm:prSet/>
      <dgm:spPr/>
      <dgm:t>
        <a:bodyPr/>
        <a:lstStyle/>
        <a:p>
          <a:endParaRPr lang="de-DE"/>
        </a:p>
      </dgm:t>
    </dgm:pt>
    <dgm:pt modelId="{8B9EF478-11EB-4196-B752-002BB2AE5B55}" type="sibTrans" cxnId="{10465DB5-2CF7-4163-B2C2-605DAFE6EA9F}">
      <dgm:prSet/>
      <dgm:spPr/>
      <dgm:t>
        <a:bodyPr/>
        <a:lstStyle/>
        <a:p>
          <a:endParaRPr lang="de-DE"/>
        </a:p>
      </dgm:t>
    </dgm:pt>
    <dgm:pt modelId="{EE781CFE-8187-4CF2-8CC7-168C2A8A9176}">
      <dgm:prSet phldrT="[Text]"/>
      <dgm:spPr/>
      <dgm:t>
        <a:bodyPr/>
        <a:lstStyle/>
        <a:p>
          <a:r>
            <a:rPr lang="de-DE" b="1" dirty="0"/>
            <a:t>DSGVO </a:t>
          </a:r>
        </a:p>
        <a:p>
          <a:r>
            <a:rPr lang="de-DE" b="1" dirty="0"/>
            <a:t>2016 (2018)</a:t>
          </a:r>
        </a:p>
      </dgm:t>
    </dgm:pt>
    <dgm:pt modelId="{BA9E1751-3B5B-45E6-BEA4-34A678FC8430}" type="sibTrans" cxnId="{DC672575-6A58-4C36-9733-5F1C8BBA9CBA}">
      <dgm:prSet/>
      <dgm:spPr/>
      <dgm:t>
        <a:bodyPr/>
        <a:lstStyle/>
        <a:p>
          <a:endParaRPr lang="de-DE"/>
        </a:p>
      </dgm:t>
    </dgm:pt>
    <dgm:pt modelId="{F6990531-8A95-4A45-9B8F-57C199CFADF3}" type="parTrans" cxnId="{DC672575-6A58-4C36-9733-5F1C8BBA9CBA}">
      <dgm:prSet/>
      <dgm:spPr/>
      <dgm:t>
        <a:bodyPr/>
        <a:lstStyle/>
        <a:p>
          <a:endParaRPr lang="de-DE"/>
        </a:p>
      </dgm:t>
    </dgm:pt>
    <dgm:pt modelId="{7F77BF02-B234-46C1-9EDF-C755976EDD96}">
      <dgm:prSet phldrT="[Text]"/>
      <dgm:spPr>
        <a:solidFill>
          <a:schemeClr val="tx1"/>
        </a:solidFill>
        <a:ln>
          <a:solidFill>
            <a:schemeClr val="tx1"/>
          </a:solidFill>
        </a:ln>
      </dgm:spPr>
      <dgm:t>
        <a:bodyPr/>
        <a:lstStyle/>
        <a:p>
          <a:r>
            <a:rPr lang="de-DE" dirty="0"/>
            <a:t>BDSG IV </a:t>
          </a:r>
        </a:p>
        <a:p>
          <a:r>
            <a:rPr lang="de-DE" dirty="0"/>
            <a:t>2017 (2018)</a:t>
          </a:r>
        </a:p>
      </dgm:t>
    </dgm:pt>
    <dgm:pt modelId="{21BBED43-6EA1-49FE-A09E-3B7D35CBCCE7}" type="sibTrans" cxnId="{F3697302-87A3-4183-A91B-6F0A006798F7}">
      <dgm:prSet/>
      <dgm:spPr/>
      <dgm:t>
        <a:bodyPr/>
        <a:lstStyle/>
        <a:p>
          <a:endParaRPr lang="de-DE"/>
        </a:p>
      </dgm:t>
    </dgm:pt>
    <dgm:pt modelId="{C1D8BB49-7C32-4DD8-967E-B8D6A9ED18E6}" type="parTrans" cxnId="{F3697302-87A3-4183-A91B-6F0A006798F7}">
      <dgm:prSet/>
      <dgm:spPr/>
      <dgm:t>
        <a:bodyPr/>
        <a:lstStyle/>
        <a:p>
          <a:endParaRPr lang="de-DE"/>
        </a:p>
      </dgm:t>
    </dgm:pt>
    <dgm:pt modelId="{BB178DE1-95A2-4E83-B422-FF3405549B37}" type="pres">
      <dgm:prSet presAssocID="{F31338E3-AA1D-4365-A85F-A498455EFB6C}" presName="Name0" presStyleCnt="0">
        <dgm:presLayoutVars>
          <dgm:dir/>
          <dgm:resizeHandles/>
        </dgm:presLayoutVars>
      </dgm:prSet>
      <dgm:spPr/>
    </dgm:pt>
    <dgm:pt modelId="{C4C4799E-838B-4847-A22F-3E7C01E8370F}" type="pres">
      <dgm:prSet presAssocID="{A854A597-2CEB-43CA-BBB0-5D5206616FFF}" presName="compNode" presStyleCnt="0"/>
      <dgm:spPr/>
    </dgm:pt>
    <dgm:pt modelId="{676B5534-8AEA-4FDA-8A0D-BD521D2004B2}" type="pres">
      <dgm:prSet presAssocID="{A854A597-2CEB-43CA-BBB0-5D5206616FFF}" presName="dummyConnPt" presStyleCnt="0"/>
      <dgm:spPr/>
    </dgm:pt>
    <dgm:pt modelId="{D62FC1F3-4724-4BB1-B942-E77B012F409C}" type="pres">
      <dgm:prSet presAssocID="{A854A597-2CEB-43CA-BBB0-5D5206616FFF}" presName="node" presStyleLbl="node1" presStyleIdx="0" presStyleCnt="7">
        <dgm:presLayoutVars>
          <dgm:bulletEnabled val="1"/>
        </dgm:presLayoutVars>
      </dgm:prSet>
      <dgm:spPr/>
    </dgm:pt>
    <dgm:pt modelId="{76333A35-34B9-4474-976D-B4AF15EDA018}" type="pres">
      <dgm:prSet presAssocID="{67D2FF47-868E-4E62-BE52-CD4E3A0E8C31}" presName="sibTrans" presStyleLbl="bgSibTrans2D1" presStyleIdx="0" presStyleCnt="6"/>
      <dgm:spPr/>
    </dgm:pt>
    <dgm:pt modelId="{91F8E079-F5EC-41EA-AF8F-BDE30BD9DBAE}" type="pres">
      <dgm:prSet presAssocID="{03577D26-B6F3-4333-8ACE-452986ECB7EA}" presName="compNode" presStyleCnt="0"/>
      <dgm:spPr/>
    </dgm:pt>
    <dgm:pt modelId="{68FCD272-5052-47E9-86A3-25FD8AFDE166}" type="pres">
      <dgm:prSet presAssocID="{03577D26-B6F3-4333-8ACE-452986ECB7EA}" presName="dummyConnPt" presStyleCnt="0"/>
      <dgm:spPr/>
    </dgm:pt>
    <dgm:pt modelId="{0ED2E977-2FFD-48D6-93BF-1374DEBDD8BF}" type="pres">
      <dgm:prSet presAssocID="{03577D26-B6F3-4333-8ACE-452986ECB7EA}" presName="node" presStyleLbl="node1" presStyleIdx="1" presStyleCnt="7">
        <dgm:presLayoutVars>
          <dgm:bulletEnabled val="1"/>
        </dgm:presLayoutVars>
      </dgm:prSet>
      <dgm:spPr/>
    </dgm:pt>
    <dgm:pt modelId="{AC85A360-4406-4832-A0E5-A1B89DA60840}" type="pres">
      <dgm:prSet presAssocID="{99D4FD82-7882-4EA0-98BB-31C0A9C21460}" presName="sibTrans" presStyleLbl="bgSibTrans2D1" presStyleIdx="1" presStyleCnt="6"/>
      <dgm:spPr/>
    </dgm:pt>
    <dgm:pt modelId="{1B8D973B-535A-4E32-9BA3-F04B517F296C}" type="pres">
      <dgm:prSet presAssocID="{7597ED1F-F030-43E9-AD4F-47EE9AB722CE}" presName="compNode" presStyleCnt="0"/>
      <dgm:spPr/>
    </dgm:pt>
    <dgm:pt modelId="{6448AF1D-2CDD-4EDD-A29C-C7D734F304F9}" type="pres">
      <dgm:prSet presAssocID="{7597ED1F-F030-43E9-AD4F-47EE9AB722CE}" presName="dummyConnPt" presStyleCnt="0"/>
      <dgm:spPr/>
    </dgm:pt>
    <dgm:pt modelId="{E51192C8-63DD-47E0-82F4-1154B8213B78}" type="pres">
      <dgm:prSet presAssocID="{7597ED1F-F030-43E9-AD4F-47EE9AB722CE}" presName="node" presStyleLbl="node1" presStyleIdx="2" presStyleCnt="7">
        <dgm:presLayoutVars>
          <dgm:bulletEnabled val="1"/>
        </dgm:presLayoutVars>
      </dgm:prSet>
      <dgm:spPr/>
    </dgm:pt>
    <dgm:pt modelId="{C0E30D3B-1534-44FB-A972-8E70B4235966}" type="pres">
      <dgm:prSet presAssocID="{85F565D6-B35A-4709-AF7C-7AA35E643FC7}" presName="sibTrans" presStyleLbl="bgSibTrans2D1" presStyleIdx="2" presStyleCnt="6"/>
      <dgm:spPr/>
    </dgm:pt>
    <dgm:pt modelId="{5FDFD07E-E36C-4B1E-88F0-F3550C0B1AB5}" type="pres">
      <dgm:prSet presAssocID="{DD5866CE-7785-44DF-93C6-CE8202314B96}" presName="compNode" presStyleCnt="0"/>
      <dgm:spPr/>
    </dgm:pt>
    <dgm:pt modelId="{8B059D59-F3D6-4734-863D-AB5BB7DC6922}" type="pres">
      <dgm:prSet presAssocID="{DD5866CE-7785-44DF-93C6-CE8202314B96}" presName="dummyConnPt" presStyleCnt="0"/>
      <dgm:spPr/>
    </dgm:pt>
    <dgm:pt modelId="{0E26B951-6C32-4876-9554-1AB42C65FC14}" type="pres">
      <dgm:prSet presAssocID="{DD5866CE-7785-44DF-93C6-CE8202314B96}" presName="node" presStyleLbl="node1" presStyleIdx="3" presStyleCnt="7">
        <dgm:presLayoutVars>
          <dgm:bulletEnabled val="1"/>
        </dgm:presLayoutVars>
      </dgm:prSet>
      <dgm:spPr/>
    </dgm:pt>
    <dgm:pt modelId="{F0B12EA8-6CE4-4F83-80D2-2162C399D929}" type="pres">
      <dgm:prSet presAssocID="{60536FE5-569B-46C2-9E2F-0A31600DCA92}" presName="sibTrans" presStyleLbl="bgSibTrans2D1" presStyleIdx="3" presStyleCnt="6"/>
      <dgm:spPr/>
    </dgm:pt>
    <dgm:pt modelId="{DE8FD949-AA6A-4947-8142-4BECA8FABF65}" type="pres">
      <dgm:prSet presAssocID="{2DBEA1B6-5CCF-43BF-89EE-5718DDB2F5C4}" presName="compNode" presStyleCnt="0"/>
      <dgm:spPr/>
    </dgm:pt>
    <dgm:pt modelId="{2A9C6501-70DA-4C13-B6FC-18587417AAEE}" type="pres">
      <dgm:prSet presAssocID="{2DBEA1B6-5CCF-43BF-89EE-5718DDB2F5C4}" presName="dummyConnPt" presStyleCnt="0"/>
      <dgm:spPr/>
    </dgm:pt>
    <dgm:pt modelId="{DC32C802-297B-4DC8-99D0-B9FDBFA8320D}" type="pres">
      <dgm:prSet presAssocID="{2DBEA1B6-5CCF-43BF-89EE-5718DDB2F5C4}" presName="node" presStyleLbl="node1" presStyleIdx="4" presStyleCnt="7">
        <dgm:presLayoutVars>
          <dgm:bulletEnabled val="1"/>
        </dgm:presLayoutVars>
      </dgm:prSet>
      <dgm:spPr/>
    </dgm:pt>
    <dgm:pt modelId="{7A32D378-6E05-4F12-9E46-7552BA50115D}" type="pres">
      <dgm:prSet presAssocID="{8B9EF478-11EB-4196-B752-002BB2AE5B55}" presName="sibTrans" presStyleLbl="bgSibTrans2D1" presStyleIdx="4" presStyleCnt="6"/>
      <dgm:spPr/>
    </dgm:pt>
    <dgm:pt modelId="{A0C15CE4-A354-4947-B285-7D26C13AC21E}" type="pres">
      <dgm:prSet presAssocID="{EE781CFE-8187-4CF2-8CC7-168C2A8A9176}" presName="compNode" presStyleCnt="0"/>
      <dgm:spPr/>
    </dgm:pt>
    <dgm:pt modelId="{3DB9D355-451A-42EE-9F64-627B8C627B5E}" type="pres">
      <dgm:prSet presAssocID="{EE781CFE-8187-4CF2-8CC7-168C2A8A9176}" presName="dummyConnPt" presStyleCnt="0"/>
      <dgm:spPr/>
    </dgm:pt>
    <dgm:pt modelId="{354CF115-1B86-40E6-A9A1-902E2565815C}" type="pres">
      <dgm:prSet presAssocID="{EE781CFE-8187-4CF2-8CC7-168C2A8A9176}" presName="node" presStyleLbl="node1" presStyleIdx="5" presStyleCnt="7" custScaleX="197880" custScaleY="186215">
        <dgm:presLayoutVars>
          <dgm:bulletEnabled val="1"/>
        </dgm:presLayoutVars>
      </dgm:prSet>
      <dgm:spPr/>
    </dgm:pt>
    <dgm:pt modelId="{09373F66-E1A0-4286-881C-831516AD64A5}" type="pres">
      <dgm:prSet presAssocID="{BA9E1751-3B5B-45E6-BEA4-34A678FC8430}" presName="sibTrans" presStyleLbl="bgSibTrans2D1" presStyleIdx="5" presStyleCnt="6"/>
      <dgm:spPr/>
    </dgm:pt>
    <dgm:pt modelId="{134569D4-62F8-49DA-B7FC-3547D923322C}" type="pres">
      <dgm:prSet presAssocID="{7F77BF02-B234-46C1-9EDF-C755976EDD96}" presName="compNode" presStyleCnt="0"/>
      <dgm:spPr/>
    </dgm:pt>
    <dgm:pt modelId="{C9A85C9C-3B13-4BC4-B152-803801534C72}" type="pres">
      <dgm:prSet presAssocID="{7F77BF02-B234-46C1-9EDF-C755976EDD96}" presName="dummyConnPt" presStyleCnt="0"/>
      <dgm:spPr/>
    </dgm:pt>
    <dgm:pt modelId="{36CC37FD-90DD-4950-AADC-918280FCB4B8}" type="pres">
      <dgm:prSet presAssocID="{7F77BF02-B234-46C1-9EDF-C755976EDD96}" presName="node" presStyleLbl="node1" presStyleIdx="6" presStyleCnt="7">
        <dgm:presLayoutVars>
          <dgm:bulletEnabled val="1"/>
        </dgm:presLayoutVars>
      </dgm:prSet>
      <dgm:spPr/>
    </dgm:pt>
  </dgm:ptLst>
  <dgm:cxnLst>
    <dgm:cxn modelId="{F3697302-87A3-4183-A91B-6F0A006798F7}" srcId="{F31338E3-AA1D-4365-A85F-A498455EFB6C}" destId="{7F77BF02-B234-46C1-9EDF-C755976EDD96}" srcOrd="6" destOrd="0" parTransId="{C1D8BB49-7C32-4DD8-967E-B8D6A9ED18E6}" sibTransId="{21BBED43-6EA1-49FE-A09E-3B7D35CBCCE7}"/>
    <dgm:cxn modelId="{526F0903-FC14-4B9A-85EA-F9B5CDC2F70C}" type="presOf" srcId="{2DBEA1B6-5CCF-43BF-89EE-5718DDB2F5C4}" destId="{DC32C802-297B-4DC8-99D0-B9FDBFA8320D}" srcOrd="0" destOrd="0" presId="urn:microsoft.com/office/officeart/2005/8/layout/bProcess4"/>
    <dgm:cxn modelId="{602CC20D-9BAD-4F5B-81EB-90104A298113}" type="presOf" srcId="{8B9EF478-11EB-4196-B752-002BB2AE5B55}" destId="{7A32D378-6E05-4F12-9E46-7552BA50115D}" srcOrd="0" destOrd="0" presId="urn:microsoft.com/office/officeart/2005/8/layout/bProcess4"/>
    <dgm:cxn modelId="{7EA74C11-0184-451A-B983-D24A49F87B6F}" type="presOf" srcId="{60536FE5-569B-46C2-9E2F-0A31600DCA92}" destId="{F0B12EA8-6CE4-4F83-80D2-2162C399D929}" srcOrd="0" destOrd="0" presId="urn:microsoft.com/office/officeart/2005/8/layout/bProcess4"/>
    <dgm:cxn modelId="{AB826220-FBA3-41CA-AE99-323EE0C41DF7}" type="presOf" srcId="{A854A597-2CEB-43CA-BBB0-5D5206616FFF}" destId="{D62FC1F3-4724-4BB1-B942-E77B012F409C}" srcOrd="0" destOrd="0" presId="urn:microsoft.com/office/officeart/2005/8/layout/bProcess4"/>
    <dgm:cxn modelId="{788BB332-A713-4768-8A85-0FC4E20D3408}" srcId="{F31338E3-AA1D-4365-A85F-A498455EFB6C}" destId="{A854A597-2CEB-43CA-BBB0-5D5206616FFF}" srcOrd="0" destOrd="0" parTransId="{F6483C79-F409-46D4-BF63-E1344938B5E5}" sibTransId="{67D2FF47-868E-4E62-BE52-CD4E3A0E8C31}"/>
    <dgm:cxn modelId="{C83A213D-2974-4C6A-8900-D2FCE4055FFC}" srcId="{F31338E3-AA1D-4365-A85F-A498455EFB6C}" destId="{03577D26-B6F3-4333-8ACE-452986ECB7EA}" srcOrd="1" destOrd="0" parTransId="{4CA665DF-17C9-4645-80AC-E9087764522D}" sibTransId="{99D4FD82-7882-4EA0-98BB-31C0A9C21460}"/>
    <dgm:cxn modelId="{B3E49F62-465E-4984-BE78-432A42897BCC}" type="presOf" srcId="{BA9E1751-3B5B-45E6-BEA4-34A678FC8430}" destId="{09373F66-E1A0-4286-881C-831516AD64A5}" srcOrd="0" destOrd="0" presId="urn:microsoft.com/office/officeart/2005/8/layout/bProcess4"/>
    <dgm:cxn modelId="{9450D84C-EE60-4944-A612-0304236786D0}" srcId="{F31338E3-AA1D-4365-A85F-A498455EFB6C}" destId="{7597ED1F-F030-43E9-AD4F-47EE9AB722CE}" srcOrd="2" destOrd="0" parTransId="{FE35D2D0-9C6D-4062-8A7C-C6FEAA26C748}" sibTransId="{85F565D6-B35A-4709-AF7C-7AA35E643FC7}"/>
    <dgm:cxn modelId="{DC672575-6A58-4C36-9733-5F1C8BBA9CBA}" srcId="{F31338E3-AA1D-4365-A85F-A498455EFB6C}" destId="{EE781CFE-8187-4CF2-8CC7-168C2A8A9176}" srcOrd="5" destOrd="0" parTransId="{F6990531-8A95-4A45-9B8F-57C199CFADF3}" sibTransId="{BA9E1751-3B5B-45E6-BEA4-34A678FC8430}"/>
    <dgm:cxn modelId="{A2141A7B-9395-471C-818C-E9F3A58FE462}" srcId="{F31338E3-AA1D-4365-A85F-A498455EFB6C}" destId="{DD5866CE-7785-44DF-93C6-CE8202314B96}" srcOrd="3" destOrd="0" parTransId="{D6AA88E8-1276-450A-B7D4-5AB4E799A765}" sibTransId="{60536FE5-569B-46C2-9E2F-0A31600DCA92}"/>
    <dgm:cxn modelId="{F763D482-A0CD-452F-A6E4-13AE95EB8EEA}" type="presOf" srcId="{DD5866CE-7785-44DF-93C6-CE8202314B96}" destId="{0E26B951-6C32-4876-9554-1AB42C65FC14}" srcOrd="0" destOrd="0" presId="urn:microsoft.com/office/officeart/2005/8/layout/bProcess4"/>
    <dgm:cxn modelId="{C53DC286-5CEB-4EAA-BBE5-DA813AF76936}" type="presOf" srcId="{7597ED1F-F030-43E9-AD4F-47EE9AB722CE}" destId="{E51192C8-63DD-47E0-82F4-1154B8213B78}" srcOrd="0" destOrd="0" presId="urn:microsoft.com/office/officeart/2005/8/layout/bProcess4"/>
    <dgm:cxn modelId="{F8916FA4-A4A6-4439-B5E0-66B67B924563}" type="presOf" srcId="{03577D26-B6F3-4333-8ACE-452986ECB7EA}" destId="{0ED2E977-2FFD-48D6-93BF-1374DEBDD8BF}" srcOrd="0" destOrd="0" presId="urn:microsoft.com/office/officeart/2005/8/layout/bProcess4"/>
    <dgm:cxn modelId="{DF1656A4-B052-43AA-ADF4-7F78C20BD6DE}" type="presOf" srcId="{7F77BF02-B234-46C1-9EDF-C755976EDD96}" destId="{36CC37FD-90DD-4950-AADC-918280FCB4B8}" srcOrd="0" destOrd="0" presId="urn:microsoft.com/office/officeart/2005/8/layout/bProcess4"/>
    <dgm:cxn modelId="{396C94AC-82CC-4C4F-AB63-AA8D2F31D05A}" type="presOf" srcId="{99D4FD82-7882-4EA0-98BB-31C0A9C21460}" destId="{AC85A360-4406-4832-A0E5-A1B89DA60840}" srcOrd="0" destOrd="0" presId="urn:microsoft.com/office/officeart/2005/8/layout/bProcess4"/>
    <dgm:cxn modelId="{10465DB5-2CF7-4163-B2C2-605DAFE6EA9F}" srcId="{F31338E3-AA1D-4365-A85F-A498455EFB6C}" destId="{2DBEA1B6-5CCF-43BF-89EE-5718DDB2F5C4}" srcOrd="4" destOrd="0" parTransId="{C59080CD-58E1-4381-AFAC-3D643C8951BE}" sibTransId="{8B9EF478-11EB-4196-B752-002BB2AE5B55}"/>
    <dgm:cxn modelId="{85157CCC-AD5A-4F1E-965C-8A55EF144009}" type="presOf" srcId="{85F565D6-B35A-4709-AF7C-7AA35E643FC7}" destId="{C0E30D3B-1534-44FB-A972-8E70B4235966}" srcOrd="0" destOrd="0" presId="urn:microsoft.com/office/officeart/2005/8/layout/bProcess4"/>
    <dgm:cxn modelId="{C87D14D0-71D6-4206-A863-2AC06522B54F}" type="presOf" srcId="{EE781CFE-8187-4CF2-8CC7-168C2A8A9176}" destId="{354CF115-1B86-40E6-A9A1-902E2565815C}" srcOrd="0" destOrd="0" presId="urn:microsoft.com/office/officeart/2005/8/layout/bProcess4"/>
    <dgm:cxn modelId="{794940E5-7C17-49F7-8C26-AA9E03B236B7}" type="presOf" srcId="{F31338E3-AA1D-4365-A85F-A498455EFB6C}" destId="{BB178DE1-95A2-4E83-B422-FF3405549B37}" srcOrd="0" destOrd="0" presId="urn:microsoft.com/office/officeart/2005/8/layout/bProcess4"/>
    <dgm:cxn modelId="{E30D5BE9-9ED3-4CFE-9CB8-ADB8FC7BFAE9}" type="presOf" srcId="{67D2FF47-868E-4E62-BE52-CD4E3A0E8C31}" destId="{76333A35-34B9-4474-976D-B4AF15EDA018}" srcOrd="0" destOrd="0" presId="urn:microsoft.com/office/officeart/2005/8/layout/bProcess4"/>
    <dgm:cxn modelId="{7A137EBA-07CC-47D4-BF59-A16F5B400E40}" type="presParOf" srcId="{BB178DE1-95A2-4E83-B422-FF3405549B37}" destId="{C4C4799E-838B-4847-A22F-3E7C01E8370F}" srcOrd="0" destOrd="0" presId="urn:microsoft.com/office/officeart/2005/8/layout/bProcess4"/>
    <dgm:cxn modelId="{24C849B9-45F5-42E0-9E85-ACE922E239D2}" type="presParOf" srcId="{C4C4799E-838B-4847-A22F-3E7C01E8370F}" destId="{676B5534-8AEA-4FDA-8A0D-BD521D2004B2}" srcOrd="0" destOrd="0" presId="urn:microsoft.com/office/officeart/2005/8/layout/bProcess4"/>
    <dgm:cxn modelId="{89CD6B6F-351B-4980-8009-38C389F9BC09}" type="presParOf" srcId="{C4C4799E-838B-4847-A22F-3E7C01E8370F}" destId="{D62FC1F3-4724-4BB1-B942-E77B012F409C}" srcOrd="1" destOrd="0" presId="urn:microsoft.com/office/officeart/2005/8/layout/bProcess4"/>
    <dgm:cxn modelId="{BE973851-03DD-4BB8-80E7-125C2DE6D611}" type="presParOf" srcId="{BB178DE1-95A2-4E83-B422-FF3405549B37}" destId="{76333A35-34B9-4474-976D-B4AF15EDA018}" srcOrd="1" destOrd="0" presId="urn:microsoft.com/office/officeart/2005/8/layout/bProcess4"/>
    <dgm:cxn modelId="{39A4E864-112D-40DF-8EAA-647CBF4F99EC}" type="presParOf" srcId="{BB178DE1-95A2-4E83-B422-FF3405549B37}" destId="{91F8E079-F5EC-41EA-AF8F-BDE30BD9DBAE}" srcOrd="2" destOrd="0" presId="urn:microsoft.com/office/officeart/2005/8/layout/bProcess4"/>
    <dgm:cxn modelId="{606D4C16-9CF0-4EFB-8AB1-392B5C51C1A1}" type="presParOf" srcId="{91F8E079-F5EC-41EA-AF8F-BDE30BD9DBAE}" destId="{68FCD272-5052-47E9-86A3-25FD8AFDE166}" srcOrd="0" destOrd="0" presId="urn:microsoft.com/office/officeart/2005/8/layout/bProcess4"/>
    <dgm:cxn modelId="{BD470A37-C2B1-4596-A0C2-5159AF1C6871}" type="presParOf" srcId="{91F8E079-F5EC-41EA-AF8F-BDE30BD9DBAE}" destId="{0ED2E977-2FFD-48D6-93BF-1374DEBDD8BF}" srcOrd="1" destOrd="0" presId="urn:microsoft.com/office/officeart/2005/8/layout/bProcess4"/>
    <dgm:cxn modelId="{1044E5C8-023C-46A4-B887-08FD1069FBF7}" type="presParOf" srcId="{BB178DE1-95A2-4E83-B422-FF3405549B37}" destId="{AC85A360-4406-4832-A0E5-A1B89DA60840}" srcOrd="3" destOrd="0" presId="urn:microsoft.com/office/officeart/2005/8/layout/bProcess4"/>
    <dgm:cxn modelId="{173906A0-A757-4B45-9674-82D3008D1528}" type="presParOf" srcId="{BB178DE1-95A2-4E83-B422-FF3405549B37}" destId="{1B8D973B-535A-4E32-9BA3-F04B517F296C}" srcOrd="4" destOrd="0" presId="urn:microsoft.com/office/officeart/2005/8/layout/bProcess4"/>
    <dgm:cxn modelId="{9B6C9447-7461-4081-ABA9-30306BEC9C51}" type="presParOf" srcId="{1B8D973B-535A-4E32-9BA3-F04B517F296C}" destId="{6448AF1D-2CDD-4EDD-A29C-C7D734F304F9}" srcOrd="0" destOrd="0" presId="urn:microsoft.com/office/officeart/2005/8/layout/bProcess4"/>
    <dgm:cxn modelId="{29FC7222-1678-4081-934F-D6C238F7502E}" type="presParOf" srcId="{1B8D973B-535A-4E32-9BA3-F04B517F296C}" destId="{E51192C8-63DD-47E0-82F4-1154B8213B78}" srcOrd="1" destOrd="0" presId="urn:microsoft.com/office/officeart/2005/8/layout/bProcess4"/>
    <dgm:cxn modelId="{971DC1C4-4E82-4FC7-AED3-FAEDC3F3540C}" type="presParOf" srcId="{BB178DE1-95A2-4E83-B422-FF3405549B37}" destId="{C0E30D3B-1534-44FB-A972-8E70B4235966}" srcOrd="5" destOrd="0" presId="urn:microsoft.com/office/officeart/2005/8/layout/bProcess4"/>
    <dgm:cxn modelId="{60ABAD99-2EE1-4A8C-967D-931CAADFE9E3}" type="presParOf" srcId="{BB178DE1-95A2-4E83-B422-FF3405549B37}" destId="{5FDFD07E-E36C-4B1E-88F0-F3550C0B1AB5}" srcOrd="6" destOrd="0" presId="urn:microsoft.com/office/officeart/2005/8/layout/bProcess4"/>
    <dgm:cxn modelId="{74261F91-E32B-4789-AD1B-D3355B2B44C4}" type="presParOf" srcId="{5FDFD07E-E36C-4B1E-88F0-F3550C0B1AB5}" destId="{8B059D59-F3D6-4734-863D-AB5BB7DC6922}" srcOrd="0" destOrd="0" presId="urn:microsoft.com/office/officeart/2005/8/layout/bProcess4"/>
    <dgm:cxn modelId="{8234AE47-0E8B-4B06-8D8E-93F9AC05088A}" type="presParOf" srcId="{5FDFD07E-E36C-4B1E-88F0-F3550C0B1AB5}" destId="{0E26B951-6C32-4876-9554-1AB42C65FC14}" srcOrd="1" destOrd="0" presId="urn:microsoft.com/office/officeart/2005/8/layout/bProcess4"/>
    <dgm:cxn modelId="{3306E66D-B26C-4688-97A5-9DA3DACAA876}" type="presParOf" srcId="{BB178DE1-95A2-4E83-B422-FF3405549B37}" destId="{F0B12EA8-6CE4-4F83-80D2-2162C399D929}" srcOrd="7" destOrd="0" presId="urn:microsoft.com/office/officeart/2005/8/layout/bProcess4"/>
    <dgm:cxn modelId="{78578D35-0627-48CB-B779-321DBF268CEC}" type="presParOf" srcId="{BB178DE1-95A2-4E83-B422-FF3405549B37}" destId="{DE8FD949-AA6A-4947-8142-4BECA8FABF65}" srcOrd="8" destOrd="0" presId="urn:microsoft.com/office/officeart/2005/8/layout/bProcess4"/>
    <dgm:cxn modelId="{51E097C5-C2D1-4870-AD03-7D9F662F0C5C}" type="presParOf" srcId="{DE8FD949-AA6A-4947-8142-4BECA8FABF65}" destId="{2A9C6501-70DA-4C13-B6FC-18587417AAEE}" srcOrd="0" destOrd="0" presId="urn:microsoft.com/office/officeart/2005/8/layout/bProcess4"/>
    <dgm:cxn modelId="{5ED74D71-6952-46EC-AACE-AC69F17EC359}" type="presParOf" srcId="{DE8FD949-AA6A-4947-8142-4BECA8FABF65}" destId="{DC32C802-297B-4DC8-99D0-B9FDBFA8320D}" srcOrd="1" destOrd="0" presId="urn:microsoft.com/office/officeart/2005/8/layout/bProcess4"/>
    <dgm:cxn modelId="{D1A96822-2F8D-482E-880A-8F1113526A6A}" type="presParOf" srcId="{BB178DE1-95A2-4E83-B422-FF3405549B37}" destId="{7A32D378-6E05-4F12-9E46-7552BA50115D}" srcOrd="9" destOrd="0" presId="urn:microsoft.com/office/officeart/2005/8/layout/bProcess4"/>
    <dgm:cxn modelId="{5EF761B2-C610-462F-86E1-DD25A79FD88E}" type="presParOf" srcId="{BB178DE1-95A2-4E83-B422-FF3405549B37}" destId="{A0C15CE4-A354-4947-B285-7D26C13AC21E}" srcOrd="10" destOrd="0" presId="urn:microsoft.com/office/officeart/2005/8/layout/bProcess4"/>
    <dgm:cxn modelId="{93F04487-5398-4A9C-A377-D7B1115798CE}" type="presParOf" srcId="{A0C15CE4-A354-4947-B285-7D26C13AC21E}" destId="{3DB9D355-451A-42EE-9F64-627B8C627B5E}" srcOrd="0" destOrd="0" presId="urn:microsoft.com/office/officeart/2005/8/layout/bProcess4"/>
    <dgm:cxn modelId="{9DA0EFA5-BF57-44C5-93E3-8E05F1261502}" type="presParOf" srcId="{A0C15CE4-A354-4947-B285-7D26C13AC21E}" destId="{354CF115-1B86-40E6-A9A1-902E2565815C}" srcOrd="1" destOrd="0" presId="urn:microsoft.com/office/officeart/2005/8/layout/bProcess4"/>
    <dgm:cxn modelId="{7168A7E4-A8D6-4FE8-AA8C-A4AC31372FBC}" type="presParOf" srcId="{BB178DE1-95A2-4E83-B422-FF3405549B37}" destId="{09373F66-E1A0-4286-881C-831516AD64A5}" srcOrd="11" destOrd="0" presId="urn:microsoft.com/office/officeart/2005/8/layout/bProcess4"/>
    <dgm:cxn modelId="{41A08E23-CF63-4E60-BF5A-31C7B26D0095}" type="presParOf" srcId="{BB178DE1-95A2-4E83-B422-FF3405549B37}" destId="{134569D4-62F8-49DA-B7FC-3547D923322C}" srcOrd="12" destOrd="0" presId="urn:microsoft.com/office/officeart/2005/8/layout/bProcess4"/>
    <dgm:cxn modelId="{4A7E65EA-838F-4A48-BBFE-2EF68C40A09B}" type="presParOf" srcId="{134569D4-62F8-49DA-B7FC-3547D923322C}" destId="{C9A85C9C-3B13-4BC4-B152-803801534C72}" srcOrd="0" destOrd="0" presId="urn:microsoft.com/office/officeart/2005/8/layout/bProcess4"/>
    <dgm:cxn modelId="{FF67B874-F633-4507-8795-F62225A1A219}" type="presParOf" srcId="{134569D4-62F8-49DA-B7FC-3547D923322C}" destId="{36CC37FD-90DD-4950-AADC-918280FCB4B8}" srcOrd="1" destOrd="0" presId="urn:microsoft.com/office/officeart/2005/8/layout/b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93F2E5-AD81-4527-8CA2-7D954DD2C43F}" type="doc">
      <dgm:prSet loTypeId="urn:microsoft.com/office/officeart/2005/8/layout/hProcess9" loCatId="process" qsTypeId="urn:microsoft.com/office/officeart/2005/8/quickstyle/simple1" qsCatId="simple" csTypeId="urn:microsoft.com/office/officeart/2005/8/colors/accent1_2" csCatId="accent1" phldr="1"/>
      <dgm:spPr/>
    </dgm:pt>
    <dgm:pt modelId="{0B13B5E5-FD87-4265-995A-047684CDA9C6}">
      <dgm:prSet phldrT="[Text]" custT="1"/>
      <dgm:spPr/>
      <dgm:t>
        <a:bodyPr/>
        <a:lstStyle/>
        <a:p>
          <a:r>
            <a:rPr lang="de-DE" sz="1100" dirty="0"/>
            <a:t>Allgemeine Rechtmäßigkeitsanforderungen , Art. 6, 9, 28 DS-GVO</a:t>
          </a:r>
        </a:p>
      </dgm:t>
    </dgm:pt>
    <dgm:pt modelId="{7DC83495-3E58-481C-9B18-B33D801D18B1}" type="parTrans" cxnId="{9EDD1143-E3CC-49D3-85ED-9F2D0FBF2E3F}">
      <dgm:prSet/>
      <dgm:spPr/>
      <dgm:t>
        <a:bodyPr/>
        <a:lstStyle/>
        <a:p>
          <a:endParaRPr lang="de-DE"/>
        </a:p>
      </dgm:t>
    </dgm:pt>
    <dgm:pt modelId="{C2DEFFEB-B67B-443F-9CC0-3816520E6440}" type="sibTrans" cxnId="{9EDD1143-E3CC-49D3-85ED-9F2D0FBF2E3F}">
      <dgm:prSet/>
      <dgm:spPr/>
      <dgm:t>
        <a:bodyPr/>
        <a:lstStyle/>
        <a:p>
          <a:endParaRPr lang="de-DE"/>
        </a:p>
      </dgm:t>
    </dgm:pt>
    <dgm:pt modelId="{73E7D6FC-3376-471D-A35E-CF49C80D590D}">
      <dgm:prSet phldrT="[Text]"/>
      <dgm:spPr/>
      <dgm:t>
        <a:bodyPr/>
        <a:lstStyle/>
        <a:p>
          <a:r>
            <a:rPr lang="de-DE" b="1" dirty="0"/>
            <a:t>Spezifische Vorgaben, 44 ff. DS-GVO</a:t>
          </a:r>
        </a:p>
      </dgm:t>
    </dgm:pt>
    <dgm:pt modelId="{B3CEE8A5-A065-464E-81A2-F54673D96B65}" type="parTrans" cxnId="{400F5A6D-2589-429D-B2E0-59A8D57DE876}">
      <dgm:prSet/>
      <dgm:spPr/>
      <dgm:t>
        <a:bodyPr/>
        <a:lstStyle/>
        <a:p>
          <a:endParaRPr lang="de-DE"/>
        </a:p>
      </dgm:t>
    </dgm:pt>
    <dgm:pt modelId="{4A91A956-31B6-4625-8F26-43BE787B61C9}" type="sibTrans" cxnId="{400F5A6D-2589-429D-B2E0-59A8D57DE876}">
      <dgm:prSet/>
      <dgm:spPr/>
      <dgm:t>
        <a:bodyPr/>
        <a:lstStyle/>
        <a:p>
          <a:endParaRPr lang="de-DE"/>
        </a:p>
      </dgm:t>
    </dgm:pt>
    <dgm:pt modelId="{DFF1E41F-5FAD-4F23-86EB-4C8BAD01527F}">
      <dgm:prSet phldrT="[Text]"/>
      <dgm:spPr/>
      <dgm:t>
        <a:bodyPr/>
        <a:lstStyle/>
        <a:p>
          <a:r>
            <a:rPr lang="de-DE" dirty="0"/>
            <a:t>Übermittlung Zulässig</a:t>
          </a:r>
        </a:p>
      </dgm:t>
    </dgm:pt>
    <dgm:pt modelId="{33108D67-F08F-4B2A-AA78-D9269BC8003B}" type="parTrans" cxnId="{B7A605A4-F9E3-43F1-8EB7-0FA92026F3FC}">
      <dgm:prSet/>
      <dgm:spPr/>
      <dgm:t>
        <a:bodyPr/>
        <a:lstStyle/>
        <a:p>
          <a:endParaRPr lang="de-DE"/>
        </a:p>
      </dgm:t>
    </dgm:pt>
    <dgm:pt modelId="{0324FCEC-7F73-47A1-B91F-BB115A0C3253}" type="sibTrans" cxnId="{B7A605A4-F9E3-43F1-8EB7-0FA92026F3FC}">
      <dgm:prSet/>
      <dgm:spPr/>
      <dgm:t>
        <a:bodyPr/>
        <a:lstStyle/>
        <a:p>
          <a:endParaRPr lang="de-DE"/>
        </a:p>
      </dgm:t>
    </dgm:pt>
    <dgm:pt modelId="{6643956F-8B7E-4164-AB58-5D5E49CA9122}" type="pres">
      <dgm:prSet presAssocID="{CE93F2E5-AD81-4527-8CA2-7D954DD2C43F}" presName="CompostProcess" presStyleCnt="0">
        <dgm:presLayoutVars>
          <dgm:dir/>
          <dgm:resizeHandles val="exact"/>
        </dgm:presLayoutVars>
      </dgm:prSet>
      <dgm:spPr/>
    </dgm:pt>
    <dgm:pt modelId="{2F341108-795B-431A-8454-2365F641D17E}" type="pres">
      <dgm:prSet presAssocID="{CE93F2E5-AD81-4527-8CA2-7D954DD2C43F}" presName="arrow" presStyleLbl="bgShp" presStyleIdx="0" presStyleCnt="1" custScaleX="96453" custScaleY="83030"/>
      <dgm:spPr/>
    </dgm:pt>
    <dgm:pt modelId="{3BDE5D3C-1CAE-485F-ADFC-C91891E5CB0A}" type="pres">
      <dgm:prSet presAssocID="{CE93F2E5-AD81-4527-8CA2-7D954DD2C43F}" presName="linearProcess" presStyleCnt="0"/>
      <dgm:spPr/>
    </dgm:pt>
    <dgm:pt modelId="{5B93D5D7-181C-47D8-97A9-F34C8EC0F0EF}" type="pres">
      <dgm:prSet presAssocID="{0B13B5E5-FD87-4265-995A-047684CDA9C6}" presName="textNode" presStyleLbl="node1" presStyleIdx="0" presStyleCnt="3">
        <dgm:presLayoutVars>
          <dgm:bulletEnabled val="1"/>
        </dgm:presLayoutVars>
      </dgm:prSet>
      <dgm:spPr/>
    </dgm:pt>
    <dgm:pt modelId="{11A4F7D6-FFE3-4F88-BB47-0749ED2512DA}" type="pres">
      <dgm:prSet presAssocID="{C2DEFFEB-B67B-443F-9CC0-3816520E6440}" presName="sibTrans" presStyleCnt="0"/>
      <dgm:spPr/>
    </dgm:pt>
    <dgm:pt modelId="{AF763DE2-FD8A-42D4-BC70-650544C77BA7}" type="pres">
      <dgm:prSet presAssocID="{73E7D6FC-3376-471D-A35E-CF49C80D590D}" presName="textNode" presStyleLbl="node1" presStyleIdx="1" presStyleCnt="3">
        <dgm:presLayoutVars>
          <dgm:bulletEnabled val="1"/>
        </dgm:presLayoutVars>
      </dgm:prSet>
      <dgm:spPr/>
    </dgm:pt>
    <dgm:pt modelId="{9AE7AAC3-AAB6-4E22-9F49-65A7965F3C71}" type="pres">
      <dgm:prSet presAssocID="{4A91A956-31B6-4625-8F26-43BE787B61C9}" presName="sibTrans" presStyleCnt="0"/>
      <dgm:spPr/>
    </dgm:pt>
    <dgm:pt modelId="{C69A0BBF-E988-4C67-9D99-3592CD2029EA}" type="pres">
      <dgm:prSet presAssocID="{DFF1E41F-5FAD-4F23-86EB-4C8BAD01527F}" presName="textNode" presStyleLbl="node1" presStyleIdx="2" presStyleCnt="3">
        <dgm:presLayoutVars>
          <dgm:bulletEnabled val="1"/>
        </dgm:presLayoutVars>
      </dgm:prSet>
      <dgm:spPr/>
    </dgm:pt>
  </dgm:ptLst>
  <dgm:cxnLst>
    <dgm:cxn modelId="{69549713-63BD-4147-B509-9AFE8D3510C4}" type="presOf" srcId="{DFF1E41F-5FAD-4F23-86EB-4C8BAD01527F}" destId="{C69A0BBF-E988-4C67-9D99-3592CD2029EA}" srcOrd="0" destOrd="0" presId="urn:microsoft.com/office/officeart/2005/8/layout/hProcess9"/>
    <dgm:cxn modelId="{9EDD1143-E3CC-49D3-85ED-9F2D0FBF2E3F}" srcId="{CE93F2E5-AD81-4527-8CA2-7D954DD2C43F}" destId="{0B13B5E5-FD87-4265-995A-047684CDA9C6}" srcOrd="0" destOrd="0" parTransId="{7DC83495-3E58-481C-9B18-B33D801D18B1}" sibTransId="{C2DEFFEB-B67B-443F-9CC0-3816520E6440}"/>
    <dgm:cxn modelId="{400F5A6D-2589-429D-B2E0-59A8D57DE876}" srcId="{CE93F2E5-AD81-4527-8CA2-7D954DD2C43F}" destId="{73E7D6FC-3376-471D-A35E-CF49C80D590D}" srcOrd="1" destOrd="0" parTransId="{B3CEE8A5-A065-464E-81A2-F54673D96B65}" sibTransId="{4A91A956-31B6-4625-8F26-43BE787B61C9}"/>
    <dgm:cxn modelId="{B7A605A4-F9E3-43F1-8EB7-0FA92026F3FC}" srcId="{CE93F2E5-AD81-4527-8CA2-7D954DD2C43F}" destId="{DFF1E41F-5FAD-4F23-86EB-4C8BAD01527F}" srcOrd="2" destOrd="0" parTransId="{33108D67-F08F-4B2A-AA78-D9269BC8003B}" sibTransId="{0324FCEC-7F73-47A1-B91F-BB115A0C3253}"/>
    <dgm:cxn modelId="{B27DE1AB-F990-4081-81D0-1EC46FDC1BAB}" type="presOf" srcId="{CE93F2E5-AD81-4527-8CA2-7D954DD2C43F}" destId="{6643956F-8B7E-4164-AB58-5D5E49CA9122}" srcOrd="0" destOrd="0" presId="urn:microsoft.com/office/officeart/2005/8/layout/hProcess9"/>
    <dgm:cxn modelId="{29DC4BD4-3C4B-4AD0-B411-03C1B1816D86}" type="presOf" srcId="{73E7D6FC-3376-471D-A35E-CF49C80D590D}" destId="{AF763DE2-FD8A-42D4-BC70-650544C77BA7}" srcOrd="0" destOrd="0" presId="urn:microsoft.com/office/officeart/2005/8/layout/hProcess9"/>
    <dgm:cxn modelId="{F3D3B4FD-2FAB-4C62-9EC4-30B8E7418F52}" type="presOf" srcId="{0B13B5E5-FD87-4265-995A-047684CDA9C6}" destId="{5B93D5D7-181C-47D8-97A9-F34C8EC0F0EF}" srcOrd="0" destOrd="0" presId="urn:microsoft.com/office/officeart/2005/8/layout/hProcess9"/>
    <dgm:cxn modelId="{2D73488B-541B-47BF-9545-9401BA8EC9B5}" type="presParOf" srcId="{6643956F-8B7E-4164-AB58-5D5E49CA9122}" destId="{2F341108-795B-431A-8454-2365F641D17E}" srcOrd="0" destOrd="0" presId="urn:microsoft.com/office/officeart/2005/8/layout/hProcess9"/>
    <dgm:cxn modelId="{82136127-91D8-49C6-9287-50FC80661DDE}" type="presParOf" srcId="{6643956F-8B7E-4164-AB58-5D5E49CA9122}" destId="{3BDE5D3C-1CAE-485F-ADFC-C91891E5CB0A}" srcOrd="1" destOrd="0" presId="urn:microsoft.com/office/officeart/2005/8/layout/hProcess9"/>
    <dgm:cxn modelId="{3622F4E8-D464-4B4A-AAF2-483A09CA92BA}" type="presParOf" srcId="{3BDE5D3C-1CAE-485F-ADFC-C91891E5CB0A}" destId="{5B93D5D7-181C-47D8-97A9-F34C8EC0F0EF}" srcOrd="0" destOrd="0" presId="urn:microsoft.com/office/officeart/2005/8/layout/hProcess9"/>
    <dgm:cxn modelId="{E08B594F-5A91-49FC-90DD-735FD173E694}" type="presParOf" srcId="{3BDE5D3C-1CAE-485F-ADFC-C91891E5CB0A}" destId="{11A4F7D6-FFE3-4F88-BB47-0749ED2512DA}" srcOrd="1" destOrd="0" presId="urn:microsoft.com/office/officeart/2005/8/layout/hProcess9"/>
    <dgm:cxn modelId="{249F339E-8B93-4530-A139-CD66E3641266}" type="presParOf" srcId="{3BDE5D3C-1CAE-485F-ADFC-C91891E5CB0A}" destId="{AF763DE2-FD8A-42D4-BC70-650544C77BA7}" srcOrd="2" destOrd="0" presId="urn:microsoft.com/office/officeart/2005/8/layout/hProcess9"/>
    <dgm:cxn modelId="{2A9C8F99-C895-4050-828F-596D0DE011B0}" type="presParOf" srcId="{3BDE5D3C-1CAE-485F-ADFC-C91891E5CB0A}" destId="{9AE7AAC3-AAB6-4E22-9F49-65A7965F3C71}" srcOrd="3" destOrd="0" presId="urn:microsoft.com/office/officeart/2005/8/layout/hProcess9"/>
    <dgm:cxn modelId="{EFEF5232-4B09-40B7-83F3-05F3F3D8BAB0}" type="presParOf" srcId="{3BDE5D3C-1CAE-485F-ADFC-C91891E5CB0A}" destId="{C69A0BBF-E988-4C67-9D99-3592CD2029E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6C2A0C-D875-48E5-A683-AFA8BF8A121C}"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de-DE"/>
        </a:p>
      </dgm:t>
    </dgm:pt>
    <dgm:pt modelId="{0E258BBF-ED5C-4B07-9FE4-EF18B2A56795}">
      <dgm:prSet phldrT="[Text]" custT="1"/>
      <dgm:spPr/>
      <dgm:t>
        <a:bodyPr/>
        <a:lstStyle/>
        <a:p>
          <a:r>
            <a:rPr lang="de-DE" sz="1400" dirty="0"/>
            <a:t>Datentransfer in Drittländer</a:t>
          </a:r>
        </a:p>
      </dgm:t>
    </dgm:pt>
    <dgm:pt modelId="{140F769C-37AC-4074-A794-89719E9AEFA5}" type="parTrans" cxnId="{8FA87873-9C82-43DD-9625-96AE82BD5CF0}">
      <dgm:prSet/>
      <dgm:spPr/>
      <dgm:t>
        <a:bodyPr/>
        <a:lstStyle/>
        <a:p>
          <a:endParaRPr lang="de-DE"/>
        </a:p>
      </dgm:t>
    </dgm:pt>
    <dgm:pt modelId="{764C253B-F87B-464D-A826-5DC35DFC81A1}" type="sibTrans" cxnId="{8FA87873-9C82-43DD-9625-96AE82BD5CF0}">
      <dgm:prSet/>
      <dgm:spPr/>
      <dgm:t>
        <a:bodyPr/>
        <a:lstStyle/>
        <a:p>
          <a:endParaRPr lang="de-DE"/>
        </a:p>
      </dgm:t>
    </dgm:pt>
    <dgm:pt modelId="{F4153E6A-B4E2-47BA-9ACB-8F91B68D3E2E}">
      <dgm:prSet phldrT="[Text]" custT="1"/>
      <dgm:spPr/>
      <dgm:t>
        <a:bodyPr/>
        <a:lstStyle/>
        <a:p>
          <a:r>
            <a:rPr lang="de-DE" sz="1400" dirty="0"/>
            <a:t>Angemessenes Schutzniveau </a:t>
          </a:r>
          <a:r>
            <a:rPr lang="de-DE" sz="1400" dirty="0" err="1"/>
            <a:t>iSv</a:t>
          </a:r>
          <a:r>
            <a:rPr lang="de-DE" sz="1400" dirty="0"/>
            <a:t>. </a:t>
          </a:r>
          <a:r>
            <a:rPr lang="de-DE" sz="1400" b="1" dirty="0"/>
            <a:t>Art. 45 DS-GVO </a:t>
          </a:r>
          <a:r>
            <a:rPr lang="de-DE" sz="1400" dirty="0"/>
            <a:t>(-)</a:t>
          </a:r>
        </a:p>
      </dgm:t>
    </dgm:pt>
    <dgm:pt modelId="{0C443E24-EE7E-47B7-A011-DEC96E5066DF}" type="parTrans" cxnId="{2E8690F4-25A3-4644-803C-FF2797DA98BF}">
      <dgm:prSet/>
      <dgm:spPr/>
      <dgm:t>
        <a:bodyPr/>
        <a:lstStyle/>
        <a:p>
          <a:endParaRPr lang="de-DE"/>
        </a:p>
      </dgm:t>
    </dgm:pt>
    <dgm:pt modelId="{A35D9BE8-347F-4CD4-BF12-5493D48B6680}" type="sibTrans" cxnId="{2E8690F4-25A3-4644-803C-FF2797DA98BF}">
      <dgm:prSet/>
      <dgm:spPr/>
      <dgm:t>
        <a:bodyPr/>
        <a:lstStyle/>
        <a:p>
          <a:endParaRPr lang="de-DE"/>
        </a:p>
      </dgm:t>
    </dgm:pt>
    <dgm:pt modelId="{63550B85-5B49-426B-9B08-8D5702975026}">
      <dgm:prSet phldrT="[Text]" custT="1"/>
      <dgm:spPr/>
      <dgm:t>
        <a:bodyPr/>
        <a:lstStyle/>
        <a:p>
          <a:r>
            <a:rPr lang="de-DE" sz="1400" dirty="0"/>
            <a:t>Übermittlungsverbot</a:t>
          </a:r>
          <a:endParaRPr lang="de-DE" sz="1200" dirty="0"/>
        </a:p>
      </dgm:t>
    </dgm:pt>
    <dgm:pt modelId="{33862545-8B28-40CF-8FE0-BAA4F286714D}" type="parTrans" cxnId="{4B2E8499-05D3-44C8-90E9-22169EC52384}">
      <dgm:prSet/>
      <dgm:spPr/>
      <dgm:t>
        <a:bodyPr/>
        <a:lstStyle/>
        <a:p>
          <a:endParaRPr lang="de-DE"/>
        </a:p>
      </dgm:t>
    </dgm:pt>
    <dgm:pt modelId="{00852BB5-750D-4B22-8130-7ED03F460FCC}" type="sibTrans" cxnId="{4B2E8499-05D3-44C8-90E9-22169EC52384}">
      <dgm:prSet/>
      <dgm:spPr/>
      <dgm:t>
        <a:bodyPr/>
        <a:lstStyle/>
        <a:p>
          <a:endParaRPr lang="de-DE"/>
        </a:p>
      </dgm:t>
    </dgm:pt>
    <dgm:pt modelId="{473BA429-113D-4524-88C1-4783B5179779}">
      <dgm:prSet phldrT="[Text]" custT="1"/>
      <dgm:spPr/>
      <dgm:t>
        <a:bodyPr/>
        <a:lstStyle/>
        <a:p>
          <a:r>
            <a:rPr lang="de-DE" sz="1400" dirty="0"/>
            <a:t>Oder: </a:t>
          </a:r>
          <a:r>
            <a:rPr lang="de-DE" sz="2000" b="1" dirty="0"/>
            <a:t>Ausnahme</a:t>
          </a:r>
          <a:r>
            <a:rPr lang="de-DE" sz="1400" b="1" dirty="0"/>
            <a:t> nach </a:t>
          </a:r>
          <a:r>
            <a:rPr lang="de-DE" sz="2000" b="1" dirty="0"/>
            <a:t>Art. 46, 47, 49 DS-GVO</a:t>
          </a:r>
          <a:endParaRPr lang="de-DE" sz="1400" b="1" dirty="0"/>
        </a:p>
      </dgm:t>
    </dgm:pt>
    <dgm:pt modelId="{ADC6A0F1-192D-4945-910B-A6824357C72B}" type="parTrans" cxnId="{2878F950-B351-4B93-AE38-732E83C8D083}">
      <dgm:prSet/>
      <dgm:spPr/>
      <dgm:t>
        <a:bodyPr/>
        <a:lstStyle/>
        <a:p>
          <a:endParaRPr lang="de-DE"/>
        </a:p>
      </dgm:t>
    </dgm:pt>
    <dgm:pt modelId="{9390D0F8-1D07-4B31-9B69-C475790D9E4B}" type="sibTrans" cxnId="{2878F950-B351-4B93-AE38-732E83C8D083}">
      <dgm:prSet/>
      <dgm:spPr/>
      <dgm:t>
        <a:bodyPr/>
        <a:lstStyle/>
        <a:p>
          <a:endParaRPr lang="de-DE"/>
        </a:p>
      </dgm:t>
    </dgm:pt>
    <dgm:pt modelId="{EF19A278-5CA0-4CDD-8BBC-DA11BD841AB4}">
      <dgm:prSet phldrT="[Text]" custT="1"/>
      <dgm:spPr/>
      <dgm:t>
        <a:bodyPr/>
        <a:lstStyle/>
        <a:p>
          <a:r>
            <a:rPr lang="de-DE" sz="1400" dirty="0"/>
            <a:t>Angemessenes Schutzniveau, </a:t>
          </a:r>
          <a:r>
            <a:rPr lang="de-DE" sz="1400" dirty="0" err="1"/>
            <a:t>iSv</a:t>
          </a:r>
          <a:r>
            <a:rPr lang="de-DE" sz="1400" dirty="0"/>
            <a:t>. </a:t>
          </a:r>
          <a:r>
            <a:rPr lang="de-DE" sz="1400" b="1" dirty="0"/>
            <a:t>Art. 45 DS-GVO  </a:t>
          </a:r>
          <a:r>
            <a:rPr lang="de-DE" sz="1400" dirty="0"/>
            <a:t>(+)</a:t>
          </a:r>
        </a:p>
      </dgm:t>
    </dgm:pt>
    <dgm:pt modelId="{3A4CFA50-E533-44CD-893C-3F618DF33D89}" type="parTrans" cxnId="{5CBD35C0-7EAD-44D8-AFC3-E2B4D0F59A55}">
      <dgm:prSet/>
      <dgm:spPr/>
      <dgm:t>
        <a:bodyPr/>
        <a:lstStyle/>
        <a:p>
          <a:endParaRPr lang="de-DE"/>
        </a:p>
      </dgm:t>
    </dgm:pt>
    <dgm:pt modelId="{ECC097D5-2B6F-43C5-AC10-0BF5A405BCCD}" type="sibTrans" cxnId="{5CBD35C0-7EAD-44D8-AFC3-E2B4D0F59A55}">
      <dgm:prSet/>
      <dgm:spPr/>
      <dgm:t>
        <a:bodyPr/>
        <a:lstStyle/>
        <a:p>
          <a:endParaRPr lang="de-DE"/>
        </a:p>
      </dgm:t>
    </dgm:pt>
    <dgm:pt modelId="{1C360125-4133-4C89-B450-802EB7273A2B}">
      <dgm:prSet phldrT="[Text]"/>
      <dgm:spPr/>
      <dgm:t>
        <a:bodyPr/>
        <a:lstStyle/>
        <a:p>
          <a:r>
            <a:rPr lang="de-DE" dirty="0"/>
            <a:t>Zulässigkeitsprüfung nach Art. 6 Abs. 1 DS-GVO</a:t>
          </a:r>
        </a:p>
      </dgm:t>
    </dgm:pt>
    <dgm:pt modelId="{2931D919-CEB4-4921-8127-6E9569BAB4AD}" type="parTrans" cxnId="{BBB6D495-7DBF-4279-84F6-21C640E1CFFD}">
      <dgm:prSet/>
      <dgm:spPr/>
      <dgm:t>
        <a:bodyPr/>
        <a:lstStyle/>
        <a:p>
          <a:endParaRPr lang="de-DE"/>
        </a:p>
      </dgm:t>
    </dgm:pt>
    <dgm:pt modelId="{2F67FB2D-5E22-4D94-8937-C41360FC14E0}" type="sibTrans" cxnId="{BBB6D495-7DBF-4279-84F6-21C640E1CFFD}">
      <dgm:prSet/>
      <dgm:spPr/>
      <dgm:t>
        <a:bodyPr/>
        <a:lstStyle/>
        <a:p>
          <a:endParaRPr lang="de-DE"/>
        </a:p>
      </dgm:t>
    </dgm:pt>
    <dgm:pt modelId="{8742BA2A-B428-476F-BED3-FC97B5261996}" type="pres">
      <dgm:prSet presAssocID="{FD6C2A0C-D875-48E5-A683-AFA8BF8A121C}" presName="hierChild1" presStyleCnt="0">
        <dgm:presLayoutVars>
          <dgm:chPref val="1"/>
          <dgm:dir/>
          <dgm:animOne val="branch"/>
          <dgm:animLvl val="lvl"/>
          <dgm:resizeHandles/>
        </dgm:presLayoutVars>
      </dgm:prSet>
      <dgm:spPr/>
    </dgm:pt>
    <dgm:pt modelId="{3456E444-2B45-419E-AA76-10214508056E}" type="pres">
      <dgm:prSet presAssocID="{0E258BBF-ED5C-4B07-9FE4-EF18B2A56795}" presName="hierRoot1" presStyleCnt="0"/>
      <dgm:spPr/>
    </dgm:pt>
    <dgm:pt modelId="{492BBB2B-14E8-4BAD-BE92-AACFBB75F560}" type="pres">
      <dgm:prSet presAssocID="{0E258BBF-ED5C-4B07-9FE4-EF18B2A56795}" presName="composite" presStyleCnt="0"/>
      <dgm:spPr/>
    </dgm:pt>
    <dgm:pt modelId="{882FCF70-F699-42E8-8BE2-6CAB2BFC59BA}" type="pres">
      <dgm:prSet presAssocID="{0E258BBF-ED5C-4B07-9FE4-EF18B2A56795}" presName="image" presStyleLbl="node0" presStyleIdx="0" presStyleCnt="1"/>
      <dgm:spPr/>
    </dgm:pt>
    <dgm:pt modelId="{08F7B5A1-7F62-4E1B-88A6-8346FDC52617}" type="pres">
      <dgm:prSet presAssocID="{0E258BBF-ED5C-4B07-9FE4-EF18B2A56795}" presName="text" presStyleLbl="revTx" presStyleIdx="0" presStyleCnt="6">
        <dgm:presLayoutVars>
          <dgm:chPref val="3"/>
        </dgm:presLayoutVars>
      </dgm:prSet>
      <dgm:spPr/>
    </dgm:pt>
    <dgm:pt modelId="{1D71D250-E453-4E96-913B-D6B4F132B2B6}" type="pres">
      <dgm:prSet presAssocID="{0E258BBF-ED5C-4B07-9FE4-EF18B2A56795}" presName="hierChild2" presStyleCnt="0"/>
      <dgm:spPr/>
    </dgm:pt>
    <dgm:pt modelId="{B82C2C4A-4C5E-4963-ADF2-82B36F3D8F11}" type="pres">
      <dgm:prSet presAssocID="{0C443E24-EE7E-47B7-A011-DEC96E5066DF}" presName="Name10" presStyleLbl="parChTrans1D2" presStyleIdx="0" presStyleCnt="2"/>
      <dgm:spPr/>
    </dgm:pt>
    <dgm:pt modelId="{237CCAB6-D4DD-417A-930A-42B56E5A8623}" type="pres">
      <dgm:prSet presAssocID="{F4153E6A-B4E2-47BA-9ACB-8F91B68D3E2E}" presName="hierRoot2" presStyleCnt="0"/>
      <dgm:spPr/>
    </dgm:pt>
    <dgm:pt modelId="{F4C2E5D3-32C4-4E61-9CD7-C17267461384}" type="pres">
      <dgm:prSet presAssocID="{F4153E6A-B4E2-47BA-9ACB-8F91B68D3E2E}" presName="composite2" presStyleCnt="0"/>
      <dgm:spPr/>
    </dgm:pt>
    <dgm:pt modelId="{1D7345E4-55CD-47AE-97E3-3E88084D55CB}" type="pres">
      <dgm:prSet presAssocID="{F4153E6A-B4E2-47BA-9ACB-8F91B68D3E2E}" presName="image2" presStyleLbl="node2" presStyleIdx="0" presStyleCnt="2"/>
      <dgm:spPr/>
    </dgm:pt>
    <dgm:pt modelId="{B1D93E6D-E27C-4350-8A94-9CCCD4CC509B}" type="pres">
      <dgm:prSet presAssocID="{F4153E6A-B4E2-47BA-9ACB-8F91B68D3E2E}" presName="text2" presStyleLbl="revTx" presStyleIdx="1" presStyleCnt="6">
        <dgm:presLayoutVars>
          <dgm:chPref val="3"/>
        </dgm:presLayoutVars>
      </dgm:prSet>
      <dgm:spPr/>
    </dgm:pt>
    <dgm:pt modelId="{F1912483-1B42-41C9-A017-86F925DA0164}" type="pres">
      <dgm:prSet presAssocID="{F4153E6A-B4E2-47BA-9ACB-8F91B68D3E2E}" presName="hierChild3" presStyleCnt="0"/>
      <dgm:spPr/>
    </dgm:pt>
    <dgm:pt modelId="{7E79ACCB-DDA9-4C58-A7F7-E2B5B07291A2}" type="pres">
      <dgm:prSet presAssocID="{33862545-8B28-40CF-8FE0-BAA4F286714D}" presName="Name17" presStyleLbl="parChTrans1D3" presStyleIdx="0" presStyleCnt="3"/>
      <dgm:spPr/>
    </dgm:pt>
    <dgm:pt modelId="{D9792782-09E5-4F5E-A5C2-DB0DD440EF0F}" type="pres">
      <dgm:prSet presAssocID="{63550B85-5B49-426B-9B08-8D5702975026}" presName="hierRoot3" presStyleCnt="0"/>
      <dgm:spPr/>
    </dgm:pt>
    <dgm:pt modelId="{D77EF22C-27BF-4501-B60A-682C7E28C332}" type="pres">
      <dgm:prSet presAssocID="{63550B85-5B49-426B-9B08-8D5702975026}" presName="composite3" presStyleCnt="0"/>
      <dgm:spPr/>
    </dgm:pt>
    <dgm:pt modelId="{F6EBE929-387D-4CBD-AADA-2DF42DBB4CB8}" type="pres">
      <dgm:prSet presAssocID="{63550B85-5B49-426B-9B08-8D5702975026}" presName="image3" presStyleLbl="node3" presStyleIdx="0" presStyleCnt="3"/>
      <dgm:spPr/>
    </dgm:pt>
    <dgm:pt modelId="{84C53DA0-F1F3-40C9-AB5A-CA7AA193BF7F}" type="pres">
      <dgm:prSet presAssocID="{63550B85-5B49-426B-9B08-8D5702975026}" presName="text3" presStyleLbl="revTx" presStyleIdx="2" presStyleCnt="6" custScaleX="87718" custScaleY="77214">
        <dgm:presLayoutVars>
          <dgm:chPref val="3"/>
        </dgm:presLayoutVars>
      </dgm:prSet>
      <dgm:spPr/>
    </dgm:pt>
    <dgm:pt modelId="{E8D5635A-C08E-4F58-A864-F9DAD2406E79}" type="pres">
      <dgm:prSet presAssocID="{63550B85-5B49-426B-9B08-8D5702975026}" presName="hierChild4" presStyleCnt="0"/>
      <dgm:spPr/>
    </dgm:pt>
    <dgm:pt modelId="{16FEF7FC-6292-4177-AEB2-AEF7A43AEB7C}" type="pres">
      <dgm:prSet presAssocID="{ADC6A0F1-192D-4945-910B-A6824357C72B}" presName="Name17" presStyleLbl="parChTrans1D3" presStyleIdx="1" presStyleCnt="3"/>
      <dgm:spPr/>
    </dgm:pt>
    <dgm:pt modelId="{F1944CE4-0701-40E1-B443-E7A2F4FB8E9F}" type="pres">
      <dgm:prSet presAssocID="{473BA429-113D-4524-88C1-4783B5179779}" presName="hierRoot3" presStyleCnt="0"/>
      <dgm:spPr/>
    </dgm:pt>
    <dgm:pt modelId="{8ACAC712-2236-4381-8E01-7EE7125CCC3A}" type="pres">
      <dgm:prSet presAssocID="{473BA429-113D-4524-88C1-4783B5179779}" presName="composite3" presStyleCnt="0"/>
      <dgm:spPr/>
    </dgm:pt>
    <dgm:pt modelId="{8CDD4FA7-BF54-4F22-86A7-0669A2B7CE94}" type="pres">
      <dgm:prSet presAssocID="{473BA429-113D-4524-88C1-4783B5179779}" presName="image3" presStyleLbl="node3" presStyleIdx="1" presStyleCnt="3"/>
      <dgm:spPr/>
    </dgm:pt>
    <dgm:pt modelId="{78A533B4-6E0E-450C-A512-C64DF996FF53}" type="pres">
      <dgm:prSet presAssocID="{473BA429-113D-4524-88C1-4783B5179779}" presName="text3" presStyleLbl="revTx" presStyleIdx="3" presStyleCnt="6">
        <dgm:presLayoutVars>
          <dgm:chPref val="3"/>
        </dgm:presLayoutVars>
      </dgm:prSet>
      <dgm:spPr/>
    </dgm:pt>
    <dgm:pt modelId="{C2222A0E-EF8B-4420-8954-1F0F67478537}" type="pres">
      <dgm:prSet presAssocID="{473BA429-113D-4524-88C1-4783B5179779}" presName="hierChild4" presStyleCnt="0"/>
      <dgm:spPr/>
    </dgm:pt>
    <dgm:pt modelId="{85F26957-E07E-4435-B8D7-937D0817D531}" type="pres">
      <dgm:prSet presAssocID="{3A4CFA50-E533-44CD-893C-3F618DF33D89}" presName="Name10" presStyleLbl="parChTrans1D2" presStyleIdx="1" presStyleCnt="2"/>
      <dgm:spPr/>
    </dgm:pt>
    <dgm:pt modelId="{AEAC1567-0B87-42D9-816C-E99898BE8108}" type="pres">
      <dgm:prSet presAssocID="{EF19A278-5CA0-4CDD-8BBC-DA11BD841AB4}" presName="hierRoot2" presStyleCnt="0"/>
      <dgm:spPr/>
    </dgm:pt>
    <dgm:pt modelId="{667941B2-0B5F-43FB-B1E5-93715AA14207}" type="pres">
      <dgm:prSet presAssocID="{EF19A278-5CA0-4CDD-8BBC-DA11BD841AB4}" presName="composite2" presStyleCnt="0"/>
      <dgm:spPr/>
    </dgm:pt>
    <dgm:pt modelId="{DD382FCB-99C6-43F3-9992-FB4D26BD8C80}" type="pres">
      <dgm:prSet presAssocID="{EF19A278-5CA0-4CDD-8BBC-DA11BD841AB4}" presName="image2" presStyleLbl="node2" presStyleIdx="1" presStyleCnt="2"/>
      <dgm:spPr/>
    </dgm:pt>
    <dgm:pt modelId="{ABD1333C-0B94-4B1F-95B7-5C6995509DBF}" type="pres">
      <dgm:prSet presAssocID="{EF19A278-5CA0-4CDD-8BBC-DA11BD841AB4}" presName="text2" presStyleLbl="revTx" presStyleIdx="4" presStyleCnt="6">
        <dgm:presLayoutVars>
          <dgm:chPref val="3"/>
        </dgm:presLayoutVars>
      </dgm:prSet>
      <dgm:spPr/>
    </dgm:pt>
    <dgm:pt modelId="{7561CE3D-DF06-42FE-98FC-EA4A304F551D}" type="pres">
      <dgm:prSet presAssocID="{EF19A278-5CA0-4CDD-8BBC-DA11BD841AB4}" presName="hierChild3" presStyleCnt="0"/>
      <dgm:spPr/>
    </dgm:pt>
    <dgm:pt modelId="{0B431DF5-E889-427B-B516-F28C48C03BE2}" type="pres">
      <dgm:prSet presAssocID="{2931D919-CEB4-4921-8127-6E9569BAB4AD}" presName="Name17" presStyleLbl="parChTrans1D3" presStyleIdx="2" presStyleCnt="3"/>
      <dgm:spPr/>
    </dgm:pt>
    <dgm:pt modelId="{09745AC5-786A-4DCF-9942-A621E5648D8D}" type="pres">
      <dgm:prSet presAssocID="{1C360125-4133-4C89-B450-802EB7273A2B}" presName="hierRoot3" presStyleCnt="0"/>
      <dgm:spPr/>
    </dgm:pt>
    <dgm:pt modelId="{0B5B51AB-7D10-4CDD-80E2-20AB9919153B}" type="pres">
      <dgm:prSet presAssocID="{1C360125-4133-4C89-B450-802EB7273A2B}" presName="composite3" presStyleCnt="0"/>
      <dgm:spPr/>
    </dgm:pt>
    <dgm:pt modelId="{DDA70231-DCE8-4235-9CB2-4569CEE2BDFC}" type="pres">
      <dgm:prSet presAssocID="{1C360125-4133-4C89-B450-802EB7273A2B}" presName="image3" presStyleLbl="node3" presStyleIdx="2" presStyleCnt="3"/>
      <dgm:spPr/>
    </dgm:pt>
    <dgm:pt modelId="{EA3075A7-DE69-4B62-AD21-B4DB510E398E}" type="pres">
      <dgm:prSet presAssocID="{1C360125-4133-4C89-B450-802EB7273A2B}" presName="text3" presStyleLbl="revTx" presStyleIdx="5" presStyleCnt="6">
        <dgm:presLayoutVars>
          <dgm:chPref val="3"/>
        </dgm:presLayoutVars>
      </dgm:prSet>
      <dgm:spPr/>
    </dgm:pt>
    <dgm:pt modelId="{A5404810-8433-4ECA-AC16-05A7AB64B079}" type="pres">
      <dgm:prSet presAssocID="{1C360125-4133-4C89-B450-802EB7273A2B}" presName="hierChild4" presStyleCnt="0"/>
      <dgm:spPr/>
    </dgm:pt>
  </dgm:ptLst>
  <dgm:cxnLst>
    <dgm:cxn modelId="{D8038802-8E67-49A3-A7EC-EA6BB495FB33}" type="presOf" srcId="{F4153E6A-B4E2-47BA-9ACB-8F91B68D3E2E}" destId="{B1D93E6D-E27C-4350-8A94-9CCCD4CC509B}" srcOrd="0" destOrd="0" presId="urn:microsoft.com/office/officeart/2009/layout/CirclePictureHierarchy"/>
    <dgm:cxn modelId="{34D52034-835D-4FC0-91F4-BA4C06A006DA}" type="presOf" srcId="{1C360125-4133-4C89-B450-802EB7273A2B}" destId="{EA3075A7-DE69-4B62-AD21-B4DB510E398E}" srcOrd="0" destOrd="0" presId="urn:microsoft.com/office/officeart/2009/layout/CirclePictureHierarchy"/>
    <dgm:cxn modelId="{E004E24B-8245-4019-8C02-C9A9E27E7D46}" type="presOf" srcId="{FD6C2A0C-D875-48E5-A683-AFA8BF8A121C}" destId="{8742BA2A-B428-476F-BED3-FC97B5261996}" srcOrd="0" destOrd="0" presId="urn:microsoft.com/office/officeart/2009/layout/CirclePictureHierarchy"/>
    <dgm:cxn modelId="{2878F950-B351-4B93-AE38-732E83C8D083}" srcId="{F4153E6A-B4E2-47BA-9ACB-8F91B68D3E2E}" destId="{473BA429-113D-4524-88C1-4783B5179779}" srcOrd="1" destOrd="0" parTransId="{ADC6A0F1-192D-4945-910B-A6824357C72B}" sibTransId="{9390D0F8-1D07-4B31-9B69-C475790D9E4B}"/>
    <dgm:cxn modelId="{8FA87873-9C82-43DD-9625-96AE82BD5CF0}" srcId="{FD6C2A0C-D875-48E5-A683-AFA8BF8A121C}" destId="{0E258BBF-ED5C-4B07-9FE4-EF18B2A56795}" srcOrd="0" destOrd="0" parTransId="{140F769C-37AC-4074-A794-89719E9AEFA5}" sibTransId="{764C253B-F87B-464D-A826-5DC35DFC81A1}"/>
    <dgm:cxn modelId="{62ABD056-011C-43C7-A5A4-135F28940402}" type="presOf" srcId="{0C443E24-EE7E-47B7-A011-DEC96E5066DF}" destId="{B82C2C4A-4C5E-4963-ADF2-82B36F3D8F11}" srcOrd="0" destOrd="0" presId="urn:microsoft.com/office/officeart/2009/layout/CirclePictureHierarchy"/>
    <dgm:cxn modelId="{EDA10A7A-38FC-4AF0-BD3D-B558688552C1}" type="presOf" srcId="{63550B85-5B49-426B-9B08-8D5702975026}" destId="{84C53DA0-F1F3-40C9-AB5A-CA7AA193BF7F}" srcOrd="0" destOrd="0" presId="urn:microsoft.com/office/officeart/2009/layout/CirclePictureHierarchy"/>
    <dgm:cxn modelId="{B477137D-0F43-45DB-A499-256210FD9655}" type="presOf" srcId="{33862545-8B28-40CF-8FE0-BAA4F286714D}" destId="{7E79ACCB-DDA9-4C58-A7F7-E2B5B07291A2}" srcOrd="0" destOrd="0" presId="urn:microsoft.com/office/officeart/2009/layout/CirclePictureHierarchy"/>
    <dgm:cxn modelId="{FEFC737E-2CEE-4FDD-8297-2C179CF2E55F}" type="presOf" srcId="{473BA429-113D-4524-88C1-4783B5179779}" destId="{78A533B4-6E0E-450C-A512-C64DF996FF53}" srcOrd="0" destOrd="0" presId="urn:microsoft.com/office/officeart/2009/layout/CirclePictureHierarchy"/>
    <dgm:cxn modelId="{EF537080-3449-4189-8254-656D12FEB8EF}" type="presOf" srcId="{3A4CFA50-E533-44CD-893C-3F618DF33D89}" destId="{85F26957-E07E-4435-B8D7-937D0817D531}" srcOrd="0" destOrd="0" presId="urn:microsoft.com/office/officeart/2009/layout/CirclePictureHierarchy"/>
    <dgm:cxn modelId="{BBB6D495-7DBF-4279-84F6-21C640E1CFFD}" srcId="{EF19A278-5CA0-4CDD-8BBC-DA11BD841AB4}" destId="{1C360125-4133-4C89-B450-802EB7273A2B}" srcOrd="0" destOrd="0" parTransId="{2931D919-CEB4-4921-8127-6E9569BAB4AD}" sibTransId="{2F67FB2D-5E22-4D94-8937-C41360FC14E0}"/>
    <dgm:cxn modelId="{B567E396-F155-42AC-8207-BE594C927FAA}" type="presOf" srcId="{EF19A278-5CA0-4CDD-8BBC-DA11BD841AB4}" destId="{ABD1333C-0B94-4B1F-95B7-5C6995509DBF}" srcOrd="0" destOrd="0" presId="urn:microsoft.com/office/officeart/2009/layout/CirclePictureHierarchy"/>
    <dgm:cxn modelId="{4B2E8499-05D3-44C8-90E9-22169EC52384}" srcId="{F4153E6A-B4E2-47BA-9ACB-8F91B68D3E2E}" destId="{63550B85-5B49-426B-9B08-8D5702975026}" srcOrd="0" destOrd="0" parTransId="{33862545-8B28-40CF-8FE0-BAA4F286714D}" sibTransId="{00852BB5-750D-4B22-8130-7ED03F460FCC}"/>
    <dgm:cxn modelId="{403DBCAC-987D-4F63-A0DF-CEE2F2E7C498}" type="presOf" srcId="{ADC6A0F1-192D-4945-910B-A6824357C72B}" destId="{16FEF7FC-6292-4177-AEB2-AEF7A43AEB7C}" srcOrd="0" destOrd="0" presId="urn:microsoft.com/office/officeart/2009/layout/CirclePictureHierarchy"/>
    <dgm:cxn modelId="{5CBD35C0-7EAD-44D8-AFC3-E2B4D0F59A55}" srcId="{0E258BBF-ED5C-4B07-9FE4-EF18B2A56795}" destId="{EF19A278-5CA0-4CDD-8BBC-DA11BD841AB4}" srcOrd="1" destOrd="0" parTransId="{3A4CFA50-E533-44CD-893C-3F618DF33D89}" sibTransId="{ECC097D5-2B6F-43C5-AC10-0BF5A405BCCD}"/>
    <dgm:cxn modelId="{2E8690F4-25A3-4644-803C-FF2797DA98BF}" srcId="{0E258BBF-ED5C-4B07-9FE4-EF18B2A56795}" destId="{F4153E6A-B4E2-47BA-9ACB-8F91B68D3E2E}" srcOrd="0" destOrd="0" parTransId="{0C443E24-EE7E-47B7-A011-DEC96E5066DF}" sibTransId="{A35D9BE8-347F-4CD4-BF12-5493D48B6680}"/>
    <dgm:cxn modelId="{9B052CF9-CBAD-4C57-AFDB-B1971CF6D876}" type="presOf" srcId="{2931D919-CEB4-4921-8127-6E9569BAB4AD}" destId="{0B431DF5-E889-427B-B516-F28C48C03BE2}" srcOrd="0" destOrd="0" presId="urn:microsoft.com/office/officeart/2009/layout/CirclePictureHierarchy"/>
    <dgm:cxn modelId="{DECBCDFE-BEF7-46A1-9F48-C4C438DD9E01}" type="presOf" srcId="{0E258BBF-ED5C-4B07-9FE4-EF18B2A56795}" destId="{08F7B5A1-7F62-4E1B-88A6-8346FDC52617}" srcOrd="0" destOrd="0" presId="urn:microsoft.com/office/officeart/2009/layout/CirclePictureHierarchy"/>
    <dgm:cxn modelId="{41A02598-CBE5-4803-B1F1-FEB395D75177}" type="presParOf" srcId="{8742BA2A-B428-476F-BED3-FC97B5261996}" destId="{3456E444-2B45-419E-AA76-10214508056E}" srcOrd="0" destOrd="0" presId="urn:microsoft.com/office/officeart/2009/layout/CirclePictureHierarchy"/>
    <dgm:cxn modelId="{3D15C25A-3E6E-4A69-B962-A14CC7DF1D00}" type="presParOf" srcId="{3456E444-2B45-419E-AA76-10214508056E}" destId="{492BBB2B-14E8-4BAD-BE92-AACFBB75F560}" srcOrd="0" destOrd="0" presId="urn:microsoft.com/office/officeart/2009/layout/CirclePictureHierarchy"/>
    <dgm:cxn modelId="{55E1BABC-903C-4F58-B9D6-DB4EABBBF8CE}" type="presParOf" srcId="{492BBB2B-14E8-4BAD-BE92-AACFBB75F560}" destId="{882FCF70-F699-42E8-8BE2-6CAB2BFC59BA}" srcOrd="0" destOrd="0" presId="urn:microsoft.com/office/officeart/2009/layout/CirclePictureHierarchy"/>
    <dgm:cxn modelId="{969C9C95-A6C2-4BC1-8C56-C939A297D025}" type="presParOf" srcId="{492BBB2B-14E8-4BAD-BE92-AACFBB75F560}" destId="{08F7B5A1-7F62-4E1B-88A6-8346FDC52617}" srcOrd="1" destOrd="0" presId="urn:microsoft.com/office/officeart/2009/layout/CirclePictureHierarchy"/>
    <dgm:cxn modelId="{D055C04B-7D6A-404C-84E8-6BA8EB713411}" type="presParOf" srcId="{3456E444-2B45-419E-AA76-10214508056E}" destId="{1D71D250-E453-4E96-913B-D6B4F132B2B6}" srcOrd="1" destOrd="0" presId="urn:microsoft.com/office/officeart/2009/layout/CirclePictureHierarchy"/>
    <dgm:cxn modelId="{E57CDED6-0E4E-43B8-A022-47E1D0ACA364}" type="presParOf" srcId="{1D71D250-E453-4E96-913B-D6B4F132B2B6}" destId="{B82C2C4A-4C5E-4963-ADF2-82B36F3D8F11}" srcOrd="0" destOrd="0" presId="urn:microsoft.com/office/officeart/2009/layout/CirclePictureHierarchy"/>
    <dgm:cxn modelId="{EA587560-5ADB-46EE-9E43-A279F16080FF}" type="presParOf" srcId="{1D71D250-E453-4E96-913B-D6B4F132B2B6}" destId="{237CCAB6-D4DD-417A-930A-42B56E5A8623}" srcOrd="1" destOrd="0" presId="urn:microsoft.com/office/officeart/2009/layout/CirclePictureHierarchy"/>
    <dgm:cxn modelId="{5978BCE8-8A1B-4BF6-88E8-2A2EC5FD2A4A}" type="presParOf" srcId="{237CCAB6-D4DD-417A-930A-42B56E5A8623}" destId="{F4C2E5D3-32C4-4E61-9CD7-C17267461384}" srcOrd="0" destOrd="0" presId="urn:microsoft.com/office/officeart/2009/layout/CirclePictureHierarchy"/>
    <dgm:cxn modelId="{37457469-6E42-441E-9A90-CA6F8D164085}" type="presParOf" srcId="{F4C2E5D3-32C4-4E61-9CD7-C17267461384}" destId="{1D7345E4-55CD-47AE-97E3-3E88084D55CB}" srcOrd="0" destOrd="0" presId="urn:microsoft.com/office/officeart/2009/layout/CirclePictureHierarchy"/>
    <dgm:cxn modelId="{E68CEA9A-CD74-42EF-854C-84EEA5AA065C}" type="presParOf" srcId="{F4C2E5D3-32C4-4E61-9CD7-C17267461384}" destId="{B1D93E6D-E27C-4350-8A94-9CCCD4CC509B}" srcOrd="1" destOrd="0" presId="urn:microsoft.com/office/officeart/2009/layout/CirclePictureHierarchy"/>
    <dgm:cxn modelId="{8577DE1A-E070-4244-8631-ADB915D6642A}" type="presParOf" srcId="{237CCAB6-D4DD-417A-930A-42B56E5A8623}" destId="{F1912483-1B42-41C9-A017-86F925DA0164}" srcOrd="1" destOrd="0" presId="urn:microsoft.com/office/officeart/2009/layout/CirclePictureHierarchy"/>
    <dgm:cxn modelId="{C098ED6A-9A52-4E77-9C22-EB8F114A8E40}" type="presParOf" srcId="{F1912483-1B42-41C9-A017-86F925DA0164}" destId="{7E79ACCB-DDA9-4C58-A7F7-E2B5B07291A2}" srcOrd="0" destOrd="0" presId="urn:microsoft.com/office/officeart/2009/layout/CirclePictureHierarchy"/>
    <dgm:cxn modelId="{C39136EA-0969-456C-8CAD-5B4472BB1793}" type="presParOf" srcId="{F1912483-1B42-41C9-A017-86F925DA0164}" destId="{D9792782-09E5-4F5E-A5C2-DB0DD440EF0F}" srcOrd="1" destOrd="0" presId="urn:microsoft.com/office/officeart/2009/layout/CirclePictureHierarchy"/>
    <dgm:cxn modelId="{60BF9D37-C6FC-4E1E-90A9-D0993A96556B}" type="presParOf" srcId="{D9792782-09E5-4F5E-A5C2-DB0DD440EF0F}" destId="{D77EF22C-27BF-4501-B60A-682C7E28C332}" srcOrd="0" destOrd="0" presId="urn:microsoft.com/office/officeart/2009/layout/CirclePictureHierarchy"/>
    <dgm:cxn modelId="{6CBC6E1D-ACEC-4E49-8CA4-9ED87615643D}" type="presParOf" srcId="{D77EF22C-27BF-4501-B60A-682C7E28C332}" destId="{F6EBE929-387D-4CBD-AADA-2DF42DBB4CB8}" srcOrd="0" destOrd="0" presId="urn:microsoft.com/office/officeart/2009/layout/CirclePictureHierarchy"/>
    <dgm:cxn modelId="{8642DD81-8747-4372-8110-85D2B867FEA5}" type="presParOf" srcId="{D77EF22C-27BF-4501-B60A-682C7E28C332}" destId="{84C53DA0-F1F3-40C9-AB5A-CA7AA193BF7F}" srcOrd="1" destOrd="0" presId="urn:microsoft.com/office/officeart/2009/layout/CirclePictureHierarchy"/>
    <dgm:cxn modelId="{6F0AD8F6-7EAD-4181-BDF4-072EDD2CE46F}" type="presParOf" srcId="{D9792782-09E5-4F5E-A5C2-DB0DD440EF0F}" destId="{E8D5635A-C08E-4F58-A864-F9DAD2406E79}" srcOrd="1" destOrd="0" presId="urn:microsoft.com/office/officeart/2009/layout/CirclePictureHierarchy"/>
    <dgm:cxn modelId="{31FE2D6D-460D-4843-A352-66C8EBE2D763}" type="presParOf" srcId="{F1912483-1B42-41C9-A017-86F925DA0164}" destId="{16FEF7FC-6292-4177-AEB2-AEF7A43AEB7C}" srcOrd="2" destOrd="0" presId="urn:microsoft.com/office/officeart/2009/layout/CirclePictureHierarchy"/>
    <dgm:cxn modelId="{78FDCE8A-E824-427A-B9C6-4DD845B8E09E}" type="presParOf" srcId="{F1912483-1B42-41C9-A017-86F925DA0164}" destId="{F1944CE4-0701-40E1-B443-E7A2F4FB8E9F}" srcOrd="3" destOrd="0" presId="urn:microsoft.com/office/officeart/2009/layout/CirclePictureHierarchy"/>
    <dgm:cxn modelId="{0DC9A376-6C61-4972-A5E7-ECB4E03F45DF}" type="presParOf" srcId="{F1944CE4-0701-40E1-B443-E7A2F4FB8E9F}" destId="{8ACAC712-2236-4381-8E01-7EE7125CCC3A}" srcOrd="0" destOrd="0" presId="urn:microsoft.com/office/officeart/2009/layout/CirclePictureHierarchy"/>
    <dgm:cxn modelId="{6A07D150-717D-48F5-B28C-54A5D3D84EB2}" type="presParOf" srcId="{8ACAC712-2236-4381-8E01-7EE7125CCC3A}" destId="{8CDD4FA7-BF54-4F22-86A7-0669A2B7CE94}" srcOrd="0" destOrd="0" presId="urn:microsoft.com/office/officeart/2009/layout/CirclePictureHierarchy"/>
    <dgm:cxn modelId="{645F63BF-F356-4DF0-8A51-1B036A1B3835}" type="presParOf" srcId="{8ACAC712-2236-4381-8E01-7EE7125CCC3A}" destId="{78A533B4-6E0E-450C-A512-C64DF996FF53}" srcOrd="1" destOrd="0" presId="urn:microsoft.com/office/officeart/2009/layout/CirclePictureHierarchy"/>
    <dgm:cxn modelId="{69E7367A-3829-474B-9871-984A26C2D61E}" type="presParOf" srcId="{F1944CE4-0701-40E1-B443-E7A2F4FB8E9F}" destId="{C2222A0E-EF8B-4420-8954-1F0F67478537}" srcOrd="1" destOrd="0" presId="urn:microsoft.com/office/officeart/2009/layout/CirclePictureHierarchy"/>
    <dgm:cxn modelId="{014F981F-9A1D-4DF2-B55C-18E57DE4390C}" type="presParOf" srcId="{1D71D250-E453-4E96-913B-D6B4F132B2B6}" destId="{85F26957-E07E-4435-B8D7-937D0817D531}" srcOrd="2" destOrd="0" presId="urn:microsoft.com/office/officeart/2009/layout/CirclePictureHierarchy"/>
    <dgm:cxn modelId="{58CA7AFD-5032-4409-8E9B-98A014BE49C1}" type="presParOf" srcId="{1D71D250-E453-4E96-913B-D6B4F132B2B6}" destId="{AEAC1567-0B87-42D9-816C-E99898BE8108}" srcOrd="3" destOrd="0" presId="urn:microsoft.com/office/officeart/2009/layout/CirclePictureHierarchy"/>
    <dgm:cxn modelId="{D0847EF8-0DCD-4F4B-9F98-A6985C306487}" type="presParOf" srcId="{AEAC1567-0B87-42D9-816C-E99898BE8108}" destId="{667941B2-0B5F-43FB-B1E5-93715AA14207}" srcOrd="0" destOrd="0" presId="urn:microsoft.com/office/officeart/2009/layout/CirclePictureHierarchy"/>
    <dgm:cxn modelId="{2CAAC457-05E7-4083-AFCD-2C1DA055D88A}" type="presParOf" srcId="{667941B2-0B5F-43FB-B1E5-93715AA14207}" destId="{DD382FCB-99C6-43F3-9992-FB4D26BD8C80}" srcOrd="0" destOrd="0" presId="urn:microsoft.com/office/officeart/2009/layout/CirclePictureHierarchy"/>
    <dgm:cxn modelId="{065BD564-19F2-4489-9F3C-AE59E4BEC2A3}" type="presParOf" srcId="{667941B2-0B5F-43FB-B1E5-93715AA14207}" destId="{ABD1333C-0B94-4B1F-95B7-5C6995509DBF}" srcOrd="1" destOrd="0" presId="urn:microsoft.com/office/officeart/2009/layout/CirclePictureHierarchy"/>
    <dgm:cxn modelId="{FF96F01E-D492-4E62-A5DD-9D122E06E4E7}" type="presParOf" srcId="{AEAC1567-0B87-42D9-816C-E99898BE8108}" destId="{7561CE3D-DF06-42FE-98FC-EA4A304F551D}" srcOrd="1" destOrd="0" presId="urn:microsoft.com/office/officeart/2009/layout/CirclePictureHierarchy"/>
    <dgm:cxn modelId="{5BF69C3A-CF36-4233-9B81-2DCA36B8AF76}" type="presParOf" srcId="{7561CE3D-DF06-42FE-98FC-EA4A304F551D}" destId="{0B431DF5-E889-427B-B516-F28C48C03BE2}" srcOrd="0" destOrd="0" presId="urn:microsoft.com/office/officeart/2009/layout/CirclePictureHierarchy"/>
    <dgm:cxn modelId="{7271E544-9246-4779-9CDF-47DA3D9BC093}" type="presParOf" srcId="{7561CE3D-DF06-42FE-98FC-EA4A304F551D}" destId="{09745AC5-786A-4DCF-9942-A621E5648D8D}" srcOrd="1" destOrd="0" presId="urn:microsoft.com/office/officeart/2009/layout/CirclePictureHierarchy"/>
    <dgm:cxn modelId="{D2337255-F7EA-4E5D-9AA1-180A1D42C29E}" type="presParOf" srcId="{09745AC5-786A-4DCF-9942-A621E5648D8D}" destId="{0B5B51AB-7D10-4CDD-80E2-20AB9919153B}" srcOrd="0" destOrd="0" presId="urn:microsoft.com/office/officeart/2009/layout/CirclePictureHierarchy"/>
    <dgm:cxn modelId="{BCB39152-9106-47C2-BDFC-70003F110B13}" type="presParOf" srcId="{0B5B51AB-7D10-4CDD-80E2-20AB9919153B}" destId="{DDA70231-DCE8-4235-9CB2-4569CEE2BDFC}" srcOrd="0" destOrd="0" presId="urn:microsoft.com/office/officeart/2009/layout/CirclePictureHierarchy"/>
    <dgm:cxn modelId="{0E445772-F9C3-4DD4-805B-D8262F366925}" type="presParOf" srcId="{0B5B51AB-7D10-4CDD-80E2-20AB9919153B}" destId="{EA3075A7-DE69-4B62-AD21-B4DB510E398E}" srcOrd="1" destOrd="0" presId="urn:microsoft.com/office/officeart/2009/layout/CirclePictureHierarchy"/>
    <dgm:cxn modelId="{F754AAEA-4BC8-4B87-9A20-A9A9D5273544}" type="presParOf" srcId="{09745AC5-786A-4DCF-9942-A621E5648D8D}" destId="{A5404810-8433-4ECA-AC16-05A7AB64B079}"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43F06-20AA-4484-AE5E-8E35191D5697}">
      <dsp:nvSpPr>
        <dsp:cNvPr id="0" name=""/>
        <dsp:cNvSpPr/>
      </dsp:nvSpPr>
      <dsp:spPr>
        <a:xfrm>
          <a:off x="407707" y="0"/>
          <a:ext cx="2718048" cy="4236099"/>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FF113D-D137-4F7E-9814-684266179C5B}">
      <dsp:nvSpPr>
        <dsp:cNvPr id="0" name=""/>
        <dsp:cNvSpPr/>
      </dsp:nvSpPr>
      <dsp:spPr>
        <a:xfrm>
          <a:off x="873261" y="514211"/>
          <a:ext cx="1766731" cy="1002764"/>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e-DE" sz="2300" kern="1200" dirty="0"/>
            <a:t>Europarecht</a:t>
          </a:r>
        </a:p>
      </dsp:txBody>
      <dsp:txXfrm>
        <a:off x="922212" y="563162"/>
        <a:ext cx="1668829" cy="904862"/>
      </dsp:txXfrm>
    </dsp:sp>
    <dsp:sp modelId="{3DCEB2A9-7FCB-4E19-A75B-6D6D9A6F41EB}">
      <dsp:nvSpPr>
        <dsp:cNvPr id="0" name=""/>
        <dsp:cNvSpPr/>
      </dsp:nvSpPr>
      <dsp:spPr>
        <a:xfrm>
          <a:off x="873261" y="1893620"/>
          <a:ext cx="1766731" cy="1002764"/>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e-DE" sz="2300" kern="1200" dirty="0"/>
            <a:t>Grundgesetz</a:t>
          </a:r>
        </a:p>
      </dsp:txBody>
      <dsp:txXfrm>
        <a:off x="922212" y="1942571"/>
        <a:ext cx="1668829" cy="904862"/>
      </dsp:txXfrm>
    </dsp:sp>
    <dsp:sp modelId="{3FA323B4-1B6C-4642-AFA1-28C0BD49C5B9}">
      <dsp:nvSpPr>
        <dsp:cNvPr id="0" name=""/>
        <dsp:cNvSpPr/>
      </dsp:nvSpPr>
      <dsp:spPr>
        <a:xfrm>
          <a:off x="862696" y="3158527"/>
          <a:ext cx="1766731" cy="1002764"/>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de-DE" sz="2300" kern="1200" dirty="0"/>
            <a:t>Deutsche Gesetze</a:t>
          </a:r>
        </a:p>
      </dsp:txBody>
      <dsp:txXfrm>
        <a:off x="911647" y="3207478"/>
        <a:ext cx="1668829" cy="904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33A35-34B9-4474-976D-B4AF15EDA018}">
      <dsp:nvSpPr>
        <dsp:cNvPr id="0" name=""/>
        <dsp:cNvSpPr/>
      </dsp:nvSpPr>
      <dsp:spPr>
        <a:xfrm rot="5400000">
          <a:off x="-206664" y="2027058"/>
          <a:ext cx="925009" cy="111931"/>
        </a:xfrm>
        <a:prstGeom prst="rect">
          <a:avLst/>
        </a:prstGeom>
        <a:solidFill>
          <a:schemeClr val="accent1">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62FC1F3-4724-4BB1-B942-E77B012F409C}">
      <dsp:nvSpPr>
        <dsp:cNvPr id="0" name=""/>
        <dsp:cNvSpPr/>
      </dsp:nvSpPr>
      <dsp:spPr>
        <a:xfrm>
          <a:off x="3227" y="1432433"/>
          <a:ext cx="1243682" cy="746209"/>
        </a:xfrm>
        <a:prstGeom prst="roundRect">
          <a:avLst>
            <a:gd name="adj" fmla="val 10000"/>
          </a:avLst>
        </a:prstGeom>
        <a:solidFill>
          <a:schemeClr val="tx1"/>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dirty="0"/>
            <a:t>BDSG I</a:t>
          </a:r>
        </a:p>
        <a:p>
          <a:pPr marL="0" lvl="0" indent="0" algn="ctr" defTabSz="577850">
            <a:lnSpc>
              <a:spcPct val="90000"/>
            </a:lnSpc>
            <a:spcBef>
              <a:spcPct val="0"/>
            </a:spcBef>
            <a:spcAft>
              <a:spcPct val="35000"/>
            </a:spcAft>
            <a:buNone/>
          </a:pPr>
          <a:r>
            <a:rPr lang="de-DE" sz="1300" kern="1200" dirty="0"/>
            <a:t>1976</a:t>
          </a:r>
        </a:p>
      </dsp:txBody>
      <dsp:txXfrm>
        <a:off x="25083" y="1454289"/>
        <a:ext cx="1199970" cy="702497"/>
      </dsp:txXfrm>
    </dsp:sp>
    <dsp:sp modelId="{AC85A360-4406-4832-A0E5-A1B89DA60840}">
      <dsp:nvSpPr>
        <dsp:cNvPr id="0" name=""/>
        <dsp:cNvSpPr/>
      </dsp:nvSpPr>
      <dsp:spPr>
        <a:xfrm rot="5400000">
          <a:off x="-206664" y="2959820"/>
          <a:ext cx="925009" cy="111931"/>
        </a:xfrm>
        <a:prstGeom prst="rect">
          <a:avLst/>
        </a:prstGeom>
        <a:solidFill>
          <a:schemeClr val="accent1">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ED2E977-2FFD-48D6-93BF-1374DEBDD8BF}">
      <dsp:nvSpPr>
        <dsp:cNvPr id="0" name=""/>
        <dsp:cNvSpPr/>
      </dsp:nvSpPr>
      <dsp:spPr>
        <a:xfrm>
          <a:off x="3227" y="2365195"/>
          <a:ext cx="1243682" cy="746209"/>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dirty="0"/>
            <a:t>OECD Leitlinien </a:t>
          </a:r>
        </a:p>
        <a:p>
          <a:pPr marL="0" lvl="0" indent="0" algn="ctr" defTabSz="577850">
            <a:lnSpc>
              <a:spcPct val="90000"/>
            </a:lnSpc>
            <a:spcBef>
              <a:spcPct val="0"/>
            </a:spcBef>
            <a:spcAft>
              <a:spcPct val="35000"/>
            </a:spcAft>
            <a:buNone/>
          </a:pPr>
          <a:r>
            <a:rPr lang="de-DE" sz="1300" kern="1200" dirty="0"/>
            <a:t>1980 </a:t>
          </a:r>
        </a:p>
      </dsp:txBody>
      <dsp:txXfrm>
        <a:off x="25083" y="2387051"/>
        <a:ext cx="1199970" cy="702497"/>
      </dsp:txXfrm>
    </dsp:sp>
    <dsp:sp modelId="{C0E30D3B-1534-44FB-A972-8E70B4235966}">
      <dsp:nvSpPr>
        <dsp:cNvPr id="0" name=""/>
        <dsp:cNvSpPr/>
      </dsp:nvSpPr>
      <dsp:spPr>
        <a:xfrm>
          <a:off x="259716" y="3426201"/>
          <a:ext cx="2255003" cy="111931"/>
        </a:xfrm>
        <a:prstGeom prst="rect">
          <a:avLst/>
        </a:prstGeom>
        <a:solidFill>
          <a:schemeClr val="accent1">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51192C8-63DD-47E0-82F4-1154B8213B78}">
      <dsp:nvSpPr>
        <dsp:cNvPr id="0" name=""/>
        <dsp:cNvSpPr/>
      </dsp:nvSpPr>
      <dsp:spPr>
        <a:xfrm>
          <a:off x="3227" y="3297957"/>
          <a:ext cx="1243682" cy="746209"/>
        </a:xfrm>
        <a:prstGeom prst="roundRect">
          <a:avLst>
            <a:gd name="adj" fmla="val 10000"/>
          </a:avLst>
        </a:prstGeom>
        <a:solidFill>
          <a:schemeClr val="tx1"/>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dirty="0"/>
            <a:t>BDSG II</a:t>
          </a:r>
        </a:p>
        <a:p>
          <a:pPr marL="0" lvl="0" indent="0" algn="ctr" defTabSz="577850">
            <a:lnSpc>
              <a:spcPct val="90000"/>
            </a:lnSpc>
            <a:spcBef>
              <a:spcPct val="0"/>
            </a:spcBef>
            <a:spcAft>
              <a:spcPct val="35000"/>
            </a:spcAft>
            <a:buNone/>
          </a:pPr>
          <a:r>
            <a:rPr lang="de-DE" sz="1300" kern="1200" dirty="0"/>
            <a:t>1990</a:t>
          </a:r>
        </a:p>
      </dsp:txBody>
      <dsp:txXfrm>
        <a:off x="25083" y="3319813"/>
        <a:ext cx="1199970" cy="702497"/>
      </dsp:txXfrm>
    </dsp:sp>
    <dsp:sp modelId="{F0B12EA8-6CE4-4F83-80D2-2162C399D929}">
      <dsp:nvSpPr>
        <dsp:cNvPr id="0" name=""/>
        <dsp:cNvSpPr/>
      </dsp:nvSpPr>
      <dsp:spPr>
        <a:xfrm rot="16200000">
          <a:off x="2056090" y="2959820"/>
          <a:ext cx="925009" cy="111931"/>
        </a:xfrm>
        <a:prstGeom prst="rect">
          <a:avLst/>
        </a:prstGeom>
        <a:solidFill>
          <a:schemeClr val="accent1">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E26B951-6C32-4876-9554-1AB42C65FC14}">
      <dsp:nvSpPr>
        <dsp:cNvPr id="0" name=""/>
        <dsp:cNvSpPr/>
      </dsp:nvSpPr>
      <dsp:spPr>
        <a:xfrm>
          <a:off x="2265983" y="3297957"/>
          <a:ext cx="1243682" cy="746209"/>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dirty="0"/>
            <a:t>EU-DS-Richtlinie</a:t>
          </a:r>
        </a:p>
        <a:p>
          <a:pPr marL="0" lvl="0" indent="0" algn="ctr" defTabSz="577850">
            <a:lnSpc>
              <a:spcPct val="90000"/>
            </a:lnSpc>
            <a:spcBef>
              <a:spcPct val="0"/>
            </a:spcBef>
            <a:spcAft>
              <a:spcPct val="35000"/>
            </a:spcAft>
            <a:buNone/>
          </a:pPr>
          <a:r>
            <a:rPr lang="de-DE" sz="1300" kern="1200" dirty="0"/>
            <a:t>1995</a:t>
          </a:r>
        </a:p>
      </dsp:txBody>
      <dsp:txXfrm>
        <a:off x="2287839" y="3319813"/>
        <a:ext cx="1199970" cy="702497"/>
      </dsp:txXfrm>
    </dsp:sp>
    <dsp:sp modelId="{7A32D378-6E05-4F12-9E46-7552BA50115D}">
      <dsp:nvSpPr>
        <dsp:cNvPr id="0" name=""/>
        <dsp:cNvSpPr/>
      </dsp:nvSpPr>
      <dsp:spPr>
        <a:xfrm rot="16200000">
          <a:off x="1896925" y="1867893"/>
          <a:ext cx="1243340" cy="111931"/>
        </a:xfrm>
        <a:prstGeom prst="rect">
          <a:avLst/>
        </a:prstGeom>
        <a:solidFill>
          <a:schemeClr val="accent1">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C32C802-297B-4DC8-99D0-B9FDBFA8320D}">
      <dsp:nvSpPr>
        <dsp:cNvPr id="0" name=""/>
        <dsp:cNvSpPr/>
      </dsp:nvSpPr>
      <dsp:spPr>
        <a:xfrm>
          <a:off x="2265983" y="2365195"/>
          <a:ext cx="1243682" cy="746209"/>
        </a:xfrm>
        <a:prstGeom prst="roundRect">
          <a:avLst>
            <a:gd name="adj" fmla="val 10000"/>
          </a:avLst>
        </a:prstGeom>
        <a:solidFill>
          <a:schemeClr val="tx1"/>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dirty="0"/>
            <a:t>BDSG III</a:t>
          </a:r>
        </a:p>
        <a:p>
          <a:pPr marL="0" lvl="0" indent="0" algn="ctr" defTabSz="577850">
            <a:lnSpc>
              <a:spcPct val="90000"/>
            </a:lnSpc>
            <a:spcBef>
              <a:spcPct val="0"/>
            </a:spcBef>
            <a:spcAft>
              <a:spcPct val="35000"/>
            </a:spcAft>
            <a:buNone/>
          </a:pPr>
          <a:r>
            <a:rPr lang="de-DE" sz="1300" kern="1200" dirty="0"/>
            <a:t>2001</a:t>
          </a:r>
        </a:p>
      </dsp:txBody>
      <dsp:txXfrm>
        <a:off x="2287839" y="2387051"/>
        <a:ext cx="1199970" cy="702497"/>
      </dsp:txXfrm>
    </dsp:sp>
    <dsp:sp modelId="{09373F66-E1A0-4286-881C-831516AD64A5}">
      <dsp:nvSpPr>
        <dsp:cNvPr id="0" name=""/>
        <dsp:cNvSpPr/>
      </dsp:nvSpPr>
      <dsp:spPr>
        <a:xfrm rot="21118708">
          <a:off x="2515124" y="1080107"/>
          <a:ext cx="2277368" cy="111931"/>
        </a:xfrm>
        <a:prstGeom prst="rect">
          <a:avLst/>
        </a:prstGeom>
        <a:solidFill>
          <a:schemeClr val="accent1">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54CF115-1B86-40E6-A9A1-902E2565815C}">
      <dsp:nvSpPr>
        <dsp:cNvPr id="0" name=""/>
        <dsp:cNvSpPr/>
      </dsp:nvSpPr>
      <dsp:spPr>
        <a:xfrm>
          <a:off x="1657325" y="789089"/>
          <a:ext cx="2460998" cy="1389553"/>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b="1" kern="1200" dirty="0"/>
            <a:t>DSGVO </a:t>
          </a:r>
        </a:p>
        <a:p>
          <a:pPr marL="0" lvl="0" indent="0" algn="ctr" defTabSz="577850">
            <a:lnSpc>
              <a:spcPct val="90000"/>
            </a:lnSpc>
            <a:spcBef>
              <a:spcPct val="0"/>
            </a:spcBef>
            <a:spcAft>
              <a:spcPct val="35000"/>
            </a:spcAft>
            <a:buNone/>
          </a:pPr>
          <a:r>
            <a:rPr lang="de-DE" sz="1300" b="1" kern="1200" dirty="0"/>
            <a:t>2016 (2018)</a:t>
          </a:r>
        </a:p>
      </dsp:txBody>
      <dsp:txXfrm>
        <a:off x="1698024" y="829788"/>
        <a:ext cx="2379600" cy="1308155"/>
      </dsp:txXfrm>
    </dsp:sp>
    <dsp:sp modelId="{36CC37FD-90DD-4950-AADC-918280FCB4B8}">
      <dsp:nvSpPr>
        <dsp:cNvPr id="0" name=""/>
        <dsp:cNvSpPr/>
      </dsp:nvSpPr>
      <dsp:spPr>
        <a:xfrm>
          <a:off x="4528738" y="789089"/>
          <a:ext cx="1243682" cy="746209"/>
        </a:xfrm>
        <a:prstGeom prst="roundRect">
          <a:avLst>
            <a:gd name="adj" fmla="val 10000"/>
          </a:avLst>
        </a:prstGeom>
        <a:solidFill>
          <a:schemeClr val="tx1"/>
        </a:solidFill>
        <a:ln>
          <a:solidFill>
            <a:schemeClr val="tx1"/>
          </a:solid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dirty="0"/>
            <a:t>BDSG IV </a:t>
          </a:r>
        </a:p>
        <a:p>
          <a:pPr marL="0" lvl="0" indent="0" algn="ctr" defTabSz="577850">
            <a:lnSpc>
              <a:spcPct val="90000"/>
            </a:lnSpc>
            <a:spcBef>
              <a:spcPct val="0"/>
            </a:spcBef>
            <a:spcAft>
              <a:spcPct val="35000"/>
            </a:spcAft>
            <a:buNone/>
          </a:pPr>
          <a:r>
            <a:rPr lang="de-DE" sz="1300" kern="1200" dirty="0"/>
            <a:t>2017 (2018)</a:t>
          </a:r>
        </a:p>
      </dsp:txBody>
      <dsp:txXfrm>
        <a:off x="4550594" y="810945"/>
        <a:ext cx="1199970" cy="7024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41108-795B-431A-8454-2365F641D17E}">
      <dsp:nvSpPr>
        <dsp:cNvPr id="0" name=""/>
        <dsp:cNvSpPr/>
      </dsp:nvSpPr>
      <dsp:spPr>
        <a:xfrm>
          <a:off x="631718" y="267427"/>
          <a:ext cx="5749837" cy="261691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93D5D7-181C-47D8-97A9-F34C8EC0F0EF}">
      <dsp:nvSpPr>
        <dsp:cNvPr id="0" name=""/>
        <dsp:cNvSpPr/>
      </dsp:nvSpPr>
      <dsp:spPr>
        <a:xfrm>
          <a:off x="237656" y="945531"/>
          <a:ext cx="2103982" cy="126070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Allgemeine Rechtmäßigkeitsanforderungen , Art. 6, 9, 28 DS-GVO</a:t>
          </a:r>
        </a:p>
      </dsp:txBody>
      <dsp:txXfrm>
        <a:off x="299199" y="1007074"/>
        <a:ext cx="1980896" cy="1137623"/>
      </dsp:txXfrm>
    </dsp:sp>
    <dsp:sp modelId="{AF763DE2-FD8A-42D4-BC70-650544C77BA7}">
      <dsp:nvSpPr>
        <dsp:cNvPr id="0" name=""/>
        <dsp:cNvSpPr/>
      </dsp:nvSpPr>
      <dsp:spPr>
        <a:xfrm>
          <a:off x="2454646" y="945531"/>
          <a:ext cx="2103982" cy="126070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b="1" kern="1200" dirty="0"/>
            <a:t>Spezifische Vorgaben, 44 ff. DS-GVO</a:t>
          </a:r>
        </a:p>
      </dsp:txBody>
      <dsp:txXfrm>
        <a:off x="2516189" y="1007074"/>
        <a:ext cx="1980896" cy="1137623"/>
      </dsp:txXfrm>
    </dsp:sp>
    <dsp:sp modelId="{C69A0BBF-E988-4C67-9D99-3592CD2029EA}">
      <dsp:nvSpPr>
        <dsp:cNvPr id="0" name=""/>
        <dsp:cNvSpPr/>
      </dsp:nvSpPr>
      <dsp:spPr>
        <a:xfrm>
          <a:off x="4671635" y="945531"/>
          <a:ext cx="2103982" cy="126070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kern="1200" dirty="0"/>
            <a:t>Übermittlung Zulässig</a:t>
          </a:r>
        </a:p>
      </dsp:txBody>
      <dsp:txXfrm>
        <a:off x="4733178" y="1007074"/>
        <a:ext cx="1980896" cy="11376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31DF5-E889-427B-B516-F28C48C03BE2}">
      <dsp:nvSpPr>
        <dsp:cNvPr id="0" name=""/>
        <dsp:cNvSpPr/>
      </dsp:nvSpPr>
      <dsp:spPr>
        <a:xfrm>
          <a:off x="6300823" y="2620510"/>
          <a:ext cx="91440" cy="338229"/>
        </a:xfrm>
        <a:custGeom>
          <a:avLst/>
          <a:gdLst/>
          <a:ahLst/>
          <a:cxnLst/>
          <a:rect l="0" t="0" r="0" b="0"/>
          <a:pathLst>
            <a:path>
              <a:moveTo>
                <a:pt x="45720" y="0"/>
              </a:moveTo>
              <a:lnTo>
                <a:pt x="45720" y="33822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F26957-E07E-4435-B8D7-937D0817D531}">
      <dsp:nvSpPr>
        <dsp:cNvPr id="0" name=""/>
        <dsp:cNvSpPr/>
      </dsp:nvSpPr>
      <dsp:spPr>
        <a:xfrm>
          <a:off x="4156672" y="1208536"/>
          <a:ext cx="2189870" cy="338229"/>
        </a:xfrm>
        <a:custGeom>
          <a:avLst/>
          <a:gdLst/>
          <a:ahLst/>
          <a:cxnLst/>
          <a:rect l="0" t="0" r="0" b="0"/>
          <a:pathLst>
            <a:path>
              <a:moveTo>
                <a:pt x="0" y="0"/>
              </a:moveTo>
              <a:lnTo>
                <a:pt x="0" y="170456"/>
              </a:lnTo>
              <a:lnTo>
                <a:pt x="2189870" y="170456"/>
              </a:lnTo>
              <a:lnTo>
                <a:pt x="2189870" y="33822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FEF7FC-6292-4177-AEB2-AEF7A43AEB7C}">
      <dsp:nvSpPr>
        <dsp:cNvPr id="0" name=""/>
        <dsp:cNvSpPr/>
      </dsp:nvSpPr>
      <dsp:spPr>
        <a:xfrm>
          <a:off x="1966802" y="2620510"/>
          <a:ext cx="1426944" cy="338229"/>
        </a:xfrm>
        <a:custGeom>
          <a:avLst/>
          <a:gdLst/>
          <a:ahLst/>
          <a:cxnLst/>
          <a:rect l="0" t="0" r="0" b="0"/>
          <a:pathLst>
            <a:path>
              <a:moveTo>
                <a:pt x="0" y="0"/>
              </a:moveTo>
              <a:lnTo>
                <a:pt x="0" y="170456"/>
              </a:lnTo>
              <a:lnTo>
                <a:pt x="1426944" y="170456"/>
              </a:lnTo>
              <a:lnTo>
                <a:pt x="1426944" y="33822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79ACCB-DDA9-4C58-A7F7-E2B5B07291A2}">
      <dsp:nvSpPr>
        <dsp:cNvPr id="0" name=""/>
        <dsp:cNvSpPr/>
      </dsp:nvSpPr>
      <dsp:spPr>
        <a:xfrm>
          <a:off x="539858" y="2620510"/>
          <a:ext cx="1426944" cy="335545"/>
        </a:xfrm>
        <a:custGeom>
          <a:avLst/>
          <a:gdLst/>
          <a:ahLst/>
          <a:cxnLst/>
          <a:rect l="0" t="0" r="0" b="0"/>
          <a:pathLst>
            <a:path>
              <a:moveTo>
                <a:pt x="1426944" y="0"/>
              </a:moveTo>
              <a:lnTo>
                <a:pt x="1426944" y="167772"/>
              </a:lnTo>
              <a:lnTo>
                <a:pt x="0" y="167772"/>
              </a:lnTo>
              <a:lnTo>
                <a:pt x="0" y="33554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2C2C4A-4C5E-4963-ADF2-82B36F3D8F11}">
      <dsp:nvSpPr>
        <dsp:cNvPr id="0" name=""/>
        <dsp:cNvSpPr/>
      </dsp:nvSpPr>
      <dsp:spPr>
        <a:xfrm>
          <a:off x="1966802" y="1208536"/>
          <a:ext cx="2189870" cy="338229"/>
        </a:xfrm>
        <a:custGeom>
          <a:avLst/>
          <a:gdLst/>
          <a:ahLst/>
          <a:cxnLst/>
          <a:rect l="0" t="0" r="0" b="0"/>
          <a:pathLst>
            <a:path>
              <a:moveTo>
                <a:pt x="2189870" y="0"/>
              </a:moveTo>
              <a:lnTo>
                <a:pt x="2189870" y="170456"/>
              </a:lnTo>
              <a:lnTo>
                <a:pt x="0" y="170456"/>
              </a:lnTo>
              <a:lnTo>
                <a:pt x="0" y="33822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2FCF70-F699-42E8-8BE2-6CAB2BFC59BA}">
      <dsp:nvSpPr>
        <dsp:cNvPr id="0" name=""/>
        <dsp:cNvSpPr/>
      </dsp:nvSpPr>
      <dsp:spPr>
        <a:xfrm>
          <a:off x="3619800" y="134792"/>
          <a:ext cx="1073744" cy="107374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F7B5A1-7F62-4E1B-88A6-8346FDC52617}">
      <dsp:nvSpPr>
        <dsp:cNvPr id="0" name=""/>
        <dsp:cNvSpPr/>
      </dsp:nvSpPr>
      <dsp:spPr>
        <a:xfrm>
          <a:off x="4693545" y="132107"/>
          <a:ext cx="1610616" cy="1073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de-DE" sz="1400" kern="1200" dirty="0"/>
            <a:t>Datentransfer in Drittländer</a:t>
          </a:r>
        </a:p>
      </dsp:txBody>
      <dsp:txXfrm>
        <a:off x="4693545" y="132107"/>
        <a:ext cx="1610616" cy="1073744"/>
      </dsp:txXfrm>
    </dsp:sp>
    <dsp:sp modelId="{1D7345E4-55CD-47AE-97E3-3E88084D55CB}">
      <dsp:nvSpPr>
        <dsp:cNvPr id="0" name=""/>
        <dsp:cNvSpPr/>
      </dsp:nvSpPr>
      <dsp:spPr>
        <a:xfrm>
          <a:off x="1429930" y="1546766"/>
          <a:ext cx="1073744" cy="107374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D93E6D-E27C-4350-8A94-9CCCD4CC509B}">
      <dsp:nvSpPr>
        <dsp:cNvPr id="0" name=""/>
        <dsp:cNvSpPr/>
      </dsp:nvSpPr>
      <dsp:spPr>
        <a:xfrm>
          <a:off x="2503674" y="1544081"/>
          <a:ext cx="1610616" cy="1073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de-DE" sz="1400" kern="1200" dirty="0"/>
            <a:t>Angemessenes Schutzniveau </a:t>
          </a:r>
          <a:r>
            <a:rPr lang="de-DE" sz="1400" kern="1200" dirty="0" err="1"/>
            <a:t>iSv</a:t>
          </a:r>
          <a:r>
            <a:rPr lang="de-DE" sz="1400" kern="1200" dirty="0"/>
            <a:t>. </a:t>
          </a:r>
          <a:r>
            <a:rPr lang="de-DE" sz="1400" b="1" kern="1200" dirty="0"/>
            <a:t>Art. 45 DS-GVO </a:t>
          </a:r>
          <a:r>
            <a:rPr lang="de-DE" sz="1400" kern="1200" dirty="0"/>
            <a:t>(-)</a:t>
          </a:r>
        </a:p>
      </dsp:txBody>
      <dsp:txXfrm>
        <a:off x="2503674" y="1544081"/>
        <a:ext cx="1610616" cy="1073744"/>
      </dsp:txXfrm>
    </dsp:sp>
    <dsp:sp modelId="{F6EBE929-387D-4CBD-AADA-2DF42DBB4CB8}">
      <dsp:nvSpPr>
        <dsp:cNvPr id="0" name=""/>
        <dsp:cNvSpPr/>
      </dsp:nvSpPr>
      <dsp:spPr>
        <a:xfrm>
          <a:off x="2985" y="2956055"/>
          <a:ext cx="1073744" cy="107374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C53DA0-F1F3-40C9-AB5A-CA7AA193BF7F}">
      <dsp:nvSpPr>
        <dsp:cNvPr id="0" name=""/>
        <dsp:cNvSpPr/>
      </dsp:nvSpPr>
      <dsp:spPr>
        <a:xfrm>
          <a:off x="1175638" y="3075702"/>
          <a:ext cx="1412800" cy="82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de-DE" sz="1400" kern="1200" dirty="0"/>
            <a:t>Übermittlungsverbot</a:t>
          </a:r>
          <a:endParaRPr lang="de-DE" sz="1200" kern="1200" dirty="0"/>
        </a:p>
      </dsp:txBody>
      <dsp:txXfrm>
        <a:off x="1175638" y="3075702"/>
        <a:ext cx="1412800" cy="829080"/>
      </dsp:txXfrm>
    </dsp:sp>
    <dsp:sp modelId="{8CDD4FA7-BF54-4F22-86A7-0669A2B7CE94}">
      <dsp:nvSpPr>
        <dsp:cNvPr id="0" name=""/>
        <dsp:cNvSpPr/>
      </dsp:nvSpPr>
      <dsp:spPr>
        <a:xfrm>
          <a:off x="2856874" y="2958739"/>
          <a:ext cx="1073744" cy="107374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A533B4-6E0E-450C-A512-C64DF996FF53}">
      <dsp:nvSpPr>
        <dsp:cNvPr id="0" name=""/>
        <dsp:cNvSpPr/>
      </dsp:nvSpPr>
      <dsp:spPr>
        <a:xfrm>
          <a:off x="3930618" y="2956055"/>
          <a:ext cx="1610616" cy="1073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de-DE" sz="1400" kern="1200" dirty="0"/>
            <a:t>Oder: </a:t>
          </a:r>
          <a:r>
            <a:rPr lang="de-DE" sz="2000" b="1" kern="1200" dirty="0"/>
            <a:t>Ausnahme</a:t>
          </a:r>
          <a:r>
            <a:rPr lang="de-DE" sz="1400" b="1" kern="1200" dirty="0"/>
            <a:t> nach </a:t>
          </a:r>
          <a:r>
            <a:rPr lang="de-DE" sz="2000" b="1" kern="1200" dirty="0"/>
            <a:t>Art. 46, 47, 49 DS-GVO</a:t>
          </a:r>
          <a:endParaRPr lang="de-DE" sz="1400" b="1" kern="1200" dirty="0"/>
        </a:p>
      </dsp:txBody>
      <dsp:txXfrm>
        <a:off x="3930618" y="2956055"/>
        <a:ext cx="1610616" cy="1073744"/>
      </dsp:txXfrm>
    </dsp:sp>
    <dsp:sp modelId="{DD382FCB-99C6-43F3-9992-FB4D26BD8C80}">
      <dsp:nvSpPr>
        <dsp:cNvPr id="0" name=""/>
        <dsp:cNvSpPr/>
      </dsp:nvSpPr>
      <dsp:spPr>
        <a:xfrm>
          <a:off x="5809671" y="1546766"/>
          <a:ext cx="1073744" cy="107374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D1333C-0B94-4B1F-95B7-5C6995509DBF}">
      <dsp:nvSpPr>
        <dsp:cNvPr id="0" name=""/>
        <dsp:cNvSpPr/>
      </dsp:nvSpPr>
      <dsp:spPr>
        <a:xfrm>
          <a:off x="6883415" y="1544081"/>
          <a:ext cx="1610616" cy="1073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de-DE" sz="1400" kern="1200" dirty="0"/>
            <a:t>Angemessenes Schutzniveau, </a:t>
          </a:r>
          <a:r>
            <a:rPr lang="de-DE" sz="1400" kern="1200" dirty="0" err="1"/>
            <a:t>iSv</a:t>
          </a:r>
          <a:r>
            <a:rPr lang="de-DE" sz="1400" kern="1200" dirty="0"/>
            <a:t>. </a:t>
          </a:r>
          <a:r>
            <a:rPr lang="de-DE" sz="1400" b="1" kern="1200" dirty="0"/>
            <a:t>Art. 45 DS-GVO  </a:t>
          </a:r>
          <a:r>
            <a:rPr lang="de-DE" sz="1400" kern="1200" dirty="0"/>
            <a:t>(+)</a:t>
          </a:r>
        </a:p>
      </dsp:txBody>
      <dsp:txXfrm>
        <a:off x="6883415" y="1544081"/>
        <a:ext cx="1610616" cy="1073744"/>
      </dsp:txXfrm>
    </dsp:sp>
    <dsp:sp modelId="{DDA70231-DCE8-4235-9CB2-4569CEE2BDFC}">
      <dsp:nvSpPr>
        <dsp:cNvPr id="0" name=""/>
        <dsp:cNvSpPr/>
      </dsp:nvSpPr>
      <dsp:spPr>
        <a:xfrm>
          <a:off x="5809671" y="2958739"/>
          <a:ext cx="1073744" cy="107374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3075A7-DE69-4B62-AD21-B4DB510E398E}">
      <dsp:nvSpPr>
        <dsp:cNvPr id="0" name=""/>
        <dsp:cNvSpPr/>
      </dsp:nvSpPr>
      <dsp:spPr>
        <a:xfrm>
          <a:off x="6883415" y="2956055"/>
          <a:ext cx="1610616" cy="1073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de-DE" sz="1400" kern="1200" dirty="0"/>
            <a:t>Zulässigkeitsprüfung nach Art. 6 Abs. 1 DS-GVO</a:t>
          </a:r>
        </a:p>
      </dsp:txBody>
      <dsp:txXfrm>
        <a:off x="6883415" y="2956055"/>
        <a:ext cx="1610616" cy="107374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FECEFC6-0281-44BA-9630-0875DD17CE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744CB20D-5438-4464-BD80-D2DE7366AA1C}"/>
              </a:ext>
            </a:extLst>
          </p:cNvPr>
          <p:cNvSpPr>
            <a:spLocks noGrp="1"/>
          </p:cNvSpPr>
          <p:nvPr>
            <p:ph type="dt" sz="quarter" idx="1"/>
          </p:nvPr>
        </p:nvSpPr>
        <p:spPr>
          <a:xfrm>
            <a:off x="3884614" y="0"/>
            <a:ext cx="2971800" cy="458788"/>
          </a:xfrm>
          <a:prstGeom prst="rect">
            <a:avLst/>
          </a:prstGeom>
        </p:spPr>
        <p:txBody>
          <a:bodyPr vert="horz" lIns="91440" tIns="45720" rIns="91440" bIns="45720" rtlCol="0"/>
          <a:lstStyle>
            <a:lvl1pPr algn="r">
              <a:defRPr sz="1200"/>
            </a:lvl1pPr>
          </a:lstStyle>
          <a:p>
            <a:fld id="{B7609000-88B3-46E1-ABE4-8E8E304C9722}" type="datetimeFigureOut">
              <a:rPr lang="de-DE" smtClean="0"/>
              <a:t>03.07.2024</a:t>
            </a:fld>
            <a:endParaRPr lang="de-DE" dirty="0"/>
          </a:p>
        </p:txBody>
      </p:sp>
      <p:sp>
        <p:nvSpPr>
          <p:cNvPr id="4" name="Fußzeilenplatzhalter 3">
            <a:extLst>
              <a:ext uri="{FF2B5EF4-FFF2-40B4-BE49-F238E27FC236}">
                <a16:creationId xmlns:a16="http://schemas.microsoft.com/office/drawing/2014/main" id="{D01E52A7-3AAB-4845-96F7-2C253B73D0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de-DE" dirty="0"/>
              <a:t>Dresdner Institut für Datenschutz</a:t>
            </a:r>
          </a:p>
        </p:txBody>
      </p:sp>
      <p:sp>
        <p:nvSpPr>
          <p:cNvPr id="5" name="Foliennummernplatzhalter 4">
            <a:extLst>
              <a:ext uri="{FF2B5EF4-FFF2-40B4-BE49-F238E27FC236}">
                <a16:creationId xmlns:a16="http://schemas.microsoft.com/office/drawing/2014/main" id="{A0DCF00B-94C2-42DF-9DF9-66C8FD101669}"/>
              </a:ext>
            </a:extLst>
          </p:cNvPr>
          <p:cNvSpPr>
            <a:spLocks noGrp="1"/>
          </p:cNvSpPr>
          <p:nvPr>
            <p:ph type="sldNum" sz="quarter" idx="3"/>
          </p:nvPr>
        </p:nvSpPr>
        <p:spPr>
          <a:xfrm>
            <a:off x="3884614" y="8685213"/>
            <a:ext cx="2971800" cy="458787"/>
          </a:xfrm>
          <a:prstGeom prst="rect">
            <a:avLst/>
          </a:prstGeom>
        </p:spPr>
        <p:txBody>
          <a:bodyPr vert="horz" lIns="91440" tIns="45720" rIns="91440" bIns="45720" rtlCol="0" anchor="b"/>
          <a:lstStyle>
            <a:lvl1pPr algn="r">
              <a:defRPr sz="1200"/>
            </a:lvl1pPr>
          </a:lstStyle>
          <a:p>
            <a:fld id="{0918AD73-54AC-4268-B781-1A72139EC972}" type="slidenum">
              <a:rPr lang="de-DE" smtClean="0"/>
              <a:t>‹Nr.›</a:t>
            </a:fld>
            <a:endParaRPr lang="de-DE" dirty="0"/>
          </a:p>
        </p:txBody>
      </p:sp>
    </p:spTree>
    <p:extLst>
      <p:ext uri="{BB962C8B-B14F-4D97-AF65-F5344CB8AC3E}">
        <p14:creationId xmlns:p14="http://schemas.microsoft.com/office/powerpoint/2010/main" val="255533574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4" y="0"/>
            <a:ext cx="2971800" cy="458788"/>
          </a:xfrm>
          <a:prstGeom prst="rect">
            <a:avLst/>
          </a:prstGeom>
        </p:spPr>
        <p:txBody>
          <a:bodyPr vert="horz" lIns="91440" tIns="45720" rIns="91440" bIns="45720" rtlCol="0"/>
          <a:lstStyle>
            <a:lvl1pPr algn="r">
              <a:defRPr sz="1200"/>
            </a:lvl1pPr>
          </a:lstStyle>
          <a:p>
            <a:fld id="{1F49061B-9AFC-43D1-9401-62FD4B38053F}" type="datetimeFigureOut">
              <a:rPr lang="de-DE" smtClean="0"/>
              <a:t>03.07.2024</a:t>
            </a:fld>
            <a:endParaRPr lang="de-DE" dirty="0"/>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de-DE" dirty="0"/>
              <a:t>Dresdner Institut für Datenschutz</a:t>
            </a:r>
          </a:p>
        </p:txBody>
      </p:sp>
      <p:sp>
        <p:nvSpPr>
          <p:cNvPr id="7" name="Foliennummernplatzhalter 6"/>
          <p:cNvSpPr>
            <a:spLocks noGrp="1"/>
          </p:cNvSpPr>
          <p:nvPr>
            <p:ph type="sldNum" sz="quarter" idx="5"/>
          </p:nvPr>
        </p:nvSpPr>
        <p:spPr>
          <a:xfrm>
            <a:off x="3884614" y="8685213"/>
            <a:ext cx="2971800" cy="458787"/>
          </a:xfrm>
          <a:prstGeom prst="rect">
            <a:avLst/>
          </a:prstGeom>
        </p:spPr>
        <p:txBody>
          <a:bodyPr vert="horz" lIns="91440" tIns="45720" rIns="91440" bIns="45720" rtlCol="0" anchor="b"/>
          <a:lstStyle>
            <a:lvl1pPr algn="r">
              <a:defRPr sz="1200"/>
            </a:lvl1pPr>
          </a:lstStyle>
          <a:p>
            <a:fld id="{B87641C0-0CDC-4A73-91EC-859779F577C1}" type="slidenum">
              <a:rPr lang="de-DE" smtClean="0"/>
              <a:t>‹Nr.›</a:t>
            </a:fld>
            <a:endParaRPr lang="de-DE" dirty="0"/>
          </a:p>
        </p:txBody>
      </p:sp>
    </p:spTree>
    <p:extLst>
      <p:ext uri="{BB962C8B-B14F-4D97-AF65-F5344CB8AC3E}">
        <p14:creationId xmlns:p14="http://schemas.microsoft.com/office/powerpoint/2010/main" val="365522643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3600" spc="-50" baseline="0">
                <a:solidFill>
                  <a:schemeClr val="tx1"/>
                </a:solidFill>
              </a:defRPr>
            </a:lvl1pPr>
          </a:lstStyle>
          <a:p>
            <a:r>
              <a:rPr lang="de-DE"/>
              <a:t>Mastertitelformat bearbeiten</a:t>
            </a:r>
            <a:endParaRPr lang="en-US" dirty="0"/>
          </a:p>
        </p:txBody>
      </p:sp>
      <p:sp>
        <p:nvSpPr>
          <p:cNvPr id="3" name="Subtitle 2"/>
          <p:cNvSpPr>
            <a:spLocks noGrp="1"/>
          </p:cNvSpPr>
          <p:nvPr>
            <p:ph type="subTitle" idx="1" hasCustomPrompt="1"/>
          </p:nvPr>
        </p:nvSpPr>
        <p:spPr>
          <a:xfrm>
            <a:off x="825038" y="4455621"/>
            <a:ext cx="7543800" cy="1143000"/>
          </a:xfrm>
        </p:spPr>
        <p:txBody>
          <a:bodyPr lIns="91440" rIns="91440">
            <a:normAutofit/>
          </a:bodyPr>
          <a:lstStyle>
            <a:lvl1pPr marL="0" indent="0" algn="l">
              <a:buNone/>
              <a:defRPr sz="2000" cap="none" spc="0" baseline="0">
                <a:solidFill>
                  <a:schemeClr val="tx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dirty="0"/>
              <a:t>Masteruntertitelformat bearbeiten</a:t>
            </a:r>
            <a:endParaRPr lang="en-US" dirty="0"/>
          </a:p>
        </p:txBody>
      </p:sp>
      <p:sp>
        <p:nvSpPr>
          <p:cNvPr id="4" name="Date Placeholder 3"/>
          <p:cNvSpPr>
            <a:spLocks noGrp="1"/>
          </p:cNvSpPr>
          <p:nvPr>
            <p:ph type="dt" sz="half" idx="10"/>
          </p:nvPr>
        </p:nvSpPr>
        <p:spPr/>
        <p:txBody>
          <a:bodyPr/>
          <a:lstStyle/>
          <a:p>
            <a:fld id="{07D4534A-B756-4EB7-9E27-DFD3ED942A20}" type="datetime2">
              <a:rPr lang="de-DE" smtClean="0"/>
              <a:t>Mittwoch, 3. Juli 2024</a:t>
            </a:fld>
            <a:endParaRPr lang="de-DE" dirty="0"/>
          </a:p>
        </p:txBody>
      </p:sp>
      <p:sp>
        <p:nvSpPr>
          <p:cNvPr id="5" name="Footer Placeholder 4"/>
          <p:cNvSpPr>
            <a:spLocks noGrp="1"/>
          </p:cNvSpPr>
          <p:nvPr>
            <p:ph type="ftr" sz="quarter" idx="11"/>
          </p:nvPr>
        </p:nvSpPr>
        <p:spPr/>
        <p:txBody>
          <a:bodyPr/>
          <a:lstStyle/>
          <a:p>
            <a:r>
              <a:rPr lang="de-DE" dirty="0"/>
              <a:t>Dresdner Institut für Datenschutz • www.dids.de</a:t>
            </a:r>
          </a:p>
        </p:txBody>
      </p:sp>
      <p:sp>
        <p:nvSpPr>
          <p:cNvPr id="6" name="Slide Number Placeholder 5"/>
          <p:cNvSpPr>
            <a:spLocks noGrp="1"/>
          </p:cNvSpPr>
          <p:nvPr>
            <p:ph type="sldNum" sz="quarter" idx="12"/>
          </p:nvPr>
        </p:nvSpPr>
        <p:spPr/>
        <p:txBody>
          <a:bodyPr/>
          <a:lstStyle/>
          <a:p>
            <a:fld id="{57313B9B-E75B-4DA2-AE36-E4E09BC9CB4D}" type="slidenum">
              <a:rPr lang="de-DE" smtClean="0"/>
              <a:t>‹Nr.›</a:t>
            </a:fld>
            <a:endParaRPr lang="de-DE"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216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7DFF45D-0F01-408F-997A-EE86B7202CAE}" type="datetime2">
              <a:rPr lang="de-DE" smtClean="0"/>
              <a:t>Mittwoch, 3. Juli 2024</a:t>
            </a:fld>
            <a:endParaRPr lang="de-DE" dirty="0"/>
          </a:p>
        </p:txBody>
      </p:sp>
      <p:sp>
        <p:nvSpPr>
          <p:cNvPr id="5" name="Footer Placeholder 4"/>
          <p:cNvSpPr>
            <a:spLocks noGrp="1"/>
          </p:cNvSpPr>
          <p:nvPr>
            <p:ph type="ftr" sz="quarter" idx="11"/>
          </p:nvPr>
        </p:nvSpPr>
        <p:spPr/>
        <p:txBody>
          <a:bodyPr/>
          <a:lstStyle/>
          <a:p>
            <a:r>
              <a:rPr lang="de-DE" dirty="0"/>
              <a:t>Dresdner Institut für Datenschutz • www.dids.de</a:t>
            </a:r>
          </a:p>
        </p:txBody>
      </p:sp>
      <p:sp>
        <p:nvSpPr>
          <p:cNvPr id="6" name="Slide Number Placeholder 5"/>
          <p:cNvSpPr>
            <a:spLocks noGrp="1"/>
          </p:cNvSpPr>
          <p:nvPr>
            <p:ph type="sldNum" sz="quarter" idx="12"/>
          </p:nvPr>
        </p:nvSpPr>
        <p:spPr/>
        <p:txBody>
          <a:bodyPr/>
          <a:lstStyle/>
          <a:p>
            <a:fld id="{57313B9B-E75B-4DA2-AE36-E4E09BC9CB4D}" type="slidenum">
              <a:rPr lang="de-DE" smtClean="0"/>
              <a:t>‹Nr.›</a:t>
            </a:fld>
            <a:endParaRPr lang="de-DE" dirty="0"/>
          </a:p>
        </p:txBody>
      </p:sp>
    </p:spTree>
    <p:extLst>
      <p:ext uri="{BB962C8B-B14F-4D97-AF65-F5344CB8AC3E}">
        <p14:creationId xmlns:p14="http://schemas.microsoft.com/office/powerpoint/2010/main" val="560659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08DEA89-C1BD-4F9A-85A4-02E2922A4B71}" type="datetime2">
              <a:rPr lang="de-DE" smtClean="0"/>
              <a:t>Mittwoch, 3. Juli 2024</a:t>
            </a:fld>
            <a:endParaRPr lang="de-DE" dirty="0"/>
          </a:p>
        </p:txBody>
      </p:sp>
      <p:sp>
        <p:nvSpPr>
          <p:cNvPr id="5" name="Footer Placeholder 4"/>
          <p:cNvSpPr>
            <a:spLocks noGrp="1"/>
          </p:cNvSpPr>
          <p:nvPr>
            <p:ph type="ftr" sz="quarter" idx="11"/>
          </p:nvPr>
        </p:nvSpPr>
        <p:spPr/>
        <p:txBody>
          <a:bodyPr/>
          <a:lstStyle/>
          <a:p>
            <a:r>
              <a:rPr lang="de-DE" dirty="0"/>
              <a:t>Dresdner Institut für Datenschutz • www.dids.de</a:t>
            </a:r>
          </a:p>
        </p:txBody>
      </p:sp>
      <p:sp>
        <p:nvSpPr>
          <p:cNvPr id="6" name="Slide Number Placeholder 5"/>
          <p:cNvSpPr>
            <a:spLocks noGrp="1"/>
          </p:cNvSpPr>
          <p:nvPr>
            <p:ph type="sldNum" sz="quarter" idx="12"/>
          </p:nvPr>
        </p:nvSpPr>
        <p:spPr/>
        <p:txBody>
          <a:bodyPr/>
          <a:lstStyle/>
          <a:p>
            <a:fld id="{57313B9B-E75B-4DA2-AE36-E4E09BC9CB4D}" type="slidenum">
              <a:rPr lang="de-DE" smtClean="0"/>
              <a:t>‹Nr.›</a:t>
            </a:fld>
            <a:endParaRPr lang="de-DE" dirty="0"/>
          </a:p>
        </p:txBody>
      </p:sp>
    </p:spTree>
    <p:extLst>
      <p:ext uri="{BB962C8B-B14F-4D97-AF65-F5344CB8AC3E}">
        <p14:creationId xmlns:p14="http://schemas.microsoft.com/office/powerpoint/2010/main" val="3377464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ooter Placeholder 4"/>
          <p:cNvSpPr>
            <a:spLocks noGrp="1"/>
          </p:cNvSpPr>
          <p:nvPr>
            <p:ph type="ftr" sz="quarter" idx="11"/>
          </p:nvPr>
        </p:nvSpPr>
        <p:spPr/>
        <p:txBody>
          <a:bodyPr/>
          <a:lstStyle/>
          <a:p>
            <a:r>
              <a:rPr lang="de-DE" dirty="0"/>
              <a:t>Dresdner Institut für Datenschutz • www.dids.de</a:t>
            </a:r>
          </a:p>
        </p:txBody>
      </p:sp>
      <p:sp>
        <p:nvSpPr>
          <p:cNvPr id="6" name="Slide Number Placeholder 5"/>
          <p:cNvSpPr>
            <a:spLocks noGrp="1"/>
          </p:cNvSpPr>
          <p:nvPr>
            <p:ph type="sldNum" sz="quarter" idx="12"/>
          </p:nvPr>
        </p:nvSpPr>
        <p:spPr/>
        <p:txBody>
          <a:bodyPr/>
          <a:lstStyle/>
          <a:p>
            <a:fld id="{57313B9B-E75B-4DA2-AE36-E4E09BC9CB4D}" type="slidenum">
              <a:rPr lang="de-DE" smtClean="0"/>
              <a:t>‹Nr.›</a:t>
            </a:fld>
            <a:endParaRPr lang="de-DE" dirty="0"/>
          </a:p>
        </p:txBody>
      </p:sp>
    </p:spTree>
    <p:extLst>
      <p:ext uri="{BB962C8B-B14F-4D97-AF65-F5344CB8AC3E}">
        <p14:creationId xmlns:p14="http://schemas.microsoft.com/office/powerpoint/2010/main" val="500898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3600" b="1">
                <a:solidFill>
                  <a:schemeClr val="tx1">
                    <a:lumMod val="85000"/>
                    <a:lumOff val="1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000" cap="none" spc="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6939D4FC-B74E-447B-A615-5999C1052025}" type="datetime2">
              <a:rPr lang="de-DE" smtClean="0"/>
              <a:t>Mittwoch, 3. Juli 2024</a:t>
            </a:fld>
            <a:endParaRPr lang="de-DE" dirty="0"/>
          </a:p>
        </p:txBody>
      </p:sp>
      <p:sp>
        <p:nvSpPr>
          <p:cNvPr id="5" name="Footer Placeholder 4"/>
          <p:cNvSpPr>
            <a:spLocks noGrp="1"/>
          </p:cNvSpPr>
          <p:nvPr>
            <p:ph type="ftr" sz="quarter" idx="11"/>
          </p:nvPr>
        </p:nvSpPr>
        <p:spPr/>
        <p:txBody>
          <a:bodyPr/>
          <a:lstStyle/>
          <a:p>
            <a:r>
              <a:rPr lang="de-DE" dirty="0"/>
              <a:t>Dresdner Institut für Datenschutz • www.dids.de</a:t>
            </a:r>
          </a:p>
        </p:txBody>
      </p:sp>
      <p:sp>
        <p:nvSpPr>
          <p:cNvPr id="6" name="Slide Number Placeholder 5"/>
          <p:cNvSpPr>
            <a:spLocks noGrp="1"/>
          </p:cNvSpPr>
          <p:nvPr>
            <p:ph type="sldNum" sz="quarter" idx="12"/>
          </p:nvPr>
        </p:nvSpPr>
        <p:spPr/>
        <p:txBody>
          <a:bodyPr/>
          <a:lstStyle/>
          <a:p>
            <a:fld id="{57313B9B-E75B-4DA2-AE36-E4E09BC9CB4D}" type="slidenum">
              <a:rPr lang="de-DE" smtClean="0"/>
              <a:t>‹Nr.›</a:t>
            </a:fld>
            <a:endParaRPr lang="de-DE"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900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902116"/>
          </a:xfrm>
        </p:spPr>
        <p:txBody>
          <a:bodyPr/>
          <a:lstStyle>
            <a:lvl1pPr>
              <a:defRPr>
                <a:solidFill>
                  <a:schemeClr val="tx1"/>
                </a:solidFill>
              </a:defRPr>
            </a:lvl1pPr>
          </a:lstStyle>
          <a:p>
            <a:r>
              <a:rPr lang="de-DE"/>
              <a:t>Mastertitelformat bearbeiten</a:t>
            </a:r>
            <a:endParaRPr lang="en-US" dirty="0"/>
          </a:p>
        </p:txBody>
      </p:sp>
      <p:sp>
        <p:nvSpPr>
          <p:cNvPr id="3" name="Content Placeholder 2"/>
          <p:cNvSpPr>
            <a:spLocks noGrp="1"/>
          </p:cNvSpPr>
          <p:nvPr>
            <p:ph sz="half" idx="1"/>
          </p:nvPr>
        </p:nvSpPr>
        <p:spPr>
          <a:xfrm>
            <a:off x="822960" y="1396538"/>
            <a:ext cx="3703320" cy="447255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63440" y="1396538"/>
            <a:ext cx="3703320" cy="447255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0C10B5E7-6C89-4F23-8278-277910B4931F}" type="datetime2">
              <a:rPr lang="de-DE" smtClean="0"/>
              <a:t>Mittwoch, 3. Juli 2024</a:t>
            </a:fld>
            <a:endParaRPr lang="de-DE" dirty="0"/>
          </a:p>
        </p:txBody>
      </p:sp>
      <p:sp>
        <p:nvSpPr>
          <p:cNvPr id="6" name="Footer Placeholder 5"/>
          <p:cNvSpPr>
            <a:spLocks noGrp="1"/>
          </p:cNvSpPr>
          <p:nvPr>
            <p:ph type="ftr" sz="quarter" idx="11"/>
          </p:nvPr>
        </p:nvSpPr>
        <p:spPr/>
        <p:txBody>
          <a:bodyPr/>
          <a:lstStyle/>
          <a:p>
            <a:r>
              <a:rPr lang="de-DE" dirty="0"/>
              <a:t>Dresdner Institut für Datenschutz • www.dids.de</a:t>
            </a:r>
          </a:p>
        </p:txBody>
      </p:sp>
      <p:sp>
        <p:nvSpPr>
          <p:cNvPr id="7" name="Slide Number Placeholder 6"/>
          <p:cNvSpPr>
            <a:spLocks noGrp="1"/>
          </p:cNvSpPr>
          <p:nvPr>
            <p:ph type="sldNum" sz="quarter" idx="12"/>
          </p:nvPr>
        </p:nvSpPr>
        <p:spPr/>
        <p:txBody>
          <a:bodyPr/>
          <a:lstStyle/>
          <a:p>
            <a:fld id="{57313B9B-E75B-4DA2-AE36-E4E09BC9CB4D}" type="slidenum">
              <a:rPr lang="de-DE" smtClean="0"/>
              <a:t>‹Nr.›</a:t>
            </a:fld>
            <a:endParaRPr lang="de-DE" dirty="0"/>
          </a:p>
        </p:txBody>
      </p:sp>
    </p:spTree>
    <p:extLst>
      <p:ext uri="{BB962C8B-B14F-4D97-AF65-F5344CB8AC3E}">
        <p14:creationId xmlns:p14="http://schemas.microsoft.com/office/powerpoint/2010/main" val="39605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5"/>
            <a:ext cx="7543800" cy="902116"/>
          </a:xfrm>
        </p:spPr>
        <p:txBody>
          <a:bodyPr/>
          <a:lstStyle/>
          <a:p>
            <a:r>
              <a:rPr lang="de-DE"/>
              <a:t>Mastertitelformat bearbeiten</a:t>
            </a:r>
            <a:endParaRPr lang="en-US" dirty="0"/>
          </a:p>
        </p:txBody>
      </p:sp>
      <p:sp>
        <p:nvSpPr>
          <p:cNvPr id="3" name="Text Placeholder 2"/>
          <p:cNvSpPr>
            <a:spLocks noGrp="1"/>
          </p:cNvSpPr>
          <p:nvPr>
            <p:ph type="body" idx="1"/>
          </p:nvPr>
        </p:nvSpPr>
        <p:spPr>
          <a:xfrm>
            <a:off x="822960" y="141127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22960" y="2147554"/>
            <a:ext cx="3703320" cy="372154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63440" y="141127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63440" y="2147554"/>
            <a:ext cx="3703320" cy="372154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6A8C1E7A-E740-4DB7-A986-7F1109950023}" type="datetime2">
              <a:rPr lang="de-DE" smtClean="0"/>
              <a:t>Mittwoch, 3. Juli 2024</a:t>
            </a:fld>
            <a:endParaRPr lang="de-DE" dirty="0"/>
          </a:p>
        </p:txBody>
      </p:sp>
      <p:sp>
        <p:nvSpPr>
          <p:cNvPr id="8" name="Footer Placeholder 7"/>
          <p:cNvSpPr>
            <a:spLocks noGrp="1"/>
          </p:cNvSpPr>
          <p:nvPr>
            <p:ph type="ftr" sz="quarter" idx="11"/>
          </p:nvPr>
        </p:nvSpPr>
        <p:spPr/>
        <p:txBody>
          <a:bodyPr/>
          <a:lstStyle/>
          <a:p>
            <a:r>
              <a:rPr lang="de-DE" dirty="0"/>
              <a:t>Dresdner Institut für Datenschutz • www.dids.de</a:t>
            </a:r>
          </a:p>
        </p:txBody>
      </p:sp>
      <p:sp>
        <p:nvSpPr>
          <p:cNvPr id="9" name="Slide Number Placeholder 8"/>
          <p:cNvSpPr>
            <a:spLocks noGrp="1"/>
          </p:cNvSpPr>
          <p:nvPr>
            <p:ph type="sldNum" sz="quarter" idx="12"/>
          </p:nvPr>
        </p:nvSpPr>
        <p:spPr/>
        <p:txBody>
          <a:bodyPr/>
          <a:lstStyle/>
          <a:p>
            <a:fld id="{57313B9B-E75B-4DA2-AE36-E4E09BC9CB4D}" type="slidenum">
              <a:rPr lang="de-DE" smtClean="0"/>
              <a:t>‹Nr.›</a:t>
            </a:fld>
            <a:endParaRPr lang="de-DE" dirty="0"/>
          </a:p>
        </p:txBody>
      </p:sp>
    </p:spTree>
    <p:extLst>
      <p:ext uri="{BB962C8B-B14F-4D97-AF65-F5344CB8AC3E}">
        <p14:creationId xmlns:p14="http://schemas.microsoft.com/office/powerpoint/2010/main" val="2207817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AC106BA4-F3A4-4E69-8606-63C827CD1133}" type="datetime2">
              <a:rPr lang="de-DE" smtClean="0"/>
              <a:t>Mittwoch, 3. Juli 2024</a:t>
            </a:fld>
            <a:endParaRPr lang="de-DE" dirty="0"/>
          </a:p>
        </p:txBody>
      </p:sp>
      <p:sp>
        <p:nvSpPr>
          <p:cNvPr id="4" name="Footer Placeholder 3"/>
          <p:cNvSpPr>
            <a:spLocks noGrp="1"/>
          </p:cNvSpPr>
          <p:nvPr>
            <p:ph type="ftr" sz="quarter" idx="11"/>
          </p:nvPr>
        </p:nvSpPr>
        <p:spPr/>
        <p:txBody>
          <a:bodyPr/>
          <a:lstStyle/>
          <a:p>
            <a:r>
              <a:rPr lang="de-DE" dirty="0"/>
              <a:t>Dresdner Institut für Datenschutz • www.dids.de</a:t>
            </a:r>
          </a:p>
        </p:txBody>
      </p:sp>
      <p:sp>
        <p:nvSpPr>
          <p:cNvPr id="5" name="Slide Number Placeholder 4"/>
          <p:cNvSpPr>
            <a:spLocks noGrp="1"/>
          </p:cNvSpPr>
          <p:nvPr>
            <p:ph type="sldNum" sz="quarter" idx="12"/>
          </p:nvPr>
        </p:nvSpPr>
        <p:spPr/>
        <p:txBody>
          <a:bodyPr/>
          <a:lstStyle/>
          <a:p>
            <a:fld id="{57313B9B-E75B-4DA2-AE36-E4E09BC9CB4D}" type="slidenum">
              <a:rPr lang="de-DE" smtClean="0"/>
              <a:t>‹Nr.›</a:t>
            </a:fld>
            <a:endParaRPr lang="de-DE" dirty="0"/>
          </a:p>
        </p:txBody>
      </p:sp>
    </p:spTree>
    <p:extLst>
      <p:ext uri="{BB962C8B-B14F-4D97-AF65-F5344CB8AC3E}">
        <p14:creationId xmlns:p14="http://schemas.microsoft.com/office/powerpoint/2010/main" val="2402198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6B4CE94-A471-4F62-B00C-A2AB87E625BA}" type="datetime2">
              <a:rPr lang="de-DE" smtClean="0"/>
              <a:t>Mittwoch, 3. Juli 2024</a:t>
            </a:fld>
            <a:endParaRPr lang="de-DE"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de-DE" dirty="0"/>
              <a:t>Dresdner Institut für Datenschutz • www.dids.de</a:t>
            </a:r>
          </a:p>
        </p:txBody>
      </p:sp>
      <p:sp>
        <p:nvSpPr>
          <p:cNvPr id="9" name="Slide Number Placeholder 8"/>
          <p:cNvSpPr>
            <a:spLocks noGrp="1"/>
          </p:cNvSpPr>
          <p:nvPr>
            <p:ph type="sldNum" sz="quarter" idx="12"/>
          </p:nvPr>
        </p:nvSpPr>
        <p:spPr/>
        <p:txBody>
          <a:bodyPr/>
          <a:lstStyle/>
          <a:p>
            <a:fld id="{57313B9B-E75B-4DA2-AE36-E4E09BC9CB4D}" type="slidenum">
              <a:rPr lang="de-DE" smtClean="0"/>
              <a:t>‹Nr.›</a:t>
            </a:fld>
            <a:endParaRPr lang="de-DE" dirty="0"/>
          </a:p>
        </p:txBody>
      </p:sp>
    </p:spTree>
    <p:extLst>
      <p:ext uri="{BB962C8B-B14F-4D97-AF65-F5344CB8AC3E}">
        <p14:creationId xmlns:p14="http://schemas.microsoft.com/office/powerpoint/2010/main" val="2339301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B4A42EA-5196-42A4-ABDA-C43BDCEC39B1}" type="datetime2">
              <a:rPr lang="de-DE" smtClean="0"/>
              <a:t>Mittwoch, 3. Juli 2024</a:t>
            </a:fld>
            <a:endParaRPr lang="de-DE"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de-DE" dirty="0"/>
              <a:t>Dresdner Institut für Datenschutz • www.dids.de</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7313B9B-E75B-4DA2-AE36-E4E09BC9CB4D}" type="slidenum">
              <a:rPr lang="de-DE" smtClean="0"/>
              <a:t>‹Nr.›</a:t>
            </a:fld>
            <a:endParaRPr lang="de-DE" dirty="0"/>
          </a:p>
        </p:txBody>
      </p:sp>
    </p:spTree>
    <p:extLst>
      <p:ext uri="{BB962C8B-B14F-4D97-AF65-F5344CB8AC3E}">
        <p14:creationId xmlns:p14="http://schemas.microsoft.com/office/powerpoint/2010/main" val="1182435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9C6A21B4-88DD-44DE-9812-899C4E1D5C9D}" type="datetime2">
              <a:rPr lang="de-DE" smtClean="0"/>
              <a:t>Mittwoch, 3. Juli 2024</a:t>
            </a:fld>
            <a:endParaRPr lang="de-DE" dirty="0"/>
          </a:p>
        </p:txBody>
      </p:sp>
      <p:sp>
        <p:nvSpPr>
          <p:cNvPr id="6" name="Footer Placeholder 5"/>
          <p:cNvSpPr>
            <a:spLocks noGrp="1"/>
          </p:cNvSpPr>
          <p:nvPr>
            <p:ph type="ftr" sz="quarter" idx="11"/>
          </p:nvPr>
        </p:nvSpPr>
        <p:spPr/>
        <p:txBody>
          <a:bodyPr/>
          <a:lstStyle/>
          <a:p>
            <a:r>
              <a:rPr lang="de-DE" dirty="0"/>
              <a:t>Dresdner Institut für Datenschutz • www.dids.de</a:t>
            </a:r>
          </a:p>
        </p:txBody>
      </p:sp>
      <p:sp>
        <p:nvSpPr>
          <p:cNvPr id="7" name="Slide Number Placeholder 6"/>
          <p:cNvSpPr>
            <a:spLocks noGrp="1"/>
          </p:cNvSpPr>
          <p:nvPr>
            <p:ph type="sldNum" sz="quarter" idx="12"/>
          </p:nvPr>
        </p:nvSpPr>
        <p:spPr/>
        <p:txBody>
          <a:bodyPr/>
          <a:lstStyle/>
          <a:p>
            <a:fld id="{57313B9B-E75B-4DA2-AE36-E4E09BC9CB4D}" type="slidenum">
              <a:rPr lang="de-DE" smtClean="0"/>
              <a:t>‹Nr.›</a:t>
            </a:fld>
            <a:endParaRPr lang="de-DE" dirty="0"/>
          </a:p>
        </p:txBody>
      </p:sp>
    </p:spTree>
    <p:extLst>
      <p:ext uri="{BB962C8B-B14F-4D97-AF65-F5344CB8AC3E}">
        <p14:creationId xmlns:p14="http://schemas.microsoft.com/office/powerpoint/2010/main" val="253386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000"/>
          </a:schemeClr>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900000"/>
          </a:xfrm>
          <a:prstGeom prst="rect">
            <a:avLst/>
          </a:prstGeom>
        </p:spPr>
        <p:txBody>
          <a:bodyPr vert="horz" lIns="91440" tIns="45720" rIns="91440" bIns="45720" rtlCol="0" anchor="b">
            <a:normAutofit/>
          </a:bodyPr>
          <a:lstStyle/>
          <a:p>
            <a:r>
              <a:rPr lang="de-DE" dirty="0"/>
              <a:t>Mastertitelformat bearbeiten</a:t>
            </a:r>
            <a:endParaRPr lang="en-US" dirty="0"/>
          </a:p>
        </p:txBody>
      </p:sp>
      <p:sp>
        <p:nvSpPr>
          <p:cNvPr id="3" name="Text Placeholder 2"/>
          <p:cNvSpPr>
            <a:spLocks noGrp="1"/>
          </p:cNvSpPr>
          <p:nvPr>
            <p:ph type="body" idx="1"/>
          </p:nvPr>
        </p:nvSpPr>
        <p:spPr>
          <a:xfrm>
            <a:off x="822959" y="1379913"/>
            <a:ext cx="6602385" cy="4489180"/>
          </a:xfrm>
          <a:prstGeom prst="rect">
            <a:avLst/>
          </a:prstGeom>
        </p:spPr>
        <p:txBody>
          <a:bodyPr vert="horz" lIns="0" tIns="45720" rIns="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3939DDD-CA4A-429B-B198-6EBF791A8553}" type="datetime2">
              <a:rPr lang="de-DE" smtClean="0"/>
              <a:t>Mittwoch, 3. Juli 2024</a:t>
            </a:fld>
            <a:endParaRPr lang="de-DE"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none" baseline="0">
                <a:solidFill>
                  <a:srgbClr val="FFFFFF"/>
                </a:solidFill>
              </a:defRPr>
            </a:lvl1pPr>
          </a:lstStyle>
          <a:p>
            <a:r>
              <a:rPr lang="de-DE" dirty="0"/>
              <a:t>Dresdner Institut für Datenschutz • www.dids.de</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57313B9B-E75B-4DA2-AE36-E4E09BC9CB4D}" type="slidenum">
              <a:rPr lang="de-DE" smtClean="0"/>
              <a:t>‹Nr.›</a:t>
            </a:fld>
            <a:endParaRPr lang="de-DE" dirty="0"/>
          </a:p>
        </p:txBody>
      </p:sp>
      <p:cxnSp>
        <p:nvCxnSpPr>
          <p:cNvPr id="10" name="Straight Connector 9"/>
          <p:cNvCxnSpPr/>
          <p:nvPr/>
        </p:nvCxnSpPr>
        <p:spPr>
          <a:xfrm>
            <a:off x="895149" y="1180896"/>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1453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85000"/>
        </a:lnSpc>
        <a:spcBef>
          <a:spcPct val="0"/>
        </a:spcBef>
        <a:buNone/>
        <a:defRPr sz="2800" b="1" kern="1200" spc="-50" baseline="0">
          <a:solidFill>
            <a:schemeClr val="tx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beck-online.beck.de/?typ=reference&amp;y=100&amp;g=EWG_DSGVO&amp;a=2&amp;x=2" TargetMode="External"/><Relationship Id="rId2" Type="http://schemas.openxmlformats.org/officeDocument/2006/relationships/hyperlink" Target="https://beck-online.beck.de/?typ=reference&amp;y=100&amp;g=EWG_DSGVO&amp;a=2"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microsoft.com/office/2018/10/relationships/comments" Target="../comments/modernComment_18D_606462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dsgvo-gesetz.de/art-10-dsgvo/" TargetMode="External"/><Relationship Id="rId2" Type="http://schemas.openxmlformats.org/officeDocument/2006/relationships/hyperlink" Target="https://dsgvo-gesetz.de/art-9-dsgvo/"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dsgvo-gesetz.de/art-35-dsgvo/"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dsgvo-gesetz.de/art-22-dsgvo/" TargetMode="External"/><Relationship Id="rId2" Type="http://schemas.openxmlformats.org/officeDocument/2006/relationships/hyperlink" Target="https://dsgvo-gesetz.de/art-12-dsgvo/" TargetMode="External"/><Relationship Id="rId1" Type="http://schemas.openxmlformats.org/officeDocument/2006/relationships/slideLayout" Target="../slideLayouts/slideLayout2.xml"/><Relationship Id="rId5" Type="http://schemas.openxmlformats.org/officeDocument/2006/relationships/hyperlink" Target="https://dsgvo-gesetz.de/art-5-dsgvo/" TargetMode="External"/><Relationship Id="rId4" Type="http://schemas.openxmlformats.org/officeDocument/2006/relationships/hyperlink" Target="https://dsgvo-gesetz.de/art-34-dsgv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64" name="Rectangle 63">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cxnSp>
        <p:nvCxnSpPr>
          <p:cNvPr id="66" name="Straight Connector 65">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8" name="Rectangle 6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itel 18">
            <a:extLst>
              <a:ext uri="{FF2B5EF4-FFF2-40B4-BE49-F238E27FC236}">
                <a16:creationId xmlns:a16="http://schemas.microsoft.com/office/drawing/2014/main" id="{2250292D-1DE1-45B1-AECD-68A9DAA5EED5}"/>
              </a:ext>
            </a:extLst>
          </p:cNvPr>
          <p:cNvSpPr>
            <a:spLocks noGrp="1"/>
          </p:cNvSpPr>
          <p:nvPr>
            <p:ph type="title"/>
          </p:nvPr>
        </p:nvSpPr>
        <p:spPr>
          <a:xfrm>
            <a:off x="729997" y="1062250"/>
            <a:ext cx="4857539" cy="4515416"/>
          </a:xfrm>
        </p:spPr>
        <p:txBody>
          <a:bodyPr vert="horz" lIns="91440" tIns="45720" rIns="91440" bIns="45720" rtlCol="0" anchor="ctr">
            <a:normAutofit/>
          </a:bodyPr>
          <a:lstStyle/>
          <a:p>
            <a:pPr algn="ctr">
              <a:lnSpc>
                <a:spcPct val="100000"/>
              </a:lnSpc>
            </a:pPr>
            <a:r>
              <a:rPr lang="de-DE" sz="4400" b="1" dirty="0">
                <a:solidFill>
                  <a:schemeClr val="tx1"/>
                </a:solidFill>
              </a:rPr>
              <a:t>Vorlesung Datenschutzrecht </a:t>
            </a:r>
            <a:r>
              <a:rPr lang="de-DE" sz="2200" b="1" dirty="0">
                <a:solidFill>
                  <a:schemeClr val="tx1"/>
                </a:solidFill>
              </a:rPr>
              <a:t>Sommersemester 2024 </a:t>
            </a:r>
            <a:br>
              <a:rPr lang="de-DE" sz="2200" b="1" dirty="0">
                <a:solidFill>
                  <a:schemeClr val="tx1"/>
                </a:solidFill>
              </a:rPr>
            </a:br>
            <a:r>
              <a:rPr lang="de-DE" sz="2200" b="1" dirty="0">
                <a:solidFill>
                  <a:schemeClr val="tx1"/>
                </a:solidFill>
              </a:rPr>
              <a:t>TU Dresden </a:t>
            </a:r>
            <a:br>
              <a:rPr lang="de-DE" sz="2200" b="1" dirty="0">
                <a:solidFill>
                  <a:schemeClr val="tx1"/>
                </a:solidFill>
              </a:rPr>
            </a:br>
            <a:br>
              <a:rPr lang="de-DE" sz="4800" b="1" dirty="0">
                <a:solidFill>
                  <a:schemeClr val="tx1"/>
                </a:solidFill>
              </a:rPr>
            </a:br>
            <a:r>
              <a:rPr lang="de-DE" sz="2200" b="1" dirty="0">
                <a:solidFill>
                  <a:schemeClr val="tx1"/>
                </a:solidFill>
              </a:rPr>
              <a:t>RA Prof. Dr. Ralph Wagner  LL.M.</a:t>
            </a:r>
            <a:br>
              <a:rPr lang="de-DE" sz="2200" b="1" dirty="0">
                <a:solidFill>
                  <a:schemeClr val="tx1"/>
                </a:solidFill>
              </a:rPr>
            </a:br>
            <a:r>
              <a:rPr lang="de-DE" sz="2200" b="1" dirty="0">
                <a:solidFill>
                  <a:schemeClr val="tx1"/>
                </a:solidFill>
              </a:rPr>
              <a:t>RA Alexander Weidenhammer</a:t>
            </a:r>
            <a:r>
              <a:rPr lang="de-DE" b="1" dirty="0">
                <a:solidFill>
                  <a:schemeClr val="tx1"/>
                </a:solidFill>
              </a:rPr>
              <a:t> </a:t>
            </a:r>
            <a:br>
              <a:rPr lang="de-DE" b="1" dirty="0">
                <a:solidFill>
                  <a:schemeClr val="tx1"/>
                </a:solidFill>
              </a:rPr>
            </a:br>
            <a:r>
              <a:rPr lang="de-DE" sz="2200" b="1" dirty="0">
                <a:solidFill>
                  <a:schemeClr val="tx1"/>
                </a:solidFill>
              </a:rPr>
              <a:t>Ass. Jur. Felix Lückert</a:t>
            </a:r>
            <a:endParaRPr lang="de-DE" sz="4800" b="1" dirty="0">
              <a:solidFill>
                <a:schemeClr val="tx1"/>
              </a:solidFill>
            </a:endParaRPr>
          </a:p>
        </p:txBody>
      </p:sp>
      <p:cxnSp>
        <p:nvCxnSpPr>
          <p:cNvPr id="70" name="Straight Connector 69">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0992"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74" name="Rectangle 73">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40942"/>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7" name="Datumsplatzhalter 6">
            <a:extLst>
              <a:ext uri="{FF2B5EF4-FFF2-40B4-BE49-F238E27FC236}">
                <a16:creationId xmlns:a16="http://schemas.microsoft.com/office/drawing/2014/main" id="{92B514F8-C57D-48A0-ACB0-A22075EC1351}"/>
              </a:ext>
            </a:extLst>
          </p:cNvPr>
          <p:cNvSpPr>
            <a:spLocks noGrp="1"/>
          </p:cNvSpPr>
          <p:nvPr>
            <p:ph type="dt" sz="half" idx="10"/>
          </p:nvPr>
        </p:nvSpPr>
        <p:spPr>
          <a:xfrm>
            <a:off x="822960" y="6459785"/>
            <a:ext cx="1854203" cy="365125"/>
          </a:xfrm>
        </p:spPr>
        <p:txBody>
          <a:bodyPr vert="horz" lIns="91440" tIns="45720" rIns="91440" bIns="45720" rtlCol="0" anchor="ctr">
            <a:normAutofit/>
          </a:bodyPr>
          <a:lstStyle/>
          <a:p>
            <a:pPr>
              <a:spcAft>
                <a:spcPts val="450"/>
              </a:spcAft>
            </a:pPr>
            <a:fld id="{76EF654D-1C3D-4513-BB51-F1594DC44A34}" type="datetime2">
              <a:rPr lang="de-DE" smtClean="0"/>
              <a:t>Mittwoch, 3. Juli 2024</a:t>
            </a:fld>
            <a:endParaRPr lang="en-US" dirty="0"/>
          </a:p>
        </p:txBody>
      </p:sp>
      <p:sp>
        <p:nvSpPr>
          <p:cNvPr id="13" name="Fußzeilenplatzhalter 12">
            <a:extLst>
              <a:ext uri="{FF2B5EF4-FFF2-40B4-BE49-F238E27FC236}">
                <a16:creationId xmlns:a16="http://schemas.microsoft.com/office/drawing/2014/main" id="{58944F0D-6F5F-407B-A274-CF4028CF0B1D}"/>
              </a:ext>
            </a:extLst>
          </p:cNvPr>
          <p:cNvSpPr>
            <a:spLocks noGrp="1"/>
          </p:cNvSpPr>
          <p:nvPr>
            <p:ph type="ftr" sz="quarter" idx="11"/>
          </p:nvPr>
        </p:nvSpPr>
        <p:spPr>
          <a:xfrm>
            <a:off x="2764638" y="6459785"/>
            <a:ext cx="3617103" cy="365125"/>
          </a:xfrm>
        </p:spPr>
        <p:txBody>
          <a:bodyPr vert="horz" lIns="91440" tIns="45720" rIns="91440" bIns="45720" rtlCol="0" anchor="ctr">
            <a:normAutofit/>
          </a:bodyPr>
          <a:lstStyle/>
          <a:p>
            <a:pPr algn="ctr">
              <a:spcAft>
                <a:spcPts val="600"/>
              </a:spcAft>
            </a:pPr>
            <a:r>
              <a:rPr lang="en-US" kern="1200" cap="all" baseline="0">
                <a:solidFill>
                  <a:srgbClr val="FFFFFF"/>
                </a:solidFill>
                <a:latin typeface="+mn-lt"/>
                <a:ea typeface="+mn-ea"/>
                <a:cs typeface="+mn-cs"/>
              </a:rPr>
              <a:t>Dresdner Institut </a:t>
            </a:r>
            <a:r>
              <a:rPr lang="de-DE" kern="1200" cap="all" baseline="0">
                <a:solidFill>
                  <a:srgbClr val="FFFFFF"/>
                </a:solidFill>
                <a:latin typeface="+mn-lt"/>
                <a:ea typeface="+mn-ea"/>
                <a:cs typeface="+mn-cs"/>
              </a:rPr>
              <a:t>für</a:t>
            </a:r>
            <a:r>
              <a:rPr lang="en-US" kern="1200" cap="all" baseline="0">
                <a:solidFill>
                  <a:srgbClr val="FFFFFF"/>
                </a:solidFill>
                <a:latin typeface="+mn-lt"/>
                <a:ea typeface="+mn-ea"/>
                <a:cs typeface="+mn-cs"/>
              </a:rPr>
              <a:t> Datenschutz • www.dids.de</a:t>
            </a:r>
            <a:endParaRPr lang="en-US" kern="1200" cap="all" baseline="0" dirty="0">
              <a:solidFill>
                <a:srgbClr val="FFFFFF"/>
              </a:solidFill>
              <a:latin typeface="+mn-lt"/>
              <a:ea typeface="+mn-ea"/>
              <a:cs typeface="+mn-cs"/>
            </a:endParaRPr>
          </a:p>
        </p:txBody>
      </p:sp>
      <p:sp>
        <p:nvSpPr>
          <p:cNvPr id="6" name="Foliennummernplatzhalter 5">
            <a:extLst>
              <a:ext uri="{FF2B5EF4-FFF2-40B4-BE49-F238E27FC236}">
                <a16:creationId xmlns:a16="http://schemas.microsoft.com/office/drawing/2014/main" id="{24D7D503-397B-48A7-BD13-2595D6F5F31A}"/>
              </a:ext>
            </a:extLst>
          </p:cNvPr>
          <p:cNvSpPr>
            <a:spLocks noGrp="1"/>
          </p:cNvSpPr>
          <p:nvPr>
            <p:ph type="sldNum" sz="quarter" idx="12"/>
          </p:nvPr>
        </p:nvSpPr>
        <p:spPr>
          <a:xfrm>
            <a:off x="7425343" y="6459785"/>
            <a:ext cx="984019" cy="365125"/>
          </a:xfrm>
        </p:spPr>
        <p:txBody>
          <a:bodyPr vert="horz" lIns="91440" tIns="45720" rIns="91440" bIns="45720" rtlCol="0" anchor="ctr">
            <a:normAutofit/>
          </a:bodyPr>
          <a:lstStyle/>
          <a:p>
            <a:pPr>
              <a:spcAft>
                <a:spcPts val="450"/>
              </a:spcAft>
            </a:pPr>
            <a:fld id="{57313B9B-E75B-4DA2-AE36-E4E09BC9CB4D}" type="slidenum">
              <a:rPr lang="en-US" smtClean="0">
                <a:solidFill>
                  <a:srgbClr val="FFFFFF"/>
                </a:solidFill>
              </a:rPr>
              <a:pPr>
                <a:spcAft>
                  <a:spcPts val="450"/>
                </a:spcAft>
              </a:pPr>
              <a:t>1</a:t>
            </a:fld>
            <a:endParaRPr lang="en-US" dirty="0">
              <a:solidFill>
                <a:srgbClr val="FFFFFF"/>
              </a:solidFill>
            </a:endParaRPr>
          </a:p>
        </p:txBody>
      </p:sp>
      <p:pic>
        <p:nvPicPr>
          <p:cNvPr id="33" name="Grafik 32">
            <a:extLst>
              <a:ext uri="{FF2B5EF4-FFF2-40B4-BE49-F238E27FC236}">
                <a16:creationId xmlns:a16="http://schemas.microsoft.com/office/drawing/2014/main" id="{0857B6F5-A6A2-4255-BA1F-DCDB78FAD4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0408" y="2437681"/>
            <a:ext cx="2711891" cy="1525439"/>
          </a:xfrm>
          <a:prstGeom prst="rect">
            <a:avLst/>
          </a:prstGeom>
        </p:spPr>
      </p:pic>
    </p:spTree>
    <p:extLst>
      <p:ext uri="{BB962C8B-B14F-4D97-AF65-F5344CB8AC3E}">
        <p14:creationId xmlns:p14="http://schemas.microsoft.com/office/powerpoint/2010/main" val="3301119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E703DF-DF70-35A1-CADE-7DD2AFB18923}"/>
              </a:ext>
            </a:extLst>
          </p:cNvPr>
          <p:cNvSpPr>
            <a:spLocks noGrp="1"/>
          </p:cNvSpPr>
          <p:nvPr>
            <p:ph type="title"/>
          </p:nvPr>
        </p:nvSpPr>
        <p:spPr>
          <a:xfrm>
            <a:off x="650431" y="339220"/>
            <a:ext cx="8398677" cy="649687"/>
          </a:xfrm>
        </p:spPr>
        <p:txBody>
          <a:bodyPr/>
          <a:lstStyle/>
          <a:p>
            <a:r>
              <a:rPr lang="de-DE" dirty="0"/>
              <a:t>Räumlicher Anwendungsbereich - Art. 3 DSGVO</a:t>
            </a:r>
          </a:p>
        </p:txBody>
      </p:sp>
      <p:sp>
        <p:nvSpPr>
          <p:cNvPr id="3" name="Inhaltsplatzhalter 2">
            <a:extLst>
              <a:ext uri="{FF2B5EF4-FFF2-40B4-BE49-F238E27FC236}">
                <a16:creationId xmlns:a16="http://schemas.microsoft.com/office/drawing/2014/main" id="{A33F69BB-0A3B-E282-C686-4C9FAB56D5D1}"/>
              </a:ext>
            </a:extLst>
          </p:cNvPr>
          <p:cNvSpPr>
            <a:spLocks noGrp="1"/>
          </p:cNvSpPr>
          <p:nvPr>
            <p:ph idx="1"/>
          </p:nvPr>
        </p:nvSpPr>
        <p:spPr>
          <a:xfrm>
            <a:off x="822962" y="1371287"/>
            <a:ext cx="7586402" cy="4489180"/>
          </a:xfrm>
        </p:spPr>
        <p:txBody>
          <a:bodyPr>
            <a:normAutofit/>
          </a:bodyPr>
          <a:lstStyle/>
          <a:p>
            <a:r>
              <a:rPr lang="de-DE" dirty="0"/>
              <a:t>1. </a:t>
            </a:r>
            <a:r>
              <a:rPr lang="de-DE" b="1" dirty="0"/>
              <a:t>Innerhalb</a:t>
            </a:r>
            <a:r>
              <a:rPr lang="de-DE" dirty="0"/>
              <a:t> der EU</a:t>
            </a:r>
          </a:p>
          <a:p>
            <a:r>
              <a:rPr lang="de-DE" dirty="0"/>
              <a:t>- Niederlassung in der EU</a:t>
            </a:r>
          </a:p>
          <a:p>
            <a:r>
              <a:rPr lang="de-DE" dirty="0"/>
              <a:t>&gt;ein Zusammenwirken von </a:t>
            </a:r>
            <a:r>
              <a:rPr lang="de-DE" b="1" dirty="0"/>
              <a:t>persönlichen und sachlichen Mitteln </a:t>
            </a:r>
            <a:r>
              <a:rPr lang="de-DE" dirty="0"/>
              <a:t>ist erforderlich </a:t>
            </a:r>
          </a:p>
          <a:p>
            <a:r>
              <a:rPr lang="de-DE" dirty="0"/>
              <a:t>&gt; ein gewisser Grad an </a:t>
            </a:r>
            <a:r>
              <a:rPr lang="de-DE" b="1" dirty="0"/>
              <a:t>Beständigkeit</a:t>
            </a:r>
            <a:r>
              <a:rPr lang="de-DE" dirty="0"/>
              <a:t> erforderlich </a:t>
            </a:r>
          </a:p>
          <a:p>
            <a:pPr marL="0" indent="0">
              <a:buNone/>
            </a:pPr>
            <a:r>
              <a:rPr lang="de-DE" dirty="0"/>
              <a:t> </a:t>
            </a:r>
          </a:p>
          <a:p>
            <a:pPr marL="0" indent="0">
              <a:buNone/>
            </a:pPr>
            <a:r>
              <a:rPr lang="de-DE" dirty="0"/>
              <a:t>2. </a:t>
            </a:r>
            <a:r>
              <a:rPr lang="de-DE" b="1" dirty="0"/>
              <a:t>Außerhalb</a:t>
            </a:r>
            <a:r>
              <a:rPr lang="de-DE" dirty="0"/>
              <a:t> der EU</a:t>
            </a:r>
          </a:p>
          <a:p>
            <a:pPr marL="0" indent="0">
              <a:buNone/>
            </a:pPr>
            <a:r>
              <a:rPr lang="de-DE" dirty="0"/>
              <a:t>-  gilt das </a:t>
            </a:r>
            <a:r>
              <a:rPr lang="de-DE" b="1" dirty="0"/>
              <a:t>Marktortprinzip</a:t>
            </a:r>
            <a:r>
              <a:rPr lang="de-DE" dirty="0"/>
              <a:t> </a:t>
            </a:r>
          </a:p>
          <a:p>
            <a:pPr marL="0" indent="0">
              <a:buNone/>
            </a:pPr>
            <a:r>
              <a:rPr lang="de-DE" dirty="0"/>
              <a:t> &gt; erforderlich ist entweder das </a:t>
            </a:r>
            <a:r>
              <a:rPr lang="de-DE" b="1" dirty="0"/>
              <a:t>Angebot von Waren oder Dienstleistungen </a:t>
            </a:r>
            <a:r>
              <a:rPr lang="de-DE" dirty="0"/>
              <a:t>in der EU, Art. 3 Abs. 2 </a:t>
            </a:r>
            <a:r>
              <a:rPr lang="de-DE" dirty="0" err="1"/>
              <a:t>lit</a:t>
            </a:r>
            <a:r>
              <a:rPr lang="de-DE" dirty="0"/>
              <a:t>. a DS-GVO (Indizien z.B. bei Internet-Angeboten: Sprache, Währung)</a:t>
            </a:r>
          </a:p>
          <a:p>
            <a:pPr marL="0" indent="0">
              <a:buNone/>
            </a:pPr>
            <a:r>
              <a:rPr lang="de-DE" dirty="0"/>
              <a:t>&gt; oder eine </a:t>
            </a:r>
            <a:r>
              <a:rPr lang="de-DE" b="1" dirty="0"/>
              <a:t>Verhaltensbeobachtung</a:t>
            </a:r>
            <a:r>
              <a:rPr lang="de-DE" dirty="0"/>
              <a:t>, Art. 3 Abs. 2 </a:t>
            </a:r>
            <a:r>
              <a:rPr lang="de-DE" dirty="0" err="1"/>
              <a:t>lit</a:t>
            </a:r>
            <a:r>
              <a:rPr lang="de-DE" dirty="0"/>
              <a:t>. b DS-GVO </a:t>
            </a:r>
          </a:p>
          <a:p>
            <a:endParaRPr lang="de-DE" dirty="0"/>
          </a:p>
          <a:p>
            <a:endParaRPr lang="de-DE" dirty="0"/>
          </a:p>
          <a:p>
            <a:endParaRPr lang="de-DE" dirty="0"/>
          </a:p>
          <a:p>
            <a:endParaRPr lang="de-DE" dirty="0"/>
          </a:p>
        </p:txBody>
      </p:sp>
      <p:sp>
        <p:nvSpPr>
          <p:cNvPr id="4" name="Datumsplatzhalter 3">
            <a:extLst>
              <a:ext uri="{FF2B5EF4-FFF2-40B4-BE49-F238E27FC236}">
                <a16:creationId xmlns:a16="http://schemas.microsoft.com/office/drawing/2014/main" id="{E1A28602-7997-CC78-9748-F96F3E985BCA}"/>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C84472FC-4176-D1D8-33F1-86B7DC56B653}"/>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59875302-AD58-79E1-FADB-7A7426D93293}"/>
              </a:ext>
            </a:extLst>
          </p:cNvPr>
          <p:cNvSpPr>
            <a:spLocks noGrp="1"/>
          </p:cNvSpPr>
          <p:nvPr>
            <p:ph type="sldNum" sz="quarter" idx="12"/>
          </p:nvPr>
        </p:nvSpPr>
        <p:spPr/>
        <p:txBody>
          <a:bodyPr/>
          <a:lstStyle/>
          <a:p>
            <a:fld id="{57313B9B-E75B-4DA2-AE36-E4E09BC9CB4D}" type="slidenum">
              <a:rPr lang="de-DE" smtClean="0"/>
              <a:t>10</a:t>
            </a:fld>
            <a:endParaRPr lang="de-DE" dirty="0"/>
          </a:p>
        </p:txBody>
      </p:sp>
    </p:spTree>
    <p:extLst>
      <p:ext uri="{BB962C8B-B14F-4D97-AF65-F5344CB8AC3E}">
        <p14:creationId xmlns:p14="http://schemas.microsoft.com/office/powerpoint/2010/main" val="164725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D4073-BFDD-D083-0CFE-5C36BA96A693}"/>
              </a:ext>
            </a:extLst>
          </p:cNvPr>
          <p:cNvSpPr>
            <a:spLocks noGrp="1"/>
          </p:cNvSpPr>
          <p:nvPr>
            <p:ph type="title"/>
          </p:nvPr>
        </p:nvSpPr>
        <p:spPr/>
        <p:txBody>
          <a:bodyPr/>
          <a:lstStyle/>
          <a:p>
            <a:r>
              <a:rPr lang="de-DE" dirty="0"/>
              <a:t>7. Widerspruch, Art. 21 DS-GVO </a:t>
            </a:r>
          </a:p>
        </p:txBody>
      </p:sp>
      <p:sp>
        <p:nvSpPr>
          <p:cNvPr id="3" name="Inhaltsplatzhalter 2">
            <a:extLst>
              <a:ext uri="{FF2B5EF4-FFF2-40B4-BE49-F238E27FC236}">
                <a16:creationId xmlns:a16="http://schemas.microsoft.com/office/drawing/2014/main" id="{7F629EFB-6AC7-637B-291A-A2F59AF2B750}"/>
              </a:ext>
            </a:extLst>
          </p:cNvPr>
          <p:cNvSpPr>
            <a:spLocks noGrp="1"/>
          </p:cNvSpPr>
          <p:nvPr>
            <p:ph idx="1"/>
          </p:nvPr>
        </p:nvSpPr>
        <p:spPr>
          <a:xfrm>
            <a:off x="607298" y="1578605"/>
            <a:ext cx="7423894" cy="4489180"/>
          </a:xfrm>
        </p:spPr>
        <p:txBody>
          <a:bodyPr/>
          <a:lstStyle/>
          <a:p>
            <a:r>
              <a:rPr lang="de-DE" dirty="0"/>
              <a:t>- Abs. 4: Pflicht zum Hinweis über das bestehende Widerspruchsrecht </a:t>
            </a:r>
          </a:p>
          <a:p>
            <a:r>
              <a:rPr lang="de-DE" dirty="0"/>
              <a:t>- der Antrag der betroffenen Person ist formfrei und auch mittels automatisierter Verfahren möglich </a:t>
            </a:r>
          </a:p>
          <a:p>
            <a:endParaRPr lang="de-DE" dirty="0"/>
          </a:p>
          <a:p>
            <a:pPr marL="0" indent="0">
              <a:buNone/>
            </a:pPr>
            <a:r>
              <a:rPr lang="de-DE" dirty="0"/>
              <a:t>b) Ausnahmen, Art. 12 Abs. 5 S. 2 DS-GVO, §§ 27 Abs. 2, 28 Abs. 4, 36 BDSG</a:t>
            </a:r>
          </a:p>
          <a:p>
            <a:pPr>
              <a:buFontTx/>
              <a:buChar char="-"/>
            </a:pPr>
            <a:r>
              <a:rPr lang="de-DE" dirty="0"/>
              <a:t>Unbegründete und exzessive Anträge </a:t>
            </a:r>
          </a:p>
          <a:p>
            <a:pPr>
              <a:buFontTx/>
              <a:buChar char="-"/>
            </a:pPr>
            <a:r>
              <a:rPr lang="de-DE" dirty="0"/>
              <a:t>Bei Forschungs- und statistikzwecken, sowie nach Archivzwecken nach BDSG </a:t>
            </a:r>
          </a:p>
          <a:p>
            <a:pPr>
              <a:buFontTx/>
              <a:buChar char="-"/>
            </a:pPr>
            <a:r>
              <a:rPr lang="de-DE" dirty="0"/>
              <a:t>Bei zwingendem öffentlichem Interesse </a:t>
            </a:r>
          </a:p>
          <a:p>
            <a:pPr>
              <a:buFontTx/>
              <a:buChar char="-"/>
            </a:pPr>
            <a:r>
              <a:rPr lang="de-DE" dirty="0">
                <a:highlight>
                  <a:srgbClr val="FFFF00"/>
                </a:highlight>
              </a:rPr>
              <a:t>Rechtspflicht zur Verarbeitung </a:t>
            </a:r>
          </a:p>
          <a:p>
            <a:pPr>
              <a:buFontTx/>
              <a:buChar char="-"/>
            </a:pPr>
            <a:endParaRPr lang="de-DE" dirty="0"/>
          </a:p>
          <a:p>
            <a:endParaRPr lang="de-DE" dirty="0"/>
          </a:p>
          <a:p>
            <a:endParaRPr lang="de-DE" dirty="0"/>
          </a:p>
          <a:p>
            <a:endParaRPr lang="de-DE" dirty="0"/>
          </a:p>
          <a:p>
            <a:endParaRPr lang="de-DE" dirty="0"/>
          </a:p>
        </p:txBody>
      </p:sp>
      <p:sp>
        <p:nvSpPr>
          <p:cNvPr id="4" name="Datumsplatzhalter 3">
            <a:extLst>
              <a:ext uri="{FF2B5EF4-FFF2-40B4-BE49-F238E27FC236}">
                <a16:creationId xmlns:a16="http://schemas.microsoft.com/office/drawing/2014/main" id="{6863976A-F9D2-DBFC-F3B4-C7E1DCF4CB06}"/>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8A208EF1-0581-1E9E-357C-6C09555CDE42}"/>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62274080-8BBE-9D80-A3EE-C1DB7AED0DE7}"/>
              </a:ext>
            </a:extLst>
          </p:cNvPr>
          <p:cNvSpPr>
            <a:spLocks noGrp="1"/>
          </p:cNvSpPr>
          <p:nvPr>
            <p:ph type="sldNum" sz="quarter" idx="12"/>
          </p:nvPr>
        </p:nvSpPr>
        <p:spPr/>
        <p:txBody>
          <a:bodyPr/>
          <a:lstStyle/>
          <a:p>
            <a:fld id="{57313B9B-E75B-4DA2-AE36-E4E09BC9CB4D}" type="slidenum">
              <a:rPr lang="de-DE" smtClean="0"/>
              <a:t>100</a:t>
            </a:fld>
            <a:endParaRPr lang="de-DE" dirty="0"/>
          </a:p>
        </p:txBody>
      </p:sp>
    </p:spTree>
    <p:extLst>
      <p:ext uri="{BB962C8B-B14F-4D97-AF65-F5344CB8AC3E}">
        <p14:creationId xmlns:p14="http://schemas.microsoft.com/office/powerpoint/2010/main" val="7867009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4A21C9-10BF-601F-66CF-FE45120F88EE}"/>
              </a:ext>
            </a:extLst>
          </p:cNvPr>
          <p:cNvSpPr>
            <a:spLocks noGrp="1"/>
          </p:cNvSpPr>
          <p:nvPr>
            <p:ph type="title"/>
          </p:nvPr>
        </p:nvSpPr>
        <p:spPr/>
        <p:txBody>
          <a:bodyPr/>
          <a:lstStyle/>
          <a:p>
            <a:r>
              <a:rPr lang="de-DE" dirty="0"/>
              <a:t>Sonstige Betroffenenrechte, Art. 22, 34, 77, 78, 82 DSGVO</a:t>
            </a:r>
          </a:p>
        </p:txBody>
      </p:sp>
      <p:sp>
        <p:nvSpPr>
          <p:cNvPr id="3" name="Inhaltsplatzhalter 2">
            <a:extLst>
              <a:ext uri="{FF2B5EF4-FFF2-40B4-BE49-F238E27FC236}">
                <a16:creationId xmlns:a16="http://schemas.microsoft.com/office/drawing/2014/main" id="{1204F17A-FE92-3429-4536-DE8F4979AEB3}"/>
              </a:ext>
            </a:extLst>
          </p:cNvPr>
          <p:cNvSpPr>
            <a:spLocks noGrp="1"/>
          </p:cNvSpPr>
          <p:nvPr>
            <p:ph idx="1"/>
          </p:nvPr>
        </p:nvSpPr>
        <p:spPr/>
        <p:txBody>
          <a:bodyPr/>
          <a:lstStyle/>
          <a:p>
            <a:r>
              <a:rPr lang="de-DE" dirty="0"/>
              <a:t>- das Recht bei Datenschutzverletzungen unverzüglich benachrichtigt zu werden </a:t>
            </a:r>
          </a:p>
          <a:p>
            <a:r>
              <a:rPr lang="de-DE" dirty="0"/>
              <a:t>- nicht einer automatisierten Entscheidung unterworfen zu werden </a:t>
            </a:r>
          </a:p>
          <a:p>
            <a:r>
              <a:rPr lang="de-DE" dirty="0"/>
              <a:t>- Beschwerderecht bei der Aufsichtsbehörde </a:t>
            </a:r>
          </a:p>
          <a:p>
            <a:r>
              <a:rPr lang="de-DE" dirty="0"/>
              <a:t>- Gerichtbehelfe nach Art. 79 DS-GVO </a:t>
            </a:r>
          </a:p>
          <a:p>
            <a:r>
              <a:rPr lang="de-DE" dirty="0"/>
              <a:t>- Schadensersatz gegen Verantwortliche </a:t>
            </a:r>
          </a:p>
          <a:p>
            <a:endParaRPr lang="de-DE" dirty="0"/>
          </a:p>
          <a:p>
            <a:endParaRPr lang="de-DE" dirty="0"/>
          </a:p>
        </p:txBody>
      </p:sp>
      <p:sp>
        <p:nvSpPr>
          <p:cNvPr id="4" name="Datumsplatzhalter 3">
            <a:extLst>
              <a:ext uri="{FF2B5EF4-FFF2-40B4-BE49-F238E27FC236}">
                <a16:creationId xmlns:a16="http://schemas.microsoft.com/office/drawing/2014/main" id="{9C55F6FA-15AC-8AC0-8A11-A2EEA0E49A7F}"/>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F9320DAB-7F89-7ED9-8080-AFEC530C4AED}"/>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D5121304-B47E-98D6-86FB-FAEAB3D83B90}"/>
              </a:ext>
            </a:extLst>
          </p:cNvPr>
          <p:cNvSpPr>
            <a:spLocks noGrp="1"/>
          </p:cNvSpPr>
          <p:nvPr>
            <p:ph type="sldNum" sz="quarter" idx="12"/>
          </p:nvPr>
        </p:nvSpPr>
        <p:spPr/>
        <p:txBody>
          <a:bodyPr/>
          <a:lstStyle/>
          <a:p>
            <a:fld id="{57313B9B-E75B-4DA2-AE36-E4E09BC9CB4D}" type="slidenum">
              <a:rPr lang="de-DE" smtClean="0"/>
              <a:t>101</a:t>
            </a:fld>
            <a:endParaRPr lang="de-DE" dirty="0"/>
          </a:p>
        </p:txBody>
      </p:sp>
    </p:spTree>
    <p:extLst>
      <p:ext uri="{BB962C8B-B14F-4D97-AF65-F5344CB8AC3E}">
        <p14:creationId xmlns:p14="http://schemas.microsoft.com/office/powerpoint/2010/main" val="8858501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23BC1-37C0-38EA-BBC8-F7EF01342E7A}"/>
              </a:ext>
            </a:extLst>
          </p:cNvPr>
          <p:cNvSpPr>
            <a:spLocks noGrp="1"/>
          </p:cNvSpPr>
          <p:nvPr>
            <p:ph type="title"/>
          </p:nvPr>
        </p:nvSpPr>
        <p:spPr/>
        <p:txBody>
          <a:bodyPr/>
          <a:lstStyle/>
          <a:p>
            <a:r>
              <a:rPr lang="de-DE" dirty="0"/>
              <a:t>Fall 1</a:t>
            </a:r>
          </a:p>
        </p:txBody>
      </p:sp>
      <p:sp>
        <p:nvSpPr>
          <p:cNvPr id="3" name="Inhaltsplatzhalter 2">
            <a:extLst>
              <a:ext uri="{FF2B5EF4-FFF2-40B4-BE49-F238E27FC236}">
                <a16:creationId xmlns:a16="http://schemas.microsoft.com/office/drawing/2014/main" id="{7C3CE49D-428E-82BF-7542-E138B59C4F84}"/>
              </a:ext>
            </a:extLst>
          </p:cNvPr>
          <p:cNvSpPr>
            <a:spLocks noGrp="1"/>
          </p:cNvSpPr>
          <p:nvPr>
            <p:ph idx="1"/>
          </p:nvPr>
        </p:nvSpPr>
        <p:spPr/>
        <p:txBody>
          <a:bodyPr/>
          <a:lstStyle/>
          <a:p>
            <a:pPr>
              <a:lnSpc>
                <a:spcPct val="107000"/>
              </a:lnSpc>
              <a:spcAft>
                <a:spcPts val="800"/>
              </a:spcAft>
            </a:pPr>
            <a:r>
              <a:rPr lang="de-DE" kern="100" dirty="0">
                <a:latin typeface="Aptos" panose="020B0004020202020204" pitchFamily="34" charset="0"/>
                <a:ea typeface="Aptos" panose="020B0004020202020204" pitchFamily="34" charset="0"/>
                <a:cs typeface="Times New Roman" panose="02020603050405020304" pitchFamily="18" charset="0"/>
              </a:rPr>
              <a:t>I. A betreibt ein Portal zur Arztsuche und Arztbewertung, in dem Internetnutzer Informationen zu Ärzten abrufen können (bspw. Fachrichtung, Bewertungen). </a:t>
            </a:r>
          </a:p>
          <a:p>
            <a:pPr>
              <a:lnSpc>
                <a:spcPct val="107000"/>
              </a:lnSpc>
              <a:spcAft>
                <a:spcPts val="800"/>
              </a:spcAft>
            </a:pPr>
            <a:r>
              <a:rPr lang="de-DE" kern="100" dirty="0">
                <a:latin typeface="Aptos" panose="020B0004020202020204" pitchFamily="34" charset="0"/>
                <a:ea typeface="Aptos" panose="020B0004020202020204" pitchFamily="34" charset="0"/>
                <a:cs typeface="Times New Roman" panose="02020603050405020304" pitchFamily="18" charset="0"/>
              </a:rPr>
              <a:t>1. Ist die Verarbeitung rechtmäßig?</a:t>
            </a:r>
          </a:p>
          <a:p>
            <a:pPr>
              <a:lnSpc>
                <a:spcPct val="107000"/>
              </a:lnSpc>
              <a:spcAft>
                <a:spcPts val="800"/>
              </a:spcAft>
            </a:pPr>
            <a:r>
              <a:rPr lang="de-DE" kern="100" dirty="0">
                <a:latin typeface="Aptos" panose="020B0004020202020204" pitchFamily="34" charset="0"/>
                <a:ea typeface="Aptos" panose="020B0004020202020204" pitchFamily="34" charset="0"/>
                <a:cs typeface="Times New Roman" panose="02020603050405020304" pitchFamily="18" charset="0"/>
              </a:rPr>
              <a:t>2. Kann sich ein bewerteter Arzt hiergegen wehren? </a:t>
            </a:r>
          </a:p>
          <a:p>
            <a:pPr>
              <a:lnSpc>
                <a:spcPct val="107000"/>
              </a:lnSpc>
              <a:spcAft>
                <a:spcPts val="800"/>
              </a:spcAft>
            </a:pPr>
            <a:r>
              <a:rPr lang="de-DE" kern="100" dirty="0">
                <a:latin typeface="Aptos" panose="020B0004020202020204" pitchFamily="34" charset="0"/>
                <a:ea typeface="Aptos" panose="020B0004020202020204" pitchFamily="34" charset="0"/>
                <a:cs typeface="Times New Roman" panose="02020603050405020304" pitchFamily="18" charset="0"/>
              </a:rPr>
              <a:t>3. Kann der Name der bewertenden Person abgebildet werden? </a:t>
            </a:r>
          </a:p>
          <a:p>
            <a:endParaRPr lang="de-DE" dirty="0"/>
          </a:p>
        </p:txBody>
      </p:sp>
      <p:sp>
        <p:nvSpPr>
          <p:cNvPr id="4" name="Datumsplatzhalter 3">
            <a:extLst>
              <a:ext uri="{FF2B5EF4-FFF2-40B4-BE49-F238E27FC236}">
                <a16:creationId xmlns:a16="http://schemas.microsoft.com/office/drawing/2014/main" id="{ED802F05-3276-0C93-6A14-EC5037083C6F}"/>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677B89FD-1C33-0E6E-39F7-4A62AB296CBB}"/>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0768AF25-3868-5B03-72A2-CB9E8905D858}"/>
              </a:ext>
            </a:extLst>
          </p:cNvPr>
          <p:cNvSpPr>
            <a:spLocks noGrp="1"/>
          </p:cNvSpPr>
          <p:nvPr>
            <p:ph type="sldNum" sz="quarter" idx="12"/>
          </p:nvPr>
        </p:nvSpPr>
        <p:spPr/>
        <p:txBody>
          <a:bodyPr/>
          <a:lstStyle/>
          <a:p>
            <a:fld id="{57313B9B-E75B-4DA2-AE36-E4E09BC9CB4D}" type="slidenum">
              <a:rPr lang="de-DE" smtClean="0"/>
              <a:t>102</a:t>
            </a:fld>
            <a:endParaRPr lang="de-DE" dirty="0"/>
          </a:p>
        </p:txBody>
      </p:sp>
    </p:spTree>
    <p:extLst>
      <p:ext uri="{BB962C8B-B14F-4D97-AF65-F5344CB8AC3E}">
        <p14:creationId xmlns:p14="http://schemas.microsoft.com/office/powerpoint/2010/main" val="42176925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3B99F4-1C77-D727-85BE-3AD93E489A4D}"/>
              </a:ext>
            </a:extLst>
          </p:cNvPr>
          <p:cNvSpPr>
            <a:spLocks noGrp="1"/>
          </p:cNvSpPr>
          <p:nvPr>
            <p:ph type="title"/>
          </p:nvPr>
        </p:nvSpPr>
        <p:spPr/>
        <p:txBody>
          <a:bodyPr/>
          <a:lstStyle/>
          <a:p>
            <a:r>
              <a:rPr lang="de-DE" dirty="0"/>
              <a:t>Fall 2</a:t>
            </a:r>
          </a:p>
        </p:txBody>
      </p:sp>
      <p:sp>
        <p:nvSpPr>
          <p:cNvPr id="3" name="Inhaltsplatzhalter 2">
            <a:extLst>
              <a:ext uri="{FF2B5EF4-FFF2-40B4-BE49-F238E27FC236}">
                <a16:creationId xmlns:a16="http://schemas.microsoft.com/office/drawing/2014/main" id="{8E55D90A-DF81-CA93-C2F8-80786127189D}"/>
              </a:ext>
            </a:extLst>
          </p:cNvPr>
          <p:cNvSpPr>
            <a:spLocks noGrp="1"/>
          </p:cNvSpPr>
          <p:nvPr>
            <p:ph idx="1"/>
          </p:nvPr>
        </p:nvSpPr>
        <p:spPr/>
        <p:txBody>
          <a:bodyPr/>
          <a:lstStyle/>
          <a:p>
            <a:pPr>
              <a:lnSpc>
                <a:spcPct val="107000"/>
              </a:lnSpc>
              <a:spcAft>
                <a:spcPts val="800"/>
              </a:spcAft>
            </a:pPr>
            <a:r>
              <a:rPr lang="de-DE" kern="100" dirty="0">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de-DE" kern="100" dirty="0">
                <a:latin typeface="Aptos" panose="020B0004020202020204" pitchFamily="34" charset="0"/>
                <a:ea typeface="Aptos" panose="020B0004020202020204" pitchFamily="34" charset="0"/>
                <a:cs typeface="Times New Roman" panose="02020603050405020304" pitchFamily="18" charset="0"/>
              </a:rPr>
              <a:t>II. Sie sind Datenschutzbeauftragter des DFB. Vor der Fußball EM registriert der DFB die Ticketinteressenten und fragt Sie, ob er die Daten auch zu Werbezwecken nutzen kann. Was raten Sie?  </a:t>
            </a:r>
          </a:p>
          <a:p>
            <a:endParaRPr lang="de-DE" dirty="0"/>
          </a:p>
        </p:txBody>
      </p:sp>
      <p:sp>
        <p:nvSpPr>
          <p:cNvPr id="4" name="Datumsplatzhalter 3">
            <a:extLst>
              <a:ext uri="{FF2B5EF4-FFF2-40B4-BE49-F238E27FC236}">
                <a16:creationId xmlns:a16="http://schemas.microsoft.com/office/drawing/2014/main" id="{346F0503-E1FF-E8D8-F1A8-4CE48F46371E}"/>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B20837B3-0AF8-8EE1-CFFF-593CB8167656}"/>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0B104C18-DBB9-51DF-2604-268D76267698}"/>
              </a:ext>
            </a:extLst>
          </p:cNvPr>
          <p:cNvSpPr>
            <a:spLocks noGrp="1"/>
          </p:cNvSpPr>
          <p:nvPr>
            <p:ph type="sldNum" sz="quarter" idx="12"/>
          </p:nvPr>
        </p:nvSpPr>
        <p:spPr/>
        <p:txBody>
          <a:bodyPr/>
          <a:lstStyle/>
          <a:p>
            <a:fld id="{57313B9B-E75B-4DA2-AE36-E4E09BC9CB4D}" type="slidenum">
              <a:rPr lang="de-DE" smtClean="0"/>
              <a:t>103</a:t>
            </a:fld>
            <a:endParaRPr lang="de-DE" dirty="0"/>
          </a:p>
        </p:txBody>
      </p:sp>
    </p:spTree>
    <p:extLst>
      <p:ext uri="{BB962C8B-B14F-4D97-AF65-F5344CB8AC3E}">
        <p14:creationId xmlns:p14="http://schemas.microsoft.com/office/powerpoint/2010/main" val="19900073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91183D-2E1D-2D1E-3440-423A955503CC}"/>
              </a:ext>
            </a:extLst>
          </p:cNvPr>
          <p:cNvSpPr>
            <a:spLocks noGrp="1"/>
          </p:cNvSpPr>
          <p:nvPr>
            <p:ph type="title"/>
          </p:nvPr>
        </p:nvSpPr>
        <p:spPr/>
        <p:txBody>
          <a:bodyPr/>
          <a:lstStyle/>
          <a:p>
            <a:r>
              <a:rPr lang="de-DE" dirty="0"/>
              <a:t>Fall 3</a:t>
            </a:r>
          </a:p>
        </p:txBody>
      </p:sp>
      <p:sp>
        <p:nvSpPr>
          <p:cNvPr id="3" name="Inhaltsplatzhalter 2">
            <a:extLst>
              <a:ext uri="{FF2B5EF4-FFF2-40B4-BE49-F238E27FC236}">
                <a16:creationId xmlns:a16="http://schemas.microsoft.com/office/drawing/2014/main" id="{FC4796F2-B7FA-D80D-9B87-0F6E3024AC28}"/>
              </a:ext>
            </a:extLst>
          </p:cNvPr>
          <p:cNvSpPr>
            <a:spLocks noGrp="1"/>
          </p:cNvSpPr>
          <p:nvPr>
            <p:ph idx="1"/>
          </p:nvPr>
        </p:nvSpPr>
        <p:spPr>
          <a:xfrm>
            <a:off x="102637" y="1296955"/>
            <a:ext cx="8873412" cy="4572138"/>
          </a:xfrm>
        </p:spPr>
        <p:txBody>
          <a:bodyPr>
            <a:normAutofit fontScale="92500" lnSpcReduction="10000"/>
          </a:bodyPr>
          <a:lstStyle/>
          <a:p>
            <a:pPr>
              <a:lnSpc>
                <a:spcPct val="107000"/>
              </a:lnSpc>
              <a:spcAft>
                <a:spcPts val="800"/>
              </a:spcAft>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III. Der schwer übergewichtige Student S beschließt, zukünftig das Fitnessstudio F zu besuchen. Das Anmeldeformular von F sieht vor, dass S zwingend verschiedene Angaben zur Person wie Name, Anschrift, Kontodaten und Körpergewicht machen muss. S muss dem Formular des Weiteren ein Foro von sich beifügen, das auf individuelle Zugangskarte von S gedruckt werden soll, damit eine spätere Identifizierung und Überprüfung der Zugangsberechtigung von S für das Fitnessstudio möglich ist. Wie S mitgeteilt wird, registriert F auch die Anzahl der Besuche seiner Mitglieder, da jedes Mitglied nach 20 Besuchen im Fitnessstudio einen Fitnessdrink gratis erhält. Wie S bei einem Probetraining bemerkt hat, muss bei manchen Fitnessgeräten das Körpergewicht angegeben werden, damit der Nutzer die Gewichtsentwicklung und den Fitnesserfolg am Display des Geräts überprüfen kann. </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S füllt das Anmeldeformular vollständig aus und lässt es F zukommen. Bei F wird das Formular maschinell eingelesen. Auf Basis der von S gemachten Angaben entscheidet die Software ohne weitere Überprüfung durch Mitarbeiter des F, ob der Anmeldung durch des S entsprochen worden ist. </a:t>
            </a:r>
          </a:p>
          <a:p>
            <a:pPr>
              <a:lnSpc>
                <a:spcPct val="107000"/>
              </a:lnSpc>
              <a:spcAft>
                <a:spcPts val="800"/>
              </a:spcAft>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Sind die Datenverarbeitungen rechtmäßig? </a:t>
            </a:r>
          </a:p>
          <a:p>
            <a:endParaRPr lang="de-DE" dirty="0"/>
          </a:p>
        </p:txBody>
      </p:sp>
      <p:sp>
        <p:nvSpPr>
          <p:cNvPr id="4" name="Datumsplatzhalter 3">
            <a:extLst>
              <a:ext uri="{FF2B5EF4-FFF2-40B4-BE49-F238E27FC236}">
                <a16:creationId xmlns:a16="http://schemas.microsoft.com/office/drawing/2014/main" id="{93E0E451-F7EC-D445-D022-FD1BF8BB0C30}"/>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CC174F07-5450-E818-2DC6-122DBE6E02FE}"/>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0244E8E5-AF19-73D8-0178-35E8F2A40FD3}"/>
              </a:ext>
            </a:extLst>
          </p:cNvPr>
          <p:cNvSpPr>
            <a:spLocks noGrp="1"/>
          </p:cNvSpPr>
          <p:nvPr>
            <p:ph type="sldNum" sz="quarter" idx="12"/>
          </p:nvPr>
        </p:nvSpPr>
        <p:spPr/>
        <p:txBody>
          <a:bodyPr/>
          <a:lstStyle/>
          <a:p>
            <a:fld id="{57313B9B-E75B-4DA2-AE36-E4E09BC9CB4D}" type="slidenum">
              <a:rPr lang="de-DE" smtClean="0"/>
              <a:t>104</a:t>
            </a:fld>
            <a:endParaRPr lang="de-DE" dirty="0"/>
          </a:p>
        </p:txBody>
      </p:sp>
    </p:spTree>
    <p:extLst>
      <p:ext uri="{BB962C8B-B14F-4D97-AF65-F5344CB8AC3E}">
        <p14:creationId xmlns:p14="http://schemas.microsoft.com/office/powerpoint/2010/main" val="89175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6CF1DE-66DB-2DE6-736F-AAD91BF80F80}"/>
              </a:ext>
            </a:extLst>
          </p:cNvPr>
          <p:cNvSpPr>
            <a:spLocks noGrp="1"/>
          </p:cNvSpPr>
          <p:nvPr>
            <p:ph type="title"/>
          </p:nvPr>
        </p:nvSpPr>
        <p:spPr/>
        <p:txBody>
          <a:bodyPr/>
          <a:lstStyle/>
          <a:p>
            <a:r>
              <a:rPr lang="de-DE" dirty="0"/>
              <a:t>Räumlicher Anwendungsbereich - Art. 3 DSGVO</a:t>
            </a:r>
          </a:p>
        </p:txBody>
      </p:sp>
      <p:sp>
        <p:nvSpPr>
          <p:cNvPr id="3" name="Inhaltsplatzhalter 2">
            <a:extLst>
              <a:ext uri="{FF2B5EF4-FFF2-40B4-BE49-F238E27FC236}">
                <a16:creationId xmlns:a16="http://schemas.microsoft.com/office/drawing/2014/main" id="{0A42D189-CA10-8176-87E9-6186E27BDBDC}"/>
              </a:ext>
            </a:extLst>
          </p:cNvPr>
          <p:cNvSpPr>
            <a:spLocks noGrp="1"/>
          </p:cNvSpPr>
          <p:nvPr>
            <p:ph idx="1"/>
          </p:nvPr>
        </p:nvSpPr>
        <p:spPr/>
        <p:txBody>
          <a:bodyPr/>
          <a:lstStyle/>
          <a:p>
            <a:r>
              <a:rPr lang="de-DE" dirty="0"/>
              <a:t>3. Fall: Google Spain - „Recht auf Vergessenwerden“ Az.: C-131/12 (Urteil vom 13. Mai 2014) </a:t>
            </a:r>
          </a:p>
          <a:p>
            <a:r>
              <a:rPr lang="de-DE" dirty="0"/>
              <a:t>- Google verlinkt den Namen des (spanischen) Klägers via Such-Algorithmus auf einen Artikel, der über dessen Bankrott vor 15 Jahren berichtet</a:t>
            </a:r>
          </a:p>
          <a:p>
            <a:r>
              <a:rPr lang="de-DE" dirty="0"/>
              <a:t>- es gilt zumindest das Marktortprinzip (auch wenn Google keine Niederlassung in Spanien unterhält)</a:t>
            </a:r>
          </a:p>
          <a:p>
            <a:r>
              <a:rPr lang="de-DE" dirty="0"/>
              <a:t>- Interessenabwägung (im konkreten Fall noch nach DS-Richtlinie 95/46, heute über Art. 6 Abs. 1 Satz 1 </a:t>
            </a:r>
            <a:r>
              <a:rPr lang="de-DE" dirty="0" err="1"/>
              <a:t>lit</a:t>
            </a:r>
            <a:r>
              <a:rPr lang="de-DE" dirty="0"/>
              <a:t> f DSGVO)</a:t>
            </a:r>
          </a:p>
        </p:txBody>
      </p:sp>
      <p:sp>
        <p:nvSpPr>
          <p:cNvPr id="4" name="Datumsplatzhalter 3">
            <a:extLst>
              <a:ext uri="{FF2B5EF4-FFF2-40B4-BE49-F238E27FC236}">
                <a16:creationId xmlns:a16="http://schemas.microsoft.com/office/drawing/2014/main" id="{B418B61A-2D75-4D8A-EB50-B463E750E46E}"/>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14C105FA-BA49-DD8A-488A-7A5BDF1FF8FE}"/>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77BF95A2-3745-BFD8-BAFE-DE2F9F13C06F}"/>
              </a:ext>
            </a:extLst>
          </p:cNvPr>
          <p:cNvSpPr>
            <a:spLocks noGrp="1"/>
          </p:cNvSpPr>
          <p:nvPr>
            <p:ph type="sldNum" sz="quarter" idx="12"/>
          </p:nvPr>
        </p:nvSpPr>
        <p:spPr/>
        <p:txBody>
          <a:bodyPr/>
          <a:lstStyle/>
          <a:p>
            <a:fld id="{57313B9B-E75B-4DA2-AE36-E4E09BC9CB4D}" type="slidenum">
              <a:rPr lang="de-DE" smtClean="0"/>
              <a:t>11</a:t>
            </a:fld>
            <a:endParaRPr lang="de-DE" dirty="0"/>
          </a:p>
        </p:txBody>
      </p:sp>
    </p:spTree>
    <p:extLst>
      <p:ext uri="{BB962C8B-B14F-4D97-AF65-F5344CB8AC3E}">
        <p14:creationId xmlns:p14="http://schemas.microsoft.com/office/powerpoint/2010/main" val="3553077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1CEA42-1374-3916-D1A5-5613790B50EE}"/>
              </a:ext>
            </a:extLst>
          </p:cNvPr>
          <p:cNvSpPr>
            <a:spLocks noGrp="1"/>
          </p:cNvSpPr>
          <p:nvPr>
            <p:ph type="title"/>
          </p:nvPr>
        </p:nvSpPr>
        <p:spPr>
          <a:xfrm>
            <a:off x="822960" y="1"/>
            <a:ext cx="7543800" cy="1199072"/>
          </a:xfrm>
        </p:spPr>
        <p:txBody>
          <a:bodyPr/>
          <a:lstStyle/>
          <a:p>
            <a:r>
              <a:rPr lang="de-DE" sz="2400" b="0" dirty="0"/>
              <a:t>I. Wesentliche Begriffe: </a:t>
            </a:r>
            <a:br>
              <a:rPr lang="de-DE" sz="2400" b="0" dirty="0"/>
            </a:br>
            <a:r>
              <a:rPr lang="de-DE" b="0" dirty="0"/>
              <a:t>1. </a:t>
            </a:r>
            <a:r>
              <a:rPr lang="de-DE" dirty="0"/>
              <a:t>Personenbezug und betroffene Person </a:t>
            </a:r>
          </a:p>
        </p:txBody>
      </p:sp>
      <p:sp>
        <p:nvSpPr>
          <p:cNvPr id="3" name="Inhaltsplatzhalter 2">
            <a:extLst>
              <a:ext uri="{FF2B5EF4-FFF2-40B4-BE49-F238E27FC236}">
                <a16:creationId xmlns:a16="http://schemas.microsoft.com/office/drawing/2014/main" id="{D17153E4-5DA3-306C-6B80-2D412A583152}"/>
              </a:ext>
            </a:extLst>
          </p:cNvPr>
          <p:cNvSpPr>
            <a:spLocks noGrp="1"/>
          </p:cNvSpPr>
          <p:nvPr>
            <p:ph idx="1"/>
          </p:nvPr>
        </p:nvSpPr>
        <p:spPr/>
        <p:txBody>
          <a:bodyPr/>
          <a:lstStyle/>
          <a:p>
            <a:pPr marL="0" indent="0">
              <a:buNone/>
            </a:pPr>
            <a:r>
              <a:rPr lang="de-DE" dirty="0"/>
              <a:t> a) Informationen mit Bezug zu einer Person (Art. 4 Nr. 1 DSGVO) </a:t>
            </a:r>
          </a:p>
          <a:p>
            <a:pPr marL="0" indent="0">
              <a:buNone/>
            </a:pPr>
            <a:r>
              <a:rPr lang="de-DE" dirty="0"/>
              <a:t> - erfasst sind </a:t>
            </a:r>
            <a:r>
              <a:rPr lang="de-DE" dirty="0" err="1"/>
              <a:t>grds</a:t>
            </a:r>
            <a:r>
              <a:rPr lang="de-DE" dirty="0"/>
              <a:t>. </a:t>
            </a:r>
            <a:r>
              <a:rPr lang="de-DE" b="1" dirty="0"/>
              <a:t>alle Informationen </a:t>
            </a:r>
            <a:endParaRPr lang="de-DE" dirty="0"/>
          </a:p>
          <a:p>
            <a:pPr marL="0" indent="0">
              <a:buNone/>
            </a:pPr>
            <a:r>
              <a:rPr lang="de-DE" dirty="0"/>
              <a:t> - nicht: reine Sachdaten („gelber BMW“)</a:t>
            </a:r>
          </a:p>
          <a:p>
            <a:pPr marL="0" indent="0">
              <a:buNone/>
            </a:pPr>
            <a:r>
              <a:rPr lang="de-DE" dirty="0"/>
              <a:t>b) Identifizierbarkeit der Person genügt </a:t>
            </a:r>
          </a:p>
          <a:p>
            <a:r>
              <a:rPr lang="de-DE" dirty="0"/>
              <a:t>&gt; auch gegeben, wenn der Verantwortliche über rechtliche Mittel verfügt, um sich die Zuordnungs-Daten bei Dritten verfügbar zu machen</a:t>
            </a:r>
          </a:p>
          <a:p>
            <a:endParaRPr lang="de-DE" dirty="0"/>
          </a:p>
          <a:p>
            <a:r>
              <a:rPr lang="de-DE" dirty="0"/>
              <a:t> bspw. die IP- Adresse </a:t>
            </a:r>
          </a:p>
          <a:p>
            <a:endParaRPr lang="de-DE" dirty="0"/>
          </a:p>
          <a:p>
            <a:endParaRPr lang="de-DE" dirty="0"/>
          </a:p>
        </p:txBody>
      </p:sp>
      <p:sp>
        <p:nvSpPr>
          <p:cNvPr id="4" name="Datumsplatzhalter 3">
            <a:extLst>
              <a:ext uri="{FF2B5EF4-FFF2-40B4-BE49-F238E27FC236}">
                <a16:creationId xmlns:a16="http://schemas.microsoft.com/office/drawing/2014/main" id="{095E9FC6-DA56-F016-0BFE-510A655E8825}"/>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96F09338-9375-1790-8ACE-6BC5FBCEEE7E}"/>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7A49BF61-CFEB-B2F8-B09E-9BE801278EA4}"/>
              </a:ext>
            </a:extLst>
          </p:cNvPr>
          <p:cNvSpPr>
            <a:spLocks noGrp="1"/>
          </p:cNvSpPr>
          <p:nvPr>
            <p:ph type="sldNum" sz="quarter" idx="12"/>
          </p:nvPr>
        </p:nvSpPr>
        <p:spPr/>
        <p:txBody>
          <a:bodyPr/>
          <a:lstStyle/>
          <a:p>
            <a:fld id="{57313B9B-E75B-4DA2-AE36-E4E09BC9CB4D}" type="slidenum">
              <a:rPr lang="de-DE" smtClean="0"/>
              <a:t>12</a:t>
            </a:fld>
            <a:endParaRPr lang="de-DE" dirty="0"/>
          </a:p>
        </p:txBody>
      </p:sp>
      <p:pic>
        <p:nvPicPr>
          <p:cNvPr id="8" name="Grafik 7" descr="Ein Bild, das Text, Screenshot, Schrift, Schwarz enthält.&#10;&#10;Automatisch generierte Beschreibung">
            <a:extLst>
              <a:ext uri="{FF2B5EF4-FFF2-40B4-BE49-F238E27FC236}">
                <a16:creationId xmlns:a16="http://schemas.microsoft.com/office/drawing/2014/main" id="{D208A06D-22C2-E6DE-EBCB-B58229341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17711"/>
            <a:ext cx="8998968" cy="1076325"/>
          </a:xfrm>
          <a:prstGeom prst="rect">
            <a:avLst/>
          </a:prstGeom>
        </p:spPr>
      </p:pic>
    </p:spTree>
    <p:extLst>
      <p:ext uri="{BB962C8B-B14F-4D97-AF65-F5344CB8AC3E}">
        <p14:creationId xmlns:p14="http://schemas.microsoft.com/office/powerpoint/2010/main" val="313276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6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718175-9AF7-C4E3-CD9D-B6BA7E9E0F99}"/>
              </a:ext>
            </a:extLst>
          </p:cNvPr>
          <p:cNvSpPr>
            <a:spLocks noGrp="1"/>
          </p:cNvSpPr>
          <p:nvPr>
            <p:ph type="title"/>
          </p:nvPr>
        </p:nvSpPr>
        <p:spPr>
          <a:xfrm>
            <a:off x="115411" y="106531"/>
            <a:ext cx="9783192" cy="882375"/>
          </a:xfrm>
        </p:spPr>
        <p:txBody>
          <a:bodyPr>
            <a:normAutofit/>
          </a:bodyPr>
          <a:lstStyle/>
          <a:p>
            <a:r>
              <a:rPr lang="de-DE" dirty="0"/>
              <a:t>			</a:t>
            </a:r>
            <a:r>
              <a:rPr lang="de-DE" sz="2400" b="0" dirty="0"/>
              <a:t>Wesentliche Begriffe: </a:t>
            </a:r>
            <a:br>
              <a:rPr lang="de-DE" dirty="0"/>
            </a:br>
            <a:r>
              <a:rPr lang="de-DE" dirty="0"/>
              <a:t>			Pseudonymisierung</a:t>
            </a:r>
          </a:p>
        </p:txBody>
      </p:sp>
      <p:sp>
        <p:nvSpPr>
          <p:cNvPr id="3" name="Inhaltsplatzhalter 2">
            <a:extLst>
              <a:ext uri="{FF2B5EF4-FFF2-40B4-BE49-F238E27FC236}">
                <a16:creationId xmlns:a16="http://schemas.microsoft.com/office/drawing/2014/main" id="{64984ED2-44BC-DC48-4A6F-6A2B21E92919}"/>
              </a:ext>
            </a:extLst>
          </p:cNvPr>
          <p:cNvSpPr>
            <a:spLocks noGrp="1"/>
          </p:cNvSpPr>
          <p:nvPr>
            <p:ph idx="1"/>
          </p:nvPr>
        </p:nvSpPr>
        <p:spPr>
          <a:xfrm>
            <a:off x="2982897" y="1379913"/>
            <a:ext cx="6028581" cy="4489180"/>
          </a:xfrm>
        </p:spPr>
        <p:txBody>
          <a:bodyPr>
            <a:normAutofit fontScale="92500" lnSpcReduction="10000"/>
          </a:bodyPr>
          <a:lstStyle/>
          <a:p>
            <a:pPr marL="0" indent="0">
              <a:buNone/>
            </a:pPr>
            <a:r>
              <a:rPr lang="de-DE" dirty="0"/>
              <a:t>- es besteht eine Zuordnungsregel (anders als bei </a:t>
            </a:r>
            <a:br>
              <a:rPr lang="de-DE" dirty="0"/>
            </a:br>
            <a:r>
              <a:rPr lang="de-DE" b="1" dirty="0"/>
              <a:t>Anonymisierung</a:t>
            </a:r>
            <a:r>
              <a:rPr lang="de-DE" dirty="0"/>
              <a:t>) </a:t>
            </a:r>
          </a:p>
          <a:p>
            <a:pPr marL="0" indent="0">
              <a:buNone/>
            </a:pPr>
            <a:r>
              <a:rPr lang="de-DE" dirty="0"/>
              <a:t>- durch Heranziehung weiterer Informationen können </a:t>
            </a:r>
            <a:br>
              <a:rPr lang="de-DE" dirty="0"/>
            </a:br>
            <a:r>
              <a:rPr lang="de-DE" dirty="0"/>
              <a:t>pseudonymisierte Daten einer Person zugeordnet werden </a:t>
            </a:r>
          </a:p>
          <a:p>
            <a:pPr marL="0" indent="0">
              <a:buNone/>
            </a:pPr>
            <a:r>
              <a:rPr lang="de-DE" dirty="0"/>
              <a:t>- für Dritte </a:t>
            </a:r>
            <a:r>
              <a:rPr lang="de-DE" u="sng" dirty="0"/>
              <a:t>ohne beschaffbares Zusatzwissen </a:t>
            </a:r>
            <a:r>
              <a:rPr lang="de-DE" dirty="0"/>
              <a:t>handelt es sich nicht </a:t>
            </a:r>
            <a:br>
              <a:rPr lang="de-DE" dirty="0"/>
            </a:br>
            <a:r>
              <a:rPr lang="de-DE" dirty="0"/>
              <a:t>um personenbezogene Daten</a:t>
            </a:r>
          </a:p>
          <a:p>
            <a:pPr marL="0" indent="0">
              <a:buNone/>
            </a:pPr>
            <a:endParaRPr lang="de-DE" dirty="0"/>
          </a:p>
          <a:p>
            <a:pPr marL="0" indent="0">
              <a:buNone/>
            </a:pPr>
            <a:r>
              <a:rPr lang="de-DE" b="1" dirty="0"/>
              <a:t>Anonyme Informationen sind nicht personenbezogen. (Anonymisierte sind es nicht mehr.)</a:t>
            </a:r>
          </a:p>
          <a:p>
            <a:pPr>
              <a:buFont typeface="Wingdings" panose="05000000000000000000" pitchFamily="2" charset="2"/>
              <a:buChar char="Ø"/>
            </a:pPr>
            <a:r>
              <a:rPr lang="de-DE" dirty="0"/>
              <a:t>Ab wann eine Information anonym(</a:t>
            </a:r>
            <a:r>
              <a:rPr lang="de-DE" dirty="0" err="1"/>
              <a:t>isiert</a:t>
            </a:r>
            <a:r>
              <a:rPr lang="de-DE" dirty="0"/>
              <a:t>) ist: </a:t>
            </a:r>
          </a:p>
          <a:p>
            <a:pPr>
              <a:buFontTx/>
              <a:buChar char="-"/>
            </a:pPr>
            <a:r>
              <a:rPr lang="de-DE" dirty="0"/>
              <a:t>mit Änderungen beim Stand der Technik / der Wissenschaft teils dynamisch</a:t>
            </a:r>
          </a:p>
          <a:p>
            <a:pPr>
              <a:buFontTx/>
              <a:buChar char="-"/>
            </a:pPr>
            <a:r>
              <a:rPr lang="de-DE" dirty="0"/>
              <a:t>abhängig von „Attraktion“ und Ressourcen</a:t>
            </a:r>
          </a:p>
          <a:p>
            <a:pPr>
              <a:buFontTx/>
              <a:buChar char="-"/>
            </a:pPr>
            <a:r>
              <a:rPr lang="de-DE" dirty="0"/>
              <a:t>relativ, je nach verfügbarem/beschaffbarem Zusatzwissen</a:t>
            </a:r>
          </a:p>
        </p:txBody>
      </p:sp>
      <p:sp>
        <p:nvSpPr>
          <p:cNvPr id="4" name="Datumsplatzhalter 3">
            <a:extLst>
              <a:ext uri="{FF2B5EF4-FFF2-40B4-BE49-F238E27FC236}">
                <a16:creationId xmlns:a16="http://schemas.microsoft.com/office/drawing/2014/main" id="{E217B32C-97EE-FD21-995C-D232A90BB8D3}"/>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A38BCD7C-0F79-52C5-BA2F-5FC561B03692}"/>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F2358207-6D2D-34CC-DD20-9B0ABF30672D}"/>
              </a:ext>
            </a:extLst>
          </p:cNvPr>
          <p:cNvSpPr>
            <a:spLocks noGrp="1"/>
          </p:cNvSpPr>
          <p:nvPr>
            <p:ph type="sldNum" sz="quarter" idx="12"/>
          </p:nvPr>
        </p:nvSpPr>
        <p:spPr/>
        <p:txBody>
          <a:bodyPr/>
          <a:lstStyle/>
          <a:p>
            <a:fld id="{57313B9B-E75B-4DA2-AE36-E4E09BC9CB4D}" type="slidenum">
              <a:rPr lang="de-DE" smtClean="0"/>
              <a:t>13</a:t>
            </a:fld>
            <a:endParaRPr lang="de-DE" dirty="0"/>
          </a:p>
        </p:txBody>
      </p:sp>
      <p:pic>
        <p:nvPicPr>
          <p:cNvPr id="8" name="Grafik 7" descr="Ein Bild, das Text, Screenshot, Webseite, Website enthält.&#10;&#10;Automatisch generierte Beschreibung">
            <a:extLst>
              <a:ext uri="{FF2B5EF4-FFF2-40B4-BE49-F238E27FC236}">
                <a16:creationId xmlns:a16="http://schemas.microsoft.com/office/drawing/2014/main" id="{63834808-EA79-3ADD-16CE-88AFDC800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469" y="-23190"/>
            <a:ext cx="3040633" cy="6175416"/>
          </a:xfrm>
          <a:prstGeom prst="rect">
            <a:avLst/>
          </a:prstGeom>
        </p:spPr>
      </p:pic>
    </p:spTree>
    <p:extLst>
      <p:ext uri="{BB962C8B-B14F-4D97-AF65-F5344CB8AC3E}">
        <p14:creationId xmlns:p14="http://schemas.microsoft.com/office/powerpoint/2010/main" val="62978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2E87ED-D905-2649-5578-1F682EE691EB}"/>
              </a:ext>
            </a:extLst>
          </p:cNvPr>
          <p:cNvSpPr>
            <a:spLocks noGrp="1"/>
          </p:cNvSpPr>
          <p:nvPr>
            <p:ph type="title"/>
          </p:nvPr>
        </p:nvSpPr>
        <p:spPr>
          <a:xfrm>
            <a:off x="822960" y="534838"/>
            <a:ext cx="8200270" cy="653899"/>
          </a:xfrm>
        </p:spPr>
        <p:txBody>
          <a:bodyPr>
            <a:normAutofit fontScale="90000"/>
          </a:bodyPr>
          <a:lstStyle/>
          <a:p>
            <a:r>
              <a:rPr lang="de-DE" sz="2700" b="0" dirty="0"/>
              <a:t>Wesentliche Begriffe: </a:t>
            </a:r>
            <a:br>
              <a:rPr lang="de-DE" dirty="0"/>
            </a:br>
            <a:r>
              <a:rPr lang="de-DE" dirty="0"/>
              <a:t>Verarbeitung personenbezogener Daten </a:t>
            </a:r>
          </a:p>
        </p:txBody>
      </p:sp>
      <p:sp>
        <p:nvSpPr>
          <p:cNvPr id="3" name="Inhaltsplatzhalter 2">
            <a:extLst>
              <a:ext uri="{FF2B5EF4-FFF2-40B4-BE49-F238E27FC236}">
                <a16:creationId xmlns:a16="http://schemas.microsoft.com/office/drawing/2014/main" id="{FA3232F7-4906-FA81-42B0-9AEDD43B4DBC}"/>
              </a:ext>
            </a:extLst>
          </p:cNvPr>
          <p:cNvSpPr>
            <a:spLocks noGrp="1"/>
          </p:cNvSpPr>
          <p:nvPr>
            <p:ph idx="1"/>
          </p:nvPr>
        </p:nvSpPr>
        <p:spPr>
          <a:xfrm>
            <a:off x="621103" y="1379912"/>
            <a:ext cx="6804242" cy="4943249"/>
          </a:xfrm>
        </p:spPr>
        <p:txBody>
          <a:bodyPr>
            <a:normAutofit/>
          </a:bodyPr>
          <a:lstStyle/>
          <a:p>
            <a:r>
              <a:rPr lang="de-DE" dirty="0"/>
              <a:t>1. </a:t>
            </a:r>
            <a:r>
              <a:rPr lang="de-DE" b="1" dirty="0"/>
              <a:t>Erheben</a:t>
            </a:r>
            <a:r>
              <a:rPr lang="de-DE" dirty="0"/>
              <a:t> und </a:t>
            </a:r>
            <a:r>
              <a:rPr lang="de-DE" b="1" dirty="0"/>
              <a:t>Erfassen</a:t>
            </a:r>
            <a:r>
              <a:rPr lang="de-DE" dirty="0"/>
              <a:t> (=gezieltes Beschaffen von Daten) und Erfassen (kontinuierliches Aufzeichnen eines Datenstroms) </a:t>
            </a:r>
          </a:p>
          <a:p>
            <a:r>
              <a:rPr lang="de-DE" dirty="0"/>
              <a:t>- siehe Volkszählungsurteil </a:t>
            </a:r>
          </a:p>
          <a:p>
            <a:r>
              <a:rPr lang="de-DE" dirty="0"/>
              <a:t>- Zweckbindungsgrundsatz </a:t>
            </a:r>
          </a:p>
          <a:p>
            <a:r>
              <a:rPr lang="de-DE" dirty="0"/>
              <a:t>- nicht bei aufgedrängter Information </a:t>
            </a:r>
          </a:p>
          <a:p>
            <a:r>
              <a:rPr lang="de-DE" dirty="0"/>
              <a:t>- löst Informationspflichten aus </a:t>
            </a:r>
          </a:p>
          <a:p>
            <a:r>
              <a:rPr lang="de-DE" dirty="0"/>
              <a:t>2. </a:t>
            </a:r>
            <a:r>
              <a:rPr lang="de-DE" b="1" dirty="0"/>
              <a:t>Speichern </a:t>
            </a:r>
          </a:p>
          <a:p>
            <a:r>
              <a:rPr lang="de-DE" dirty="0"/>
              <a:t>- auf einem Holzstück möglich</a:t>
            </a:r>
          </a:p>
          <a:p>
            <a:r>
              <a:rPr lang="de-DE" dirty="0"/>
              <a:t>- erfordert (bedingte) Verwendungsabsicht</a:t>
            </a:r>
          </a:p>
          <a:p>
            <a:r>
              <a:rPr lang="de-DE" dirty="0"/>
              <a:t>3. </a:t>
            </a:r>
            <a:r>
              <a:rPr lang="de-DE" b="1" dirty="0"/>
              <a:t>Anpassen und Verändern </a:t>
            </a:r>
          </a:p>
          <a:p>
            <a:r>
              <a:rPr lang="de-DE" dirty="0"/>
              <a:t>- sobald den Daten eine „neue Bedeutung“			</a:t>
            </a:r>
          </a:p>
          <a:p>
            <a:r>
              <a:rPr lang="de-DE" dirty="0"/>
              <a:t>- Grundsatz der Datenrichtigkeit </a:t>
            </a:r>
          </a:p>
          <a:p>
            <a:endParaRPr lang="de-DE" dirty="0"/>
          </a:p>
        </p:txBody>
      </p:sp>
      <p:sp>
        <p:nvSpPr>
          <p:cNvPr id="4" name="Datumsplatzhalter 3">
            <a:extLst>
              <a:ext uri="{FF2B5EF4-FFF2-40B4-BE49-F238E27FC236}">
                <a16:creationId xmlns:a16="http://schemas.microsoft.com/office/drawing/2014/main" id="{29504994-2352-AB0E-A152-D987DEECBA95}"/>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4850CCDE-D458-1F29-9F68-3C1F13EF1B7A}"/>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9355C12C-088B-464D-7637-1EA12A472A5B}"/>
              </a:ext>
            </a:extLst>
          </p:cNvPr>
          <p:cNvSpPr>
            <a:spLocks noGrp="1"/>
          </p:cNvSpPr>
          <p:nvPr>
            <p:ph type="sldNum" sz="quarter" idx="12"/>
          </p:nvPr>
        </p:nvSpPr>
        <p:spPr/>
        <p:txBody>
          <a:bodyPr/>
          <a:lstStyle/>
          <a:p>
            <a:fld id="{57313B9B-E75B-4DA2-AE36-E4E09BC9CB4D}" type="slidenum">
              <a:rPr lang="de-DE" smtClean="0"/>
              <a:t>14</a:t>
            </a:fld>
            <a:endParaRPr lang="de-DE" dirty="0"/>
          </a:p>
        </p:txBody>
      </p:sp>
      <p:sp>
        <p:nvSpPr>
          <p:cNvPr id="7" name="AutoShape 2" descr="Liebesbrief auf einem Holzstück. Bild 1 von 4">
            <a:extLst>
              <a:ext uri="{FF2B5EF4-FFF2-40B4-BE49-F238E27FC236}">
                <a16:creationId xmlns:a16="http://schemas.microsoft.com/office/drawing/2014/main" id="{E922DE0F-139F-ADC4-722F-94CBD629B4B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 name="Textfeld 11">
            <a:extLst>
              <a:ext uri="{FF2B5EF4-FFF2-40B4-BE49-F238E27FC236}">
                <a16:creationId xmlns:a16="http://schemas.microsoft.com/office/drawing/2014/main" id="{CECFD8FC-DD48-2434-EBEC-07994E324F97}"/>
              </a:ext>
            </a:extLst>
          </p:cNvPr>
          <p:cNvSpPr txBox="1"/>
          <p:nvPr/>
        </p:nvSpPr>
        <p:spPr>
          <a:xfrm>
            <a:off x="5391920" y="5234976"/>
            <a:ext cx="4815147" cy="486223"/>
          </a:xfrm>
          <a:prstGeom prst="rect">
            <a:avLst/>
          </a:prstGeom>
          <a:noFill/>
        </p:spPr>
        <p:txBody>
          <a:bodyPr wrap="square">
            <a:spAutoFit/>
          </a:bodyPr>
          <a:lstStyle/>
          <a:p>
            <a:pPr algn="just">
              <a:lnSpc>
                <a:spcPct val="115000"/>
              </a:lnSpc>
            </a:pPr>
            <a:r>
              <a:rPr lang="de-DE" sz="2400" i="1" dirty="0">
                <a:solidFill>
                  <a:schemeClr val="tx1">
                    <a:lumMod val="50000"/>
                  </a:schemeClr>
                </a:solidFill>
                <a:effectLst/>
                <a:latin typeface="Aldhabi" panose="020F0502020204030204" pitchFamily="2" charset="-78"/>
                <a:ea typeface="BatangChe" panose="020B0503020000020004" pitchFamily="49" charset="-127"/>
                <a:cs typeface="Aldhabi" panose="020F0502020204030204" pitchFamily="2" charset="-78"/>
              </a:rPr>
              <a:t>„aufgedrängte Daten“ – KI generiert</a:t>
            </a:r>
          </a:p>
        </p:txBody>
      </p:sp>
      <p:pic>
        <p:nvPicPr>
          <p:cNvPr id="14" name="Grafik 13" descr="Ein Bild, das Menschliches Gesicht, Cartoon, Darstellung, Kleidung enthält.&#10;&#10;Automatisch generierte Beschreibung">
            <a:extLst>
              <a:ext uri="{FF2B5EF4-FFF2-40B4-BE49-F238E27FC236}">
                <a16:creationId xmlns:a16="http://schemas.microsoft.com/office/drawing/2014/main" id="{2AD87770-C1D6-EBDA-4C59-619143FD7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8549" y="1790699"/>
            <a:ext cx="3581401" cy="3581401"/>
          </a:xfrm>
          <a:prstGeom prst="rect">
            <a:avLst/>
          </a:prstGeom>
        </p:spPr>
      </p:pic>
    </p:spTree>
    <p:extLst>
      <p:ext uri="{BB962C8B-B14F-4D97-AF65-F5344CB8AC3E}">
        <p14:creationId xmlns:p14="http://schemas.microsoft.com/office/powerpoint/2010/main" val="33374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6BC46EB5-6A8A-8089-DA26-610E44ADB7FF}"/>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DC29BDFC-9F7B-FC60-EE22-ECC7F8484F0F}"/>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86B96D7A-3FB9-20E4-AB95-7CD017763F51}"/>
              </a:ext>
            </a:extLst>
          </p:cNvPr>
          <p:cNvSpPr>
            <a:spLocks noGrp="1"/>
          </p:cNvSpPr>
          <p:nvPr>
            <p:ph type="sldNum" sz="quarter" idx="12"/>
          </p:nvPr>
        </p:nvSpPr>
        <p:spPr/>
        <p:txBody>
          <a:bodyPr/>
          <a:lstStyle/>
          <a:p>
            <a:fld id="{57313B9B-E75B-4DA2-AE36-E4E09BC9CB4D}" type="slidenum">
              <a:rPr lang="de-DE" smtClean="0"/>
              <a:t>15</a:t>
            </a:fld>
            <a:endParaRPr lang="de-DE" dirty="0"/>
          </a:p>
        </p:txBody>
      </p:sp>
      <p:sp>
        <p:nvSpPr>
          <p:cNvPr id="3" name="Inhaltsplatzhalter 2">
            <a:extLst>
              <a:ext uri="{FF2B5EF4-FFF2-40B4-BE49-F238E27FC236}">
                <a16:creationId xmlns:a16="http://schemas.microsoft.com/office/drawing/2014/main" id="{29E79005-CBF3-E117-AAB2-F3F30C0BD237}"/>
              </a:ext>
            </a:extLst>
          </p:cNvPr>
          <p:cNvSpPr>
            <a:spLocks noGrp="1"/>
          </p:cNvSpPr>
          <p:nvPr>
            <p:ph idx="4294967295"/>
          </p:nvPr>
        </p:nvSpPr>
        <p:spPr>
          <a:xfrm>
            <a:off x="1078302" y="1535502"/>
            <a:ext cx="7556739" cy="4822436"/>
          </a:xfrm>
        </p:spPr>
        <p:txBody>
          <a:bodyPr>
            <a:normAutofit/>
          </a:bodyPr>
          <a:lstStyle/>
          <a:p>
            <a:r>
              <a:rPr lang="de-DE" dirty="0"/>
              <a:t>4. </a:t>
            </a:r>
            <a:r>
              <a:rPr lang="de-DE" b="1" dirty="0"/>
              <a:t>Verwendung</a:t>
            </a:r>
          </a:p>
          <a:p>
            <a:r>
              <a:rPr lang="de-DE" dirty="0"/>
              <a:t>- jeder zweckgerichtete Gebrauch</a:t>
            </a:r>
          </a:p>
          <a:p>
            <a:r>
              <a:rPr lang="de-DE" dirty="0"/>
              <a:t>- Auffangtatbestand</a:t>
            </a:r>
          </a:p>
          <a:p>
            <a:r>
              <a:rPr lang="de-DE" dirty="0"/>
              <a:t>5. </a:t>
            </a:r>
            <a:r>
              <a:rPr lang="de-DE" b="1" dirty="0"/>
              <a:t>Offenlegung/ Verbreitung </a:t>
            </a:r>
          </a:p>
          <a:p>
            <a:r>
              <a:rPr lang="de-DE" dirty="0"/>
              <a:t>- bringt erhöhtes Gefährdungspotenzial mit sich</a:t>
            </a:r>
          </a:p>
          <a:p>
            <a:r>
              <a:rPr lang="de-DE" dirty="0"/>
              <a:t>- daher gelten auch besondere Anforderungen an die </a:t>
            </a:r>
            <a:r>
              <a:rPr lang="de-DE" dirty="0" err="1"/>
              <a:t>Drittlandsübermittlung</a:t>
            </a:r>
            <a:r>
              <a:rPr lang="de-DE" dirty="0"/>
              <a:t> </a:t>
            </a:r>
          </a:p>
          <a:p>
            <a:r>
              <a:rPr lang="de-DE" dirty="0"/>
              <a:t>- wenn Daten an Unbefugte „verbreitet“ werden, folgen daraus u.U. Informations- (Melde-)pflichten des Verantwortlichen</a:t>
            </a:r>
          </a:p>
          <a:p>
            <a:pPr marL="0" indent="0">
              <a:buNone/>
            </a:pPr>
            <a:endParaRPr lang="de-DE" dirty="0"/>
          </a:p>
        </p:txBody>
      </p:sp>
      <p:sp>
        <p:nvSpPr>
          <p:cNvPr id="7" name="Textfeld 6">
            <a:extLst>
              <a:ext uri="{FF2B5EF4-FFF2-40B4-BE49-F238E27FC236}">
                <a16:creationId xmlns:a16="http://schemas.microsoft.com/office/drawing/2014/main" id="{C21FE101-E1A2-7FC6-0021-84AB7B413AA5}"/>
              </a:ext>
            </a:extLst>
          </p:cNvPr>
          <p:cNvSpPr txBox="1"/>
          <p:nvPr/>
        </p:nvSpPr>
        <p:spPr>
          <a:xfrm>
            <a:off x="983410" y="222870"/>
            <a:ext cx="7746521" cy="892552"/>
          </a:xfrm>
          <a:prstGeom prst="rect">
            <a:avLst/>
          </a:prstGeom>
          <a:noFill/>
        </p:spPr>
        <p:txBody>
          <a:bodyPr wrap="square">
            <a:spAutoFit/>
          </a:bodyPr>
          <a:lstStyle/>
          <a:p>
            <a:r>
              <a:rPr lang="de-DE" sz="2400" b="0" dirty="0">
                <a:latin typeface="+mj-lt"/>
              </a:rPr>
              <a:t>Wesentliche Begriffe: </a:t>
            </a:r>
            <a:br>
              <a:rPr lang="de-DE" sz="2800" b="0" dirty="0">
                <a:latin typeface="+mj-lt"/>
              </a:rPr>
            </a:br>
            <a:r>
              <a:rPr lang="de-DE" sz="2800" b="1" dirty="0">
                <a:latin typeface="+mj-lt"/>
              </a:rPr>
              <a:t>Verarbeitung personenbezogener Daten</a:t>
            </a:r>
          </a:p>
        </p:txBody>
      </p:sp>
    </p:spTree>
    <p:extLst>
      <p:ext uri="{BB962C8B-B14F-4D97-AF65-F5344CB8AC3E}">
        <p14:creationId xmlns:p14="http://schemas.microsoft.com/office/powerpoint/2010/main" val="69959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F6DE19B-4AA9-D1CC-E253-FFA5210CE908}"/>
              </a:ext>
            </a:extLst>
          </p:cNvPr>
          <p:cNvSpPr>
            <a:spLocks noGrp="1"/>
          </p:cNvSpPr>
          <p:nvPr>
            <p:ph type="dt" sz="half" idx="10"/>
          </p:nvPr>
        </p:nvSpPr>
        <p:spPr/>
        <p:txBody>
          <a:bodyPr/>
          <a:lstStyle/>
          <a:p>
            <a:fld id="{66B4CE94-A471-4F62-B00C-A2AB87E625BA}" type="datetime2">
              <a:rPr lang="de-DE" smtClean="0"/>
              <a:t>Mittwoch, 3. Juli 2024</a:t>
            </a:fld>
            <a:endParaRPr lang="de-DE" dirty="0"/>
          </a:p>
        </p:txBody>
      </p:sp>
      <p:sp>
        <p:nvSpPr>
          <p:cNvPr id="3" name="Fußzeilenplatzhalter 2">
            <a:extLst>
              <a:ext uri="{FF2B5EF4-FFF2-40B4-BE49-F238E27FC236}">
                <a16:creationId xmlns:a16="http://schemas.microsoft.com/office/drawing/2014/main" id="{C12DCC06-0493-2829-7DD3-A3E4442A3FCD}"/>
              </a:ext>
            </a:extLst>
          </p:cNvPr>
          <p:cNvSpPr>
            <a:spLocks noGrp="1"/>
          </p:cNvSpPr>
          <p:nvPr>
            <p:ph type="ftr" sz="quarter" idx="11"/>
          </p:nvPr>
        </p:nvSpPr>
        <p:spPr/>
        <p:txBody>
          <a:bodyPr/>
          <a:lstStyle/>
          <a:p>
            <a:r>
              <a:rPr lang="de-DE"/>
              <a:t>Dresdner Institut für Datenschutz • www.dids.de</a:t>
            </a:r>
            <a:endParaRPr lang="de-DE" dirty="0"/>
          </a:p>
        </p:txBody>
      </p:sp>
      <p:sp>
        <p:nvSpPr>
          <p:cNvPr id="4" name="Foliennummernplatzhalter 3">
            <a:extLst>
              <a:ext uri="{FF2B5EF4-FFF2-40B4-BE49-F238E27FC236}">
                <a16:creationId xmlns:a16="http://schemas.microsoft.com/office/drawing/2014/main" id="{06F63A0D-838F-EDE3-EE15-FD06252CCF1B}"/>
              </a:ext>
            </a:extLst>
          </p:cNvPr>
          <p:cNvSpPr>
            <a:spLocks noGrp="1"/>
          </p:cNvSpPr>
          <p:nvPr>
            <p:ph type="sldNum" sz="quarter" idx="12"/>
          </p:nvPr>
        </p:nvSpPr>
        <p:spPr/>
        <p:txBody>
          <a:bodyPr/>
          <a:lstStyle/>
          <a:p>
            <a:fld id="{57313B9B-E75B-4DA2-AE36-E4E09BC9CB4D}" type="slidenum">
              <a:rPr lang="de-DE" smtClean="0"/>
              <a:t>16</a:t>
            </a:fld>
            <a:endParaRPr lang="de-DE" dirty="0"/>
          </a:p>
        </p:txBody>
      </p:sp>
      <p:sp>
        <p:nvSpPr>
          <p:cNvPr id="6" name="Textfeld 5">
            <a:extLst>
              <a:ext uri="{FF2B5EF4-FFF2-40B4-BE49-F238E27FC236}">
                <a16:creationId xmlns:a16="http://schemas.microsoft.com/office/drawing/2014/main" id="{44E4780A-D4D2-217D-0DB3-A1A85CF661AA}"/>
              </a:ext>
            </a:extLst>
          </p:cNvPr>
          <p:cNvSpPr txBox="1"/>
          <p:nvPr/>
        </p:nvSpPr>
        <p:spPr>
          <a:xfrm>
            <a:off x="817950" y="1582340"/>
            <a:ext cx="7950103" cy="3693319"/>
          </a:xfrm>
          <a:prstGeom prst="rect">
            <a:avLst/>
          </a:prstGeom>
          <a:noFill/>
        </p:spPr>
        <p:txBody>
          <a:bodyPr wrap="square">
            <a:spAutoFit/>
          </a:bodyPr>
          <a:lstStyle/>
          <a:p>
            <a:r>
              <a:rPr lang="de-DE" dirty="0"/>
              <a:t>6. </a:t>
            </a:r>
            <a:r>
              <a:rPr lang="de-DE" b="1" dirty="0"/>
              <a:t>Einschränkung </a:t>
            </a:r>
          </a:p>
          <a:p>
            <a:r>
              <a:rPr lang="de-DE" dirty="0"/>
              <a:t>- „Sperrung“, meist verbunden mit Markierung von Daten, ggf. veränderte Zugriffsrechte </a:t>
            </a:r>
          </a:p>
          <a:p>
            <a:endParaRPr lang="de-DE" dirty="0"/>
          </a:p>
          <a:p>
            <a:r>
              <a:rPr lang="de-DE" dirty="0"/>
              <a:t>7. </a:t>
            </a:r>
            <a:r>
              <a:rPr lang="de-DE" b="1" dirty="0"/>
              <a:t>Organisieren und Ordnen</a:t>
            </a:r>
          </a:p>
          <a:p>
            <a:r>
              <a:rPr lang="de-DE" dirty="0"/>
              <a:t>- Aufbau einer Struktur </a:t>
            </a:r>
          </a:p>
          <a:p>
            <a:endParaRPr lang="de-DE" dirty="0"/>
          </a:p>
          <a:p>
            <a:r>
              <a:rPr lang="de-DE" dirty="0"/>
              <a:t>8. </a:t>
            </a:r>
            <a:r>
              <a:rPr lang="de-DE" b="1" dirty="0"/>
              <a:t>Löschung </a:t>
            </a:r>
          </a:p>
          <a:p>
            <a:r>
              <a:rPr lang="de-DE" dirty="0"/>
              <a:t>- Löschpflichten und Pflichten zur Erstellung von Löschkonzepten</a:t>
            </a:r>
          </a:p>
          <a:p>
            <a:r>
              <a:rPr lang="de-DE" dirty="0"/>
              <a:t>- ob eine Löschung vorliegt, beurteilt sich nach dem Stand der Technik (endgültige Aufhebung des Personenbezugs)</a:t>
            </a:r>
          </a:p>
          <a:p>
            <a:r>
              <a:rPr lang="de-DE" dirty="0"/>
              <a:t>- auch Anonymisieren ist Löschen (es geht um den Personenbezug, nicht um die Information)</a:t>
            </a:r>
          </a:p>
        </p:txBody>
      </p:sp>
      <p:sp>
        <p:nvSpPr>
          <p:cNvPr id="8" name="Textfeld 7">
            <a:extLst>
              <a:ext uri="{FF2B5EF4-FFF2-40B4-BE49-F238E27FC236}">
                <a16:creationId xmlns:a16="http://schemas.microsoft.com/office/drawing/2014/main" id="{C2F6376A-B28E-0147-20EF-7C39446DDE11}"/>
              </a:ext>
            </a:extLst>
          </p:cNvPr>
          <p:cNvSpPr txBox="1"/>
          <p:nvPr/>
        </p:nvSpPr>
        <p:spPr>
          <a:xfrm>
            <a:off x="822961" y="231376"/>
            <a:ext cx="7889718" cy="954107"/>
          </a:xfrm>
          <a:prstGeom prst="rect">
            <a:avLst/>
          </a:prstGeom>
          <a:noFill/>
        </p:spPr>
        <p:txBody>
          <a:bodyPr wrap="square">
            <a:spAutoFit/>
          </a:bodyPr>
          <a:lstStyle/>
          <a:p>
            <a:r>
              <a:rPr lang="de-DE" sz="2800" dirty="0">
                <a:latin typeface="+mj-lt"/>
              </a:rPr>
              <a:t>Wesentliche Begriffe: </a:t>
            </a:r>
            <a:br>
              <a:rPr lang="de-DE" b="0" dirty="0">
                <a:latin typeface="+mj-lt"/>
              </a:rPr>
            </a:br>
            <a:r>
              <a:rPr lang="de-DE" sz="2800" b="1" dirty="0">
                <a:latin typeface="+mj-lt"/>
              </a:rPr>
              <a:t>Verarbeitung personenbezogener Daten</a:t>
            </a:r>
          </a:p>
        </p:txBody>
      </p:sp>
    </p:spTree>
    <p:extLst>
      <p:ext uri="{BB962C8B-B14F-4D97-AF65-F5344CB8AC3E}">
        <p14:creationId xmlns:p14="http://schemas.microsoft.com/office/powerpoint/2010/main" val="292160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02DBF5-438E-518D-FC09-B22E8FDCA865}"/>
              </a:ext>
            </a:extLst>
          </p:cNvPr>
          <p:cNvSpPr>
            <a:spLocks noGrp="1"/>
          </p:cNvSpPr>
          <p:nvPr>
            <p:ph type="title"/>
          </p:nvPr>
        </p:nvSpPr>
        <p:spPr>
          <a:xfrm>
            <a:off x="822960" y="339220"/>
            <a:ext cx="10279236" cy="770489"/>
          </a:xfrm>
        </p:spPr>
        <p:txBody>
          <a:bodyPr>
            <a:normAutofit/>
          </a:bodyPr>
          <a:lstStyle/>
          <a:p>
            <a:r>
              <a:rPr lang="de-DE" sz="2200" b="0" dirty="0"/>
              <a:t>Wesentliche Begriffe: </a:t>
            </a:r>
            <a:br>
              <a:rPr lang="de-DE" b="0" dirty="0"/>
            </a:br>
            <a:r>
              <a:rPr lang="de-DE" dirty="0"/>
              <a:t>Besondere Datenkategorien – Art. 9 DS-GVO</a:t>
            </a:r>
          </a:p>
        </p:txBody>
      </p:sp>
      <p:sp>
        <p:nvSpPr>
          <p:cNvPr id="3" name="Inhaltsplatzhalter 2">
            <a:extLst>
              <a:ext uri="{FF2B5EF4-FFF2-40B4-BE49-F238E27FC236}">
                <a16:creationId xmlns:a16="http://schemas.microsoft.com/office/drawing/2014/main" id="{3A5A33CA-AC5D-7080-212E-C5F58C98A2E7}"/>
              </a:ext>
            </a:extLst>
          </p:cNvPr>
          <p:cNvSpPr>
            <a:spLocks noGrp="1"/>
          </p:cNvSpPr>
          <p:nvPr>
            <p:ph idx="1"/>
          </p:nvPr>
        </p:nvSpPr>
        <p:spPr/>
        <p:txBody>
          <a:bodyPr/>
          <a:lstStyle/>
          <a:p>
            <a:r>
              <a:rPr lang="de-DE" dirty="0"/>
              <a:t>- genetische Daten </a:t>
            </a:r>
          </a:p>
          <a:p>
            <a:r>
              <a:rPr lang="de-DE" dirty="0"/>
              <a:t>- biometrische Daten</a:t>
            </a:r>
          </a:p>
          <a:p>
            <a:r>
              <a:rPr lang="de-DE" dirty="0"/>
              <a:t>- Gesundheitsdaten</a:t>
            </a:r>
          </a:p>
          <a:p>
            <a:r>
              <a:rPr lang="de-DE" dirty="0"/>
              <a:t>- Rasse und ethnische Herkunft</a:t>
            </a:r>
          </a:p>
          <a:p>
            <a:r>
              <a:rPr lang="de-DE" dirty="0"/>
              <a:t>- religiöse und weltanschauliche </a:t>
            </a:r>
          </a:p>
          <a:p>
            <a:r>
              <a:rPr lang="de-DE" dirty="0"/>
              <a:t>Überzeugungen </a:t>
            </a:r>
          </a:p>
          <a:p>
            <a:r>
              <a:rPr lang="de-DE" dirty="0"/>
              <a:t>- Gewerkschaftszugehörigkeit </a:t>
            </a:r>
          </a:p>
          <a:p>
            <a:r>
              <a:rPr lang="de-DE" dirty="0"/>
              <a:t>- Sexualleben</a:t>
            </a:r>
          </a:p>
          <a:p>
            <a:r>
              <a:rPr lang="de-DE" dirty="0"/>
              <a:t> </a:t>
            </a:r>
          </a:p>
          <a:p>
            <a:endParaRPr lang="de-DE" dirty="0"/>
          </a:p>
        </p:txBody>
      </p:sp>
      <p:sp>
        <p:nvSpPr>
          <p:cNvPr id="4" name="Datumsplatzhalter 3">
            <a:extLst>
              <a:ext uri="{FF2B5EF4-FFF2-40B4-BE49-F238E27FC236}">
                <a16:creationId xmlns:a16="http://schemas.microsoft.com/office/drawing/2014/main" id="{84FA522D-6887-6655-49CA-9EA4538C2EBE}"/>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DC15A146-3282-712E-CF74-9B06046ABE1B}"/>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70907996-65A4-9DB3-2D14-4D947099E2D4}"/>
              </a:ext>
            </a:extLst>
          </p:cNvPr>
          <p:cNvSpPr>
            <a:spLocks noGrp="1"/>
          </p:cNvSpPr>
          <p:nvPr>
            <p:ph type="sldNum" sz="quarter" idx="12"/>
          </p:nvPr>
        </p:nvSpPr>
        <p:spPr/>
        <p:txBody>
          <a:bodyPr/>
          <a:lstStyle/>
          <a:p>
            <a:fld id="{57313B9B-E75B-4DA2-AE36-E4E09BC9CB4D}" type="slidenum">
              <a:rPr lang="de-DE" smtClean="0"/>
              <a:t>17</a:t>
            </a:fld>
            <a:endParaRPr lang="de-DE" dirty="0"/>
          </a:p>
        </p:txBody>
      </p:sp>
      <p:pic>
        <p:nvPicPr>
          <p:cNvPr id="10" name="Grafik 9" descr="Ein Bild, das Menschliches Gesicht, Kleidung, Person, Lächeln enthält.&#10;&#10;Automatisch generierte Beschreibung">
            <a:extLst>
              <a:ext uri="{FF2B5EF4-FFF2-40B4-BE49-F238E27FC236}">
                <a16:creationId xmlns:a16="http://schemas.microsoft.com/office/drawing/2014/main" id="{1E903157-EC03-0FDE-13FB-05B3507AF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6698" y="1777297"/>
            <a:ext cx="4507302" cy="4507302"/>
          </a:xfrm>
          <a:prstGeom prst="rect">
            <a:avLst/>
          </a:prstGeom>
        </p:spPr>
      </p:pic>
    </p:spTree>
    <p:extLst>
      <p:ext uri="{BB962C8B-B14F-4D97-AF65-F5344CB8AC3E}">
        <p14:creationId xmlns:p14="http://schemas.microsoft.com/office/powerpoint/2010/main" val="393217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10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6AB721-E15C-BB87-AB53-31A8CD4AE80E}"/>
              </a:ext>
            </a:extLst>
          </p:cNvPr>
          <p:cNvSpPr>
            <a:spLocks noGrp="1"/>
          </p:cNvSpPr>
          <p:nvPr>
            <p:ph type="title"/>
          </p:nvPr>
        </p:nvSpPr>
        <p:spPr/>
        <p:txBody>
          <a:bodyPr/>
          <a:lstStyle/>
          <a:p>
            <a:r>
              <a:rPr lang="de-DE" sz="2400" b="0" dirty="0"/>
              <a:t>Wesentliche Begriffe: </a:t>
            </a:r>
            <a:br>
              <a:rPr lang="de-DE" sz="2400" b="0" dirty="0"/>
            </a:br>
            <a:r>
              <a:rPr lang="de-DE" sz="3200" dirty="0"/>
              <a:t>Akteure/Rollen im Datenschutz </a:t>
            </a:r>
            <a:endParaRPr lang="de-DE" dirty="0"/>
          </a:p>
        </p:txBody>
      </p:sp>
      <p:sp>
        <p:nvSpPr>
          <p:cNvPr id="3" name="Inhaltsplatzhalter 2">
            <a:extLst>
              <a:ext uri="{FF2B5EF4-FFF2-40B4-BE49-F238E27FC236}">
                <a16:creationId xmlns:a16="http://schemas.microsoft.com/office/drawing/2014/main" id="{BBFB1BAE-551E-BE62-9F65-150B37459F97}"/>
              </a:ext>
            </a:extLst>
          </p:cNvPr>
          <p:cNvSpPr>
            <a:spLocks noGrp="1"/>
          </p:cNvSpPr>
          <p:nvPr>
            <p:ph idx="1"/>
          </p:nvPr>
        </p:nvSpPr>
        <p:spPr/>
        <p:txBody>
          <a:bodyPr>
            <a:normAutofit lnSpcReduction="10000"/>
          </a:bodyPr>
          <a:lstStyle/>
          <a:p>
            <a:r>
              <a:rPr lang="de-DE" dirty="0"/>
              <a:t>1. Verantwortlicher </a:t>
            </a:r>
          </a:p>
          <a:p>
            <a:r>
              <a:rPr lang="de-DE" dirty="0"/>
              <a:t>- jede (!) Person, die über Zwecke und Mittel der Verarbeitung personenbezogener Daten entscheidet</a:t>
            </a:r>
          </a:p>
          <a:p>
            <a:r>
              <a:rPr lang="de-DE" dirty="0"/>
              <a:t>- unabhängig davon, wer die Daten erhebt</a:t>
            </a:r>
          </a:p>
          <a:p>
            <a:r>
              <a:rPr lang="de-DE" dirty="0"/>
              <a:t>- gemeinsame Verantwortlichkeit ist möglich (Art. 26 DSGVO)</a:t>
            </a:r>
          </a:p>
          <a:p>
            <a:endParaRPr lang="de-DE" dirty="0"/>
          </a:p>
          <a:p>
            <a:r>
              <a:rPr lang="de-DE" dirty="0"/>
              <a:t>2. Auftragsverarbeiter </a:t>
            </a:r>
          </a:p>
          <a:p>
            <a:r>
              <a:rPr lang="de-DE" dirty="0"/>
              <a:t>- Person die Daten </a:t>
            </a:r>
            <a:r>
              <a:rPr lang="de-DE" u="sng" dirty="0"/>
              <a:t>im Auftrag</a:t>
            </a:r>
            <a:r>
              <a:rPr lang="de-DE" dirty="0"/>
              <a:t> des Verantwortlichen verarbeitet (Art. 28 DSGVO)</a:t>
            </a:r>
          </a:p>
          <a:p>
            <a:endParaRPr lang="de-DE" dirty="0"/>
          </a:p>
          <a:p>
            <a:r>
              <a:rPr lang="de-DE" dirty="0"/>
              <a:t>3. Empfänger und Dritter </a:t>
            </a:r>
          </a:p>
          <a:p>
            <a:r>
              <a:rPr lang="de-DE" dirty="0"/>
              <a:t>- Person/Einrichtung, der Daten offengelegt/übermittelt werden</a:t>
            </a:r>
          </a:p>
          <a:p>
            <a:endParaRPr lang="de-DE" dirty="0"/>
          </a:p>
        </p:txBody>
      </p:sp>
      <p:sp>
        <p:nvSpPr>
          <p:cNvPr id="4" name="Datumsplatzhalter 3">
            <a:extLst>
              <a:ext uri="{FF2B5EF4-FFF2-40B4-BE49-F238E27FC236}">
                <a16:creationId xmlns:a16="http://schemas.microsoft.com/office/drawing/2014/main" id="{D66E20D8-8D3E-A42F-03B9-FA2D8DF84975}"/>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A45EBCAE-5765-AD0F-52E1-8420226D7861}"/>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DBB47DE2-FAD0-C986-144C-917DBE388F9B}"/>
              </a:ext>
            </a:extLst>
          </p:cNvPr>
          <p:cNvSpPr>
            <a:spLocks noGrp="1"/>
          </p:cNvSpPr>
          <p:nvPr>
            <p:ph type="sldNum" sz="quarter" idx="12"/>
          </p:nvPr>
        </p:nvSpPr>
        <p:spPr/>
        <p:txBody>
          <a:bodyPr/>
          <a:lstStyle/>
          <a:p>
            <a:fld id="{57313B9B-E75B-4DA2-AE36-E4E09BC9CB4D}" type="slidenum">
              <a:rPr lang="de-DE" smtClean="0"/>
              <a:t>18</a:t>
            </a:fld>
            <a:endParaRPr lang="de-DE" dirty="0"/>
          </a:p>
        </p:txBody>
      </p:sp>
    </p:spTree>
    <p:extLst>
      <p:ext uri="{BB962C8B-B14F-4D97-AF65-F5344CB8AC3E}">
        <p14:creationId xmlns:p14="http://schemas.microsoft.com/office/powerpoint/2010/main" val="190901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2A1128-742F-E3A8-B2B4-8F3EA6A02BE2}"/>
              </a:ext>
            </a:extLst>
          </p:cNvPr>
          <p:cNvSpPr>
            <a:spLocks noGrp="1"/>
          </p:cNvSpPr>
          <p:nvPr>
            <p:ph type="title"/>
          </p:nvPr>
        </p:nvSpPr>
        <p:spPr/>
        <p:txBody>
          <a:bodyPr/>
          <a:lstStyle/>
          <a:p>
            <a:r>
              <a:rPr lang="de-DE" b="0" dirty="0"/>
              <a:t>Wesentliche Begriffe:</a:t>
            </a:r>
            <a:br>
              <a:rPr lang="de-DE" dirty="0"/>
            </a:br>
            <a:r>
              <a:rPr lang="de-DE" dirty="0"/>
              <a:t>Öffentliche und nichtöffentliche Stellen </a:t>
            </a:r>
          </a:p>
        </p:txBody>
      </p:sp>
      <p:sp>
        <p:nvSpPr>
          <p:cNvPr id="3" name="Inhaltsplatzhalter 2">
            <a:extLst>
              <a:ext uri="{FF2B5EF4-FFF2-40B4-BE49-F238E27FC236}">
                <a16:creationId xmlns:a16="http://schemas.microsoft.com/office/drawing/2014/main" id="{C4C80630-155D-B220-3788-D1CA9D30CD45}"/>
              </a:ext>
            </a:extLst>
          </p:cNvPr>
          <p:cNvSpPr>
            <a:spLocks noGrp="1"/>
          </p:cNvSpPr>
          <p:nvPr>
            <p:ph sz="half" idx="1"/>
          </p:nvPr>
        </p:nvSpPr>
        <p:spPr/>
        <p:txBody>
          <a:bodyPr>
            <a:normAutofit fontScale="92500" lnSpcReduction="20000"/>
          </a:bodyPr>
          <a:lstStyle/>
          <a:p>
            <a:r>
              <a:rPr lang="de-DE" dirty="0"/>
              <a:t>- keine derartige Unterscheidung in der DSGVO (dort nur teilweise besondere Regeln für Behörden)</a:t>
            </a:r>
          </a:p>
          <a:p>
            <a:r>
              <a:rPr lang="de-DE" dirty="0"/>
              <a:t>- allerdings unterscheidet § 2 BDSG (und die Datenschutzgesetze der Länder): </a:t>
            </a:r>
          </a:p>
          <a:p>
            <a:r>
              <a:rPr lang="de-DE" dirty="0"/>
              <a:t>Öffentliche Stellen: Bund, Länder, Kommunen mit allen Untergliederungen und Vereinigungen, bei Vermischung mit privaten Akteuren (z.B.: GmbH mit Gesellschafter Frau X, Herr Y und Freistaat Sachsen) entscheidet die Stimm-Mehrheit</a:t>
            </a:r>
            <a:br>
              <a:rPr lang="de-DE" dirty="0"/>
            </a:br>
            <a:r>
              <a:rPr lang="de-DE" dirty="0"/>
              <a:t>Sonderfall: „Wettbewerbsunternehmen“</a:t>
            </a:r>
          </a:p>
          <a:p>
            <a:r>
              <a:rPr lang="de-DE" dirty="0"/>
              <a:t>Nichtöffentliche Stellen sind die „verbleibenden“ Personen und Vereinigungen des Privatrechts, außer „Beliehene“</a:t>
            </a:r>
            <a:endParaRPr lang="de-DE" u="sng" dirty="0"/>
          </a:p>
          <a:p>
            <a:r>
              <a:rPr lang="de-DE" dirty="0"/>
              <a:t> </a:t>
            </a:r>
          </a:p>
        </p:txBody>
      </p:sp>
      <p:sp>
        <p:nvSpPr>
          <p:cNvPr id="12" name="Inhaltsplatzhalter 11">
            <a:extLst>
              <a:ext uri="{FF2B5EF4-FFF2-40B4-BE49-F238E27FC236}">
                <a16:creationId xmlns:a16="http://schemas.microsoft.com/office/drawing/2014/main" id="{F766E22B-2B5A-0441-945D-81BA890A18AA}"/>
              </a:ext>
            </a:extLst>
          </p:cNvPr>
          <p:cNvSpPr>
            <a:spLocks noGrp="1"/>
          </p:cNvSpPr>
          <p:nvPr>
            <p:ph sz="half" idx="2"/>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r>
              <a:rPr lang="de-DE" u="sng" dirty="0"/>
              <a:t>EXKURS </a:t>
            </a:r>
            <a:r>
              <a:rPr lang="de-DE" b="1" u="sng" dirty="0"/>
              <a:t>Öffnungsklausel</a:t>
            </a:r>
            <a:r>
              <a:rPr lang="de-DE" u="sng" dirty="0"/>
              <a:t>: </a:t>
            </a:r>
          </a:p>
          <a:p>
            <a:r>
              <a:rPr lang="de-DE" dirty="0"/>
              <a:t>- die DSGVO ist Europarecht und steht somit über dem Grundgesetz</a:t>
            </a:r>
          </a:p>
          <a:p>
            <a:r>
              <a:rPr lang="de-DE" dirty="0"/>
              <a:t>- das BDSG ist Bundesrecht und steht somit unter dem Grundgesetz </a:t>
            </a:r>
          </a:p>
          <a:p>
            <a:r>
              <a:rPr lang="de-DE" dirty="0"/>
              <a:t>- daher hat die DSGVO vor dem BDSG Vorrang </a:t>
            </a:r>
          </a:p>
          <a:p>
            <a:r>
              <a:rPr lang="de-DE" dirty="0"/>
              <a:t>- trotzdem lässt die DSGVO zu, dass </a:t>
            </a:r>
            <a:r>
              <a:rPr lang="de-DE" u="sng" dirty="0"/>
              <a:t>manche</a:t>
            </a:r>
            <a:r>
              <a:rPr lang="de-DE" dirty="0"/>
              <a:t> Bestimmungen durch nationale Gesetze </a:t>
            </a:r>
            <a:r>
              <a:rPr lang="de-DE" u="sng" dirty="0"/>
              <a:t>spezifiziert (verschärft/abgemildert) </a:t>
            </a:r>
            <a:r>
              <a:rPr lang="de-DE" dirty="0"/>
              <a:t>werden dürfen </a:t>
            </a:r>
          </a:p>
          <a:p>
            <a:r>
              <a:rPr lang="de-DE" dirty="0"/>
              <a:t>z.B. BDSG, </a:t>
            </a:r>
            <a:r>
              <a:rPr lang="de-DE" dirty="0" err="1"/>
              <a:t>SächsDSDG</a:t>
            </a:r>
            <a:r>
              <a:rPr lang="de-DE" dirty="0"/>
              <a:t>, SGB, AO… </a:t>
            </a:r>
          </a:p>
          <a:p>
            <a:pPr marL="0" indent="0">
              <a:buNone/>
            </a:pPr>
            <a:endParaRPr lang="de-DE" dirty="0"/>
          </a:p>
        </p:txBody>
      </p:sp>
      <p:sp>
        <p:nvSpPr>
          <p:cNvPr id="4" name="Datumsplatzhalter 3">
            <a:extLst>
              <a:ext uri="{FF2B5EF4-FFF2-40B4-BE49-F238E27FC236}">
                <a16:creationId xmlns:a16="http://schemas.microsoft.com/office/drawing/2014/main" id="{D2A61E8C-9562-5F09-8F6C-28EEFBC7FDF8}"/>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9E70423D-0C46-B63F-F393-783D22A4618A}"/>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3E685DB5-F6DF-06F0-9CCB-26A059EB37C2}"/>
              </a:ext>
            </a:extLst>
          </p:cNvPr>
          <p:cNvSpPr>
            <a:spLocks noGrp="1"/>
          </p:cNvSpPr>
          <p:nvPr>
            <p:ph type="sldNum" sz="quarter" idx="12"/>
          </p:nvPr>
        </p:nvSpPr>
        <p:spPr/>
        <p:txBody>
          <a:bodyPr/>
          <a:lstStyle/>
          <a:p>
            <a:fld id="{57313B9B-E75B-4DA2-AE36-E4E09BC9CB4D}" type="slidenum">
              <a:rPr lang="de-DE" smtClean="0"/>
              <a:t>19</a:t>
            </a:fld>
            <a:endParaRPr lang="de-DE" dirty="0"/>
          </a:p>
        </p:txBody>
      </p:sp>
    </p:spTree>
    <p:extLst>
      <p:ext uri="{BB962C8B-B14F-4D97-AF65-F5344CB8AC3E}">
        <p14:creationId xmlns:p14="http://schemas.microsoft.com/office/powerpoint/2010/main" val="205767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1000"/>
                                        <p:tgtEl>
                                          <p:spTgt spid="12">
                                            <p:txEl>
                                              <p:pRg st="0" end="0"/>
                                            </p:txEl>
                                          </p:spTgt>
                                        </p:tgtEl>
                                      </p:cBhvr>
                                    </p:animEffect>
                                    <p:anim calcmode="lin" valueType="num">
                                      <p:cBhvr>
                                        <p:cTn id="14"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fade">
                                      <p:cBhvr>
                                        <p:cTn id="18" dur="1000"/>
                                        <p:tgtEl>
                                          <p:spTgt spid="12">
                                            <p:txEl>
                                              <p:pRg st="1" end="1"/>
                                            </p:txEl>
                                          </p:spTgt>
                                        </p:tgtEl>
                                      </p:cBhvr>
                                    </p:animEffect>
                                    <p:anim calcmode="lin" valueType="num">
                                      <p:cBhvr>
                                        <p:cTn id="19"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fade">
                                      <p:cBhvr>
                                        <p:cTn id="23" dur="1000"/>
                                        <p:tgtEl>
                                          <p:spTgt spid="12">
                                            <p:txEl>
                                              <p:pRg st="2" end="2"/>
                                            </p:txEl>
                                          </p:spTgt>
                                        </p:tgtEl>
                                      </p:cBhvr>
                                    </p:animEffect>
                                    <p:anim calcmode="lin" valueType="num">
                                      <p:cBhvr>
                                        <p:cTn id="24"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
                                            <p:txEl>
                                              <p:pRg st="4" end="4"/>
                                            </p:txEl>
                                          </p:spTgt>
                                        </p:tgtEl>
                                        <p:attrNameLst>
                                          <p:attrName>style.visibility</p:attrName>
                                        </p:attrNameLst>
                                      </p:cBhvr>
                                      <p:to>
                                        <p:strVal val="visible"/>
                                      </p:to>
                                    </p:set>
                                    <p:animEffect transition="in" filter="fade">
                                      <p:cBhvr>
                                        <p:cTn id="33" dur="1000"/>
                                        <p:tgtEl>
                                          <p:spTgt spid="12">
                                            <p:txEl>
                                              <p:pRg st="4" end="4"/>
                                            </p:txEl>
                                          </p:spTgt>
                                        </p:tgtEl>
                                      </p:cBhvr>
                                    </p:animEffect>
                                    <p:anim calcmode="lin" valueType="num">
                                      <p:cBhvr>
                                        <p:cTn id="34"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2">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2">
                                            <p:txEl>
                                              <p:pRg st="5" end="5"/>
                                            </p:txEl>
                                          </p:spTgt>
                                        </p:tgtEl>
                                        <p:attrNameLst>
                                          <p:attrName>style.visibility</p:attrName>
                                        </p:attrNameLst>
                                      </p:cBhvr>
                                      <p:to>
                                        <p:strVal val="visible"/>
                                      </p:to>
                                    </p:set>
                                    <p:animEffect transition="in" filter="fade">
                                      <p:cBhvr>
                                        <p:cTn id="38" dur="1000"/>
                                        <p:tgtEl>
                                          <p:spTgt spid="12">
                                            <p:txEl>
                                              <p:pRg st="5" end="5"/>
                                            </p:txEl>
                                          </p:spTgt>
                                        </p:tgtEl>
                                      </p:cBhvr>
                                    </p:animEffect>
                                    <p:anim calcmode="lin" valueType="num">
                                      <p:cBhvr>
                                        <p:cTn id="39"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44B2F-0B9D-4773-B681-C972379DD22D}"/>
              </a:ext>
            </a:extLst>
          </p:cNvPr>
          <p:cNvSpPr>
            <a:spLocks noGrp="1"/>
          </p:cNvSpPr>
          <p:nvPr>
            <p:ph type="title"/>
          </p:nvPr>
        </p:nvSpPr>
        <p:spPr/>
        <p:txBody>
          <a:bodyPr/>
          <a:lstStyle/>
          <a:p>
            <a:r>
              <a:rPr lang="de-DE" dirty="0"/>
              <a:t>Ablauf der Vorlesung, Termine und Dozenten</a:t>
            </a:r>
          </a:p>
        </p:txBody>
      </p:sp>
      <p:sp>
        <p:nvSpPr>
          <p:cNvPr id="3" name="Inhaltsplatzhalter 2">
            <a:extLst>
              <a:ext uri="{FF2B5EF4-FFF2-40B4-BE49-F238E27FC236}">
                <a16:creationId xmlns:a16="http://schemas.microsoft.com/office/drawing/2014/main" id="{8803516B-A266-4F3D-BE6C-E9AB307F6EB4}"/>
              </a:ext>
            </a:extLst>
          </p:cNvPr>
          <p:cNvSpPr>
            <a:spLocks noGrp="1"/>
          </p:cNvSpPr>
          <p:nvPr>
            <p:ph idx="1"/>
          </p:nvPr>
        </p:nvSpPr>
        <p:spPr>
          <a:xfrm>
            <a:off x="822959" y="1367213"/>
            <a:ext cx="6602385" cy="3687387"/>
          </a:xfrm>
        </p:spPr>
        <p:txBody>
          <a:bodyPr/>
          <a:lstStyle/>
          <a:p>
            <a:pPr>
              <a:buFont typeface="Wingdings" panose="05000000000000000000" pitchFamily="2" charset="2"/>
              <a:buChar char="Ø"/>
            </a:pPr>
            <a:r>
              <a:rPr lang="de-DE" dirty="0"/>
              <a:t> 11. April 2024 – rechtliche Grundlagen, Rechtsbegriffe, Anwendungsbereich und Grundsätze der DS-GVO </a:t>
            </a:r>
          </a:p>
          <a:p>
            <a:pPr>
              <a:buFont typeface="Wingdings" panose="05000000000000000000" pitchFamily="2" charset="2"/>
              <a:buChar char="Ø"/>
            </a:pPr>
            <a:r>
              <a:rPr lang="de-DE" dirty="0"/>
              <a:t> 25. April 2024 – Rechtmäßigkeit der Datenerarbeitung, Einwilligung, Gemeinsame Verantwortlichkeit und Auftragsverarbeitung </a:t>
            </a:r>
          </a:p>
          <a:p>
            <a:pPr>
              <a:buFont typeface="Wingdings" panose="05000000000000000000" pitchFamily="2" charset="2"/>
              <a:buChar char="Ø"/>
            </a:pPr>
            <a:r>
              <a:rPr lang="de-DE" dirty="0"/>
              <a:t> 06. Juni 2024 - Beschäftigtendatenschutz  (AW) </a:t>
            </a:r>
          </a:p>
          <a:p>
            <a:pPr>
              <a:buFont typeface="Wingdings" panose="05000000000000000000" pitchFamily="2" charset="2"/>
              <a:buChar char="Ø"/>
            </a:pPr>
            <a:r>
              <a:rPr lang="de-DE" dirty="0"/>
              <a:t> 20. Juni 2024 – Grenzüberschreitender Datenverkehr, Betroffenenrechte, institutionelles und prozedurales Datenschutzrecht</a:t>
            </a:r>
          </a:p>
          <a:p>
            <a:pPr>
              <a:buFont typeface="Wingdings" panose="05000000000000000000" pitchFamily="2" charset="2"/>
              <a:buChar char="Ø"/>
            </a:pPr>
            <a:r>
              <a:rPr lang="de-DE" dirty="0"/>
              <a:t> 04. Juli 2024 – besondere Datenverarbeitungssituationen und bereichsspezifisches Datenschutzrecht; Exkurs Klausurtechnik (FL)</a:t>
            </a:r>
          </a:p>
          <a:p>
            <a:pPr>
              <a:buFont typeface="Wingdings" panose="05000000000000000000" pitchFamily="2" charset="2"/>
              <a:buChar char="Ø"/>
            </a:pPr>
            <a:r>
              <a:rPr lang="de-DE" dirty="0"/>
              <a:t> 18. Juli 2024 – Abschlussklausur (Einzelveranstaltung) </a:t>
            </a:r>
          </a:p>
        </p:txBody>
      </p:sp>
      <p:sp>
        <p:nvSpPr>
          <p:cNvPr id="4" name="Datumsplatzhalter 3">
            <a:extLst>
              <a:ext uri="{FF2B5EF4-FFF2-40B4-BE49-F238E27FC236}">
                <a16:creationId xmlns:a16="http://schemas.microsoft.com/office/drawing/2014/main" id="{14D6AF8E-8430-4C95-AB45-FC12A9EAEDBB}"/>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038B3134-61D5-419C-8442-975E57E34F18}"/>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72D68501-BCF9-4259-B0F6-10AEDB6B6739}"/>
              </a:ext>
            </a:extLst>
          </p:cNvPr>
          <p:cNvSpPr>
            <a:spLocks noGrp="1"/>
          </p:cNvSpPr>
          <p:nvPr>
            <p:ph type="sldNum" sz="quarter" idx="12"/>
          </p:nvPr>
        </p:nvSpPr>
        <p:spPr/>
        <p:txBody>
          <a:bodyPr/>
          <a:lstStyle/>
          <a:p>
            <a:fld id="{57313B9B-E75B-4DA2-AE36-E4E09BC9CB4D}" type="slidenum">
              <a:rPr lang="de-DE" smtClean="0"/>
              <a:t>2</a:t>
            </a:fld>
            <a:endParaRPr lang="de-DE" dirty="0"/>
          </a:p>
        </p:txBody>
      </p:sp>
    </p:spTree>
    <p:extLst>
      <p:ext uri="{BB962C8B-B14F-4D97-AF65-F5344CB8AC3E}">
        <p14:creationId xmlns:p14="http://schemas.microsoft.com/office/powerpoint/2010/main" val="417092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EC5E04B0-0EF1-2001-8EC7-A0B5E5E03FD6}"/>
              </a:ext>
            </a:extLst>
          </p:cNvPr>
          <p:cNvSpPr>
            <a:spLocks noGrp="1"/>
          </p:cNvSpPr>
          <p:nvPr>
            <p:ph type="title"/>
          </p:nvPr>
        </p:nvSpPr>
        <p:spPr/>
        <p:txBody>
          <a:bodyPr>
            <a:normAutofit/>
          </a:bodyPr>
          <a:lstStyle/>
          <a:p>
            <a:r>
              <a:rPr lang="de-DE" sz="2400" b="0" dirty="0"/>
              <a:t>Regelungsgrundsätze der DSGVO</a:t>
            </a:r>
            <a:br>
              <a:rPr lang="de-DE" sz="2400" dirty="0"/>
            </a:br>
            <a:r>
              <a:rPr lang="de-DE" sz="2400" dirty="0"/>
              <a:t>Rechtmäßigkeit </a:t>
            </a:r>
          </a:p>
        </p:txBody>
      </p:sp>
      <p:sp>
        <p:nvSpPr>
          <p:cNvPr id="9" name="Inhaltsplatzhalter 8">
            <a:extLst>
              <a:ext uri="{FF2B5EF4-FFF2-40B4-BE49-F238E27FC236}">
                <a16:creationId xmlns:a16="http://schemas.microsoft.com/office/drawing/2014/main" id="{B0C1340C-8EA3-4A13-CCB4-45A25AC17A8C}"/>
              </a:ext>
            </a:extLst>
          </p:cNvPr>
          <p:cNvSpPr>
            <a:spLocks noGrp="1"/>
          </p:cNvSpPr>
          <p:nvPr>
            <p:ph idx="1"/>
          </p:nvPr>
        </p:nvSpPr>
        <p:spPr/>
        <p:txBody>
          <a:bodyPr>
            <a:normAutofit/>
          </a:bodyPr>
          <a:lstStyle/>
          <a:p>
            <a:r>
              <a:rPr lang="de-DE" dirty="0"/>
              <a:t>I. Rechtsmäßigkeit – </a:t>
            </a:r>
            <a:r>
              <a:rPr lang="de-DE" b="1" u="sng" dirty="0"/>
              <a:t>Verbot mit Erlaubnisvorbehalt</a:t>
            </a:r>
          </a:p>
          <a:p>
            <a:r>
              <a:rPr lang="de-DE" dirty="0"/>
              <a:t>- die Verarbeitung personenbezogener Daten ist grundsätzlich verboten</a:t>
            </a:r>
          </a:p>
          <a:p>
            <a:r>
              <a:rPr lang="de-DE" dirty="0"/>
              <a:t>- Verarbeitungen sind rechtfertigungsbedürftig </a:t>
            </a:r>
          </a:p>
          <a:p>
            <a:r>
              <a:rPr lang="de-DE" dirty="0"/>
              <a:t>- ergänzend gilt das </a:t>
            </a:r>
            <a:r>
              <a:rPr lang="de-DE" dirty="0" err="1"/>
              <a:t>Erforderlichkeitsprinzip</a:t>
            </a:r>
            <a:r>
              <a:rPr lang="de-DE" dirty="0"/>
              <a:t> (Datensparsamkeit/-minimierung)</a:t>
            </a:r>
          </a:p>
          <a:p>
            <a:endParaRPr lang="de-DE" dirty="0"/>
          </a:p>
          <a:p>
            <a:endParaRPr lang="de-DE" dirty="0"/>
          </a:p>
        </p:txBody>
      </p:sp>
      <p:sp>
        <p:nvSpPr>
          <p:cNvPr id="5" name="Datumsplatzhalter 4">
            <a:extLst>
              <a:ext uri="{FF2B5EF4-FFF2-40B4-BE49-F238E27FC236}">
                <a16:creationId xmlns:a16="http://schemas.microsoft.com/office/drawing/2014/main" id="{5213E238-618A-14F6-7510-E7A4DF3E83DA}"/>
              </a:ext>
            </a:extLst>
          </p:cNvPr>
          <p:cNvSpPr>
            <a:spLocks noGrp="1"/>
          </p:cNvSpPr>
          <p:nvPr>
            <p:ph type="dt" sz="half" idx="10"/>
          </p:nvPr>
        </p:nvSpPr>
        <p:spPr/>
        <p:txBody>
          <a:bodyPr/>
          <a:lstStyle/>
          <a:p>
            <a:fld id="{0C10B5E7-6C89-4F23-8278-277910B4931F}" type="datetime2">
              <a:rPr lang="de-DE" smtClean="0"/>
              <a:t>Mittwoch, 3. Juli 2024</a:t>
            </a:fld>
            <a:endParaRPr lang="de-DE" dirty="0"/>
          </a:p>
        </p:txBody>
      </p:sp>
      <p:sp>
        <p:nvSpPr>
          <p:cNvPr id="6" name="Fußzeilenplatzhalter 5">
            <a:extLst>
              <a:ext uri="{FF2B5EF4-FFF2-40B4-BE49-F238E27FC236}">
                <a16:creationId xmlns:a16="http://schemas.microsoft.com/office/drawing/2014/main" id="{D867DA8E-3296-735E-317D-E905735253F3}"/>
              </a:ext>
            </a:extLst>
          </p:cNvPr>
          <p:cNvSpPr>
            <a:spLocks noGrp="1"/>
          </p:cNvSpPr>
          <p:nvPr>
            <p:ph type="ftr" sz="quarter" idx="11"/>
          </p:nvPr>
        </p:nvSpPr>
        <p:spPr/>
        <p:txBody>
          <a:bodyPr/>
          <a:lstStyle/>
          <a:p>
            <a:r>
              <a:rPr lang="de-DE"/>
              <a:t>Dresdner Institut für Datenschutz • www.dids.de</a:t>
            </a:r>
            <a:endParaRPr lang="de-DE" dirty="0"/>
          </a:p>
        </p:txBody>
      </p:sp>
      <p:sp>
        <p:nvSpPr>
          <p:cNvPr id="7" name="Foliennummernplatzhalter 6">
            <a:extLst>
              <a:ext uri="{FF2B5EF4-FFF2-40B4-BE49-F238E27FC236}">
                <a16:creationId xmlns:a16="http://schemas.microsoft.com/office/drawing/2014/main" id="{18418FD9-1E2F-FB5A-5944-74248D56BFE7}"/>
              </a:ext>
            </a:extLst>
          </p:cNvPr>
          <p:cNvSpPr>
            <a:spLocks noGrp="1"/>
          </p:cNvSpPr>
          <p:nvPr>
            <p:ph type="sldNum" sz="quarter" idx="12"/>
          </p:nvPr>
        </p:nvSpPr>
        <p:spPr/>
        <p:txBody>
          <a:bodyPr/>
          <a:lstStyle/>
          <a:p>
            <a:fld id="{57313B9B-E75B-4DA2-AE36-E4E09BC9CB4D}" type="slidenum">
              <a:rPr lang="de-DE" smtClean="0"/>
              <a:t>20</a:t>
            </a:fld>
            <a:endParaRPr lang="de-DE" dirty="0"/>
          </a:p>
        </p:txBody>
      </p:sp>
    </p:spTree>
    <p:extLst>
      <p:ext uri="{BB962C8B-B14F-4D97-AF65-F5344CB8AC3E}">
        <p14:creationId xmlns:p14="http://schemas.microsoft.com/office/powerpoint/2010/main" val="76425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E5D6E8F-8F61-48BE-48D7-19AB425CB505}"/>
              </a:ext>
            </a:extLst>
          </p:cNvPr>
          <p:cNvSpPr>
            <a:spLocks noGrp="1"/>
          </p:cNvSpPr>
          <p:nvPr>
            <p:ph type="dt" sz="half" idx="10"/>
          </p:nvPr>
        </p:nvSpPr>
        <p:spPr/>
        <p:txBody>
          <a:bodyPr/>
          <a:lstStyle/>
          <a:p>
            <a:fld id="{66B4CE94-A471-4F62-B00C-A2AB87E625BA}" type="datetime2">
              <a:rPr lang="de-DE" smtClean="0"/>
              <a:t>Mittwoch, 3. Juli 2024</a:t>
            </a:fld>
            <a:endParaRPr lang="de-DE" dirty="0"/>
          </a:p>
        </p:txBody>
      </p:sp>
      <p:sp>
        <p:nvSpPr>
          <p:cNvPr id="3" name="Fußzeilenplatzhalter 2">
            <a:extLst>
              <a:ext uri="{FF2B5EF4-FFF2-40B4-BE49-F238E27FC236}">
                <a16:creationId xmlns:a16="http://schemas.microsoft.com/office/drawing/2014/main" id="{76E04FA9-BA73-461F-AB94-7B862733EE36}"/>
              </a:ext>
            </a:extLst>
          </p:cNvPr>
          <p:cNvSpPr>
            <a:spLocks noGrp="1"/>
          </p:cNvSpPr>
          <p:nvPr>
            <p:ph type="ftr" sz="quarter" idx="11"/>
          </p:nvPr>
        </p:nvSpPr>
        <p:spPr/>
        <p:txBody>
          <a:bodyPr/>
          <a:lstStyle/>
          <a:p>
            <a:r>
              <a:rPr lang="de-DE"/>
              <a:t>Dresdner Institut für Datenschutz • www.dids.de</a:t>
            </a:r>
            <a:endParaRPr lang="de-DE" dirty="0"/>
          </a:p>
        </p:txBody>
      </p:sp>
      <p:sp>
        <p:nvSpPr>
          <p:cNvPr id="4" name="Foliennummernplatzhalter 3">
            <a:extLst>
              <a:ext uri="{FF2B5EF4-FFF2-40B4-BE49-F238E27FC236}">
                <a16:creationId xmlns:a16="http://schemas.microsoft.com/office/drawing/2014/main" id="{95D2675C-CF1D-A802-A8A5-52B8471BECC5}"/>
              </a:ext>
            </a:extLst>
          </p:cNvPr>
          <p:cNvSpPr>
            <a:spLocks noGrp="1"/>
          </p:cNvSpPr>
          <p:nvPr>
            <p:ph type="sldNum" sz="quarter" idx="12"/>
          </p:nvPr>
        </p:nvSpPr>
        <p:spPr/>
        <p:txBody>
          <a:bodyPr/>
          <a:lstStyle/>
          <a:p>
            <a:fld id="{57313B9B-E75B-4DA2-AE36-E4E09BC9CB4D}" type="slidenum">
              <a:rPr lang="de-DE" smtClean="0"/>
              <a:t>21</a:t>
            </a:fld>
            <a:endParaRPr lang="de-DE" dirty="0"/>
          </a:p>
        </p:txBody>
      </p:sp>
      <p:sp>
        <p:nvSpPr>
          <p:cNvPr id="6" name="Textfeld 5">
            <a:extLst>
              <a:ext uri="{FF2B5EF4-FFF2-40B4-BE49-F238E27FC236}">
                <a16:creationId xmlns:a16="http://schemas.microsoft.com/office/drawing/2014/main" id="{36A87DA9-EAA2-1E9F-D4DA-BF687BE49470}"/>
              </a:ext>
            </a:extLst>
          </p:cNvPr>
          <p:cNvSpPr txBox="1"/>
          <p:nvPr/>
        </p:nvSpPr>
        <p:spPr>
          <a:xfrm>
            <a:off x="822961" y="224286"/>
            <a:ext cx="7458398" cy="937885"/>
          </a:xfrm>
          <a:prstGeom prst="rect">
            <a:avLst/>
          </a:prstGeom>
          <a:noFill/>
        </p:spPr>
        <p:txBody>
          <a:bodyPr wrap="square">
            <a:spAutoFit/>
          </a:bodyPr>
          <a:lstStyle/>
          <a:p>
            <a:pPr marL="0" indent="0">
              <a:lnSpc>
                <a:spcPct val="120000"/>
              </a:lnSpc>
              <a:buNone/>
            </a:pPr>
            <a:r>
              <a:rPr lang="de-DE" sz="2400" dirty="0">
                <a:latin typeface="+mj-lt"/>
              </a:rPr>
              <a:t>Regelungsgrundsätze der DSGVO </a:t>
            </a:r>
          </a:p>
          <a:p>
            <a:pPr marL="0" indent="0">
              <a:lnSpc>
                <a:spcPct val="120000"/>
              </a:lnSpc>
              <a:buNone/>
            </a:pPr>
            <a:r>
              <a:rPr lang="de-DE" sz="2400" b="1" dirty="0">
                <a:latin typeface="+mj-lt"/>
              </a:rPr>
              <a:t>Treu und Glauben/ Transparenz</a:t>
            </a:r>
          </a:p>
        </p:txBody>
      </p:sp>
      <p:sp>
        <p:nvSpPr>
          <p:cNvPr id="8" name="Textfeld 7">
            <a:extLst>
              <a:ext uri="{FF2B5EF4-FFF2-40B4-BE49-F238E27FC236}">
                <a16:creationId xmlns:a16="http://schemas.microsoft.com/office/drawing/2014/main" id="{E76EB969-7C3A-36A3-BEC2-EDDDC45CE90D}"/>
              </a:ext>
            </a:extLst>
          </p:cNvPr>
          <p:cNvSpPr txBox="1"/>
          <p:nvPr/>
        </p:nvSpPr>
        <p:spPr>
          <a:xfrm>
            <a:off x="822961" y="1371601"/>
            <a:ext cx="8246852" cy="4058932"/>
          </a:xfrm>
          <a:prstGeom prst="rect">
            <a:avLst/>
          </a:prstGeom>
          <a:noFill/>
        </p:spPr>
        <p:txBody>
          <a:bodyPr wrap="square">
            <a:spAutoFit/>
          </a:bodyPr>
          <a:lstStyle/>
          <a:p>
            <a:pPr>
              <a:lnSpc>
                <a:spcPct val="120000"/>
              </a:lnSpc>
            </a:pPr>
            <a:r>
              <a:rPr lang="de-DE" dirty="0"/>
              <a:t>II. Verarbeitung nach Treu und Glauben </a:t>
            </a:r>
          </a:p>
          <a:p>
            <a:pPr marL="285750" indent="-285750">
              <a:lnSpc>
                <a:spcPct val="120000"/>
              </a:lnSpc>
              <a:buFontTx/>
              <a:buChar char="-"/>
            </a:pPr>
            <a:r>
              <a:rPr lang="de-DE" dirty="0"/>
              <a:t>Datenverarbeitung muss </a:t>
            </a:r>
            <a:r>
              <a:rPr lang="de-DE" u="sng" dirty="0"/>
              <a:t>fair</a:t>
            </a:r>
            <a:r>
              <a:rPr lang="de-DE" dirty="0"/>
              <a:t> sein</a:t>
            </a:r>
          </a:p>
          <a:p>
            <a:pPr marL="285750" indent="-285750">
              <a:lnSpc>
                <a:spcPct val="120000"/>
              </a:lnSpc>
              <a:buFontTx/>
              <a:buChar char="-"/>
            </a:pPr>
            <a:r>
              <a:rPr lang="de-DE" dirty="0"/>
              <a:t>dafür werden „vernünftige Erwartungen“</a:t>
            </a:r>
            <a:r>
              <a:rPr lang="de-DE" u="sng" dirty="0"/>
              <a:t> aus Sicht des Betroffenen</a:t>
            </a:r>
            <a:r>
              <a:rPr lang="de-DE" dirty="0"/>
              <a:t> zu Grunde gelegt im Rahmen einer </a:t>
            </a:r>
            <a:r>
              <a:rPr lang="de-DE" u="sng" dirty="0"/>
              <a:t>wertenden Gesamtbetrachtung</a:t>
            </a:r>
            <a:r>
              <a:rPr lang="de-DE" dirty="0"/>
              <a:t> des Verarbeitungsvorgangs </a:t>
            </a:r>
          </a:p>
          <a:p>
            <a:pPr marL="285750" indent="-285750">
              <a:lnSpc>
                <a:spcPct val="120000"/>
              </a:lnSpc>
              <a:buFontTx/>
              <a:buChar char="-"/>
            </a:pPr>
            <a:endParaRPr lang="de-DE" dirty="0"/>
          </a:p>
          <a:p>
            <a:pPr>
              <a:lnSpc>
                <a:spcPct val="120000"/>
              </a:lnSpc>
            </a:pPr>
            <a:r>
              <a:rPr lang="de-DE" sz="1800" dirty="0"/>
              <a:t>III. Grundsatz der Transparenz</a:t>
            </a:r>
          </a:p>
          <a:p>
            <a:pPr>
              <a:lnSpc>
                <a:spcPct val="120000"/>
              </a:lnSpc>
            </a:pPr>
            <a:r>
              <a:rPr lang="de-DE" sz="1800" dirty="0"/>
              <a:t>Die betroffene Person soll über den Umstand und den Umfang der Verarbeitung (in einfacher und klar verständlicher Sprache) aufgeklärt werden.</a:t>
            </a:r>
          </a:p>
          <a:p>
            <a:pPr>
              <a:lnSpc>
                <a:spcPct val="120000"/>
              </a:lnSpc>
            </a:pPr>
            <a:r>
              <a:rPr lang="de-DE" sz="1800" dirty="0"/>
              <a:t>Zu lange Erklärungen können „überfordern“, zu kurze können lückenhaft sein…</a:t>
            </a:r>
          </a:p>
          <a:p>
            <a:pPr>
              <a:lnSpc>
                <a:spcPct val="120000"/>
              </a:lnSpc>
            </a:pPr>
            <a:endParaRPr lang="de-DE" sz="1800" dirty="0"/>
          </a:p>
          <a:p>
            <a:pPr>
              <a:lnSpc>
                <a:spcPct val="120000"/>
              </a:lnSpc>
            </a:pPr>
            <a:r>
              <a:rPr lang="de-DE" dirty="0"/>
              <a:t>Piktogramme, „</a:t>
            </a:r>
            <a:r>
              <a:rPr lang="de-DE" dirty="0" err="1"/>
              <a:t>Onepager</a:t>
            </a:r>
            <a:r>
              <a:rPr lang="de-DE" dirty="0"/>
              <a:t>“, gestufte Information?</a:t>
            </a:r>
            <a:r>
              <a:rPr lang="de-DE" sz="1800" dirty="0"/>
              <a:t> </a:t>
            </a:r>
          </a:p>
          <a:p>
            <a:pPr marL="285750" indent="-285750">
              <a:lnSpc>
                <a:spcPct val="120000"/>
              </a:lnSpc>
              <a:buFontTx/>
              <a:buChar char="-"/>
            </a:pPr>
            <a:endParaRPr lang="de-DE" dirty="0"/>
          </a:p>
        </p:txBody>
      </p:sp>
    </p:spTree>
    <p:extLst>
      <p:ext uri="{BB962C8B-B14F-4D97-AF65-F5344CB8AC3E}">
        <p14:creationId xmlns:p14="http://schemas.microsoft.com/office/powerpoint/2010/main" val="242298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4D3B0F44-EE37-2157-6D09-97149F1FD833}"/>
              </a:ext>
            </a:extLst>
          </p:cNvPr>
          <p:cNvSpPr>
            <a:spLocks noGrp="1"/>
          </p:cNvSpPr>
          <p:nvPr>
            <p:ph type="title"/>
          </p:nvPr>
        </p:nvSpPr>
        <p:spPr/>
        <p:txBody>
          <a:bodyPr>
            <a:normAutofit/>
          </a:bodyPr>
          <a:lstStyle/>
          <a:p>
            <a:r>
              <a:rPr lang="de-DE" sz="2400" b="0" dirty="0"/>
              <a:t>Regelungsgrundsätze der DSGVO </a:t>
            </a:r>
            <a:br>
              <a:rPr lang="de-DE" sz="2400" dirty="0"/>
            </a:br>
            <a:r>
              <a:rPr lang="de-DE" sz="2400" dirty="0"/>
              <a:t>Zweckbindungsgrundsatz </a:t>
            </a:r>
          </a:p>
        </p:txBody>
      </p:sp>
      <p:sp>
        <p:nvSpPr>
          <p:cNvPr id="9" name="Inhaltsplatzhalter 8">
            <a:extLst>
              <a:ext uri="{FF2B5EF4-FFF2-40B4-BE49-F238E27FC236}">
                <a16:creationId xmlns:a16="http://schemas.microsoft.com/office/drawing/2014/main" id="{A48BCA9D-E8C4-6438-B900-475040F884F7}"/>
              </a:ext>
            </a:extLst>
          </p:cNvPr>
          <p:cNvSpPr>
            <a:spLocks noGrp="1"/>
          </p:cNvSpPr>
          <p:nvPr>
            <p:ph idx="1"/>
          </p:nvPr>
        </p:nvSpPr>
        <p:spPr>
          <a:xfrm>
            <a:off x="822959" y="1379913"/>
            <a:ext cx="8510822" cy="4489180"/>
          </a:xfrm>
        </p:spPr>
        <p:txBody>
          <a:bodyPr>
            <a:noAutofit/>
          </a:bodyPr>
          <a:lstStyle/>
          <a:p>
            <a:r>
              <a:rPr lang="de-DE" sz="1600" dirty="0"/>
              <a:t>IV. Zweckbindungsgrundsatz</a:t>
            </a:r>
          </a:p>
          <a:p>
            <a:r>
              <a:rPr lang="de-DE" sz="1600" dirty="0"/>
              <a:t>- Es bedarf </a:t>
            </a:r>
            <a:r>
              <a:rPr lang="de-DE" sz="1600" u="sng" dirty="0"/>
              <a:t>legitimer Zwecke</a:t>
            </a:r>
            <a:r>
              <a:rPr lang="de-DE" sz="1600" dirty="0"/>
              <a:t> der Datenverarbeitung</a:t>
            </a:r>
          </a:p>
          <a:p>
            <a:r>
              <a:rPr lang="de-DE" sz="1600" dirty="0"/>
              <a:t>- bereits im Zeitpunkt der Datenerhebung,</a:t>
            </a:r>
          </a:p>
          <a:p>
            <a:r>
              <a:rPr lang="de-DE" sz="1600" dirty="0"/>
              <a:t>- die </a:t>
            </a:r>
            <a:r>
              <a:rPr lang="de-DE" sz="1600" u="sng" dirty="0"/>
              <a:t>hinreichend bestimmt </a:t>
            </a:r>
            <a:r>
              <a:rPr lang="de-DE" sz="1600" dirty="0"/>
              <a:t>sind. </a:t>
            </a:r>
          </a:p>
          <a:p>
            <a:endParaRPr lang="de-DE" sz="1600" dirty="0"/>
          </a:p>
          <a:p>
            <a:r>
              <a:rPr lang="de-DE" sz="1600" dirty="0"/>
              <a:t>- Zweckänderungen sind grundsätzlich nicht zulässig; </a:t>
            </a:r>
          </a:p>
          <a:p>
            <a:r>
              <a:rPr lang="de-DE" sz="1600" dirty="0"/>
              <a:t>- Art. 6 Abs. 4 DSGVO regelt (beispielhaft) Ausnahmen.</a:t>
            </a:r>
          </a:p>
          <a:p>
            <a:endParaRPr lang="de-DE" sz="1600" dirty="0"/>
          </a:p>
        </p:txBody>
      </p:sp>
      <p:sp>
        <p:nvSpPr>
          <p:cNvPr id="2" name="Datumsplatzhalter 1">
            <a:extLst>
              <a:ext uri="{FF2B5EF4-FFF2-40B4-BE49-F238E27FC236}">
                <a16:creationId xmlns:a16="http://schemas.microsoft.com/office/drawing/2014/main" id="{ACC2F297-F90D-4C8B-E5D5-3D5BBFBA60B6}"/>
              </a:ext>
            </a:extLst>
          </p:cNvPr>
          <p:cNvSpPr>
            <a:spLocks noGrp="1"/>
          </p:cNvSpPr>
          <p:nvPr>
            <p:ph type="dt" sz="half" idx="10"/>
          </p:nvPr>
        </p:nvSpPr>
        <p:spPr/>
        <p:txBody>
          <a:bodyPr/>
          <a:lstStyle/>
          <a:p>
            <a:fld id="{66B4CE94-A471-4F62-B00C-A2AB87E625BA}" type="datetime2">
              <a:rPr lang="de-DE" smtClean="0"/>
              <a:t>Mittwoch, 3. Juli 2024</a:t>
            </a:fld>
            <a:endParaRPr lang="de-DE" dirty="0"/>
          </a:p>
        </p:txBody>
      </p:sp>
      <p:sp>
        <p:nvSpPr>
          <p:cNvPr id="3" name="Fußzeilenplatzhalter 2">
            <a:extLst>
              <a:ext uri="{FF2B5EF4-FFF2-40B4-BE49-F238E27FC236}">
                <a16:creationId xmlns:a16="http://schemas.microsoft.com/office/drawing/2014/main" id="{3C985A17-6DC5-B3AB-EF76-D81BFAB55A8E}"/>
              </a:ext>
            </a:extLst>
          </p:cNvPr>
          <p:cNvSpPr>
            <a:spLocks noGrp="1"/>
          </p:cNvSpPr>
          <p:nvPr>
            <p:ph type="ftr" sz="quarter" idx="11"/>
          </p:nvPr>
        </p:nvSpPr>
        <p:spPr/>
        <p:txBody>
          <a:bodyPr/>
          <a:lstStyle/>
          <a:p>
            <a:r>
              <a:rPr lang="de-DE"/>
              <a:t>Dresdner Institut für Datenschutz • www.dids.de</a:t>
            </a:r>
            <a:endParaRPr lang="de-DE" dirty="0"/>
          </a:p>
        </p:txBody>
      </p:sp>
      <p:sp>
        <p:nvSpPr>
          <p:cNvPr id="4" name="Foliennummernplatzhalter 3">
            <a:extLst>
              <a:ext uri="{FF2B5EF4-FFF2-40B4-BE49-F238E27FC236}">
                <a16:creationId xmlns:a16="http://schemas.microsoft.com/office/drawing/2014/main" id="{FEF4EE26-C50B-CF8B-FF60-70D5E628D862}"/>
              </a:ext>
            </a:extLst>
          </p:cNvPr>
          <p:cNvSpPr>
            <a:spLocks noGrp="1"/>
          </p:cNvSpPr>
          <p:nvPr>
            <p:ph type="sldNum" sz="quarter" idx="12"/>
          </p:nvPr>
        </p:nvSpPr>
        <p:spPr/>
        <p:txBody>
          <a:bodyPr/>
          <a:lstStyle/>
          <a:p>
            <a:fld id="{57313B9B-E75B-4DA2-AE36-E4E09BC9CB4D}" type="slidenum">
              <a:rPr lang="de-DE" smtClean="0"/>
              <a:t>22</a:t>
            </a:fld>
            <a:endParaRPr lang="de-DE" dirty="0"/>
          </a:p>
        </p:txBody>
      </p:sp>
    </p:spTree>
    <p:extLst>
      <p:ext uri="{BB962C8B-B14F-4D97-AF65-F5344CB8AC3E}">
        <p14:creationId xmlns:p14="http://schemas.microsoft.com/office/powerpoint/2010/main" val="1289349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7A8F0-0472-9495-6F52-7F9AF2CEB6A4}"/>
              </a:ext>
            </a:extLst>
          </p:cNvPr>
          <p:cNvSpPr>
            <a:spLocks noGrp="1"/>
          </p:cNvSpPr>
          <p:nvPr>
            <p:ph type="title"/>
          </p:nvPr>
        </p:nvSpPr>
        <p:spPr/>
        <p:txBody>
          <a:bodyPr/>
          <a:lstStyle/>
          <a:p>
            <a:r>
              <a:rPr lang="de-DE" sz="2800" dirty="0"/>
              <a:t>Regelungsgrundsätze der DSGVO </a:t>
            </a:r>
            <a:endParaRPr lang="de-DE" dirty="0"/>
          </a:p>
        </p:txBody>
      </p:sp>
      <p:sp>
        <p:nvSpPr>
          <p:cNvPr id="3" name="Inhaltsplatzhalter 2">
            <a:extLst>
              <a:ext uri="{FF2B5EF4-FFF2-40B4-BE49-F238E27FC236}">
                <a16:creationId xmlns:a16="http://schemas.microsoft.com/office/drawing/2014/main" id="{B2C18C01-B7DD-5D4C-8272-17B5EB1F17DF}"/>
              </a:ext>
            </a:extLst>
          </p:cNvPr>
          <p:cNvSpPr>
            <a:spLocks noGrp="1"/>
          </p:cNvSpPr>
          <p:nvPr>
            <p:ph idx="1"/>
          </p:nvPr>
        </p:nvSpPr>
        <p:spPr/>
        <p:txBody>
          <a:bodyPr/>
          <a:lstStyle/>
          <a:p>
            <a:r>
              <a:rPr lang="de-DE" dirty="0"/>
              <a:t>V. Grundsatz der Datenminimierung</a:t>
            </a:r>
          </a:p>
          <a:p>
            <a:r>
              <a:rPr lang="de-DE" dirty="0"/>
              <a:t>- konkretisiert den </a:t>
            </a:r>
            <a:r>
              <a:rPr lang="de-DE" dirty="0" err="1"/>
              <a:t>Erforderlichkeitsgrundsatz</a:t>
            </a:r>
            <a:endParaRPr lang="de-DE" dirty="0"/>
          </a:p>
          <a:p>
            <a:r>
              <a:rPr lang="de-DE" dirty="0"/>
              <a:t>- zugrunde liegt ein risikobasierter Ansatz der DSGVO: Mehr Daten/Mehr Risiko</a:t>
            </a:r>
          </a:p>
          <a:p>
            <a:r>
              <a:rPr lang="de-DE" dirty="0"/>
              <a:t>- Big Data: entscheidend ist, dass vorher ein Zweck bestimmt ist; daher steht das Sammeln großer Datenmengen nicht „per se“  der Datenminimierung entgegen („Manche Zwecke brauchen große Datenmengen.“)</a:t>
            </a:r>
          </a:p>
          <a:p>
            <a:r>
              <a:rPr lang="de-DE" dirty="0"/>
              <a:t>- Anonymisierung und Pseudonymisierung sind Beispiele/Maßnahmen für Datenminimierung </a:t>
            </a:r>
          </a:p>
          <a:p>
            <a:endParaRPr lang="de-DE" dirty="0"/>
          </a:p>
          <a:p>
            <a:endParaRPr lang="de-DE" dirty="0"/>
          </a:p>
        </p:txBody>
      </p:sp>
      <p:sp>
        <p:nvSpPr>
          <p:cNvPr id="4" name="Datumsplatzhalter 3">
            <a:extLst>
              <a:ext uri="{FF2B5EF4-FFF2-40B4-BE49-F238E27FC236}">
                <a16:creationId xmlns:a16="http://schemas.microsoft.com/office/drawing/2014/main" id="{7F4B800D-AE0E-D489-B2DF-BDDF6D9BD805}"/>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2032D0B0-A633-25D1-558F-2365293B7455}"/>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6F79C130-19CB-4933-7808-BBB2196C80E0}"/>
              </a:ext>
            </a:extLst>
          </p:cNvPr>
          <p:cNvSpPr>
            <a:spLocks noGrp="1"/>
          </p:cNvSpPr>
          <p:nvPr>
            <p:ph type="sldNum" sz="quarter" idx="12"/>
          </p:nvPr>
        </p:nvSpPr>
        <p:spPr/>
        <p:txBody>
          <a:bodyPr/>
          <a:lstStyle/>
          <a:p>
            <a:fld id="{57313B9B-E75B-4DA2-AE36-E4E09BC9CB4D}" type="slidenum">
              <a:rPr lang="de-DE" smtClean="0"/>
              <a:t>23</a:t>
            </a:fld>
            <a:endParaRPr lang="de-DE" dirty="0"/>
          </a:p>
        </p:txBody>
      </p:sp>
    </p:spTree>
    <p:extLst>
      <p:ext uri="{BB962C8B-B14F-4D97-AF65-F5344CB8AC3E}">
        <p14:creationId xmlns:p14="http://schemas.microsoft.com/office/powerpoint/2010/main" val="98652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a:extLst>
              <a:ext uri="{FF2B5EF4-FFF2-40B4-BE49-F238E27FC236}">
                <a16:creationId xmlns:a16="http://schemas.microsoft.com/office/drawing/2014/main" id="{BFA4B2FC-71D3-21DB-0562-F6CA40E41517}"/>
              </a:ext>
            </a:extLst>
          </p:cNvPr>
          <p:cNvSpPr>
            <a:spLocks noGrp="1"/>
          </p:cNvSpPr>
          <p:nvPr>
            <p:ph type="title"/>
          </p:nvPr>
        </p:nvSpPr>
        <p:spPr/>
        <p:txBody>
          <a:bodyPr>
            <a:normAutofit/>
          </a:bodyPr>
          <a:lstStyle/>
          <a:p>
            <a:r>
              <a:rPr lang="de-DE" sz="2400" b="0" dirty="0"/>
              <a:t>Regelungsgrundsätze der DSGVO</a:t>
            </a:r>
            <a:br>
              <a:rPr lang="de-DE" sz="2400" dirty="0"/>
            </a:br>
            <a:r>
              <a:rPr lang="de-DE" sz="2400" dirty="0"/>
              <a:t>Datenrichtigkeit und Speicherbegrenzung </a:t>
            </a:r>
          </a:p>
        </p:txBody>
      </p:sp>
      <p:sp>
        <p:nvSpPr>
          <p:cNvPr id="18" name="Inhaltsplatzhalter 17">
            <a:extLst>
              <a:ext uri="{FF2B5EF4-FFF2-40B4-BE49-F238E27FC236}">
                <a16:creationId xmlns:a16="http://schemas.microsoft.com/office/drawing/2014/main" id="{3F584570-FC7F-DE26-32B4-0B7D4B6153EA}"/>
              </a:ext>
            </a:extLst>
          </p:cNvPr>
          <p:cNvSpPr>
            <a:spLocks noGrp="1"/>
          </p:cNvSpPr>
          <p:nvPr>
            <p:ph idx="1"/>
          </p:nvPr>
        </p:nvSpPr>
        <p:spPr>
          <a:xfrm>
            <a:off x="822959" y="1379913"/>
            <a:ext cx="7543800" cy="4489180"/>
          </a:xfrm>
        </p:spPr>
        <p:txBody>
          <a:bodyPr/>
          <a:lstStyle/>
          <a:p>
            <a:pPr marL="0" indent="0">
              <a:buNone/>
            </a:pPr>
            <a:r>
              <a:rPr lang="de-DE" sz="2000" dirty="0"/>
              <a:t>VI. Grundsatz der Datenrichtigkeit  </a:t>
            </a:r>
          </a:p>
          <a:p>
            <a:pPr marL="0" indent="0">
              <a:buNone/>
            </a:pPr>
            <a:r>
              <a:rPr lang="de-DE" sz="2000" dirty="0"/>
              <a:t>- Daten müssen sachlich richtig </a:t>
            </a:r>
            <a:r>
              <a:rPr lang="de-DE" sz="2000" u="sng" dirty="0"/>
              <a:t>und auf dem neuesten Stand sein</a:t>
            </a:r>
          </a:p>
          <a:p>
            <a:pPr marL="0" indent="0">
              <a:buNone/>
            </a:pPr>
            <a:r>
              <a:rPr lang="de-DE" sz="2000" dirty="0"/>
              <a:t> - der Verantwortliche ist berichtigungspflichtig </a:t>
            </a:r>
          </a:p>
          <a:p>
            <a:pPr marL="0" indent="0">
              <a:buNone/>
            </a:pPr>
            <a:r>
              <a:rPr lang="de-DE" sz="2000" dirty="0"/>
              <a:t> - es besteht niemals ein berechtigtes Interesse an der Verarbeitung falscher Information (aber: Kein Verbot der Fehler-Dokumentation)</a:t>
            </a:r>
          </a:p>
          <a:p>
            <a:pPr marL="0" indent="0">
              <a:buNone/>
            </a:pPr>
            <a:endParaRPr lang="de-DE" sz="2000" dirty="0"/>
          </a:p>
          <a:p>
            <a:pPr marL="0" indent="0">
              <a:buNone/>
            </a:pPr>
            <a:r>
              <a:rPr lang="de-DE" sz="2000" dirty="0"/>
              <a:t>VII. Grundsatz der Speicherbegrenzung </a:t>
            </a:r>
          </a:p>
          <a:p>
            <a:pPr marL="0" indent="0">
              <a:buNone/>
            </a:pPr>
            <a:r>
              <a:rPr lang="de-DE" sz="2000" dirty="0"/>
              <a:t> - die Speicherung ist auf die </a:t>
            </a:r>
            <a:r>
              <a:rPr lang="de-DE" sz="2000" u="sng" dirty="0"/>
              <a:t>unbedingt erforderliche Frist</a:t>
            </a:r>
            <a:r>
              <a:rPr lang="de-DE" sz="2000" dirty="0"/>
              <a:t> zu begrenzen (zeitlicher Aspekt der Datenminimierung und Zweckbindung)</a:t>
            </a:r>
          </a:p>
          <a:p>
            <a:pPr marL="0" indent="0">
              <a:buNone/>
            </a:pPr>
            <a:endParaRPr lang="de-DE" dirty="0"/>
          </a:p>
        </p:txBody>
      </p:sp>
      <p:sp>
        <p:nvSpPr>
          <p:cNvPr id="4" name="Datumsplatzhalter 3">
            <a:extLst>
              <a:ext uri="{FF2B5EF4-FFF2-40B4-BE49-F238E27FC236}">
                <a16:creationId xmlns:a16="http://schemas.microsoft.com/office/drawing/2014/main" id="{E233862A-CFD6-8E80-DA2F-BEA7130C0577}"/>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3F5127C8-41F4-8DF1-EC8E-DCCFCB4B5356}"/>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101E1E2C-7ACD-7A24-497E-A967BACD3956}"/>
              </a:ext>
            </a:extLst>
          </p:cNvPr>
          <p:cNvSpPr>
            <a:spLocks noGrp="1"/>
          </p:cNvSpPr>
          <p:nvPr>
            <p:ph type="sldNum" sz="quarter" idx="12"/>
          </p:nvPr>
        </p:nvSpPr>
        <p:spPr/>
        <p:txBody>
          <a:bodyPr/>
          <a:lstStyle/>
          <a:p>
            <a:fld id="{57313B9B-E75B-4DA2-AE36-E4E09BC9CB4D}" type="slidenum">
              <a:rPr lang="de-DE" smtClean="0"/>
              <a:t>24</a:t>
            </a:fld>
            <a:endParaRPr lang="de-DE" dirty="0"/>
          </a:p>
        </p:txBody>
      </p:sp>
    </p:spTree>
    <p:extLst>
      <p:ext uri="{BB962C8B-B14F-4D97-AF65-F5344CB8AC3E}">
        <p14:creationId xmlns:p14="http://schemas.microsoft.com/office/powerpoint/2010/main" val="11285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9CA03-91F4-ACF2-A721-C26BE63DFCCA}"/>
              </a:ext>
            </a:extLst>
          </p:cNvPr>
          <p:cNvSpPr>
            <a:spLocks noGrp="1"/>
          </p:cNvSpPr>
          <p:nvPr>
            <p:ph type="title"/>
          </p:nvPr>
        </p:nvSpPr>
        <p:spPr/>
        <p:txBody>
          <a:bodyPr>
            <a:normAutofit fontScale="90000"/>
          </a:bodyPr>
          <a:lstStyle/>
          <a:p>
            <a:r>
              <a:rPr lang="de-DE" sz="2000" b="0" dirty="0"/>
              <a:t> </a:t>
            </a:r>
            <a:r>
              <a:rPr lang="de-DE" sz="2200" b="0" dirty="0"/>
              <a:t>Regelungsgrundsätze der DSGVO</a:t>
            </a:r>
            <a:br>
              <a:rPr lang="de-DE" sz="2000" b="0" dirty="0"/>
            </a:br>
            <a:r>
              <a:rPr lang="de-DE" sz="2700" dirty="0"/>
              <a:t>VIII. </a:t>
            </a:r>
            <a:r>
              <a:rPr lang="de-DE" sz="2400" dirty="0"/>
              <a:t>Integrität, Vertraulichkeit und Rechenschaftspflicht</a:t>
            </a:r>
            <a:endParaRPr lang="de-DE" dirty="0"/>
          </a:p>
        </p:txBody>
      </p:sp>
      <p:sp>
        <p:nvSpPr>
          <p:cNvPr id="3" name="Inhaltsplatzhalter 2">
            <a:extLst>
              <a:ext uri="{FF2B5EF4-FFF2-40B4-BE49-F238E27FC236}">
                <a16:creationId xmlns:a16="http://schemas.microsoft.com/office/drawing/2014/main" id="{F290B08C-F3DC-1254-4227-513B0452D8A5}"/>
              </a:ext>
            </a:extLst>
          </p:cNvPr>
          <p:cNvSpPr>
            <a:spLocks noGrp="1"/>
          </p:cNvSpPr>
          <p:nvPr>
            <p:ph idx="1"/>
          </p:nvPr>
        </p:nvSpPr>
        <p:spPr/>
        <p:txBody>
          <a:bodyPr/>
          <a:lstStyle/>
          <a:p>
            <a:r>
              <a:rPr lang="de-DE" dirty="0"/>
              <a:t>- Es bedarf </a:t>
            </a:r>
            <a:r>
              <a:rPr lang="de-DE" u="sng" dirty="0"/>
              <a:t>angemessener technisch-organisatorischer Maßnahmen (TOM),</a:t>
            </a:r>
            <a:r>
              <a:rPr lang="de-DE" dirty="0"/>
              <a:t> um Datensicherheit zu gewährleisten, die (</a:t>
            </a:r>
            <a:r>
              <a:rPr lang="de-DE" dirty="0" err="1"/>
              <a:t>ua</a:t>
            </a:r>
            <a:r>
              <a:rPr lang="de-DE" dirty="0"/>
              <a:t>) in Art. 32 DSGVO beschrieben werden</a:t>
            </a:r>
          </a:p>
          <a:p>
            <a:r>
              <a:rPr lang="de-DE" dirty="0"/>
              <a:t>- Hierbei wird ein </a:t>
            </a:r>
            <a:r>
              <a:rPr lang="de-DE" u="sng" dirty="0"/>
              <a:t>risikobasierter Ansatz</a:t>
            </a:r>
            <a:r>
              <a:rPr lang="de-DE" dirty="0"/>
              <a:t> verfolgt (Eintrittsrisiko x Schadenshöhe)</a:t>
            </a:r>
          </a:p>
          <a:p>
            <a:pPr marL="0" indent="0">
              <a:buNone/>
            </a:pPr>
            <a:endParaRPr lang="de-DE" dirty="0"/>
          </a:p>
          <a:p>
            <a:pPr marL="0" indent="0">
              <a:buNone/>
            </a:pPr>
            <a:r>
              <a:rPr lang="de-DE" dirty="0"/>
              <a:t>- Verantwortliche sind gemäß Art. 5 Abs. 2 DS-GVO nachweis-/ rechenschaftspflichtig </a:t>
            </a:r>
          </a:p>
        </p:txBody>
      </p:sp>
      <p:sp>
        <p:nvSpPr>
          <p:cNvPr id="4" name="Datumsplatzhalter 3">
            <a:extLst>
              <a:ext uri="{FF2B5EF4-FFF2-40B4-BE49-F238E27FC236}">
                <a16:creationId xmlns:a16="http://schemas.microsoft.com/office/drawing/2014/main" id="{0A54D2B9-010A-A6FC-DB75-A3AA4C3062BD}"/>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AAEE347B-A96E-80A2-9F9D-AED95456C05E}"/>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ABA329ED-2B15-6CA9-1384-536E5A720558}"/>
              </a:ext>
            </a:extLst>
          </p:cNvPr>
          <p:cNvSpPr>
            <a:spLocks noGrp="1"/>
          </p:cNvSpPr>
          <p:nvPr>
            <p:ph type="sldNum" sz="quarter" idx="12"/>
          </p:nvPr>
        </p:nvSpPr>
        <p:spPr/>
        <p:txBody>
          <a:bodyPr/>
          <a:lstStyle/>
          <a:p>
            <a:fld id="{57313B9B-E75B-4DA2-AE36-E4E09BC9CB4D}" type="slidenum">
              <a:rPr lang="de-DE" smtClean="0"/>
              <a:t>25</a:t>
            </a:fld>
            <a:endParaRPr lang="de-DE" dirty="0"/>
          </a:p>
        </p:txBody>
      </p:sp>
    </p:spTree>
    <p:extLst>
      <p:ext uri="{BB962C8B-B14F-4D97-AF65-F5344CB8AC3E}">
        <p14:creationId xmlns:p14="http://schemas.microsoft.com/office/powerpoint/2010/main" val="212808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2658BC-8A01-6D12-6209-E14591FEE711}"/>
              </a:ext>
            </a:extLst>
          </p:cNvPr>
          <p:cNvSpPr>
            <a:spLocks noGrp="1"/>
          </p:cNvSpPr>
          <p:nvPr>
            <p:ph type="title"/>
          </p:nvPr>
        </p:nvSpPr>
        <p:spPr/>
        <p:txBody>
          <a:bodyPr>
            <a:normAutofit fontScale="90000"/>
          </a:bodyPr>
          <a:lstStyle/>
          <a:p>
            <a:r>
              <a:rPr lang="de-DE" sz="2200" b="0" dirty="0"/>
              <a:t>Rechtmäßigkeit der Datenverarbeitung</a:t>
            </a:r>
            <a:br>
              <a:rPr lang="de-DE" dirty="0"/>
            </a:br>
            <a:r>
              <a:rPr lang="de-DE" dirty="0"/>
              <a:t>I. Zulässigkeitstatbestände des Art. 6 Abs. 1 DSGVO </a:t>
            </a:r>
          </a:p>
        </p:txBody>
      </p:sp>
      <p:sp>
        <p:nvSpPr>
          <p:cNvPr id="3" name="Inhaltsplatzhalter 2">
            <a:extLst>
              <a:ext uri="{FF2B5EF4-FFF2-40B4-BE49-F238E27FC236}">
                <a16:creationId xmlns:a16="http://schemas.microsoft.com/office/drawing/2014/main" id="{91BEAEC8-CFD1-FDF8-CD54-DAFDC362B052}"/>
              </a:ext>
            </a:extLst>
          </p:cNvPr>
          <p:cNvSpPr>
            <a:spLocks noGrp="1"/>
          </p:cNvSpPr>
          <p:nvPr>
            <p:ph idx="1"/>
          </p:nvPr>
        </p:nvSpPr>
        <p:spPr/>
        <p:txBody>
          <a:bodyPr>
            <a:normAutofit/>
          </a:bodyPr>
          <a:lstStyle/>
          <a:p>
            <a:r>
              <a:rPr lang="de-DE" dirty="0"/>
              <a:t>1. Einwilligung (vgl. auch Art. 7, 8 DSGVO)</a:t>
            </a:r>
          </a:p>
          <a:p>
            <a:r>
              <a:rPr lang="de-DE" dirty="0"/>
              <a:t>-  muss freiwillig in informierter und unmissverständlicher Weise erfolgen und ist widerrufbar </a:t>
            </a:r>
          </a:p>
          <a:p>
            <a:r>
              <a:rPr lang="de-DE" dirty="0"/>
              <a:t>Kopplungsverbot: kein „Bezahlen mit Daten“ (?)</a:t>
            </a:r>
          </a:p>
          <a:p>
            <a:r>
              <a:rPr lang="de-DE" dirty="0"/>
              <a:t>- richtig wohl: Interessenabwägung / Anforderungen an „Freiwilligkeit“ </a:t>
            </a:r>
          </a:p>
          <a:p>
            <a:r>
              <a:rPr lang="de-DE" dirty="0"/>
              <a:t>Der Verantwortliche ist nachweispflichtig.</a:t>
            </a:r>
          </a:p>
          <a:p>
            <a:r>
              <a:rPr lang="de-DE" dirty="0"/>
              <a:t>DSGVO: Einwilligung formfrei. BDSG § 26: „schriftlich oder elektronisch …, soweit nicht wegen besonderer Umstände eine andere Form angemessen ist“</a:t>
            </a:r>
          </a:p>
          <a:p>
            <a:r>
              <a:rPr lang="de-DE" dirty="0"/>
              <a:t>Altersgrenze nach Art. 7 DSGVO, praktisch schwer umsetzbar</a:t>
            </a:r>
          </a:p>
        </p:txBody>
      </p:sp>
      <p:sp>
        <p:nvSpPr>
          <p:cNvPr id="4" name="Datumsplatzhalter 3">
            <a:extLst>
              <a:ext uri="{FF2B5EF4-FFF2-40B4-BE49-F238E27FC236}">
                <a16:creationId xmlns:a16="http://schemas.microsoft.com/office/drawing/2014/main" id="{432C6AE8-50CB-4F0C-5C97-5B40C5ED6DF7}"/>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888DC032-CA9B-1F83-1028-7531E7B807F8}"/>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88EA2EBC-71FF-DD17-B447-ECA63505B88C}"/>
              </a:ext>
            </a:extLst>
          </p:cNvPr>
          <p:cNvSpPr>
            <a:spLocks noGrp="1"/>
          </p:cNvSpPr>
          <p:nvPr>
            <p:ph type="sldNum" sz="quarter" idx="12"/>
          </p:nvPr>
        </p:nvSpPr>
        <p:spPr/>
        <p:txBody>
          <a:bodyPr/>
          <a:lstStyle/>
          <a:p>
            <a:fld id="{57313B9B-E75B-4DA2-AE36-E4E09BC9CB4D}" type="slidenum">
              <a:rPr lang="de-DE" smtClean="0"/>
              <a:t>26</a:t>
            </a:fld>
            <a:endParaRPr lang="de-DE" dirty="0"/>
          </a:p>
        </p:txBody>
      </p:sp>
    </p:spTree>
    <p:extLst>
      <p:ext uri="{BB962C8B-B14F-4D97-AF65-F5344CB8AC3E}">
        <p14:creationId xmlns:p14="http://schemas.microsoft.com/office/powerpoint/2010/main" val="280348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B7BD46-72EA-BA83-0A3F-C73648B5DE96}"/>
              </a:ext>
            </a:extLst>
          </p:cNvPr>
          <p:cNvSpPr>
            <a:spLocks noGrp="1"/>
          </p:cNvSpPr>
          <p:nvPr>
            <p:ph type="title"/>
          </p:nvPr>
        </p:nvSpPr>
        <p:spPr>
          <a:xfrm>
            <a:off x="822960" y="286604"/>
            <a:ext cx="7543800" cy="1162634"/>
          </a:xfrm>
        </p:spPr>
        <p:txBody>
          <a:bodyPr>
            <a:normAutofit/>
          </a:bodyPr>
          <a:lstStyle/>
          <a:p>
            <a:r>
              <a:rPr lang="de-DE" sz="2200" b="0" dirty="0"/>
              <a:t>Rechtmäßigkeit der Datenverarbeitung </a:t>
            </a:r>
            <a:br>
              <a:rPr lang="de-DE" sz="3100" b="0" dirty="0"/>
            </a:br>
            <a:r>
              <a:rPr lang="de-DE" sz="3100" dirty="0"/>
              <a:t>2.(Vor-) vertragliche Maßnahmen</a:t>
            </a:r>
            <a:br>
              <a:rPr lang="de-DE" dirty="0"/>
            </a:br>
            <a:endParaRPr lang="de-DE" dirty="0"/>
          </a:p>
        </p:txBody>
      </p:sp>
      <p:sp>
        <p:nvSpPr>
          <p:cNvPr id="3" name="Inhaltsplatzhalter 2">
            <a:extLst>
              <a:ext uri="{FF2B5EF4-FFF2-40B4-BE49-F238E27FC236}">
                <a16:creationId xmlns:a16="http://schemas.microsoft.com/office/drawing/2014/main" id="{066305C4-96CA-57A1-3AF4-1A539552DBC0}"/>
              </a:ext>
            </a:extLst>
          </p:cNvPr>
          <p:cNvSpPr>
            <a:spLocks noGrp="1"/>
          </p:cNvSpPr>
          <p:nvPr>
            <p:ph idx="1"/>
          </p:nvPr>
        </p:nvSpPr>
        <p:spPr>
          <a:xfrm>
            <a:off x="822960" y="1380226"/>
            <a:ext cx="6602385" cy="4488868"/>
          </a:xfrm>
        </p:spPr>
        <p:txBody>
          <a:bodyPr/>
          <a:lstStyle/>
          <a:p>
            <a:r>
              <a:rPr lang="de-DE" dirty="0"/>
              <a:t>- die betroffene Person muss selbst Partei des Vertrags sein, der Verantwortliche nicht </a:t>
            </a:r>
          </a:p>
          <a:p>
            <a:r>
              <a:rPr lang="de-DE" dirty="0"/>
              <a:t>- die Verarbeitung muss zur Vertragserfüllung erforderlich sein; nur „zweckdienlich“, oder „nützlich“ zu sein, genügt nicht </a:t>
            </a:r>
          </a:p>
          <a:p>
            <a:r>
              <a:rPr lang="de-DE" dirty="0"/>
              <a:t>- der Vertragszweck ergibt sich aus dem „</a:t>
            </a:r>
            <a:r>
              <a:rPr lang="de-DE" u="sng" dirty="0"/>
              <a:t>objektiven Empfängerhorizont</a:t>
            </a:r>
            <a:r>
              <a:rPr lang="de-DE" dirty="0"/>
              <a:t>“ </a:t>
            </a:r>
          </a:p>
          <a:p>
            <a:r>
              <a:rPr lang="de-DE" dirty="0"/>
              <a:t>- Weitergabe der Daten an Dienstleister (bspw. Post) ist zulässig; Verarbeitung für vorvertragliche Maßnahmen ebenfalls </a:t>
            </a:r>
          </a:p>
          <a:p>
            <a:r>
              <a:rPr lang="de-DE" dirty="0"/>
              <a:t>- Betroffene haben das Recht, dass Verträge nicht auf der Grundlage vollautomatisierter Entscheidung getroffen werden (Art. 22 DSGVO)</a:t>
            </a:r>
          </a:p>
          <a:p>
            <a:endParaRPr lang="de-DE" dirty="0"/>
          </a:p>
        </p:txBody>
      </p:sp>
      <p:sp>
        <p:nvSpPr>
          <p:cNvPr id="4" name="Datumsplatzhalter 3">
            <a:extLst>
              <a:ext uri="{FF2B5EF4-FFF2-40B4-BE49-F238E27FC236}">
                <a16:creationId xmlns:a16="http://schemas.microsoft.com/office/drawing/2014/main" id="{FE5E166C-30F6-8628-00EC-17B3C791DE25}"/>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A641105F-31F2-6143-BD8F-957507ABB2AF}"/>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9A8D82F0-58AC-6878-88A0-8F8336D69706}"/>
              </a:ext>
            </a:extLst>
          </p:cNvPr>
          <p:cNvSpPr>
            <a:spLocks noGrp="1"/>
          </p:cNvSpPr>
          <p:nvPr>
            <p:ph type="sldNum" sz="quarter" idx="12"/>
          </p:nvPr>
        </p:nvSpPr>
        <p:spPr/>
        <p:txBody>
          <a:bodyPr/>
          <a:lstStyle/>
          <a:p>
            <a:fld id="{57313B9B-E75B-4DA2-AE36-E4E09BC9CB4D}" type="slidenum">
              <a:rPr lang="de-DE" smtClean="0"/>
              <a:t>27</a:t>
            </a:fld>
            <a:endParaRPr lang="de-DE" dirty="0"/>
          </a:p>
        </p:txBody>
      </p:sp>
    </p:spTree>
    <p:extLst>
      <p:ext uri="{BB962C8B-B14F-4D97-AF65-F5344CB8AC3E}">
        <p14:creationId xmlns:p14="http://schemas.microsoft.com/office/powerpoint/2010/main" val="254419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721D60-E9CD-3F12-E7DF-D7F566C51C23}"/>
              </a:ext>
            </a:extLst>
          </p:cNvPr>
          <p:cNvSpPr>
            <a:spLocks noGrp="1"/>
          </p:cNvSpPr>
          <p:nvPr>
            <p:ph type="title"/>
          </p:nvPr>
        </p:nvSpPr>
        <p:spPr/>
        <p:txBody>
          <a:bodyPr/>
          <a:lstStyle/>
          <a:p>
            <a:r>
              <a:rPr lang="de-DE" sz="2000" b="0" dirty="0"/>
              <a:t>Rechtmäßigkeit der Datenverarbeitung </a:t>
            </a:r>
            <a:br>
              <a:rPr lang="de-DE" sz="2000" b="0" dirty="0"/>
            </a:br>
            <a:r>
              <a:rPr lang="de-DE" sz="2800" dirty="0"/>
              <a:t>3. </a:t>
            </a:r>
            <a:r>
              <a:rPr lang="de-DE" dirty="0"/>
              <a:t>Weitere Zulässigkeitstatbestände</a:t>
            </a:r>
          </a:p>
        </p:txBody>
      </p:sp>
      <p:sp>
        <p:nvSpPr>
          <p:cNvPr id="3" name="Inhaltsplatzhalter 2">
            <a:extLst>
              <a:ext uri="{FF2B5EF4-FFF2-40B4-BE49-F238E27FC236}">
                <a16:creationId xmlns:a16="http://schemas.microsoft.com/office/drawing/2014/main" id="{8634AE93-DD5E-891B-45E1-420885A1435C}"/>
              </a:ext>
            </a:extLst>
          </p:cNvPr>
          <p:cNvSpPr>
            <a:spLocks noGrp="1"/>
          </p:cNvSpPr>
          <p:nvPr>
            <p:ph idx="1"/>
          </p:nvPr>
        </p:nvSpPr>
        <p:spPr/>
        <p:txBody>
          <a:bodyPr/>
          <a:lstStyle/>
          <a:p>
            <a:r>
              <a:rPr lang="de-DE" dirty="0"/>
              <a:t>c) Erfüllung einer rechtlichen Verpflichtung</a:t>
            </a:r>
          </a:p>
          <a:p>
            <a:r>
              <a:rPr lang="de-DE" dirty="0"/>
              <a:t>- bedarf der Erforderlichkeit</a:t>
            </a:r>
          </a:p>
          <a:p>
            <a:r>
              <a:rPr lang="de-DE" dirty="0"/>
              <a:t>d) Schutz lebenswichtiger Interessen</a:t>
            </a:r>
          </a:p>
          <a:p>
            <a:r>
              <a:rPr lang="de-DE" dirty="0"/>
              <a:t>- bspw. die Krankheitsgeschichte des Bewusstlosen </a:t>
            </a:r>
          </a:p>
          <a:p>
            <a:r>
              <a:rPr lang="de-DE" dirty="0"/>
              <a:t>e) öffentliche Aufgabenwahrnehmung</a:t>
            </a:r>
          </a:p>
          <a:p>
            <a:r>
              <a:rPr lang="de-DE" dirty="0"/>
              <a:t>- bspw. Betrieb einer Schule</a:t>
            </a:r>
          </a:p>
          <a:p>
            <a:r>
              <a:rPr lang="de-DE" dirty="0"/>
              <a:t>- bedarf aber noch eigener Rechtsgrundlage, die die Erfüllung der Aufgabe erforderlich macht; für öffentliche Stellen gilt 3 BDSG, für Sozialdaten z.B. SGB X</a:t>
            </a:r>
          </a:p>
          <a:p>
            <a:r>
              <a:rPr lang="de-DE" dirty="0"/>
              <a:t>- Widerspruchsrecht nach Art. 21 DSGVO</a:t>
            </a:r>
          </a:p>
          <a:p>
            <a:endParaRPr lang="de-DE" dirty="0"/>
          </a:p>
          <a:p>
            <a:endParaRPr lang="de-DE" dirty="0"/>
          </a:p>
        </p:txBody>
      </p:sp>
      <p:sp>
        <p:nvSpPr>
          <p:cNvPr id="4" name="Datumsplatzhalter 3">
            <a:extLst>
              <a:ext uri="{FF2B5EF4-FFF2-40B4-BE49-F238E27FC236}">
                <a16:creationId xmlns:a16="http://schemas.microsoft.com/office/drawing/2014/main" id="{606EFAD9-0C80-1946-5768-AD3B3DB7BB58}"/>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34D61764-E1C0-D30E-5F83-422E4E4C04DC}"/>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93C0DFC8-B367-4ABB-3056-0E6AA9A3C69C}"/>
              </a:ext>
            </a:extLst>
          </p:cNvPr>
          <p:cNvSpPr>
            <a:spLocks noGrp="1"/>
          </p:cNvSpPr>
          <p:nvPr>
            <p:ph type="sldNum" sz="quarter" idx="12"/>
          </p:nvPr>
        </p:nvSpPr>
        <p:spPr/>
        <p:txBody>
          <a:bodyPr/>
          <a:lstStyle/>
          <a:p>
            <a:fld id="{57313B9B-E75B-4DA2-AE36-E4E09BC9CB4D}" type="slidenum">
              <a:rPr lang="de-DE" smtClean="0"/>
              <a:t>28</a:t>
            </a:fld>
            <a:endParaRPr lang="de-DE" dirty="0"/>
          </a:p>
        </p:txBody>
      </p:sp>
    </p:spTree>
    <p:extLst>
      <p:ext uri="{BB962C8B-B14F-4D97-AF65-F5344CB8AC3E}">
        <p14:creationId xmlns:p14="http://schemas.microsoft.com/office/powerpoint/2010/main" val="362449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F261A1-3E6F-8D42-330F-351880B687A0}"/>
              </a:ext>
            </a:extLst>
          </p:cNvPr>
          <p:cNvSpPr>
            <a:spLocks noGrp="1"/>
          </p:cNvSpPr>
          <p:nvPr>
            <p:ph type="title"/>
          </p:nvPr>
        </p:nvSpPr>
        <p:spPr/>
        <p:txBody>
          <a:bodyPr/>
          <a:lstStyle/>
          <a:p>
            <a:r>
              <a:rPr lang="de-DE" sz="2000" b="0" dirty="0"/>
              <a:t>Rechtmäßigkeit der Datenverarbeitung: </a:t>
            </a:r>
            <a:br>
              <a:rPr lang="de-DE" sz="2000" b="0" dirty="0"/>
            </a:br>
            <a:r>
              <a:rPr lang="de-DE" dirty="0"/>
              <a:t>4. „berechtigtes Interesse“ (Art. 6 I 1 f)</a:t>
            </a:r>
          </a:p>
        </p:txBody>
      </p:sp>
      <p:sp>
        <p:nvSpPr>
          <p:cNvPr id="3" name="Inhaltsplatzhalter 2">
            <a:extLst>
              <a:ext uri="{FF2B5EF4-FFF2-40B4-BE49-F238E27FC236}">
                <a16:creationId xmlns:a16="http://schemas.microsoft.com/office/drawing/2014/main" id="{C24ECFCB-E3C5-7C07-1DCA-4180D9A5A620}"/>
              </a:ext>
            </a:extLst>
          </p:cNvPr>
          <p:cNvSpPr>
            <a:spLocks noGrp="1"/>
          </p:cNvSpPr>
          <p:nvPr>
            <p:ph idx="1"/>
          </p:nvPr>
        </p:nvSpPr>
        <p:spPr/>
        <p:txBody>
          <a:bodyPr>
            <a:normAutofit/>
          </a:bodyPr>
          <a:lstStyle/>
          <a:p>
            <a:r>
              <a:rPr lang="de-DE" dirty="0"/>
              <a:t>- nicht einschlägig bei Tätigkeiten nach </a:t>
            </a:r>
            <a:r>
              <a:rPr lang="de-DE" dirty="0" err="1"/>
              <a:t>lit</a:t>
            </a:r>
            <a:r>
              <a:rPr lang="de-DE" dirty="0"/>
              <a:t>. e)</a:t>
            </a:r>
          </a:p>
          <a:p>
            <a:r>
              <a:rPr lang="de-DE" dirty="0"/>
              <a:t>(aber außerhalb hoheitlicher Tätigkeit auch für Behörden anwendbar)  </a:t>
            </a:r>
          </a:p>
          <a:p>
            <a:r>
              <a:rPr lang="de-DE" dirty="0"/>
              <a:t>-es handelt sich um eine Auffangvorschrift („Generalklausel“), die zu großer Rechtsunsicherheit führen kann</a:t>
            </a:r>
          </a:p>
          <a:p>
            <a:r>
              <a:rPr lang="de-DE" dirty="0"/>
              <a:t>a) Anforderungen  </a:t>
            </a:r>
          </a:p>
          <a:p>
            <a:r>
              <a:rPr lang="de-DE" dirty="0"/>
              <a:t>-  berechtigtes Interesse (tatsächliches, wirtschaftliches, ideelles Interesse, ausgeschlossen nur: illegale/verbotene Ziele) </a:t>
            </a:r>
          </a:p>
          <a:p>
            <a:r>
              <a:rPr lang="de-DE" dirty="0"/>
              <a:t>- Interessenabwägung (Verantwortlicher/ Betroffener) </a:t>
            </a:r>
          </a:p>
          <a:p>
            <a:r>
              <a:rPr lang="de-DE" dirty="0"/>
              <a:t>&gt; bei „Gleichgewicht“ ist die Datenverarbeitung erlaubt</a:t>
            </a:r>
          </a:p>
          <a:p>
            <a:pPr marL="0" indent="0">
              <a:buNone/>
            </a:pPr>
            <a:r>
              <a:rPr lang="de-DE" dirty="0"/>
              <a:t> &gt; </a:t>
            </a:r>
            <a:r>
              <a:rPr lang="de-DE" dirty="0" err="1"/>
              <a:t>Profiling</a:t>
            </a:r>
            <a:r>
              <a:rPr lang="de-DE" dirty="0"/>
              <a:t> (Art. 4 Abs. 4 DS-GVO) und Pseudonymisierung fallen  z.B. ins Gewicht, generell: vorhandene oder fehlende Schutzmaßnahmen</a:t>
            </a:r>
          </a:p>
        </p:txBody>
      </p:sp>
      <p:sp>
        <p:nvSpPr>
          <p:cNvPr id="4" name="Datumsplatzhalter 3">
            <a:extLst>
              <a:ext uri="{FF2B5EF4-FFF2-40B4-BE49-F238E27FC236}">
                <a16:creationId xmlns:a16="http://schemas.microsoft.com/office/drawing/2014/main" id="{CB7E76D9-1707-14BB-40AB-29B266BC4FD7}"/>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72EBCCC6-C0AB-FBDB-60C6-EFF449CFD331}"/>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EB239A5F-7D67-148C-E62D-2962D4DB6214}"/>
              </a:ext>
            </a:extLst>
          </p:cNvPr>
          <p:cNvSpPr>
            <a:spLocks noGrp="1"/>
          </p:cNvSpPr>
          <p:nvPr>
            <p:ph type="sldNum" sz="quarter" idx="12"/>
          </p:nvPr>
        </p:nvSpPr>
        <p:spPr/>
        <p:txBody>
          <a:bodyPr/>
          <a:lstStyle/>
          <a:p>
            <a:fld id="{57313B9B-E75B-4DA2-AE36-E4E09BC9CB4D}" type="slidenum">
              <a:rPr lang="de-DE" smtClean="0"/>
              <a:t>29</a:t>
            </a:fld>
            <a:endParaRPr lang="de-DE" dirty="0"/>
          </a:p>
        </p:txBody>
      </p:sp>
    </p:spTree>
    <p:extLst>
      <p:ext uri="{BB962C8B-B14F-4D97-AF65-F5344CB8AC3E}">
        <p14:creationId xmlns:p14="http://schemas.microsoft.com/office/powerpoint/2010/main" val="15793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6C91C1-6C5F-4C57-ADAA-14B6BAB7CBAA}"/>
              </a:ext>
            </a:extLst>
          </p:cNvPr>
          <p:cNvSpPr>
            <a:spLocks noGrp="1"/>
          </p:cNvSpPr>
          <p:nvPr>
            <p:ph type="title"/>
          </p:nvPr>
        </p:nvSpPr>
        <p:spPr>
          <a:xfrm>
            <a:off x="822960" y="-185530"/>
            <a:ext cx="7543800" cy="943006"/>
          </a:xfrm>
        </p:spPr>
        <p:txBody>
          <a:bodyPr/>
          <a:lstStyle/>
          <a:p>
            <a:r>
              <a:rPr lang="de-DE" dirty="0"/>
              <a:t>Lehrbuchempfehlung  (34 Euro)</a:t>
            </a:r>
          </a:p>
        </p:txBody>
      </p:sp>
      <p:sp>
        <p:nvSpPr>
          <p:cNvPr id="3" name="Inhaltsplatzhalter 2">
            <a:extLst>
              <a:ext uri="{FF2B5EF4-FFF2-40B4-BE49-F238E27FC236}">
                <a16:creationId xmlns:a16="http://schemas.microsoft.com/office/drawing/2014/main" id="{53BC1681-3965-4216-84E0-969E5C7AED94}"/>
              </a:ext>
            </a:extLst>
          </p:cNvPr>
          <p:cNvSpPr>
            <a:spLocks noGrp="1"/>
          </p:cNvSpPr>
          <p:nvPr>
            <p:ph idx="1"/>
          </p:nvPr>
        </p:nvSpPr>
        <p:spPr>
          <a:xfrm>
            <a:off x="860053" y="1397165"/>
            <a:ext cx="7423894" cy="5762759"/>
          </a:xfrm>
        </p:spPr>
        <p:txBody>
          <a:bodyPr/>
          <a:lstStyle/>
          <a:p>
            <a:pPr marL="0" indent="0">
              <a:buNone/>
            </a:pPr>
            <a:r>
              <a:rPr lang="de-DE" dirty="0"/>
              <a:t>Animation in 3, 2, 1 </a:t>
            </a:r>
          </a:p>
        </p:txBody>
      </p:sp>
      <p:sp>
        <p:nvSpPr>
          <p:cNvPr id="4" name="Datumsplatzhalter 3">
            <a:extLst>
              <a:ext uri="{FF2B5EF4-FFF2-40B4-BE49-F238E27FC236}">
                <a16:creationId xmlns:a16="http://schemas.microsoft.com/office/drawing/2014/main" id="{AB476D81-CD2E-45C6-B84E-BB6B2328078F}"/>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96752353-2E0D-4692-B2C1-8395CF4C5238}"/>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5D73514C-8517-4B05-B106-55B6CEE063E8}"/>
              </a:ext>
            </a:extLst>
          </p:cNvPr>
          <p:cNvSpPr>
            <a:spLocks noGrp="1"/>
          </p:cNvSpPr>
          <p:nvPr>
            <p:ph type="sldNum" sz="quarter" idx="12"/>
          </p:nvPr>
        </p:nvSpPr>
        <p:spPr/>
        <p:txBody>
          <a:bodyPr/>
          <a:lstStyle/>
          <a:p>
            <a:fld id="{57313B9B-E75B-4DA2-AE36-E4E09BC9CB4D}" type="slidenum">
              <a:rPr lang="de-DE" smtClean="0"/>
              <a:t>3</a:t>
            </a:fld>
            <a:endParaRPr lang="de-DE" dirty="0"/>
          </a:p>
        </p:txBody>
      </p:sp>
      <p:pic>
        <p:nvPicPr>
          <p:cNvPr id="10" name="Grafik 9" descr="Ein Bild, das Text, Screenshot, Schrift, Design enthält.&#10;&#10;Automatisch generierte Beschreibung">
            <a:extLst>
              <a:ext uri="{FF2B5EF4-FFF2-40B4-BE49-F238E27FC236}">
                <a16:creationId xmlns:a16="http://schemas.microsoft.com/office/drawing/2014/main" id="{CCD0050B-D00A-9E98-45B3-EA5448FB3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376"/>
            <a:ext cx="9144000" cy="5475535"/>
          </a:xfrm>
          <a:prstGeom prst="rect">
            <a:avLst/>
          </a:prstGeom>
        </p:spPr>
      </p:pic>
    </p:spTree>
    <p:extLst>
      <p:ext uri="{BB962C8B-B14F-4D97-AF65-F5344CB8AC3E}">
        <p14:creationId xmlns:p14="http://schemas.microsoft.com/office/powerpoint/2010/main" val="415632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E6870C-B37C-A2A4-2A82-D8B9B2BA2F83}"/>
              </a:ext>
            </a:extLst>
          </p:cNvPr>
          <p:cNvSpPr>
            <a:spLocks noGrp="1"/>
          </p:cNvSpPr>
          <p:nvPr>
            <p:ph type="title"/>
          </p:nvPr>
        </p:nvSpPr>
        <p:spPr/>
        <p:txBody>
          <a:bodyPr/>
          <a:lstStyle/>
          <a:p>
            <a:r>
              <a:rPr lang="de-DE" sz="2800" b="0" dirty="0"/>
              <a:t>Rechtmäßigkeit der Datenverarbeitung:  </a:t>
            </a:r>
            <a:br>
              <a:rPr lang="de-DE" sz="2800" b="0" dirty="0"/>
            </a:br>
            <a:r>
              <a:rPr lang="de-DE" sz="2800" dirty="0"/>
              <a:t>4. </a:t>
            </a:r>
            <a:r>
              <a:rPr lang="de-DE" dirty="0"/>
              <a:t>Interessenabwägung (II)</a:t>
            </a:r>
          </a:p>
        </p:txBody>
      </p:sp>
      <p:sp>
        <p:nvSpPr>
          <p:cNvPr id="3" name="Inhaltsplatzhalter 2">
            <a:extLst>
              <a:ext uri="{FF2B5EF4-FFF2-40B4-BE49-F238E27FC236}">
                <a16:creationId xmlns:a16="http://schemas.microsoft.com/office/drawing/2014/main" id="{F8A78ED0-F734-2C5C-60D3-ED43ED5BB33C}"/>
              </a:ext>
            </a:extLst>
          </p:cNvPr>
          <p:cNvSpPr>
            <a:spLocks noGrp="1"/>
          </p:cNvSpPr>
          <p:nvPr>
            <p:ph idx="1"/>
          </p:nvPr>
        </p:nvSpPr>
        <p:spPr/>
        <p:txBody>
          <a:bodyPr/>
          <a:lstStyle/>
          <a:p>
            <a:pPr marL="0" indent="0">
              <a:buNone/>
            </a:pPr>
            <a:r>
              <a:rPr lang="de-DE" dirty="0"/>
              <a:t>b) Informationspflicht und Widerspruch </a:t>
            </a:r>
          </a:p>
          <a:p>
            <a:pPr marL="0" indent="0">
              <a:buNone/>
            </a:pPr>
            <a:r>
              <a:rPr lang="de-DE" dirty="0"/>
              <a:t> - der Verantwortliche muss über die berechtigten Interessen informieren</a:t>
            </a:r>
          </a:p>
          <a:p>
            <a:pPr marL="0" indent="0">
              <a:buNone/>
            </a:pPr>
            <a:r>
              <a:rPr lang="de-DE" dirty="0"/>
              <a:t> - die Betroffenen haben ein Widerspruchsrecht (Art. 21 DSGVO)</a:t>
            </a:r>
          </a:p>
          <a:p>
            <a:pPr marL="0" indent="0">
              <a:buNone/>
            </a:pPr>
            <a:r>
              <a:rPr lang="de-DE" dirty="0"/>
              <a:t> c) Praxisbeispiele </a:t>
            </a:r>
          </a:p>
          <a:p>
            <a:pPr>
              <a:buFont typeface="Wingdings" panose="05000000000000000000" pitchFamily="2" charset="2"/>
              <a:buChar char="Ø"/>
            </a:pPr>
            <a:r>
              <a:rPr lang="de-DE" dirty="0"/>
              <a:t> (personalisiertes) Marketing</a:t>
            </a:r>
          </a:p>
          <a:p>
            <a:pPr>
              <a:buFont typeface="Wingdings" panose="05000000000000000000" pitchFamily="2" charset="2"/>
              <a:buChar char="Ø"/>
            </a:pPr>
            <a:r>
              <a:rPr lang="de-DE" dirty="0"/>
              <a:t> konzerninterne Datentransfers</a:t>
            </a:r>
          </a:p>
          <a:p>
            <a:pPr marL="0" indent="0">
              <a:buNone/>
            </a:pPr>
            <a:r>
              <a:rPr lang="de-DE" dirty="0"/>
              <a:t> </a:t>
            </a:r>
          </a:p>
          <a:p>
            <a:pPr marL="0" indent="0">
              <a:buNone/>
            </a:pPr>
            <a:endParaRPr lang="de-DE" dirty="0"/>
          </a:p>
          <a:p>
            <a:pPr marL="0" indent="0">
              <a:buNone/>
            </a:pPr>
            <a:endParaRPr lang="de-DE" dirty="0"/>
          </a:p>
          <a:p>
            <a:pPr marL="0" indent="0">
              <a:buNone/>
            </a:pPr>
            <a:endParaRPr lang="de-DE" dirty="0"/>
          </a:p>
        </p:txBody>
      </p:sp>
      <p:sp>
        <p:nvSpPr>
          <p:cNvPr id="4" name="Datumsplatzhalter 3">
            <a:extLst>
              <a:ext uri="{FF2B5EF4-FFF2-40B4-BE49-F238E27FC236}">
                <a16:creationId xmlns:a16="http://schemas.microsoft.com/office/drawing/2014/main" id="{1BF10019-877E-35B3-36B6-F02A125B58A2}"/>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F159A4A4-BF29-5893-4479-D840C5B9447B}"/>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5C0975A3-59DD-6BA9-D1D9-B2FE8270E0D2}"/>
              </a:ext>
            </a:extLst>
          </p:cNvPr>
          <p:cNvSpPr>
            <a:spLocks noGrp="1"/>
          </p:cNvSpPr>
          <p:nvPr>
            <p:ph type="sldNum" sz="quarter" idx="12"/>
          </p:nvPr>
        </p:nvSpPr>
        <p:spPr/>
        <p:txBody>
          <a:bodyPr/>
          <a:lstStyle/>
          <a:p>
            <a:fld id="{57313B9B-E75B-4DA2-AE36-E4E09BC9CB4D}" type="slidenum">
              <a:rPr lang="de-DE" smtClean="0"/>
              <a:t>30</a:t>
            </a:fld>
            <a:endParaRPr lang="de-DE" dirty="0"/>
          </a:p>
        </p:txBody>
      </p:sp>
    </p:spTree>
    <p:extLst>
      <p:ext uri="{BB962C8B-B14F-4D97-AF65-F5344CB8AC3E}">
        <p14:creationId xmlns:p14="http://schemas.microsoft.com/office/powerpoint/2010/main" val="116020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B91A63-FC95-3A1C-F858-F92AFCC24C6A}"/>
              </a:ext>
            </a:extLst>
          </p:cNvPr>
          <p:cNvSpPr>
            <a:spLocks noGrp="1"/>
          </p:cNvSpPr>
          <p:nvPr>
            <p:ph type="title"/>
          </p:nvPr>
        </p:nvSpPr>
        <p:spPr/>
        <p:txBody>
          <a:bodyPr>
            <a:normAutofit/>
          </a:bodyPr>
          <a:lstStyle/>
          <a:p>
            <a:r>
              <a:rPr lang="de-DE" sz="2400" b="0" dirty="0"/>
              <a:t>Rechtmäßigkeit der Datenverarbeitung: </a:t>
            </a:r>
            <a:br>
              <a:rPr lang="de-DE" sz="2400" b="0" dirty="0"/>
            </a:br>
            <a:r>
              <a:rPr lang="de-DE" sz="2800" dirty="0"/>
              <a:t>II. </a:t>
            </a:r>
            <a:r>
              <a:rPr lang="de-DE" dirty="0"/>
              <a:t>Zweckändernde Verarbeitungen </a:t>
            </a:r>
          </a:p>
        </p:txBody>
      </p:sp>
      <p:sp>
        <p:nvSpPr>
          <p:cNvPr id="3" name="Inhaltsplatzhalter 2">
            <a:extLst>
              <a:ext uri="{FF2B5EF4-FFF2-40B4-BE49-F238E27FC236}">
                <a16:creationId xmlns:a16="http://schemas.microsoft.com/office/drawing/2014/main" id="{A2D097E8-58AA-5694-856C-0996CE4E1B71}"/>
              </a:ext>
            </a:extLst>
          </p:cNvPr>
          <p:cNvSpPr>
            <a:spLocks noGrp="1"/>
          </p:cNvSpPr>
          <p:nvPr>
            <p:ph idx="1"/>
          </p:nvPr>
        </p:nvSpPr>
        <p:spPr/>
        <p:txBody>
          <a:bodyPr>
            <a:normAutofit/>
          </a:bodyPr>
          <a:lstStyle/>
          <a:p>
            <a:r>
              <a:rPr lang="de-DE" dirty="0"/>
              <a:t>1. Voraussetzung: Kompatibilität von neuem mit dem ursprünglichen Zweck (Art. 6 Abs. 4 DSGVO)</a:t>
            </a:r>
          </a:p>
          <a:p>
            <a:endParaRPr lang="de-DE" dirty="0"/>
          </a:p>
          <a:p>
            <a:r>
              <a:rPr lang="de-DE" dirty="0"/>
              <a:t>&gt; bspw. Inkassodienstleistung (problematisch z.B. bei Ärzten wegen Art. 9 DSGVO) </a:t>
            </a:r>
          </a:p>
          <a:p>
            <a:endParaRPr lang="de-DE" dirty="0"/>
          </a:p>
          <a:p>
            <a:r>
              <a:rPr lang="de-DE" dirty="0"/>
              <a:t>- entscheidend sind die „vernünftigen Erwartungen“ des Betroffenen </a:t>
            </a:r>
          </a:p>
          <a:p>
            <a:r>
              <a:rPr lang="de-DE" dirty="0"/>
              <a:t>- </a:t>
            </a:r>
            <a:r>
              <a:rPr lang="de-DE" dirty="0" err="1"/>
              <a:t>uU</a:t>
            </a:r>
            <a:r>
              <a:rPr lang="de-DE" dirty="0"/>
              <a:t> sind „Garantien“/Schutzmaßnahmen (wie etwa Verschlüsselung) entscheidend</a:t>
            </a:r>
          </a:p>
          <a:p>
            <a:pPr marL="0" indent="0">
              <a:buNone/>
            </a:pPr>
            <a:endParaRPr lang="de-DE" dirty="0"/>
          </a:p>
        </p:txBody>
      </p:sp>
      <p:sp>
        <p:nvSpPr>
          <p:cNvPr id="4" name="Datumsplatzhalter 3">
            <a:extLst>
              <a:ext uri="{FF2B5EF4-FFF2-40B4-BE49-F238E27FC236}">
                <a16:creationId xmlns:a16="http://schemas.microsoft.com/office/drawing/2014/main" id="{1B1D6FBF-E026-7626-1D0D-97A1B263FDB5}"/>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2503AF31-ACA3-B512-2E48-DB5D901DE8B2}"/>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47A2F479-B2C4-CC0C-F00B-7407257CA223}"/>
              </a:ext>
            </a:extLst>
          </p:cNvPr>
          <p:cNvSpPr>
            <a:spLocks noGrp="1"/>
          </p:cNvSpPr>
          <p:nvPr>
            <p:ph type="sldNum" sz="quarter" idx="12"/>
          </p:nvPr>
        </p:nvSpPr>
        <p:spPr/>
        <p:txBody>
          <a:bodyPr/>
          <a:lstStyle/>
          <a:p>
            <a:fld id="{57313B9B-E75B-4DA2-AE36-E4E09BC9CB4D}" type="slidenum">
              <a:rPr lang="de-DE" smtClean="0"/>
              <a:t>31</a:t>
            </a:fld>
            <a:endParaRPr lang="de-DE" dirty="0"/>
          </a:p>
        </p:txBody>
      </p:sp>
    </p:spTree>
    <p:extLst>
      <p:ext uri="{BB962C8B-B14F-4D97-AF65-F5344CB8AC3E}">
        <p14:creationId xmlns:p14="http://schemas.microsoft.com/office/powerpoint/2010/main" val="135481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BE900B-DBE6-A995-3CA2-4573E4FB0A29}"/>
              </a:ext>
            </a:extLst>
          </p:cNvPr>
          <p:cNvSpPr>
            <a:spLocks noGrp="1"/>
          </p:cNvSpPr>
          <p:nvPr>
            <p:ph type="title"/>
          </p:nvPr>
        </p:nvSpPr>
        <p:spPr>
          <a:xfrm>
            <a:off x="822960" y="286603"/>
            <a:ext cx="7543800" cy="1188513"/>
          </a:xfrm>
        </p:spPr>
        <p:txBody>
          <a:bodyPr>
            <a:normAutofit fontScale="90000"/>
          </a:bodyPr>
          <a:lstStyle/>
          <a:p>
            <a:pPr marL="0" indent="0"/>
            <a:br>
              <a:rPr lang="de-DE" sz="2800" b="0" dirty="0"/>
            </a:br>
            <a:r>
              <a:rPr lang="de-DE" sz="2800" b="0" dirty="0"/>
              <a:t>Rechtmäßigkeit der Datenverarbeitung: </a:t>
            </a:r>
            <a:br>
              <a:rPr lang="de-DE" sz="2800" b="0" dirty="0"/>
            </a:br>
            <a:r>
              <a:rPr lang="de-DE" sz="2800" dirty="0"/>
              <a:t>Zweckändernde Verarbeitungen  (BDSG) </a:t>
            </a:r>
            <a:br>
              <a:rPr lang="de-DE" dirty="0"/>
            </a:br>
            <a:endParaRPr lang="de-DE" dirty="0"/>
          </a:p>
        </p:txBody>
      </p:sp>
      <p:sp>
        <p:nvSpPr>
          <p:cNvPr id="3" name="Inhaltsplatzhalter 2">
            <a:extLst>
              <a:ext uri="{FF2B5EF4-FFF2-40B4-BE49-F238E27FC236}">
                <a16:creationId xmlns:a16="http://schemas.microsoft.com/office/drawing/2014/main" id="{368F6512-ABBF-E74C-B656-181C9FD44D90}"/>
              </a:ext>
            </a:extLst>
          </p:cNvPr>
          <p:cNvSpPr>
            <a:spLocks noGrp="1"/>
          </p:cNvSpPr>
          <p:nvPr>
            <p:ph idx="1"/>
          </p:nvPr>
        </p:nvSpPr>
        <p:spPr/>
        <p:txBody>
          <a:bodyPr>
            <a:normAutofit fontScale="85000" lnSpcReduction="20000"/>
          </a:bodyPr>
          <a:lstStyle/>
          <a:p>
            <a:pPr marL="0" indent="0">
              <a:buNone/>
            </a:pPr>
            <a:r>
              <a:rPr lang="de-DE" dirty="0"/>
              <a:t>2. Vorgaben im BDSG </a:t>
            </a:r>
          </a:p>
          <a:p>
            <a:pPr marL="0" indent="0">
              <a:buNone/>
            </a:pPr>
            <a:r>
              <a:rPr lang="de-DE" dirty="0"/>
              <a:t>a) Zweckändernde Verarbeitung und Datenübermittlung durch öffentliche Stellen</a:t>
            </a:r>
          </a:p>
          <a:p>
            <a:pPr marL="0" indent="0">
              <a:buNone/>
            </a:pPr>
            <a:r>
              <a:rPr lang="de-DE" dirty="0"/>
              <a:t> - Zweckänderung in § 23 Abs. 1 BDSG katalogartig geregelt </a:t>
            </a:r>
          </a:p>
          <a:p>
            <a:pPr marL="0" indent="0">
              <a:buNone/>
            </a:pPr>
            <a:r>
              <a:rPr lang="de-DE" dirty="0"/>
              <a:t>- Bspw. ist eine Zweckänderung möglich, wenn der Zweck offensichtlich im Interesse der betroffenen Person steht</a:t>
            </a:r>
          </a:p>
          <a:p>
            <a:pPr marL="0" indent="0">
              <a:buNone/>
            </a:pPr>
            <a:r>
              <a:rPr lang="de-DE" dirty="0"/>
              <a:t> - in § 25 BDSG ist die Daten</a:t>
            </a:r>
            <a:r>
              <a:rPr lang="de-DE" u="sng" dirty="0"/>
              <a:t>übermittlung</a:t>
            </a:r>
            <a:r>
              <a:rPr lang="de-DE" dirty="0"/>
              <a:t> durch öffentliche Stellen gesondert geregelt. Dabei muss auf </a:t>
            </a:r>
            <a:r>
              <a:rPr lang="de-DE" b="1" u="sng" dirty="0"/>
              <a:t>Empfängerseite</a:t>
            </a:r>
            <a:r>
              <a:rPr lang="de-DE" dirty="0"/>
              <a:t> zwischen öffentlichen und nichtöffentlichen Stellen differenziert werden </a:t>
            </a:r>
          </a:p>
          <a:p>
            <a:pPr marL="0" indent="0">
              <a:buNone/>
            </a:pPr>
            <a:r>
              <a:rPr lang="de-DE" dirty="0"/>
              <a:t>- Bei einer Datenübertragung </a:t>
            </a:r>
            <a:r>
              <a:rPr lang="de-DE" b="1" u="sng" dirty="0"/>
              <a:t>an</a:t>
            </a:r>
            <a:r>
              <a:rPr lang="de-DE" u="sng" dirty="0"/>
              <a:t> eine öffentliche Stelle </a:t>
            </a:r>
            <a:r>
              <a:rPr lang="de-DE" dirty="0"/>
              <a:t>ist entscheidend, ob die Übermittlung für die zuständige Stelle </a:t>
            </a:r>
            <a:r>
              <a:rPr lang="de-DE" u="sng" dirty="0"/>
              <a:t>oder</a:t>
            </a:r>
            <a:r>
              <a:rPr lang="de-DE" dirty="0"/>
              <a:t> den Datenempfänger </a:t>
            </a:r>
            <a:r>
              <a:rPr lang="de-DE" u="sng" dirty="0"/>
              <a:t>erforderlich</a:t>
            </a:r>
            <a:r>
              <a:rPr lang="de-DE" dirty="0"/>
              <a:t> ist. Außerdem muss ein Grund nach § 23 BDSG vorliegen. </a:t>
            </a:r>
          </a:p>
          <a:p>
            <a:pPr marL="0" indent="0">
              <a:buNone/>
            </a:pPr>
            <a:r>
              <a:rPr lang="de-DE" dirty="0"/>
              <a:t>- Die Datenübertragung </a:t>
            </a:r>
            <a:r>
              <a:rPr lang="de-DE" b="1" u="sng" dirty="0"/>
              <a:t>an</a:t>
            </a:r>
            <a:r>
              <a:rPr lang="de-DE" u="sng" dirty="0"/>
              <a:t> eine nichtöffentliche Stelle </a:t>
            </a:r>
            <a:r>
              <a:rPr lang="de-DE" dirty="0"/>
              <a:t>ist auf drei verschiedene Arten möglich: </a:t>
            </a:r>
          </a:p>
          <a:p>
            <a:pPr>
              <a:buFont typeface="Wingdings" panose="05000000000000000000" pitchFamily="2" charset="2"/>
              <a:buChar char="Ø"/>
            </a:pPr>
            <a:r>
              <a:rPr lang="de-DE" dirty="0"/>
              <a:t> Erforderlichkeit zur Aufgabenerfüllung, sofern ein Grund nach 23 BDSG vorliegt </a:t>
            </a:r>
          </a:p>
          <a:p>
            <a:pPr>
              <a:buFont typeface="Wingdings" panose="05000000000000000000" pitchFamily="2" charset="2"/>
              <a:buChar char="Ø"/>
            </a:pPr>
            <a:r>
              <a:rPr lang="de-DE" dirty="0"/>
              <a:t> berechtigtes Interesse des Empfängers, ohne schutzwürdiges Gegeninteresse der betroffenen Person</a:t>
            </a:r>
          </a:p>
          <a:p>
            <a:pPr>
              <a:buFont typeface="Wingdings" panose="05000000000000000000" pitchFamily="2" charset="2"/>
              <a:buChar char="Ø"/>
            </a:pPr>
            <a:r>
              <a:rPr lang="de-DE" dirty="0"/>
              <a:t> die Übermittlung ist zur Ausübung rechtlicher Ansprüche erforderlich </a:t>
            </a:r>
          </a:p>
          <a:p>
            <a:pPr marL="0" indent="0">
              <a:buNone/>
            </a:pPr>
            <a:endParaRPr lang="de-DE" dirty="0"/>
          </a:p>
          <a:p>
            <a:pPr marL="342900" indent="-342900">
              <a:buAutoNum type="alphaLcParenR"/>
            </a:pPr>
            <a:endParaRPr lang="de-DE" dirty="0"/>
          </a:p>
          <a:p>
            <a:pPr marL="342900" indent="-342900">
              <a:buAutoNum type="alphaLcParenR"/>
            </a:pPr>
            <a:endParaRPr lang="de-DE" dirty="0"/>
          </a:p>
        </p:txBody>
      </p:sp>
      <p:sp>
        <p:nvSpPr>
          <p:cNvPr id="4" name="Datumsplatzhalter 3">
            <a:extLst>
              <a:ext uri="{FF2B5EF4-FFF2-40B4-BE49-F238E27FC236}">
                <a16:creationId xmlns:a16="http://schemas.microsoft.com/office/drawing/2014/main" id="{5B649341-4FEB-DA9F-622D-627C87185DD2}"/>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22669FB4-890B-198A-4601-7C10E1CB507E}"/>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52D4BF4F-5D35-89C7-1CB7-9B36BE1B3307}"/>
              </a:ext>
            </a:extLst>
          </p:cNvPr>
          <p:cNvSpPr>
            <a:spLocks noGrp="1"/>
          </p:cNvSpPr>
          <p:nvPr>
            <p:ph type="sldNum" sz="quarter" idx="12"/>
          </p:nvPr>
        </p:nvSpPr>
        <p:spPr/>
        <p:txBody>
          <a:bodyPr/>
          <a:lstStyle/>
          <a:p>
            <a:fld id="{57313B9B-E75B-4DA2-AE36-E4E09BC9CB4D}" type="slidenum">
              <a:rPr lang="de-DE" smtClean="0"/>
              <a:t>32</a:t>
            </a:fld>
            <a:endParaRPr lang="de-DE" dirty="0"/>
          </a:p>
        </p:txBody>
      </p:sp>
    </p:spTree>
    <p:extLst>
      <p:ext uri="{BB962C8B-B14F-4D97-AF65-F5344CB8AC3E}">
        <p14:creationId xmlns:p14="http://schemas.microsoft.com/office/powerpoint/2010/main" val="209247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DA598-AC8C-F89C-80A8-B2BDFB1DDBAD}"/>
              </a:ext>
            </a:extLst>
          </p:cNvPr>
          <p:cNvSpPr>
            <a:spLocks noGrp="1"/>
          </p:cNvSpPr>
          <p:nvPr>
            <p:ph type="title"/>
          </p:nvPr>
        </p:nvSpPr>
        <p:spPr/>
        <p:txBody>
          <a:bodyPr/>
          <a:lstStyle/>
          <a:p>
            <a:r>
              <a:rPr lang="de-DE" sz="2800" b="0" dirty="0"/>
              <a:t>Rechtmäßigkeit der Datenverarbeitung </a:t>
            </a:r>
            <a:br>
              <a:rPr lang="de-DE" sz="2800" b="0" dirty="0"/>
            </a:br>
            <a:r>
              <a:rPr lang="de-DE" sz="2800" dirty="0"/>
              <a:t>Zweckändernde Verarbeitungen (BDSG) </a:t>
            </a:r>
            <a:endParaRPr lang="de-DE" dirty="0"/>
          </a:p>
        </p:txBody>
      </p:sp>
      <p:sp>
        <p:nvSpPr>
          <p:cNvPr id="3" name="Inhaltsplatzhalter 2">
            <a:extLst>
              <a:ext uri="{FF2B5EF4-FFF2-40B4-BE49-F238E27FC236}">
                <a16:creationId xmlns:a16="http://schemas.microsoft.com/office/drawing/2014/main" id="{7D2B407A-6E6A-4C13-DD16-C137ACAF7939}"/>
              </a:ext>
            </a:extLst>
          </p:cNvPr>
          <p:cNvSpPr>
            <a:spLocks noGrp="1"/>
          </p:cNvSpPr>
          <p:nvPr>
            <p:ph idx="1"/>
          </p:nvPr>
        </p:nvSpPr>
        <p:spPr/>
        <p:txBody>
          <a:bodyPr/>
          <a:lstStyle/>
          <a:p>
            <a:r>
              <a:rPr lang="de-DE" dirty="0"/>
              <a:t> b) Zweckändernde Verarbeitung durch nichtöffentliche Stellen (§ 24 BDSG) </a:t>
            </a:r>
          </a:p>
          <a:p>
            <a:r>
              <a:rPr lang="de-DE" dirty="0"/>
              <a:t>- nichtöffentliche Stellen können Daten übermitteln, wenn </a:t>
            </a:r>
          </a:p>
          <a:p>
            <a:r>
              <a:rPr lang="de-DE" dirty="0"/>
              <a:t> &gt; Gefahren für die staatliche Sicherheit bestehen</a:t>
            </a:r>
          </a:p>
          <a:p>
            <a:r>
              <a:rPr lang="de-DE" dirty="0"/>
              <a:t> &gt; Straftaten verfolgt werden </a:t>
            </a:r>
          </a:p>
          <a:p>
            <a:r>
              <a:rPr lang="de-DE" dirty="0"/>
              <a:t> &gt; zivilrechtliche Ansprüche geltend gemacht werden sollen </a:t>
            </a:r>
          </a:p>
          <a:p>
            <a:r>
              <a:rPr lang="de-DE" dirty="0"/>
              <a:t>- für „Art. 9-Daten“ muss ein zusätzlicher Ausnahmetatbestand (23 Abs. 1 / 24 Abs. 1 BDSG) greifen </a:t>
            </a:r>
          </a:p>
          <a:p>
            <a:endParaRPr lang="de-DE" dirty="0"/>
          </a:p>
        </p:txBody>
      </p:sp>
      <p:sp>
        <p:nvSpPr>
          <p:cNvPr id="4" name="Datumsplatzhalter 3">
            <a:extLst>
              <a:ext uri="{FF2B5EF4-FFF2-40B4-BE49-F238E27FC236}">
                <a16:creationId xmlns:a16="http://schemas.microsoft.com/office/drawing/2014/main" id="{D37A04B6-8999-EB63-22D6-03E905A21197}"/>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9DD03434-DCCD-07F6-222E-5DA071649FE4}"/>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819B9854-5744-FA85-8F03-E91057B90BD6}"/>
              </a:ext>
            </a:extLst>
          </p:cNvPr>
          <p:cNvSpPr>
            <a:spLocks noGrp="1"/>
          </p:cNvSpPr>
          <p:nvPr>
            <p:ph type="sldNum" sz="quarter" idx="12"/>
          </p:nvPr>
        </p:nvSpPr>
        <p:spPr/>
        <p:txBody>
          <a:bodyPr/>
          <a:lstStyle/>
          <a:p>
            <a:fld id="{57313B9B-E75B-4DA2-AE36-E4E09BC9CB4D}" type="slidenum">
              <a:rPr lang="de-DE" smtClean="0"/>
              <a:t>33</a:t>
            </a:fld>
            <a:endParaRPr lang="de-DE" dirty="0"/>
          </a:p>
        </p:txBody>
      </p:sp>
    </p:spTree>
    <p:extLst>
      <p:ext uri="{BB962C8B-B14F-4D97-AF65-F5344CB8AC3E}">
        <p14:creationId xmlns:p14="http://schemas.microsoft.com/office/powerpoint/2010/main" val="4018993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FD901E-7F80-BB72-3E1B-2334398EC8CA}"/>
              </a:ext>
            </a:extLst>
          </p:cNvPr>
          <p:cNvSpPr>
            <a:spLocks noGrp="1"/>
          </p:cNvSpPr>
          <p:nvPr>
            <p:ph type="title"/>
          </p:nvPr>
        </p:nvSpPr>
        <p:spPr/>
        <p:txBody>
          <a:bodyPr/>
          <a:lstStyle/>
          <a:p>
            <a:r>
              <a:rPr lang="de-DE" dirty="0"/>
              <a:t>III. Verarbeitung besonderer Kategorien personenbezogener Daten (Art. 9 DS-GVO) </a:t>
            </a:r>
          </a:p>
        </p:txBody>
      </p:sp>
      <p:sp>
        <p:nvSpPr>
          <p:cNvPr id="3" name="Inhaltsplatzhalter 2">
            <a:extLst>
              <a:ext uri="{FF2B5EF4-FFF2-40B4-BE49-F238E27FC236}">
                <a16:creationId xmlns:a16="http://schemas.microsoft.com/office/drawing/2014/main" id="{82CC8AC3-F0CF-EC8D-0252-8933762A824A}"/>
              </a:ext>
            </a:extLst>
          </p:cNvPr>
          <p:cNvSpPr>
            <a:spLocks noGrp="1"/>
          </p:cNvSpPr>
          <p:nvPr>
            <p:ph idx="1"/>
          </p:nvPr>
        </p:nvSpPr>
        <p:spPr>
          <a:xfrm>
            <a:off x="822960" y="1379913"/>
            <a:ext cx="4881630" cy="4489180"/>
          </a:xfrm>
        </p:spPr>
        <p:txBody>
          <a:bodyPr/>
          <a:lstStyle/>
          <a:p>
            <a:r>
              <a:rPr lang="de-DE" dirty="0"/>
              <a:t>1. Grundsätzliches Verarbeitungsverbot </a:t>
            </a:r>
          </a:p>
          <a:p>
            <a:r>
              <a:rPr lang="de-DE" dirty="0"/>
              <a:t>- die Verarbeitung „sensibler Daten“ ist grundsätzlich verboten </a:t>
            </a:r>
          </a:p>
          <a:p>
            <a:r>
              <a:rPr lang="de-DE" dirty="0"/>
              <a:t>- Art. 9 DS-GVO enthält einen (abschließenden/enumerativen) Katalog dieser Datenkategorien</a:t>
            </a:r>
          </a:p>
          <a:p>
            <a:r>
              <a:rPr lang="de-DE" dirty="0"/>
              <a:t>- folgt dem Risikoansatz: besonderer Schutzbedarf wegen hoher Missbrauchsrisiken</a:t>
            </a:r>
          </a:p>
          <a:p>
            <a:r>
              <a:rPr lang="de-DE" dirty="0"/>
              <a:t> - eigentlich systemwidrig, da die DS-GVO </a:t>
            </a:r>
            <a:r>
              <a:rPr lang="de-DE" dirty="0" err="1"/>
              <a:t>grds</a:t>
            </a:r>
            <a:r>
              <a:rPr lang="de-DE" dirty="0"/>
              <a:t>. auf den </a:t>
            </a:r>
            <a:r>
              <a:rPr lang="de-DE" u="sng" dirty="0"/>
              <a:t>Verwendungszusammenhang</a:t>
            </a:r>
            <a:r>
              <a:rPr lang="de-DE" dirty="0"/>
              <a:t> abstellt </a:t>
            </a:r>
          </a:p>
          <a:p>
            <a:r>
              <a:rPr lang="de-DE" dirty="0"/>
              <a:t>- im Falle des Art. 9 wird der </a:t>
            </a:r>
            <a:r>
              <a:rPr lang="de-DE" u="sng" dirty="0"/>
              <a:t>Verwendungszusammenhang</a:t>
            </a:r>
            <a:r>
              <a:rPr lang="de-DE" dirty="0"/>
              <a:t> erst als </a:t>
            </a:r>
            <a:r>
              <a:rPr lang="de-DE" u="sng" dirty="0"/>
              <a:t>Ausnahmetatbestand</a:t>
            </a:r>
            <a:r>
              <a:rPr lang="de-DE" dirty="0"/>
              <a:t> berücksichtigt</a:t>
            </a:r>
          </a:p>
        </p:txBody>
      </p:sp>
      <p:sp>
        <p:nvSpPr>
          <p:cNvPr id="4" name="Datumsplatzhalter 3">
            <a:extLst>
              <a:ext uri="{FF2B5EF4-FFF2-40B4-BE49-F238E27FC236}">
                <a16:creationId xmlns:a16="http://schemas.microsoft.com/office/drawing/2014/main" id="{30988762-C294-6263-E7E1-15C49F1C5BE9}"/>
              </a:ext>
            </a:extLst>
          </p:cNvPr>
          <p:cNvSpPr>
            <a:spLocks noGrp="1"/>
          </p:cNvSpPr>
          <p:nvPr>
            <p:ph type="dt" sz="half" idx="10"/>
          </p:nvPr>
        </p:nvSpPr>
        <p:spPr>
          <a:xfrm>
            <a:off x="822959" y="6457300"/>
            <a:ext cx="1854203" cy="365125"/>
          </a:xfrm>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A4AF6932-DBF0-A31C-A3F2-E51EA14F32FA}"/>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70FE5C3B-ED08-8405-A075-F345EB1BEA96}"/>
              </a:ext>
            </a:extLst>
          </p:cNvPr>
          <p:cNvSpPr>
            <a:spLocks noGrp="1"/>
          </p:cNvSpPr>
          <p:nvPr>
            <p:ph type="sldNum" sz="quarter" idx="12"/>
          </p:nvPr>
        </p:nvSpPr>
        <p:spPr/>
        <p:txBody>
          <a:bodyPr/>
          <a:lstStyle/>
          <a:p>
            <a:fld id="{57313B9B-E75B-4DA2-AE36-E4E09BC9CB4D}" type="slidenum">
              <a:rPr lang="de-DE" smtClean="0"/>
              <a:t>34</a:t>
            </a:fld>
            <a:endParaRPr lang="de-DE" dirty="0"/>
          </a:p>
        </p:txBody>
      </p:sp>
      <p:pic>
        <p:nvPicPr>
          <p:cNvPr id="7" name="Grafik 6" descr="Ein Bild, das Menschliches Gesicht, Kleidung, Person, Lächeln enthält.&#10;&#10;Automatisch generierte Beschreibung">
            <a:extLst>
              <a:ext uri="{FF2B5EF4-FFF2-40B4-BE49-F238E27FC236}">
                <a16:creationId xmlns:a16="http://schemas.microsoft.com/office/drawing/2014/main" id="{3986A94F-A95E-6EAB-473A-0E61F041F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4590" y="2189948"/>
            <a:ext cx="3441507" cy="3441507"/>
          </a:xfrm>
          <a:prstGeom prst="rect">
            <a:avLst/>
          </a:prstGeom>
        </p:spPr>
      </p:pic>
    </p:spTree>
    <p:extLst>
      <p:ext uri="{BB962C8B-B14F-4D97-AF65-F5344CB8AC3E}">
        <p14:creationId xmlns:p14="http://schemas.microsoft.com/office/powerpoint/2010/main" val="152159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87A1F0-B406-9545-5D07-8FD297E73321}"/>
              </a:ext>
            </a:extLst>
          </p:cNvPr>
          <p:cNvSpPr>
            <a:spLocks noGrp="1"/>
          </p:cNvSpPr>
          <p:nvPr>
            <p:ph type="title"/>
          </p:nvPr>
        </p:nvSpPr>
        <p:spPr/>
        <p:txBody>
          <a:bodyPr/>
          <a:lstStyle/>
          <a:p>
            <a:r>
              <a:rPr lang="de-DE" dirty="0"/>
              <a:t>Verarbeitung besonderer Kategorien personenbezogener Daten (Art. 9 DS-GVO) </a:t>
            </a:r>
          </a:p>
        </p:txBody>
      </p:sp>
      <p:sp>
        <p:nvSpPr>
          <p:cNvPr id="3" name="Inhaltsplatzhalter 2">
            <a:extLst>
              <a:ext uri="{FF2B5EF4-FFF2-40B4-BE49-F238E27FC236}">
                <a16:creationId xmlns:a16="http://schemas.microsoft.com/office/drawing/2014/main" id="{C67A2BD6-3D9D-6597-3E42-5CBD36BD7E1D}"/>
              </a:ext>
            </a:extLst>
          </p:cNvPr>
          <p:cNvSpPr>
            <a:spLocks noGrp="1"/>
          </p:cNvSpPr>
          <p:nvPr>
            <p:ph idx="1"/>
          </p:nvPr>
        </p:nvSpPr>
        <p:spPr/>
        <p:txBody>
          <a:bodyPr>
            <a:normAutofit lnSpcReduction="10000"/>
          </a:bodyPr>
          <a:lstStyle/>
          <a:p>
            <a:r>
              <a:rPr lang="de-DE" dirty="0"/>
              <a:t>2. Einzelne Zulässigkeitstatbestände </a:t>
            </a:r>
          </a:p>
          <a:p>
            <a:r>
              <a:rPr lang="de-DE" dirty="0"/>
              <a:t>a) Einwilligung </a:t>
            </a:r>
          </a:p>
          <a:p>
            <a:r>
              <a:rPr lang="de-DE" dirty="0"/>
              <a:t>b) Arbeitsrecht und Sozialschutz</a:t>
            </a:r>
          </a:p>
          <a:p>
            <a:r>
              <a:rPr lang="de-DE" dirty="0"/>
              <a:t>c) Schutz lebenswichtiger Interessen </a:t>
            </a:r>
          </a:p>
          <a:p>
            <a:r>
              <a:rPr lang="de-DE" dirty="0"/>
              <a:t>d) Stiftungen, Vereinigungen und sonstige Organisationen </a:t>
            </a:r>
          </a:p>
          <a:p>
            <a:r>
              <a:rPr lang="de-DE" dirty="0"/>
              <a:t>e) von Betroffenen veröffentlichte Daten </a:t>
            </a:r>
          </a:p>
          <a:p>
            <a:r>
              <a:rPr lang="de-DE" dirty="0"/>
              <a:t>f) Verfolgung rechtlicher Ansprüche </a:t>
            </a:r>
          </a:p>
          <a:p>
            <a:r>
              <a:rPr lang="de-DE" dirty="0"/>
              <a:t>g) erhebliches öffentliches Interesse</a:t>
            </a:r>
          </a:p>
          <a:p>
            <a:r>
              <a:rPr lang="de-DE" dirty="0"/>
              <a:t>h) Versorgung im Gesundheitsbereich</a:t>
            </a:r>
          </a:p>
          <a:p>
            <a:r>
              <a:rPr lang="de-DE" dirty="0"/>
              <a:t>i) öffentliche Gesundheitsinteressen</a:t>
            </a:r>
          </a:p>
          <a:p>
            <a:r>
              <a:rPr lang="de-DE" dirty="0"/>
              <a:t>j) archivarische, wissenschaftliche und statistische Zwecke</a:t>
            </a:r>
          </a:p>
        </p:txBody>
      </p:sp>
      <p:sp>
        <p:nvSpPr>
          <p:cNvPr id="4" name="Datumsplatzhalter 3">
            <a:extLst>
              <a:ext uri="{FF2B5EF4-FFF2-40B4-BE49-F238E27FC236}">
                <a16:creationId xmlns:a16="http://schemas.microsoft.com/office/drawing/2014/main" id="{A9EA2268-A856-C3DB-3865-DA88FE6BA965}"/>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6C61241D-0C2E-6D0F-75A3-98259B66CA8A}"/>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3972E448-3EB5-0CD4-E1C9-CB5E86DF1A06}"/>
              </a:ext>
            </a:extLst>
          </p:cNvPr>
          <p:cNvSpPr>
            <a:spLocks noGrp="1"/>
          </p:cNvSpPr>
          <p:nvPr>
            <p:ph type="sldNum" sz="quarter" idx="12"/>
          </p:nvPr>
        </p:nvSpPr>
        <p:spPr/>
        <p:txBody>
          <a:bodyPr/>
          <a:lstStyle/>
          <a:p>
            <a:fld id="{57313B9B-E75B-4DA2-AE36-E4E09BC9CB4D}" type="slidenum">
              <a:rPr lang="de-DE" smtClean="0"/>
              <a:t>35</a:t>
            </a:fld>
            <a:endParaRPr lang="de-DE" dirty="0"/>
          </a:p>
        </p:txBody>
      </p:sp>
    </p:spTree>
    <p:extLst>
      <p:ext uri="{BB962C8B-B14F-4D97-AF65-F5344CB8AC3E}">
        <p14:creationId xmlns:p14="http://schemas.microsoft.com/office/powerpoint/2010/main" val="283796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ED6E5-94EA-59C6-4E5A-5C1E2724F76D}"/>
              </a:ext>
            </a:extLst>
          </p:cNvPr>
          <p:cNvSpPr>
            <a:spLocks noGrp="1"/>
          </p:cNvSpPr>
          <p:nvPr>
            <p:ph type="title"/>
          </p:nvPr>
        </p:nvSpPr>
        <p:spPr/>
        <p:txBody>
          <a:bodyPr/>
          <a:lstStyle/>
          <a:p>
            <a:r>
              <a:rPr lang="de-DE" dirty="0"/>
              <a:t>Verarbeitung besonderer Kategorien personenbezogener Daten (Art. 9 DS-GVO) </a:t>
            </a:r>
          </a:p>
        </p:txBody>
      </p:sp>
      <p:sp>
        <p:nvSpPr>
          <p:cNvPr id="3" name="Inhaltsplatzhalter 2">
            <a:extLst>
              <a:ext uri="{FF2B5EF4-FFF2-40B4-BE49-F238E27FC236}">
                <a16:creationId xmlns:a16="http://schemas.microsoft.com/office/drawing/2014/main" id="{22E7CCF4-9A47-851D-056F-232830615949}"/>
              </a:ext>
            </a:extLst>
          </p:cNvPr>
          <p:cNvSpPr>
            <a:spLocks noGrp="1"/>
          </p:cNvSpPr>
          <p:nvPr>
            <p:ph idx="1"/>
          </p:nvPr>
        </p:nvSpPr>
        <p:spPr/>
        <p:txBody>
          <a:bodyPr/>
          <a:lstStyle/>
          <a:p>
            <a:r>
              <a:rPr lang="de-DE" dirty="0"/>
              <a:t>3. Weitere Schutzregeln hinsichtlich Art. 9 </a:t>
            </a:r>
          </a:p>
          <a:p>
            <a:r>
              <a:rPr lang="de-DE" dirty="0"/>
              <a:t>- Art. 6 Abs. 4 </a:t>
            </a:r>
            <a:r>
              <a:rPr lang="de-DE" dirty="0" err="1"/>
              <a:t>lit</a:t>
            </a:r>
            <a:r>
              <a:rPr lang="de-DE" dirty="0"/>
              <a:t>. c DS-GVO (bei Zweckänderungen) </a:t>
            </a:r>
          </a:p>
          <a:p>
            <a:r>
              <a:rPr lang="de-DE" dirty="0"/>
              <a:t>- Art. 22 DS-GVO (bei automatisierten Entscheidungen) </a:t>
            </a:r>
          </a:p>
          <a:p>
            <a:r>
              <a:rPr lang="de-DE" dirty="0"/>
              <a:t>- Art. 35 Abs. 3 </a:t>
            </a:r>
            <a:r>
              <a:rPr lang="de-DE" dirty="0" err="1"/>
              <a:t>lit</a:t>
            </a:r>
            <a:r>
              <a:rPr lang="de-DE" dirty="0"/>
              <a:t>. b DS-GVO (bei Datenschutzfolgeabschätzungen)  </a:t>
            </a:r>
          </a:p>
          <a:p>
            <a:endParaRPr lang="de-DE" dirty="0"/>
          </a:p>
        </p:txBody>
      </p:sp>
      <p:sp>
        <p:nvSpPr>
          <p:cNvPr id="4" name="Datumsplatzhalter 3">
            <a:extLst>
              <a:ext uri="{FF2B5EF4-FFF2-40B4-BE49-F238E27FC236}">
                <a16:creationId xmlns:a16="http://schemas.microsoft.com/office/drawing/2014/main" id="{549B5C52-6ED1-F3BF-0ECF-7C19A94980DB}"/>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26BE83A4-38E2-3C4B-0A46-60674DD7C428}"/>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8EDAB845-62BA-260A-8436-65F5E4BDA1E1}"/>
              </a:ext>
            </a:extLst>
          </p:cNvPr>
          <p:cNvSpPr>
            <a:spLocks noGrp="1"/>
          </p:cNvSpPr>
          <p:nvPr>
            <p:ph type="sldNum" sz="quarter" idx="12"/>
          </p:nvPr>
        </p:nvSpPr>
        <p:spPr/>
        <p:txBody>
          <a:bodyPr/>
          <a:lstStyle/>
          <a:p>
            <a:fld id="{57313B9B-E75B-4DA2-AE36-E4E09BC9CB4D}" type="slidenum">
              <a:rPr lang="de-DE" smtClean="0"/>
              <a:t>36</a:t>
            </a:fld>
            <a:endParaRPr lang="de-DE" dirty="0"/>
          </a:p>
        </p:txBody>
      </p:sp>
    </p:spTree>
    <p:extLst>
      <p:ext uri="{BB962C8B-B14F-4D97-AF65-F5344CB8AC3E}">
        <p14:creationId xmlns:p14="http://schemas.microsoft.com/office/powerpoint/2010/main" val="675173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1A82CE-C75A-5157-81B7-33FEAD7EF94F}"/>
              </a:ext>
            </a:extLst>
          </p:cNvPr>
          <p:cNvSpPr>
            <a:spLocks noGrp="1"/>
          </p:cNvSpPr>
          <p:nvPr>
            <p:ph type="title"/>
          </p:nvPr>
        </p:nvSpPr>
        <p:spPr/>
        <p:txBody>
          <a:bodyPr/>
          <a:lstStyle/>
          <a:p>
            <a:r>
              <a:rPr lang="de-DE" dirty="0"/>
              <a:t>Verarbeitung von Informationen über Straftaten, Art. 10 DS-GVO</a:t>
            </a:r>
          </a:p>
        </p:txBody>
      </p:sp>
      <p:sp>
        <p:nvSpPr>
          <p:cNvPr id="3" name="Inhaltsplatzhalter 2">
            <a:extLst>
              <a:ext uri="{FF2B5EF4-FFF2-40B4-BE49-F238E27FC236}">
                <a16:creationId xmlns:a16="http://schemas.microsoft.com/office/drawing/2014/main" id="{AA1F4141-811B-DC6E-E794-8B744FAF147E}"/>
              </a:ext>
            </a:extLst>
          </p:cNvPr>
          <p:cNvSpPr>
            <a:spLocks noGrp="1"/>
          </p:cNvSpPr>
          <p:nvPr>
            <p:ph idx="1"/>
          </p:nvPr>
        </p:nvSpPr>
        <p:spPr/>
        <p:txBody>
          <a:bodyPr/>
          <a:lstStyle/>
          <a:p>
            <a:r>
              <a:rPr lang="de-DE" dirty="0"/>
              <a:t>IV. - Art. 10 DSGVO erlaubt die Verarbeitung nach Art. 6 DS-GVO nur unter behördlicher Aufsicht. </a:t>
            </a:r>
          </a:p>
          <a:p>
            <a:r>
              <a:rPr lang="de-DE" dirty="0"/>
              <a:t>- für Strafverfolgungs-Zwecke vorgenommene </a:t>
            </a:r>
            <a:r>
              <a:rPr lang="de-DE" i="1" dirty="0"/>
              <a:t>Datenverarbeitungen zu Straftaten</a:t>
            </a:r>
            <a:r>
              <a:rPr lang="de-DE" dirty="0"/>
              <a:t> werden über die Richtlinie 2016/680 erfasst und nicht von der DSGVO geregelt, vgl. Art. </a:t>
            </a:r>
            <a:r>
              <a:rPr lang="de-DE" dirty="0">
                <a:hlinkClick r:id="rId2"/>
              </a:rPr>
              <a:t>2</a:t>
            </a:r>
            <a:r>
              <a:rPr lang="de-DE" dirty="0"/>
              <a:t> Abs. </a:t>
            </a:r>
            <a:r>
              <a:rPr lang="de-DE" dirty="0">
                <a:hlinkClick r:id="rId3"/>
              </a:rPr>
              <a:t>2</a:t>
            </a:r>
            <a:r>
              <a:rPr lang="de-DE" dirty="0"/>
              <a:t> </a:t>
            </a:r>
            <a:r>
              <a:rPr lang="de-DE" dirty="0" err="1"/>
              <a:t>lit</a:t>
            </a:r>
            <a:r>
              <a:rPr lang="de-DE" dirty="0"/>
              <a:t>. d DSGVO</a:t>
            </a:r>
          </a:p>
          <a:p>
            <a:endParaRPr lang="de-DE" dirty="0"/>
          </a:p>
          <a:p>
            <a:pPr marL="0" indent="0">
              <a:buNone/>
            </a:pPr>
            <a:endParaRPr lang="de-DE" dirty="0"/>
          </a:p>
        </p:txBody>
      </p:sp>
      <p:sp>
        <p:nvSpPr>
          <p:cNvPr id="4" name="Datumsplatzhalter 3">
            <a:extLst>
              <a:ext uri="{FF2B5EF4-FFF2-40B4-BE49-F238E27FC236}">
                <a16:creationId xmlns:a16="http://schemas.microsoft.com/office/drawing/2014/main" id="{33B9BA4A-BCE7-D1C9-009F-FF1E1408D165}"/>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4BF1E06E-4576-038F-DA8F-47B1EF8BFC2F}"/>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201BAE85-9761-F580-96B0-B7141EE6848F}"/>
              </a:ext>
            </a:extLst>
          </p:cNvPr>
          <p:cNvSpPr>
            <a:spLocks noGrp="1"/>
          </p:cNvSpPr>
          <p:nvPr>
            <p:ph type="sldNum" sz="quarter" idx="12"/>
          </p:nvPr>
        </p:nvSpPr>
        <p:spPr/>
        <p:txBody>
          <a:bodyPr/>
          <a:lstStyle/>
          <a:p>
            <a:fld id="{57313B9B-E75B-4DA2-AE36-E4E09BC9CB4D}" type="slidenum">
              <a:rPr lang="de-DE" smtClean="0"/>
              <a:t>37</a:t>
            </a:fld>
            <a:endParaRPr lang="de-DE" dirty="0"/>
          </a:p>
        </p:txBody>
      </p:sp>
    </p:spTree>
    <p:extLst>
      <p:ext uri="{BB962C8B-B14F-4D97-AF65-F5344CB8AC3E}">
        <p14:creationId xmlns:p14="http://schemas.microsoft.com/office/powerpoint/2010/main" val="3090539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CCF379-CB21-2BE8-852B-158EB971A17E}"/>
              </a:ext>
            </a:extLst>
          </p:cNvPr>
          <p:cNvSpPr>
            <a:spLocks noGrp="1"/>
          </p:cNvSpPr>
          <p:nvPr>
            <p:ph type="title"/>
          </p:nvPr>
        </p:nvSpPr>
        <p:spPr/>
        <p:txBody>
          <a:bodyPr/>
          <a:lstStyle/>
          <a:p>
            <a:r>
              <a:rPr lang="de-DE" dirty="0"/>
              <a:t>V. </a:t>
            </a:r>
            <a:r>
              <a:rPr lang="de-DE" dirty="0" err="1"/>
              <a:t>Profiling</a:t>
            </a:r>
            <a:r>
              <a:rPr lang="de-DE" dirty="0"/>
              <a:t> </a:t>
            </a:r>
          </a:p>
        </p:txBody>
      </p:sp>
      <p:sp>
        <p:nvSpPr>
          <p:cNvPr id="3" name="Inhaltsplatzhalter 2">
            <a:extLst>
              <a:ext uri="{FF2B5EF4-FFF2-40B4-BE49-F238E27FC236}">
                <a16:creationId xmlns:a16="http://schemas.microsoft.com/office/drawing/2014/main" id="{276BD8F1-4595-A262-F27F-4A3BDEF5AB1E}"/>
              </a:ext>
            </a:extLst>
          </p:cNvPr>
          <p:cNvSpPr>
            <a:spLocks noGrp="1"/>
          </p:cNvSpPr>
          <p:nvPr>
            <p:ph idx="1"/>
          </p:nvPr>
        </p:nvSpPr>
        <p:spPr/>
        <p:txBody>
          <a:bodyPr/>
          <a:lstStyle/>
          <a:p>
            <a:r>
              <a:rPr lang="de-DE" dirty="0"/>
              <a:t>1. Verbot automatisierter Entscheidungen, Art. 22 DSGVO – Allgemeines </a:t>
            </a:r>
          </a:p>
          <a:p>
            <a:r>
              <a:rPr lang="de-DE" dirty="0"/>
              <a:t>- </a:t>
            </a:r>
            <a:r>
              <a:rPr lang="de-DE" dirty="0" err="1"/>
              <a:t>Profiling</a:t>
            </a:r>
            <a:r>
              <a:rPr lang="de-DE" dirty="0"/>
              <a:t> ist in Art. 4 Nr. 4 DSGVO legaldefiniert </a:t>
            </a:r>
          </a:p>
          <a:p>
            <a:r>
              <a:rPr lang="de-DE" dirty="0"/>
              <a:t>- Personen dürfen nicht zum </a:t>
            </a:r>
            <a:r>
              <a:rPr lang="de-DE" b="1" dirty="0"/>
              <a:t>Objekt der Datenverarbeitung</a:t>
            </a:r>
            <a:r>
              <a:rPr lang="de-DE" dirty="0"/>
              <a:t> herabsinken </a:t>
            </a:r>
          </a:p>
          <a:p>
            <a:r>
              <a:rPr lang="de-DE" dirty="0"/>
              <a:t>=  Entscheidungen müssen </a:t>
            </a:r>
            <a:r>
              <a:rPr lang="de-DE" b="1" dirty="0"/>
              <a:t>personal verantwortet</a:t>
            </a:r>
            <a:r>
              <a:rPr lang="de-DE" dirty="0"/>
              <a:t> werden</a:t>
            </a:r>
          </a:p>
          <a:p>
            <a:r>
              <a:rPr lang="de-DE" dirty="0"/>
              <a:t>Die </a:t>
            </a:r>
            <a:r>
              <a:rPr lang="de-DE" u="sng" dirty="0"/>
              <a:t>bloß vorgesehene Möglichkeit</a:t>
            </a:r>
            <a:r>
              <a:rPr lang="de-DE" dirty="0"/>
              <a:t> der menschlichen Überprüfung reicht nicht aus (Umsetzung problematisch).</a:t>
            </a:r>
          </a:p>
          <a:p>
            <a:r>
              <a:rPr lang="de-DE" dirty="0"/>
              <a:t>- </a:t>
            </a:r>
            <a:r>
              <a:rPr lang="de-DE" b="1" u="sng" dirty="0"/>
              <a:t>„Scoring“</a:t>
            </a:r>
            <a:r>
              <a:rPr lang="de-DE" dirty="0"/>
              <a:t> ist möglich </a:t>
            </a:r>
          </a:p>
          <a:p>
            <a:endParaRPr lang="de-DE" dirty="0"/>
          </a:p>
        </p:txBody>
      </p:sp>
      <p:sp>
        <p:nvSpPr>
          <p:cNvPr id="4" name="Datumsplatzhalter 3">
            <a:extLst>
              <a:ext uri="{FF2B5EF4-FFF2-40B4-BE49-F238E27FC236}">
                <a16:creationId xmlns:a16="http://schemas.microsoft.com/office/drawing/2014/main" id="{1AAAAD2C-EFF7-9881-C4CB-2DEDCF56D42A}"/>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B29BBC08-6F8D-DBAA-15F0-B599A09D78C4}"/>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260E8008-FE4E-104E-5B1B-2F64A4E207F9}"/>
              </a:ext>
            </a:extLst>
          </p:cNvPr>
          <p:cNvSpPr>
            <a:spLocks noGrp="1"/>
          </p:cNvSpPr>
          <p:nvPr>
            <p:ph type="sldNum" sz="quarter" idx="12"/>
          </p:nvPr>
        </p:nvSpPr>
        <p:spPr/>
        <p:txBody>
          <a:bodyPr/>
          <a:lstStyle/>
          <a:p>
            <a:fld id="{57313B9B-E75B-4DA2-AE36-E4E09BC9CB4D}" type="slidenum">
              <a:rPr lang="de-DE" smtClean="0"/>
              <a:t>38</a:t>
            </a:fld>
            <a:endParaRPr lang="de-DE" dirty="0"/>
          </a:p>
        </p:txBody>
      </p:sp>
    </p:spTree>
    <p:extLst>
      <p:ext uri="{BB962C8B-B14F-4D97-AF65-F5344CB8AC3E}">
        <p14:creationId xmlns:p14="http://schemas.microsoft.com/office/powerpoint/2010/main" val="38874874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5A682-26B5-E82F-A6B3-68D07681FC93}"/>
              </a:ext>
            </a:extLst>
          </p:cNvPr>
          <p:cNvSpPr>
            <a:spLocks noGrp="1"/>
          </p:cNvSpPr>
          <p:nvPr>
            <p:ph type="title"/>
          </p:nvPr>
        </p:nvSpPr>
        <p:spPr/>
        <p:txBody>
          <a:bodyPr/>
          <a:lstStyle/>
          <a:p>
            <a:r>
              <a:rPr lang="de-DE" dirty="0" err="1"/>
              <a:t>Profiling</a:t>
            </a:r>
            <a:r>
              <a:rPr lang="de-DE" dirty="0"/>
              <a:t> </a:t>
            </a:r>
          </a:p>
        </p:txBody>
      </p:sp>
      <p:sp>
        <p:nvSpPr>
          <p:cNvPr id="3" name="Inhaltsplatzhalter 2">
            <a:extLst>
              <a:ext uri="{FF2B5EF4-FFF2-40B4-BE49-F238E27FC236}">
                <a16:creationId xmlns:a16="http://schemas.microsoft.com/office/drawing/2014/main" id="{AF90EB83-F252-F894-053B-BA1614534377}"/>
              </a:ext>
            </a:extLst>
          </p:cNvPr>
          <p:cNvSpPr>
            <a:spLocks noGrp="1"/>
          </p:cNvSpPr>
          <p:nvPr>
            <p:ph idx="1"/>
          </p:nvPr>
        </p:nvSpPr>
        <p:spPr/>
        <p:txBody>
          <a:bodyPr/>
          <a:lstStyle/>
          <a:p>
            <a:r>
              <a:rPr lang="de-DE" dirty="0"/>
              <a:t>V. 2 Verbot automatisierter Entscheidungen, Art. 22 DSGVO – Ausnahmen</a:t>
            </a:r>
          </a:p>
          <a:p>
            <a:r>
              <a:rPr lang="de-DE" dirty="0"/>
              <a:t>- wenn die Entscheidung für den Abschluss eines Vertrags erforderlich ist, Art. 22 Abs. 2 </a:t>
            </a:r>
            <a:r>
              <a:rPr lang="de-DE" dirty="0" err="1"/>
              <a:t>lit</a:t>
            </a:r>
            <a:r>
              <a:rPr lang="de-DE" dirty="0"/>
              <a:t> a DSGVO </a:t>
            </a:r>
          </a:p>
          <a:p>
            <a:r>
              <a:rPr lang="de-DE" dirty="0"/>
              <a:t>- bei Einwilligung der betroffenen Person </a:t>
            </a:r>
          </a:p>
          <a:p>
            <a:r>
              <a:rPr lang="de-DE" dirty="0"/>
              <a:t>-  wenn eine spezielle Rechtsgrundlage die Entscheidung zulässt („Öffnungsklausel“) </a:t>
            </a:r>
          </a:p>
          <a:p>
            <a:r>
              <a:rPr lang="de-DE" dirty="0"/>
              <a:t> &gt; Beispiel: § 37 BDSG enthält eine (nationale) Ausnahme für Versicherungsleistungen (insbes. bei privater Krankenversicherung) </a:t>
            </a:r>
          </a:p>
          <a:p>
            <a:endParaRPr lang="de-DE" dirty="0"/>
          </a:p>
          <a:p>
            <a:r>
              <a:rPr lang="de-DE" dirty="0"/>
              <a:t> </a:t>
            </a:r>
          </a:p>
          <a:p>
            <a:endParaRPr lang="de-DE" dirty="0"/>
          </a:p>
        </p:txBody>
      </p:sp>
      <p:sp>
        <p:nvSpPr>
          <p:cNvPr id="4" name="Datumsplatzhalter 3">
            <a:extLst>
              <a:ext uri="{FF2B5EF4-FFF2-40B4-BE49-F238E27FC236}">
                <a16:creationId xmlns:a16="http://schemas.microsoft.com/office/drawing/2014/main" id="{BA2CB7B2-6AAD-DBDA-AF79-E79CBC2C73D6}"/>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8CF97F64-A7F3-5201-BDF2-C3BE8A0C3F1B}"/>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366F4BC4-F5F7-3DB1-0E22-0B68D7786256}"/>
              </a:ext>
            </a:extLst>
          </p:cNvPr>
          <p:cNvSpPr>
            <a:spLocks noGrp="1"/>
          </p:cNvSpPr>
          <p:nvPr>
            <p:ph type="sldNum" sz="quarter" idx="12"/>
          </p:nvPr>
        </p:nvSpPr>
        <p:spPr/>
        <p:txBody>
          <a:bodyPr/>
          <a:lstStyle/>
          <a:p>
            <a:fld id="{57313B9B-E75B-4DA2-AE36-E4E09BC9CB4D}" type="slidenum">
              <a:rPr lang="de-DE" smtClean="0"/>
              <a:t>39</a:t>
            </a:fld>
            <a:endParaRPr lang="de-DE" dirty="0"/>
          </a:p>
        </p:txBody>
      </p:sp>
    </p:spTree>
    <p:extLst>
      <p:ext uri="{BB962C8B-B14F-4D97-AF65-F5344CB8AC3E}">
        <p14:creationId xmlns:p14="http://schemas.microsoft.com/office/powerpoint/2010/main" val="1201424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9B8308-B5ED-4838-0789-692B46123674}"/>
              </a:ext>
            </a:extLst>
          </p:cNvPr>
          <p:cNvSpPr>
            <a:spLocks noGrp="1"/>
          </p:cNvSpPr>
          <p:nvPr>
            <p:ph type="title"/>
          </p:nvPr>
        </p:nvSpPr>
        <p:spPr/>
        <p:txBody>
          <a:bodyPr/>
          <a:lstStyle/>
          <a:p>
            <a:r>
              <a:rPr lang="de-DE" dirty="0"/>
              <a:t>Gesetztextsammlung – </a:t>
            </a:r>
            <a:r>
              <a:rPr lang="de-DE" u="sng" dirty="0"/>
              <a:t>eine</a:t>
            </a:r>
            <a:r>
              <a:rPr lang="de-DE" dirty="0"/>
              <a:t> von beiden </a:t>
            </a:r>
          </a:p>
        </p:txBody>
      </p:sp>
      <p:sp>
        <p:nvSpPr>
          <p:cNvPr id="4" name="Datumsplatzhalter 3">
            <a:extLst>
              <a:ext uri="{FF2B5EF4-FFF2-40B4-BE49-F238E27FC236}">
                <a16:creationId xmlns:a16="http://schemas.microsoft.com/office/drawing/2014/main" id="{9D933362-A828-1A94-3569-BF728CF1398E}"/>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E31DF532-142F-A4D5-A575-4730768BF3C2}"/>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81B7D73C-F38F-09F9-DD4D-C693E1648CFC}"/>
              </a:ext>
            </a:extLst>
          </p:cNvPr>
          <p:cNvSpPr>
            <a:spLocks noGrp="1"/>
          </p:cNvSpPr>
          <p:nvPr>
            <p:ph type="sldNum" sz="quarter" idx="12"/>
          </p:nvPr>
        </p:nvSpPr>
        <p:spPr/>
        <p:txBody>
          <a:bodyPr/>
          <a:lstStyle/>
          <a:p>
            <a:fld id="{57313B9B-E75B-4DA2-AE36-E4E09BC9CB4D}" type="slidenum">
              <a:rPr lang="de-DE" smtClean="0"/>
              <a:t>4</a:t>
            </a:fld>
            <a:endParaRPr lang="de-DE" dirty="0"/>
          </a:p>
        </p:txBody>
      </p:sp>
      <p:pic>
        <p:nvPicPr>
          <p:cNvPr id="12" name="Inhaltsplatzhalter 11">
            <a:extLst>
              <a:ext uri="{FF2B5EF4-FFF2-40B4-BE49-F238E27FC236}">
                <a16:creationId xmlns:a16="http://schemas.microsoft.com/office/drawing/2014/main" id="{B23B233B-F412-C0B8-C800-44A78E8E3556}"/>
              </a:ext>
            </a:extLst>
          </p:cNvPr>
          <p:cNvPicPr>
            <a:picLocks noGrp="1" noChangeAspect="1"/>
          </p:cNvPicPr>
          <p:nvPr>
            <p:ph idx="1"/>
          </p:nvPr>
        </p:nvPicPr>
        <p:blipFill>
          <a:blip r:embed="rId2"/>
          <a:stretch>
            <a:fillRect/>
          </a:stretch>
        </p:blipFill>
        <p:spPr>
          <a:xfrm>
            <a:off x="307363" y="1264948"/>
            <a:ext cx="5252152" cy="1973627"/>
          </a:xfrm>
        </p:spPr>
      </p:pic>
      <p:pic>
        <p:nvPicPr>
          <p:cNvPr id="14" name="Grafik 13">
            <a:extLst>
              <a:ext uri="{FF2B5EF4-FFF2-40B4-BE49-F238E27FC236}">
                <a16:creationId xmlns:a16="http://schemas.microsoft.com/office/drawing/2014/main" id="{4CD7B8BC-07D0-F179-CF8C-433129D83DDA}"/>
              </a:ext>
            </a:extLst>
          </p:cNvPr>
          <p:cNvPicPr>
            <a:picLocks noChangeAspect="1"/>
          </p:cNvPicPr>
          <p:nvPr/>
        </p:nvPicPr>
        <p:blipFill>
          <a:blip r:embed="rId3"/>
          <a:stretch>
            <a:fillRect/>
          </a:stretch>
        </p:blipFill>
        <p:spPr>
          <a:xfrm>
            <a:off x="464769" y="3711878"/>
            <a:ext cx="5252152" cy="2293023"/>
          </a:xfrm>
          <a:prstGeom prst="rect">
            <a:avLst/>
          </a:prstGeom>
        </p:spPr>
      </p:pic>
      <p:sp>
        <p:nvSpPr>
          <p:cNvPr id="16" name="Textfeld 15">
            <a:extLst>
              <a:ext uri="{FF2B5EF4-FFF2-40B4-BE49-F238E27FC236}">
                <a16:creationId xmlns:a16="http://schemas.microsoft.com/office/drawing/2014/main" id="{692AD9E8-43D5-AF82-DC9C-85A82C90F1AF}"/>
              </a:ext>
            </a:extLst>
          </p:cNvPr>
          <p:cNvSpPr txBox="1"/>
          <p:nvPr/>
        </p:nvSpPr>
        <p:spPr>
          <a:xfrm>
            <a:off x="6022051" y="4664473"/>
            <a:ext cx="3387384" cy="646331"/>
          </a:xfrm>
          <a:prstGeom prst="rect">
            <a:avLst/>
          </a:prstGeom>
          <a:noFill/>
        </p:spPr>
        <p:txBody>
          <a:bodyPr wrap="square">
            <a:spAutoFit/>
          </a:bodyPr>
          <a:lstStyle/>
          <a:p>
            <a:r>
              <a:rPr lang="de-DE" dirty="0"/>
              <a:t>ISBN-13 : 978-3423531955</a:t>
            </a:r>
          </a:p>
          <a:p>
            <a:r>
              <a:rPr lang="de-DE" dirty="0"/>
              <a:t>23,90 Euro</a:t>
            </a:r>
          </a:p>
        </p:txBody>
      </p:sp>
      <p:sp>
        <p:nvSpPr>
          <p:cNvPr id="17" name="Rectangle 1">
            <a:extLst>
              <a:ext uri="{FF2B5EF4-FFF2-40B4-BE49-F238E27FC236}">
                <a16:creationId xmlns:a16="http://schemas.microsoft.com/office/drawing/2014/main" id="{D7CA9930-0CA9-BD16-650C-83DA55862AD0}"/>
              </a:ext>
            </a:extLst>
          </p:cNvPr>
          <p:cNvSpPr>
            <a:spLocks noChangeArrowheads="1"/>
          </p:cNvSpPr>
          <p:nvPr/>
        </p:nvSpPr>
        <p:spPr bwMode="auto">
          <a:xfrm>
            <a:off x="6022051" y="2113222"/>
            <a:ext cx="26260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de-DE" altLang="de-DE" sz="1800" b="0" i="0" u="none" strike="noStrike" cap="none" normalizeH="0" baseline="0" dirty="0">
                <a:ln>
                  <a:noFill/>
                </a:ln>
                <a:solidFill>
                  <a:schemeClr val="tx1"/>
                </a:solidFill>
                <a:effectLst/>
              </a:rPr>
              <a:t>ISBN-13: ‎978-1987553659</a:t>
            </a:r>
          </a:p>
          <a:p>
            <a:pPr marL="0" marR="0" lvl="0" indent="0" algn="l" defTabSz="914400" rtl="0" eaLnBrk="0" fontAlgn="base" latinLnBrk="0" hangingPunct="0">
              <a:lnSpc>
                <a:spcPct val="100000"/>
              </a:lnSpc>
              <a:spcBef>
                <a:spcPct val="0"/>
              </a:spcBef>
              <a:spcAft>
                <a:spcPct val="0"/>
              </a:spcAft>
              <a:buClrTx/>
              <a:buSzTx/>
              <a:tabLst/>
            </a:pPr>
            <a:r>
              <a:rPr lang="de-DE" altLang="de-DE" dirty="0"/>
              <a:t>13,90 Euro</a:t>
            </a:r>
            <a:r>
              <a:rPr kumimoji="0" lang="de-DE" altLang="de-DE" sz="1800" b="0" i="0" u="none" strike="noStrike" cap="none" normalizeH="0" baseline="0" dirty="0">
                <a:ln>
                  <a:noFill/>
                </a:ln>
                <a:solidFill>
                  <a:schemeClr val="tx1"/>
                </a:solidFill>
                <a:effectLst/>
              </a:rPr>
              <a:t> </a:t>
            </a:r>
          </a:p>
        </p:txBody>
      </p:sp>
      <p:sp>
        <p:nvSpPr>
          <p:cNvPr id="19" name="Rectangle 3">
            <a:extLst>
              <a:ext uri="{FF2B5EF4-FFF2-40B4-BE49-F238E27FC236}">
                <a16:creationId xmlns:a16="http://schemas.microsoft.com/office/drawing/2014/main" id="{2E844AC3-D379-39CA-FECA-A9C9B32C1E72}"/>
              </a:ext>
            </a:extLst>
          </p:cNvPr>
          <p:cNvSpPr>
            <a:spLocks noChangeArrowheads="1"/>
          </p:cNvSpPr>
          <p:nvPr/>
        </p:nvSpPr>
        <p:spPr bwMode="auto">
          <a:xfrm>
            <a:off x="464768" y="3290561"/>
            <a:ext cx="86792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800" b="0" i="0" u="none" strike="noStrike" cap="none" normalizeH="0" baseline="0" dirty="0">
                <a:ln>
                  <a:noFill/>
                </a:ln>
                <a:solidFill>
                  <a:schemeClr val="tx1"/>
                </a:solidFill>
                <a:effectLst/>
                <a:latin typeface="Arial" panose="020B0604020202020204" pitchFamily="34" charset="0"/>
              </a:rPr>
              <a:t>ODER: </a:t>
            </a:r>
          </a:p>
        </p:txBody>
      </p:sp>
    </p:spTree>
    <p:extLst>
      <p:ext uri="{BB962C8B-B14F-4D97-AF65-F5344CB8AC3E}">
        <p14:creationId xmlns:p14="http://schemas.microsoft.com/office/powerpoint/2010/main" val="3141347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5759C-E3E6-62E9-049E-63829EFE6504}"/>
              </a:ext>
            </a:extLst>
          </p:cNvPr>
          <p:cNvSpPr>
            <a:spLocks noGrp="1"/>
          </p:cNvSpPr>
          <p:nvPr>
            <p:ph type="title"/>
          </p:nvPr>
        </p:nvSpPr>
        <p:spPr/>
        <p:txBody>
          <a:bodyPr>
            <a:normAutofit/>
          </a:bodyPr>
          <a:lstStyle/>
          <a:p>
            <a:r>
              <a:rPr lang="de-DE" dirty="0"/>
              <a:t>E. Einwilligung der betroffenen Person </a:t>
            </a:r>
            <a:br>
              <a:rPr lang="de-DE" dirty="0"/>
            </a:br>
            <a:r>
              <a:rPr lang="de-DE" sz="2400" dirty="0"/>
              <a:t>I. Grundsätzliches</a:t>
            </a:r>
            <a:endParaRPr lang="de-DE" dirty="0"/>
          </a:p>
        </p:txBody>
      </p:sp>
      <p:sp>
        <p:nvSpPr>
          <p:cNvPr id="3" name="Inhaltsplatzhalter 2">
            <a:extLst>
              <a:ext uri="{FF2B5EF4-FFF2-40B4-BE49-F238E27FC236}">
                <a16:creationId xmlns:a16="http://schemas.microsoft.com/office/drawing/2014/main" id="{4D43C636-2476-46A5-5C5F-73BC37A8CB4E}"/>
              </a:ext>
            </a:extLst>
          </p:cNvPr>
          <p:cNvSpPr>
            <a:spLocks noGrp="1"/>
          </p:cNvSpPr>
          <p:nvPr>
            <p:ph idx="1"/>
          </p:nvPr>
        </p:nvSpPr>
        <p:spPr/>
        <p:txBody>
          <a:bodyPr/>
          <a:lstStyle/>
          <a:p>
            <a:r>
              <a:rPr lang="de-DE" dirty="0"/>
              <a:t>- die Einwilligung ist in </a:t>
            </a:r>
            <a:r>
              <a:rPr lang="de-DE" u="sng" dirty="0"/>
              <a:t>Art.  7 und 4 Nr. 11 DS-GVO</a:t>
            </a:r>
            <a:r>
              <a:rPr lang="de-DE" dirty="0"/>
              <a:t> gesetzlich definiert </a:t>
            </a:r>
          </a:p>
          <a:p>
            <a:r>
              <a:rPr lang="de-DE" dirty="0"/>
              <a:t>&gt; mit zusätzlichen Anforderungen für Minderjährige in Art. 8 DS-GVO</a:t>
            </a:r>
          </a:p>
          <a:p>
            <a:r>
              <a:rPr lang="de-DE" dirty="0"/>
              <a:t>- ist Ausdruck des Rechts auf informationelle Selbstbestimmung </a:t>
            </a:r>
          </a:p>
          <a:p>
            <a:r>
              <a:rPr lang="de-DE" dirty="0"/>
              <a:t>- wirft große praktische Probleme auf</a:t>
            </a:r>
          </a:p>
          <a:p>
            <a:r>
              <a:rPr lang="de-DE" sz="1800" kern="100" dirty="0">
                <a:effectLst/>
                <a:latin typeface="Aptos" panose="020B0004020202020204" pitchFamily="34" charset="0"/>
                <a:ea typeface="Aptos" panose="020B0004020202020204" pitchFamily="34" charset="0"/>
                <a:cs typeface="Times New Roman" panose="02020603050405020304" pitchFamily="18" charset="0"/>
              </a:rPr>
              <a:t>Art. 4 Nr.11: </a:t>
            </a:r>
          </a:p>
          <a:p>
            <a:r>
              <a:rPr lang="de-DE" sz="1800" kern="100" dirty="0">
                <a:effectLst/>
                <a:latin typeface="Aptos" panose="020B0004020202020204" pitchFamily="34" charset="0"/>
                <a:ea typeface="Aptos" panose="020B0004020202020204" pitchFamily="34" charset="0"/>
                <a:cs typeface="Times New Roman" panose="02020603050405020304" pitchFamily="18" charset="0"/>
              </a:rPr>
              <a:t>„„Einwilligung“ der betroffenen Person jede </a:t>
            </a:r>
            <a:r>
              <a:rPr lang="de-DE" sz="1800" b="1" u="sng" kern="100" dirty="0">
                <a:effectLst/>
                <a:latin typeface="Aptos" panose="020B0004020202020204" pitchFamily="34" charset="0"/>
                <a:ea typeface="Aptos" panose="020B0004020202020204" pitchFamily="34" charset="0"/>
                <a:cs typeface="Times New Roman" panose="02020603050405020304" pitchFamily="18" charset="0"/>
              </a:rPr>
              <a:t>freiwillig</a:t>
            </a:r>
            <a:r>
              <a:rPr lang="de-DE" sz="1800" kern="100" dirty="0">
                <a:effectLst/>
                <a:latin typeface="Aptos" panose="020B0004020202020204" pitchFamily="34" charset="0"/>
                <a:ea typeface="Aptos" panose="020B0004020202020204" pitchFamily="34" charset="0"/>
                <a:cs typeface="Times New Roman" panose="02020603050405020304" pitchFamily="18" charset="0"/>
              </a:rPr>
              <a:t> für den bestimmten Fall, in </a:t>
            </a:r>
            <a:r>
              <a:rPr lang="de-DE" sz="1800" b="1" u="sng" kern="100" dirty="0">
                <a:effectLst/>
                <a:latin typeface="Aptos" panose="020B0004020202020204" pitchFamily="34" charset="0"/>
                <a:ea typeface="Aptos" panose="020B0004020202020204" pitchFamily="34" charset="0"/>
                <a:cs typeface="Times New Roman" panose="02020603050405020304" pitchFamily="18" charset="0"/>
              </a:rPr>
              <a:t>informierter Weise </a:t>
            </a:r>
            <a:r>
              <a:rPr lang="de-DE" sz="1800" kern="100" dirty="0">
                <a:effectLst/>
                <a:latin typeface="Aptos" panose="020B0004020202020204" pitchFamily="34" charset="0"/>
                <a:ea typeface="Aptos" panose="020B0004020202020204" pitchFamily="34" charset="0"/>
                <a:cs typeface="Times New Roman" panose="02020603050405020304" pitchFamily="18" charset="0"/>
              </a:rPr>
              <a:t>und unmissverständlich abgegebene Willensbekundung in Form einer Erklärung oder einer sonstigen eindeutigen bestätigenden Handlung, mit der die betroffene Person zu verstehen gibt, dass sie mit der Verarbeitung der sie betreffenden personenbezogenen Daten einverstanden ist.“ </a:t>
            </a:r>
          </a:p>
          <a:p>
            <a:endParaRPr lang="de-DE" dirty="0"/>
          </a:p>
          <a:p>
            <a:pPr marL="0" indent="0">
              <a:buNone/>
            </a:pPr>
            <a:endParaRPr lang="de-DE" dirty="0"/>
          </a:p>
        </p:txBody>
      </p:sp>
      <p:sp>
        <p:nvSpPr>
          <p:cNvPr id="4" name="Datumsplatzhalter 3">
            <a:extLst>
              <a:ext uri="{FF2B5EF4-FFF2-40B4-BE49-F238E27FC236}">
                <a16:creationId xmlns:a16="http://schemas.microsoft.com/office/drawing/2014/main" id="{67C40D9A-F47A-5750-6534-E60792960A66}"/>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0A9756E1-9DF6-D617-E43D-565772D6F31C}"/>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1E2F741B-D0AD-6C36-BB1E-2233AAAAB457}"/>
              </a:ext>
            </a:extLst>
          </p:cNvPr>
          <p:cNvSpPr>
            <a:spLocks noGrp="1"/>
          </p:cNvSpPr>
          <p:nvPr>
            <p:ph type="sldNum" sz="quarter" idx="12"/>
          </p:nvPr>
        </p:nvSpPr>
        <p:spPr/>
        <p:txBody>
          <a:bodyPr/>
          <a:lstStyle/>
          <a:p>
            <a:fld id="{57313B9B-E75B-4DA2-AE36-E4E09BC9CB4D}" type="slidenum">
              <a:rPr lang="de-DE" smtClean="0"/>
              <a:t>40</a:t>
            </a:fld>
            <a:endParaRPr lang="de-DE" dirty="0"/>
          </a:p>
        </p:txBody>
      </p:sp>
    </p:spTree>
    <p:extLst>
      <p:ext uri="{BB962C8B-B14F-4D97-AF65-F5344CB8AC3E}">
        <p14:creationId xmlns:p14="http://schemas.microsoft.com/office/powerpoint/2010/main" val="3002699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35E848-4B9E-03B2-E16D-1A59C2E825D9}"/>
              </a:ext>
            </a:extLst>
          </p:cNvPr>
          <p:cNvSpPr>
            <a:spLocks noGrp="1"/>
          </p:cNvSpPr>
          <p:nvPr>
            <p:ph type="title"/>
          </p:nvPr>
        </p:nvSpPr>
        <p:spPr/>
        <p:txBody>
          <a:bodyPr>
            <a:normAutofit fontScale="90000"/>
          </a:bodyPr>
          <a:lstStyle/>
          <a:p>
            <a:r>
              <a:rPr lang="de-DE" b="0" dirty="0"/>
              <a:t>Einwilligung der betroffenen Person </a:t>
            </a:r>
            <a:br>
              <a:rPr lang="de-DE" dirty="0"/>
            </a:br>
            <a:r>
              <a:rPr lang="de-DE" dirty="0"/>
              <a:t>II. Die Einwilligung gegenüber öffentlichen und privaten Stellen</a:t>
            </a:r>
          </a:p>
        </p:txBody>
      </p:sp>
      <p:sp>
        <p:nvSpPr>
          <p:cNvPr id="3" name="Inhaltsplatzhalter 2">
            <a:extLst>
              <a:ext uri="{FF2B5EF4-FFF2-40B4-BE49-F238E27FC236}">
                <a16:creationId xmlns:a16="http://schemas.microsoft.com/office/drawing/2014/main" id="{BF74040A-79E0-26D9-7AF3-CC6EAB34AB4C}"/>
              </a:ext>
            </a:extLst>
          </p:cNvPr>
          <p:cNvSpPr>
            <a:spLocks noGrp="1"/>
          </p:cNvSpPr>
          <p:nvPr>
            <p:ph idx="1"/>
          </p:nvPr>
        </p:nvSpPr>
        <p:spPr>
          <a:xfrm>
            <a:off x="822959" y="1345407"/>
            <a:ext cx="6602385" cy="4489180"/>
          </a:xfrm>
        </p:spPr>
        <p:txBody>
          <a:bodyPr/>
          <a:lstStyle/>
          <a:p>
            <a:r>
              <a:rPr lang="de-DE" dirty="0"/>
              <a:t>- öffentliche Verantwortliche dürfen (</a:t>
            </a:r>
            <a:r>
              <a:rPr lang="de-DE" dirty="0" err="1"/>
              <a:t>grds</a:t>
            </a:r>
            <a:r>
              <a:rPr lang="de-DE" dirty="0"/>
              <a:t>.) nur die Daten verarbeiten, die sie brauchen </a:t>
            </a:r>
          </a:p>
          <a:p>
            <a:r>
              <a:rPr lang="de-DE" dirty="0"/>
              <a:t>- öffentliche Verantwortliche dürfen die Einwilligung </a:t>
            </a:r>
            <a:r>
              <a:rPr lang="de-DE" u="sng" dirty="0"/>
              <a:t>nicht</a:t>
            </a:r>
            <a:r>
              <a:rPr lang="de-DE" dirty="0"/>
              <a:t> kumulativ zu weiteren Rechtsgrundlagen einholen</a:t>
            </a:r>
          </a:p>
          <a:p>
            <a:r>
              <a:rPr lang="de-DE" dirty="0"/>
              <a:t>- im privaten Bereich lässt sich mit der Einwilligung nahezu alles legitimieren </a:t>
            </a:r>
          </a:p>
          <a:p>
            <a:r>
              <a:rPr lang="de-DE" dirty="0"/>
              <a:t>- die Freiwilligkeit der Einwilligung ist oft problematisch</a:t>
            </a:r>
          </a:p>
          <a:p>
            <a:r>
              <a:rPr lang="de-DE" dirty="0"/>
              <a:t>&gt; insbes. bei ungleichen Partnern</a:t>
            </a:r>
          </a:p>
          <a:p>
            <a:r>
              <a:rPr lang="de-DE" dirty="0"/>
              <a:t>- im privaten Bereich kann die Einwilligung kumulativ zu weiteren Rechtsgrundlagen eingeholt werden</a:t>
            </a:r>
          </a:p>
          <a:p>
            <a:r>
              <a:rPr lang="de-DE" dirty="0"/>
              <a:t>&gt;allerdings besteht hierauf eine Hinweispflicht; anderenfalls wird ein Rückgriff im Widerrufsfall treuwidrig und macht die Einwilligung unzulässig</a:t>
            </a:r>
          </a:p>
        </p:txBody>
      </p:sp>
      <p:sp>
        <p:nvSpPr>
          <p:cNvPr id="4" name="Datumsplatzhalter 3">
            <a:extLst>
              <a:ext uri="{FF2B5EF4-FFF2-40B4-BE49-F238E27FC236}">
                <a16:creationId xmlns:a16="http://schemas.microsoft.com/office/drawing/2014/main" id="{1ED5DF40-1E32-791E-FFF2-6ABEE3F04D0E}"/>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84E82AFB-8A73-3452-75F9-C34ABD7AA3F6}"/>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77F57BBB-8236-086B-70B8-141BAB8B2E3C}"/>
              </a:ext>
            </a:extLst>
          </p:cNvPr>
          <p:cNvSpPr>
            <a:spLocks noGrp="1"/>
          </p:cNvSpPr>
          <p:nvPr>
            <p:ph type="sldNum" sz="quarter" idx="12"/>
          </p:nvPr>
        </p:nvSpPr>
        <p:spPr/>
        <p:txBody>
          <a:bodyPr/>
          <a:lstStyle/>
          <a:p>
            <a:fld id="{57313B9B-E75B-4DA2-AE36-E4E09BC9CB4D}" type="slidenum">
              <a:rPr lang="de-DE" smtClean="0"/>
              <a:t>41</a:t>
            </a:fld>
            <a:endParaRPr lang="de-DE" dirty="0"/>
          </a:p>
        </p:txBody>
      </p:sp>
    </p:spTree>
    <p:extLst>
      <p:ext uri="{BB962C8B-B14F-4D97-AF65-F5344CB8AC3E}">
        <p14:creationId xmlns:p14="http://schemas.microsoft.com/office/powerpoint/2010/main" val="41086824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391B63-D77C-1825-9744-ACC8B5C920DB}"/>
              </a:ext>
            </a:extLst>
          </p:cNvPr>
          <p:cNvSpPr>
            <a:spLocks noGrp="1"/>
          </p:cNvSpPr>
          <p:nvPr>
            <p:ph type="title"/>
          </p:nvPr>
        </p:nvSpPr>
        <p:spPr/>
        <p:txBody>
          <a:bodyPr>
            <a:normAutofit/>
          </a:bodyPr>
          <a:lstStyle/>
          <a:p>
            <a:r>
              <a:rPr lang="de-DE" b="0" dirty="0"/>
              <a:t>Einwilligung der betroffenen Person </a:t>
            </a:r>
            <a:br>
              <a:rPr lang="de-DE" dirty="0"/>
            </a:br>
            <a:r>
              <a:rPr lang="de-DE" dirty="0"/>
              <a:t>II. Inhaltliche Wirksamkeitsvoraussetzungen</a:t>
            </a:r>
          </a:p>
        </p:txBody>
      </p:sp>
      <p:sp>
        <p:nvSpPr>
          <p:cNvPr id="3" name="Inhaltsplatzhalter 2">
            <a:extLst>
              <a:ext uri="{FF2B5EF4-FFF2-40B4-BE49-F238E27FC236}">
                <a16:creationId xmlns:a16="http://schemas.microsoft.com/office/drawing/2014/main" id="{EFA9A085-397D-0A35-095D-CDED61B5EF61}"/>
              </a:ext>
            </a:extLst>
          </p:cNvPr>
          <p:cNvSpPr>
            <a:spLocks noGrp="1"/>
          </p:cNvSpPr>
          <p:nvPr>
            <p:ph idx="1"/>
          </p:nvPr>
        </p:nvSpPr>
        <p:spPr/>
        <p:txBody>
          <a:bodyPr/>
          <a:lstStyle/>
          <a:p>
            <a:pPr marL="342900" indent="-342900">
              <a:buAutoNum type="arabicPeriod"/>
            </a:pPr>
            <a:r>
              <a:rPr lang="de-DE" dirty="0"/>
              <a:t>Freiwilligkeit </a:t>
            </a:r>
          </a:p>
          <a:p>
            <a:pPr>
              <a:buFontTx/>
              <a:buChar char="-"/>
            </a:pPr>
            <a:r>
              <a:rPr lang="de-DE" dirty="0"/>
              <a:t>Das </a:t>
            </a:r>
            <a:r>
              <a:rPr lang="de-DE" u="sng" dirty="0"/>
              <a:t>„Kopplungsverbot“</a:t>
            </a:r>
            <a:r>
              <a:rPr lang="de-DE" dirty="0"/>
              <a:t> verbietet </a:t>
            </a:r>
            <a:r>
              <a:rPr lang="de-DE" i="1" dirty="0"/>
              <a:t>unbilligen emotionalen oder wirtschaftlichen Druck</a:t>
            </a:r>
            <a:r>
              <a:rPr lang="de-DE" dirty="0"/>
              <a:t> auf die betroffene Person auszuüben </a:t>
            </a:r>
          </a:p>
          <a:p>
            <a:pPr>
              <a:buFontTx/>
              <a:buChar char="-"/>
            </a:pPr>
            <a:r>
              <a:rPr lang="de-DE" dirty="0"/>
              <a:t>Vertragsschlüsse dürfen </a:t>
            </a:r>
            <a:r>
              <a:rPr lang="de-DE" dirty="0" err="1"/>
              <a:t>grds</a:t>
            </a:r>
            <a:r>
              <a:rPr lang="de-DE" dirty="0"/>
              <a:t>. von einer Einwilligung abhängig gemacht werden. Allerdings wird das Kopplungsverbot verletzt, </a:t>
            </a:r>
            <a:r>
              <a:rPr lang="de-DE" u="sng" dirty="0"/>
              <a:t>wenn die Einwilligung zur Datenverarbeitung für den Vertragsschluss gar nicht erforderlich ist</a:t>
            </a:r>
            <a:endParaRPr lang="de-DE" dirty="0"/>
          </a:p>
          <a:p>
            <a:pPr>
              <a:buFontTx/>
              <a:buChar char="-"/>
            </a:pPr>
            <a:r>
              <a:rPr lang="de-DE" dirty="0"/>
              <a:t>In der Finanzwirtschaft sind die Einwilligungen mit den Aufsichtsbehörden daher abgestimmt </a:t>
            </a:r>
          </a:p>
          <a:p>
            <a:pPr>
              <a:buFontTx/>
              <a:buChar char="-"/>
            </a:pPr>
            <a:r>
              <a:rPr lang="de-DE" dirty="0"/>
              <a:t>Laut BVerfG besteht eine staatliche Verantwortung selbstbestimmte Kommunikationsteilhabe zu gewährleisten. Das folgt aus der Pflicht zur </a:t>
            </a:r>
            <a:r>
              <a:rPr lang="de-DE" u="sng" dirty="0"/>
              <a:t>Gewährleistung</a:t>
            </a:r>
            <a:r>
              <a:rPr lang="de-DE" dirty="0"/>
              <a:t> des Grundrechts auf informationelle Selbstbestimmung </a:t>
            </a:r>
          </a:p>
          <a:p>
            <a:pPr>
              <a:buFontTx/>
              <a:buChar char="-"/>
            </a:pPr>
            <a:endParaRPr lang="de-DE" dirty="0"/>
          </a:p>
          <a:p>
            <a:pPr>
              <a:buFontTx/>
              <a:buChar char="-"/>
            </a:pPr>
            <a:endParaRPr lang="de-DE" dirty="0"/>
          </a:p>
        </p:txBody>
      </p:sp>
      <p:sp>
        <p:nvSpPr>
          <p:cNvPr id="4" name="Datumsplatzhalter 3">
            <a:extLst>
              <a:ext uri="{FF2B5EF4-FFF2-40B4-BE49-F238E27FC236}">
                <a16:creationId xmlns:a16="http://schemas.microsoft.com/office/drawing/2014/main" id="{477982FB-AA92-257D-39FF-DF420FA62DA7}"/>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49930D08-4D6C-C3D4-4389-8B4AF4A93E2F}"/>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66AAD936-7694-A968-353D-8F0A1EE664B2}"/>
              </a:ext>
            </a:extLst>
          </p:cNvPr>
          <p:cNvSpPr>
            <a:spLocks noGrp="1"/>
          </p:cNvSpPr>
          <p:nvPr>
            <p:ph type="sldNum" sz="quarter" idx="12"/>
          </p:nvPr>
        </p:nvSpPr>
        <p:spPr/>
        <p:txBody>
          <a:bodyPr/>
          <a:lstStyle/>
          <a:p>
            <a:fld id="{57313B9B-E75B-4DA2-AE36-E4E09BC9CB4D}" type="slidenum">
              <a:rPr lang="de-DE" smtClean="0"/>
              <a:t>42</a:t>
            </a:fld>
            <a:endParaRPr lang="de-DE" dirty="0"/>
          </a:p>
        </p:txBody>
      </p:sp>
    </p:spTree>
    <p:extLst>
      <p:ext uri="{BB962C8B-B14F-4D97-AF65-F5344CB8AC3E}">
        <p14:creationId xmlns:p14="http://schemas.microsoft.com/office/powerpoint/2010/main" val="3069771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34DED-EC69-8C28-CA4F-7E5451042741}"/>
              </a:ext>
            </a:extLst>
          </p:cNvPr>
          <p:cNvSpPr>
            <a:spLocks noGrp="1"/>
          </p:cNvSpPr>
          <p:nvPr>
            <p:ph type="title"/>
          </p:nvPr>
        </p:nvSpPr>
        <p:spPr/>
        <p:txBody>
          <a:bodyPr>
            <a:normAutofit fontScale="90000"/>
          </a:bodyPr>
          <a:lstStyle/>
          <a:p>
            <a:r>
              <a:rPr lang="de-DE" b="0" dirty="0"/>
              <a:t>Einwilligung der betroffenen Person </a:t>
            </a:r>
            <a:br>
              <a:rPr lang="de-DE" dirty="0"/>
            </a:br>
            <a:r>
              <a:rPr lang="de-DE" dirty="0"/>
              <a:t>III. Inhaltliche Wirksamkeitsvoraussetzungen</a:t>
            </a:r>
            <a:br>
              <a:rPr lang="de-DE" dirty="0"/>
            </a:br>
            <a:r>
              <a:rPr lang="de-DE" sz="2000" b="0" dirty="0"/>
              <a:t>1. Freiwilligkeit (Fortsetzung)</a:t>
            </a:r>
            <a:endParaRPr lang="de-DE" b="0" dirty="0"/>
          </a:p>
        </p:txBody>
      </p:sp>
      <p:sp>
        <p:nvSpPr>
          <p:cNvPr id="3" name="Inhaltsplatzhalter 2">
            <a:extLst>
              <a:ext uri="{FF2B5EF4-FFF2-40B4-BE49-F238E27FC236}">
                <a16:creationId xmlns:a16="http://schemas.microsoft.com/office/drawing/2014/main" id="{B398C2B8-E308-8D01-A742-CBA825D78975}"/>
              </a:ext>
            </a:extLst>
          </p:cNvPr>
          <p:cNvSpPr>
            <a:spLocks noGrp="1"/>
          </p:cNvSpPr>
          <p:nvPr>
            <p:ph idx="1"/>
          </p:nvPr>
        </p:nvSpPr>
        <p:spPr/>
        <p:txBody>
          <a:bodyPr/>
          <a:lstStyle/>
          <a:p>
            <a:r>
              <a:rPr lang="de-DE" dirty="0"/>
              <a:t>- Daten können Gegenstand der Hauptleistungspflicht sein (bspw. in soz. Netzwerken) </a:t>
            </a:r>
          </a:p>
          <a:p>
            <a:r>
              <a:rPr lang="de-DE" dirty="0"/>
              <a:t>&gt; das muss im Rahmen der Einwilligung transparent erklärt werden</a:t>
            </a:r>
          </a:p>
          <a:p>
            <a:r>
              <a:rPr lang="de-DE" dirty="0"/>
              <a:t>- ob ein Kopplungsverbot besteht, ist insbesondere danach zu bewerten, ob es </a:t>
            </a:r>
            <a:r>
              <a:rPr lang="de-DE" u="sng" dirty="0"/>
              <a:t>zumutbare Alternativen</a:t>
            </a:r>
            <a:r>
              <a:rPr lang="de-DE" dirty="0"/>
              <a:t> am Markt gibt </a:t>
            </a:r>
          </a:p>
          <a:p>
            <a:endParaRPr lang="de-DE" dirty="0"/>
          </a:p>
        </p:txBody>
      </p:sp>
      <p:sp>
        <p:nvSpPr>
          <p:cNvPr id="4" name="Datumsplatzhalter 3">
            <a:extLst>
              <a:ext uri="{FF2B5EF4-FFF2-40B4-BE49-F238E27FC236}">
                <a16:creationId xmlns:a16="http://schemas.microsoft.com/office/drawing/2014/main" id="{EB3BB96B-97BA-3697-35E8-BB0496AFEA9C}"/>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988FFF6B-E76F-F648-A24F-70E1DC2AF267}"/>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98DD0599-50D7-3152-76A5-5893178709C5}"/>
              </a:ext>
            </a:extLst>
          </p:cNvPr>
          <p:cNvSpPr>
            <a:spLocks noGrp="1"/>
          </p:cNvSpPr>
          <p:nvPr>
            <p:ph type="sldNum" sz="quarter" idx="12"/>
          </p:nvPr>
        </p:nvSpPr>
        <p:spPr/>
        <p:txBody>
          <a:bodyPr/>
          <a:lstStyle/>
          <a:p>
            <a:fld id="{57313B9B-E75B-4DA2-AE36-E4E09BC9CB4D}" type="slidenum">
              <a:rPr lang="de-DE" smtClean="0"/>
              <a:t>43</a:t>
            </a:fld>
            <a:endParaRPr lang="de-DE" dirty="0"/>
          </a:p>
        </p:txBody>
      </p:sp>
    </p:spTree>
    <p:extLst>
      <p:ext uri="{BB962C8B-B14F-4D97-AF65-F5344CB8AC3E}">
        <p14:creationId xmlns:p14="http://schemas.microsoft.com/office/powerpoint/2010/main" val="2514270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453D9-F020-5D46-D76C-A62B766272B8}"/>
              </a:ext>
            </a:extLst>
          </p:cNvPr>
          <p:cNvSpPr>
            <a:spLocks noGrp="1"/>
          </p:cNvSpPr>
          <p:nvPr>
            <p:ph type="title"/>
          </p:nvPr>
        </p:nvSpPr>
        <p:spPr/>
        <p:txBody>
          <a:bodyPr>
            <a:normAutofit/>
          </a:bodyPr>
          <a:lstStyle/>
          <a:p>
            <a:r>
              <a:rPr lang="de-DE" b="0" dirty="0"/>
              <a:t>Einwilligung der betroffenen Person </a:t>
            </a:r>
            <a:br>
              <a:rPr lang="de-DE" dirty="0"/>
            </a:br>
            <a:r>
              <a:rPr lang="de-DE" dirty="0"/>
              <a:t>III. Inhaltliche Wirksamkeitsvoraussetzungen</a:t>
            </a:r>
          </a:p>
        </p:txBody>
      </p:sp>
      <p:sp>
        <p:nvSpPr>
          <p:cNvPr id="3" name="Inhaltsplatzhalter 2">
            <a:extLst>
              <a:ext uri="{FF2B5EF4-FFF2-40B4-BE49-F238E27FC236}">
                <a16:creationId xmlns:a16="http://schemas.microsoft.com/office/drawing/2014/main" id="{1F2D916A-FD62-459E-0E7B-FF1CF16009DC}"/>
              </a:ext>
            </a:extLst>
          </p:cNvPr>
          <p:cNvSpPr>
            <a:spLocks noGrp="1"/>
          </p:cNvSpPr>
          <p:nvPr>
            <p:ph idx="1"/>
          </p:nvPr>
        </p:nvSpPr>
        <p:spPr>
          <a:xfrm>
            <a:off x="843662" y="1405793"/>
            <a:ext cx="6602385" cy="4489180"/>
          </a:xfrm>
        </p:spPr>
        <p:txBody>
          <a:bodyPr>
            <a:normAutofit lnSpcReduction="10000"/>
          </a:bodyPr>
          <a:lstStyle/>
          <a:p>
            <a:r>
              <a:rPr lang="de-DE" dirty="0"/>
              <a:t>2. Informierte Einwilligung </a:t>
            </a:r>
          </a:p>
          <a:p>
            <a:r>
              <a:rPr lang="de-DE" dirty="0"/>
              <a:t>Die Einwilligung muss „in informierter Weise“ erfolgen </a:t>
            </a:r>
          </a:p>
          <a:p>
            <a:r>
              <a:rPr lang="de-DE" dirty="0"/>
              <a:t>&gt; Umfassende Informationspflicht über Arten der Datenverarbeitung und Verarbeitungszweck </a:t>
            </a:r>
          </a:p>
          <a:p>
            <a:r>
              <a:rPr lang="de-DE" dirty="0"/>
              <a:t>3. Bestimmtheit </a:t>
            </a:r>
          </a:p>
          <a:p>
            <a:r>
              <a:rPr lang="de-DE" dirty="0"/>
              <a:t>Art. 5 Abs. 1 </a:t>
            </a:r>
            <a:r>
              <a:rPr lang="de-DE" dirty="0" err="1"/>
              <a:t>lit</a:t>
            </a:r>
            <a:r>
              <a:rPr lang="de-DE" dirty="0"/>
              <a:t>. b DS-GVO:</a:t>
            </a:r>
          </a:p>
          <a:p>
            <a:r>
              <a:rPr lang="de-DE" dirty="0"/>
              <a:t>„Personenbezogene Daten müssen für </a:t>
            </a:r>
            <a:r>
              <a:rPr lang="de-DE" b="1" u="sng" dirty="0"/>
              <a:t>festgelegte, eindeutige </a:t>
            </a:r>
            <a:r>
              <a:rPr lang="de-DE" dirty="0"/>
              <a:t>und </a:t>
            </a:r>
            <a:r>
              <a:rPr lang="de-DE" b="1" u="sng" dirty="0"/>
              <a:t>legitime Zwecke </a:t>
            </a:r>
            <a:r>
              <a:rPr lang="de-DE" dirty="0"/>
              <a:t>erhoben werden und dürfen nicht in einer mit diesen Zwecken nicht zu vereinbarenden Weise weiterverarbeitet werden.“</a:t>
            </a:r>
          </a:p>
          <a:p>
            <a:pPr marL="0" indent="0">
              <a:buNone/>
            </a:pPr>
            <a:r>
              <a:rPr lang="de-DE" dirty="0"/>
              <a:t> Erwägungsgrund 33:</a:t>
            </a:r>
          </a:p>
          <a:p>
            <a:pPr marL="0" indent="0">
              <a:buNone/>
            </a:pPr>
            <a:r>
              <a:rPr lang="de-DE" dirty="0"/>
              <a:t>„Oftmals kann der Zweck der Verarbeitung personenbezogener Daten für Zwecke der </a:t>
            </a:r>
            <a:r>
              <a:rPr lang="de-DE" b="1" u="sng" dirty="0"/>
              <a:t>wissenschaftlichen Forschung </a:t>
            </a:r>
            <a:r>
              <a:rPr lang="de-DE" dirty="0"/>
              <a:t>zum Zeitpunkt der Erhebung der personenbezogenen Daten nicht vollständig angegeben werden.“ </a:t>
            </a:r>
          </a:p>
          <a:p>
            <a:pPr marL="0" indent="0">
              <a:buNone/>
            </a:pPr>
            <a:endParaRPr lang="de-DE" dirty="0"/>
          </a:p>
        </p:txBody>
      </p:sp>
      <p:sp>
        <p:nvSpPr>
          <p:cNvPr id="4" name="Datumsplatzhalter 3">
            <a:extLst>
              <a:ext uri="{FF2B5EF4-FFF2-40B4-BE49-F238E27FC236}">
                <a16:creationId xmlns:a16="http://schemas.microsoft.com/office/drawing/2014/main" id="{2B6B631A-DAAC-16B4-F6FA-9D5440EB0665}"/>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66E1405A-6A80-624F-6F3A-60829284F99F}"/>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F597CD36-7652-1ECC-9AF3-A17416536204}"/>
              </a:ext>
            </a:extLst>
          </p:cNvPr>
          <p:cNvSpPr>
            <a:spLocks noGrp="1"/>
          </p:cNvSpPr>
          <p:nvPr>
            <p:ph type="sldNum" sz="quarter" idx="12"/>
          </p:nvPr>
        </p:nvSpPr>
        <p:spPr/>
        <p:txBody>
          <a:bodyPr/>
          <a:lstStyle/>
          <a:p>
            <a:fld id="{57313B9B-E75B-4DA2-AE36-E4E09BC9CB4D}" type="slidenum">
              <a:rPr lang="de-DE" smtClean="0"/>
              <a:t>44</a:t>
            </a:fld>
            <a:endParaRPr lang="de-DE" dirty="0"/>
          </a:p>
        </p:txBody>
      </p:sp>
    </p:spTree>
    <p:extLst>
      <p:ext uri="{BB962C8B-B14F-4D97-AF65-F5344CB8AC3E}">
        <p14:creationId xmlns:p14="http://schemas.microsoft.com/office/powerpoint/2010/main" val="5518953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D64154-EE80-903F-68D0-1B57868C0C8A}"/>
              </a:ext>
            </a:extLst>
          </p:cNvPr>
          <p:cNvSpPr>
            <a:spLocks noGrp="1"/>
          </p:cNvSpPr>
          <p:nvPr>
            <p:ph type="title"/>
          </p:nvPr>
        </p:nvSpPr>
        <p:spPr/>
        <p:txBody>
          <a:bodyPr>
            <a:normAutofit/>
          </a:bodyPr>
          <a:lstStyle/>
          <a:p>
            <a:r>
              <a:rPr lang="de-DE" b="0" dirty="0"/>
              <a:t>Einwilligung der betroffenen Person </a:t>
            </a:r>
            <a:br>
              <a:rPr lang="de-DE" dirty="0"/>
            </a:br>
            <a:r>
              <a:rPr lang="de-DE" dirty="0"/>
              <a:t>III. Inhaltliche Wirksamkeitsvoraussetzungen</a:t>
            </a:r>
            <a:endParaRPr lang="de-DE" b="0" dirty="0"/>
          </a:p>
        </p:txBody>
      </p:sp>
      <p:sp>
        <p:nvSpPr>
          <p:cNvPr id="3" name="Inhaltsplatzhalter 2">
            <a:extLst>
              <a:ext uri="{FF2B5EF4-FFF2-40B4-BE49-F238E27FC236}">
                <a16:creationId xmlns:a16="http://schemas.microsoft.com/office/drawing/2014/main" id="{C733888E-0CC6-8865-FAE4-AB7246CD2939}"/>
              </a:ext>
            </a:extLst>
          </p:cNvPr>
          <p:cNvSpPr>
            <a:spLocks noGrp="1"/>
          </p:cNvSpPr>
          <p:nvPr>
            <p:ph idx="1"/>
          </p:nvPr>
        </p:nvSpPr>
        <p:spPr/>
        <p:txBody>
          <a:bodyPr/>
          <a:lstStyle/>
          <a:p>
            <a:r>
              <a:rPr lang="de-DE" sz="1800" b="0" dirty="0"/>
              <a:t>4. Einwilligung bei sensiblen Daten </a:t>
            </a:r>
          </a:p>
          <a:p>
            <a:r>
              <a:rPr lang="de-DE" dirty="0"/>
              <a:t>- die Einwilligung muss sich </a:t>
            </a:r>
            <a:r>
              <a:rPr lang="de-DE" u="sng" dirty="0"/>
              <a:t>ausdrücklich</a:t>
            </a:r>
            <a:r>
              <a:rPr lang="de-DE" dirty="0"/>
              <a:t> auf die sensiblen Daten beziehen und der </a:t>
            </a:r>
            <a:r>
              <a:rPr lang="de-DE" u="sng" dirty="0"/>
              <a:t>Verwendungszusammenhang</a:t>
            </a:r>
            <a:r>
              <a:rPr lang="de-DE" dirty="0"/>
              <a:t> muss einbezogen werden </a:t>
            </a:r>
          </a:p>
          <a:p>
            <a:r>
              <a:rPr lang="de-DE" dirty="0"/>
              <a:t>- Art. 9 Abs. 2 </a:t>
            </a:r>
            <a:r>
              <a:rPr lang="de-DE" dirty="0" err="1"/>
              <a:t>lit</a:t>
            </a:r>
            <a:r>
              <a:rPr lang="de-DE" dirty="0"/>
              <a:t>. a DS-GVO enthält eine Öffnungsklausel, wodurch eine Einwilligung in besonders Sensible Daten ausgeschlossen werden kann </a:t>
            </a:r>
          </a:p>
          <a:p>
            <a:r>
              <a:rPr lang="de-DE" dirty="0"/>
              <a:t>„Absatz 1 gilt nicht in folgenden Fällen: Die betroffene Person hat in die Verarbeitung der genannten personenbezogenen Daten für einen oder mehrere festgelegte Zwecke </a:t>
            </a:r>
            <a:r>
              <a:rPr lang="de-DE" u="sng" dirty="0"/>
              <a:t>ausdrücklich eingewilligt</a:t>
            </a:r>
            <a:r>
              <a:rPr lang="de-DE" dirty="0"/>
              <a:t>, es sei denn, nach Unionsrecht oder dem Recht der Mitgliedstaaten kann das Verbot nach Absatz 1 durch die Einwilligung der betroffenen Person </a:t>
            </a:r>
            <a:r>
              <a:rPr lang="de-DE" u="sng" dirty="0"/>
              <a:t>nicht aufgehoben werden.</a:t>
            </a:r>
            <a:r>
              <a:rPr lang="de-DE" dirty="0"/>
              <a:t>“</a:t>
            </a:r>
          </a:p>
          <a:p>
            <a:endParaRPr lang="de-DE" dirty="0"/>
          </a:p>
        </p:txBody>
      </p:sp>
      <p:sp>
        <p:nvSpPr>
          <p:cNvPr id="4" name="Datumsplatzhalter 3">
            <a:extLst>
              <a:ext uri="{FF2B5EF4-FFF2-40B4-BE49-F238E27FC236}">
                <a16:creationId xmlns:a16="http://schemas.microsoft.com/office/drawing/2014/main" id="{68C79774-4DB2-AA08-2874-B3A5D8156F90}"/>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A220EFC3-50FE-393B-1C4A-F51AE1DFD80D}"/>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93E461E0-9E6D-52AC-22D5-91B0980DF5B8}"/>
              </a:ext>
            </a:extLst>
          </p:cNvPr>
          <p:cNvSpPr>
            <a:spLocks noGrp="1"/>
          </p:cNvSpPr>
          <p:nvPr>
            <p:ph type="sldNum" sz="quarter" idx="12"/>
          </p:nvPr>
        </p:nvSpPr>
        <p:spPr/>
        <p:txBody>
          <a:bodyPr/>
          <a:lstStyle/>
          <a:p>
            <a:fld id="{57313B9B-E75B-4DA2-AE36-E4E09BC9CB4D}" type="slidenum">
              <a:rPr lang="de-DE" smtClean="0"/>
              <a:t>45</a:t>
            </a:fld>
            <a:endParaRPr lang="de-DE" dirty="0"/>
          </a:p>
        </p:txBody>
      </p:sp>
    </p:spTree>
    <p:extLst>
      <p:ext uri="{BB962C8B-B14F-4D97-AF65-F5344CB8AC3E}">
        <p14:creationId xmlns:p14="http://schemas.microsoft.com/office/powerpoint/2010/main" val="562165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6CB410-33E9-4C52-014F-C8F5CF139786}"/>
              </a:ext>
            </a:extLst>
          </p:cNvPr>
          <p:cNvSpPr>
            <a:spLocks noGrp="1"/>
          </p:cNvSpPr>
          <p:nvPr>
            <p:ph type="title"/>
          </p:nvPr>
        </p:nvSpPr>
        <p:spPr/>
        <p:txBody>
          <a:bodyPr/>
          <a:lstStyle/>
          <a:p>
            <a:r>
              <a:rPr lang="de-DE" b="0" dirty="0"/>
              <a:t>Einwilligung der betroffenen Person</a:t>
            </a:r>
            <a:br>
              <a:rPr lang="de-DE" b="0" dirty="0"/>
            </a:br>
            <a:r>
              <a:rPr lang="de-DE" dirty="0"/>
              <a:t>IV. Formale Wirksamkeitsvoraussetzungen</a:t>
            </a:r>
          </a:p>
        </p:txBody>
      </p:sp>
      <p:sp>
        <p:nvSpPr>
          <p:cNvPr id="3" name="Inhaltsplatzhalter 2">
            <a:extLst>
              <a:ext uri="{FF2B5EF4-FFF2-40B4-BE49-F238E27FC236}">
                <a16:creationId xmlns:a16="http://schemas.microsoft.com/office/drawing/2014/main" id="{050CFC9E-32C2-85D0-B658-2032DA13F47D}"/>
              </a:ext>
            </a:extLst>
          </p:cNvPr>
          <p:cNvSpPr>
            <a:spLocks noGrp="1"/>
          </p:cNvSpPr>
          <p:nvPr>
            <p:ph idx="1"/>
          </p:nvPr>
        </p:nvSpPr>
        <p:spPr/>
        <p:txBody>
          <a:bodyPr>
            <a:normAutofit lnSpcReduction="10000"/>
          </a:bodyPr>
          <a:lstStyle/>
          <a:p>
            <a:r>
              <a:rPr lang="de-DE" dirty="0"/>
              <a:t>1. Abgabe/ Einwilligungsbewusstsein</a:t>
            </a:r>
          </a:p>
          <a:p>
            <a:r>
              <a:rPr lang="de-DE" dirty="0"/>
              <a:t>- die DS-GVO klärt nicht, ob eine Stellvertretung, oder der Einsatz von Boten möglich ist; wohl aber ja. </a:t>
            </a:r>
          </a:p>
          <a:p>
            <a:r>
              <a:rPr lang="de-DE" dirty="0"/>
              <a:t>Arg.: Schutzwürdige Belange Dritter werden nicht berührt, sodass das Grundrecht auf informationelle Selbstbestimmung auch die Stellvertretung ermöglichen muss </a:t>
            </a:r>
          </a:p>
          <a:p>
            <a:pPr>
              <a:buFontTx/>
              <a:buChar char="-"/>
            </a:pPr>
            <a:r>
              <a:rPr lang="de-DE" dirty="0"/>
              <a:t>Erklärungsbewusstsein liegt in </a:t>
            </a:r>
            <a:r>
              <a:rPr lang="de-DE" dirty="0" err="1"/>
              <a:t>opt</a:t>
            </a:r>
            <a:r>
              <a:rPr lang="de-DE" dirty="0"/>
              <a:t>-out-Verfahren nicht vor </a:t>
            </a:r>
          </a:p>
          <a:p>
            <a:pPr marL="0" indent="0">
              <a:buNone/>
            </a:pPr>
            <a:endParaRPr lang="de-DE" dirty="0"/>
          </a:p>
          <a:p>
            <a:pPr marL="0" indent="0">
              <a:buNone/>
            </a:pPr>
            <a:r>
              <a:rPr lang="de-DE" dirty="0"/>
              <a:t>2. Form</a:t>
            </a:r>
          </a:p>
          <a:p>
            <a:pPr marL="0" indent="0">
              <a:buNone/>
            </a:pPr>
            <a:r>
              <a:rPr lang="de-DE" b="1" dirty="0"/>
              <a:t>- </a:t>
            </a:r>
            <a:r>
              <a:rPr lang="de-DE" b="1" u="sng" dirty="0"/>
              <a:t>Kein</a:t>
            </a:r>
            <a:r>
              <a:rPr lang="de-DE" b="1" dirty="0"/>
              <a:t> </a:t>
            </a:r>
            <a:r>
              <a:rPr lang="de-DE" dirty="0"/>
              <a:t>Schriftformerfordernis</a:t>
            </a:r>
          </a:p>
          <a:p>
            <a:pPr marL="0" indent="0">
              <a:buNone/>
            </a:pPr>
            <a:r>
              <a:rPr lang="de-DE" dirty="0"/>
              <a:t> - Aber: Art. 7 Abs. 1 DS-GVO: „Beruht die Verarbeitung auf einer Einwilligung, muss der </a:t>
            </a:r>
            <a:r>
              <a:rPr lang="de-DE" b="1" u="sng" dirty="0"/>
              <a:t>Verantwortliche nachweisen </a:t>
            </a:r>
            <a:r>
              <a:rPr lang="de-DE" dirty="0"/>
              <a:t>können, dass die betroffene Person in die Verarbeitung ihrer personenbezogenen Daten eingewilligt hat.“</a:t>
            </a:r>
            <a:endParaRPr lang="de-DE" u="sng" dirty="0"/>
          </a:p>
          <a:p>
            <a:pPr marL="0" indent="0">
              <a:buNone/>
            </a:pPr>
            <a:endParaRPr lang="de-DE" u="sng" dirty="0"/>
          </a:p>
          <a:p>
            <a:pPr marL="0" indent="0">
              <a:buNone/>
            </a:pPr>
            <a:endParaRPr lang="de-DE" dirty="0"/>
          </a:p>
        </p:txBody>
      </p:sp>
      <p:sp>
        <p:nvSpPr>
          <p:cNvPr id="4" name="Datumsplatzhalter 3">
            <a:extLst>
              <a:ext uri="{FF2B5EF4-FFF2-40B4-BE49-F238E27FC236}">
                <a16:creationId xmlns:a16="http://schemas.microsoft.com/office/drawing/2014/main" id="{AA986BF0-8413-E25C-AD23-917CC199AD53}"/>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E1B10B58-9E7E-AE44-7DDF-77035CD65B4F}"/>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755A5B1C-2FE2-C1EB-D30B-E39C856AB3D2}"/>
              </a:ext>
            </a:extLst>
          </p:cNvPr>
          <p:cNvSpPr>
            <a:spLocks noGrp="1"/>
          </p:cNvSpPr>
          <p:nvPr>
            <p:ph type="sldNum" sz="quarter" idx="12"/>
          </p:nvPr>
        </p:nvSpPr>
        <p:spPr/>
        <p:txBody>
          <a:bodyPr/>
          <a:lstStyle/>
          <a:p>
            <a:fld id="{57313B9B-E75B-4DA2-AE36-E4E09BC9CB4D}" type="slidenum">
              <a:rPr lang="de-DE" smtClean="0"/>
              <a:t>46</a:t>
            </a:fld>
            <a:endParaRPr lang="de-DE" dirty="0"/>
          </a:p>
        </p:txBody>
      </p:sp>
    </p:spTree>
    <p:extLst>
      <p:ext uri="{BB962C8B-B14F-4D97-AF65-F5344CB8AC3E}">
        <p14:creationId xmlns:p14="http://schemas.microsoft.com/office/powerpoint/2010/main" val="17706805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C9474B-ADF0-1D63-9EF9-47A001BF0E4D}"/>
              </a:ext>
            </a:extLst>
          </p:cNvPr>
          <p:cNvSpPr>
            <a:spLocks noGrp="1"/>
          </p:cNvSpPr>
          <p:nvPr>
            <p:ph type="title"/>
          </p:nvPr>
        </p:nvSpPr>
        <p:spPr/>
        <p:txBody>
          <a:bodyPr/>
          <a:lstStyle/>
          <a:p>
            <a:r>
              <a:rPr lang="de-DE" b="0" dirty="0"/>
              <a:t>Einwilligung der betroffenen Person</a:t>
            </a:r>
            <a:br>
              <a:rPr lang="de-DE" b="0" dirty="0"/>
            </a:br>
            <a:r>
              <a:rPr lang="de-DE" dirty="0"/>
              <a:t>IV. Formale Wirksamkeitsvoraussetzungen</a:t>
            </a:r>
          </a:p>
        </p:txBody>
      </p:sp>
      <p:sp>
        <p:nvSpPr>
          <p:cNvPr id="3" name="Inhaltsplatzhalter 2">
            <a:extLst>
              <a:ext uri="{FF2B5EF4-FFF2-40B4-BE49-F238E27FC236}">
                <a16:creationId xmlns:a16="http://schemas.microsoft.com/office/drawing/2014/main" id="{1F0F1071-73D9-BD24-82F1-1288415F0F25}"/>
              </a:ext>
            </a:extLst>
          </p:cNvPr>
          <p:cNvSpPr>
            <a:spLocks noGrp="1"/>
          </p:cNvSpPr>
          <p:nvPr>
            <p:ph idx="1"/>
          </p:nvPr>
        </p:nvSpPr>
        <p:spPr/>
        <p:txBody>
          <a:bodyPr/>
          <a:lstStyle/>
          <a:p>
            <a:r>
              <a:rPr lang="de-DE" dirty="0"/>
              <a:t>3. Transparenzgebot</a:t>
            </a:r>
          </a:p>
          <a:p>
            <a:r>
              <a:rPr lang="de-DE" dirty="0"/>
              <a:t>- Art. 7 Abs. 2 DS-GVO:</a:t>
            </a:r>
          </a:p>
          <a:p>
            <a:r>
              <a:rPr lang="de-DE" dirty="0"/>
              <a:t>„</a:t>
            </a:r>
            <a:r>
              <a:rPr lang="de-DE" sz="1800" kern="100" dirty="0">
                <a:effectLst/>
                <a:latin typeface="Aptos" panose="020B0004020202020204" pitchFamily="34" charset="0"/>
                <a:ea typeface="Aptos" panose="020B0004020202020204" pitchFamily="34" charset="0"/>
                <a:cs typeface="Times New Roman" panose="02020603050405020304" pitchFamily="18" charset="0"/>
              </a:rPr>
              <a:t>Erfolgt die Einwilligung der betroffenen Person durch eine </a:t>
            </a:r>
            <a:r>
              <a:rPr lang="de-DE" sz="1800" u="sng" kern="100" dirty="0">
                <a:effectLst/>
                <a:latin typeface="Aptos" panose="020B0004020202020204" pitchFamily="34" charset="0"/>
                <a:ea typeface="Aptos" panose="020B0004020202020204" pitchFamily="34" charset="0"/>
                <a:cs typeface="Times New Roman" panose="02020603050405020304" pitchFamily="18" charset="0"/>
              </a:rPr>
              <a:t>schriftliche Erklärung</a:t>
            </a:r>
            <a:r>
              <a:rPr lang="de-DE" sz="1800" kern="100" dirty="0">
                <a:effectLst/>
                <a:latin typeface="Aptos" panose="020B0004020202020204" pitchFamily="34" charset="0"/>
                <a:ea typeface="Aptos" panose="020B0004020202020204" pitchFamily="34" charset="0"/>
                <a:cs typeface="Times New Roman" panose="02020603050405020304" pitchFamily="18" charset="0"/>
              </a:rPr>
              <a:t>, die noch andere Sachverhalte betrifft, so muss das Ersuchen um </a:t>
            </a:r>
            <a:r>
              <a:rPr lang="de-DE" sz="1800" b="1" u="sng" kern="100" dirty="0">
                <a:effectLst/>
                <a:latin typeface="Aptos" panose="020B0004020202020204" pitchFamily="34" charset="0"/>
                <a:ea typeface="Aptos" panose="020B0004020202020204" pitchFamily="34" charset="0"/>
                <a:cs typeface="Times New Roman" panose="02020603050405020304" pitchFamily="18" charset="0"/>
              </a:rPr>
              <a:t>Einwilligung in verständlicher und leicht zugänglicher Form</a:t>
            </a:r>
            <a:r>
              <a:rPr lang="de-DE" sz="1800" kern="100" dirty="0">
                <a:effectLst/>
                <a:latin typeface="Aptos" panose="020B0004020202020204" pitchFamily="34" charset="0"/>
                <a:ea typeface="Aptos" panose="020B0004020202020204" pitchFamily="34" charset="0"/>
                <a:cs typeface="Times New Roman" panose="02020603050405020304" pitchFamily="18" charset="0"/>
              </a:rPr>
              <a:t> in einer klaren und einfachen Sprache so erfolgen, dass es von den anderen Sachverhalten </a:t>
            </a:r>
            <a:r>
              <a:rPr lang="de-DE" sz="1800" b="1" u="sng" kern="100" dirty="0">
                <a:effectLst/>
                <a:latin typeface="Aptos" panose="020B0004020202020204" pitchFamily="34" charset="0"/>
                <a:ea typeface="Aptos" panose="020B0004020202020204" pitchFamily="34" charset="0"/>
                <a:cs typeface="Times New Roman" panose="02020603050405020304" pitchFamily="18" charset="0"/>
              </a:rPr>
              <a:t>klar zu unterscheiden </a:t>
            </a:r>
            <a:r>
              <a:rPr lang="de-DE" sz="1800" kern="100" dirty="0">
                <a:effectLst/>
                <a:latin typeface="Aptos" panose="020B0004020202020204" pitchFamily="34" charset="0"/>
                <a:ea typeface="Aptos" panose="020B0004020202020204" pitchFamily="34" charset="0"/>
                <a:cs typeface="Times New Roman" panose="02020603050405020304" pitchFamily="18" charset="0"/>
              </a:rPr>
              <a:t>ist.“</a:t>
            </a:r>
          </a:p>
          <a:p>
            <a:r>
              <a:rPr lang="de-DE" dirty="0"/>
              <a:t>&gt; daher muss sich die Einwilligung optisch abheben, um von den anderen Texten klar differenziert zu werden </a:t>
            </a:r>
          </a:p>
          <a:p>
            <a:endParaRPr lang="de-DE" dirty="0"/>
          </a:p>
        </p:txBody>
      </p:sp>
      <p:sp>
        <p:nvSpPr>
          <p:cNvPr id="4" name="Datumsplatzhalter 3">
            <a:extLst>
              <a:ext uri="{FF2B5EF4-FFF2-40B4-BE49-F238E27FC236}">
                <a16:creationId xmlns:a16="http://schemas.microsoft.com/office/drawing/2014/main" id="{0E8FDD1C-CFCA-C4CE-BD5C-F705CAF3093E}"/>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5A309003-879D-672D-9330-E51C9A027F0D}"/>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A58FA0DD-A9BC-F923-B5FC-B07AE9094997}"/>
              </a:ext>
            </a:extLst>
          </p:cNvPr>
          <p:cNvSpPr>
            <a:spLocks noGrp="1"/>
          </p:cNvSpPr>
          <p:nvPr>
            <p:ph type="sldNum" sz="quarter" idx="12"/>
          </p:nvPr>
        </p:nvSpPr>
        <p:spPr/>
        <p:txBody>
          <a:bodyPr/>
          <a:lstStyle/>
          <a:p>
            <a:fld id="{57313B9B-E75B-4DA2-AE36-E4E09BC9CB4D}" type="slidenum">
              <a:rPr lang="de-DE" smtClean="0"/>
              <a:t>47</a:t>
            </a:fld>
            <a:endParaRPr lang="de-DE" dirty="0"/>
          </a:p>
        </p:txBody>
      </p:sp>
    </p:spTree>
    <p:extLst>
      <p:ext uri="{BB962C8B-B14F-4D97-AF65-F5344CB8AC3E}">
        <p14:creationId xmlns:p14="http://schemas.microsoft.com/office/powerpoint/2010/main" val="26796910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DAC22D-1F82-EF26-BD25-D6689DBA6314}"/>
              </a:ext>
            </a:extLst>
          </p:cNvPr>
          <p:cNvSpPr>
            <a:spLocks noGrp="1"/>
          </p:cNvSpPr>
          <p:nvPr>
            <p:ph type="title"/>
          </p:nvPr>
        </p:nvSpPr>
        <p:spPr/>
        <p:txBody>
          <a:bodyPr/>
          <a:lstStyle/>
          <a:p>
            <a:r>
              <a:rPr lang="de-DE" b="0" dirty="0"/>
              <a:t>Einwilligung der betroffenen Person</a:t>
            </a:r>
            <a:br>
              <a:rPr lang="de-DE" b="0" dirty="0"/>
            </a:br>
            <a:r>
              <a:rPr lang="de-DE" dirty="0"/>
              <a:t>V. Widerrufbarkeit </a:t>
            </a:r>
          </a:p>
        </p:txBody>
      </p:sp>
      <p:sp>
        <p:nvSpPr>
          <p:cNvPr id="3" name="Inhaltsplatzhalter 2">
            <a:extLst>
              <a:ext uri="{FF2B5EF4-FFF2-40B4-BE49-F238E27FC236}">
                <a16:creationId xmlns:a16="http://schemas.microsoft.com/office/drawing/2014/main" id="{7BAEF56D-5305-4DDB-5E73-641F70BE980F}"/>
              </a:ext>
            </a:extLst>
          </p:cNvPr>
          <p:cNvSpPr>
            <a:spLocks noGrp="1"/>
          </p:cNvSpPr>
          <p:nvPr>
            <p:ph idx="1"/>
          </p:nvPr>
        </p:nvSpPr>
        <p:spPr/>
        <p:txBody>
          <a:bodyPr/>
          <a:lstStyle/>
          <a:p>
            <a:r>
              <a:rPr lang="de-DE" dirty="0"/>
              <a:t>- Art. 6 Abs. 3 DS-GVO: </a:t>
            </a:r>
          </a:p>
          <a:p>
            <a:r>
              <a:rPr lang="de-DE" dirty="0"/>
              <a:t>„Die betroffene Person hat das Recht, ihre Einwilligung </a:t>
            </a:r>
            <a:r>
              <a:rPr lang="de-DE" b="1" u="sng" dirty="0"/>
              <a:t>jederzeit zu widerrufen</a:t>
            </a:r>
            <a:r>
              <a:rPr lang="de-DE" dirty="0"/>
              <a:t>. Durch den Widerruf der Einwilligung wird die Rechtmäßigkeit der aufgrund der Einwilligung bis zum Widerruf erfolgten Verarbeitung nicht berührt. Die betroffene Person wird vor Abgabe der Einwilligung hiervon in Kenntnis gesetzt. Der Widerruf der Einwilligung muss </a:t>
            </a:r>
            <a:r>
              <a:rPr lang="de-DE" b="1" u="sng" dirty="0"/>
              <a:t>so einfach wie die Erteilung der Einwilligung </a:t>
            </a:r>
            <a:r>
              <a:rPr lang="de-DE" dirty="0"/>
              <a:t>sein.“ </a:t>
            </a:r>
          </a:p>
          <a:p>
            <a:r>
              <a:rPr lang="de-DE" dirty="0"/>
              <a:t>- die Entscheidung wirkt „</a:t>
            </a:r>
            <a:r>
              <a:rPr lang="de-DE" b="1" u="sng" dirty="0"/>
              <a:t>ex </a:t>
            </a:r>
            <a:r>
              <a:rPr lang="de-DE" b="1" u="sng" dirty="0" err="1"/>
              <a:t>nunc</a:t>
            </a:r>
            <a:r>
              <a:rPr lang="de-DE" dirty="0"/>
              <a:t>“ (= ab jetzt)</a:t>
            </a:r>
          </a:p>
          <a:p>
            <a:r>
              <a:rPr lang="de-DE" dirty="0"/>
              <a:t>- einschränkbar nach dem Grundsatz von Treu und Glauben (</a:t>
            </a:r>
            <a:r>
              <a:rPr lang="de-DE" dirty="0" err="1"/>
              <a:t>str.</a:t>
            </a:r>
            <a:r>
              <a:rPr lang="de-DE" dirty="0"/>
              <a:t>) </a:t>
            </a:r>
          </a:p>
          <a:p>
            <a:r>
              <a:rPr lang="de-DE" dirty="0"/>
              <a:t>- Art. 17 Abs. 1 </a:t>
            </a:r>
            <a:r>
              <a:rPr lang="de-DE" dirty="0" err="1"/>
              <a:t>lit</a:t>
            </a:r>
            <a:r>
              <a:rPr lang="de-DE" dirty="0"/>
              <a:t>. b DS-GVO:</a:t>
            </a:r>
          </a:p>
          <a:p>
            <a:r>
              <a:rPr lang="de-DE" dirty="0"/>
              <a:t>„Die betroffene Person widerruft ihre Einwilligung, auf die sich die Verarbeitung gemäß Artikel 6 Absatz 1 Buchstabe a oder Artikel 9 Absatz 2 Buchstabe a stützte, und es fehlt an einer anderweitigen Rechtsgrundlage für die Verarbeitung.“</a:t>
            </a:r>
          </a:p>
        </p:txBody>
      </p:sp>
      <p:sp>
        <p:nvSpPr>
          <p:cNvPr id="4" name="Datumsplatzhalter 3">
            <a:extLst>
              <a:ext uri="{FF2B5EF4-FFF2-40B4-BE49-F238E27FC236}">
                <a16:creationId xmlns:a16="http://schemas.microsoft.com/office/drawing/2014/main" id="{88C16357-46EA-33D3-9A98-CEC44E0576EB}"/>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1A51D366-016A-0B3A-DEA3-82095DCACFC3}"/>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BB93C7D3-6E89-D988-70AB-2BD9881BA3D0}"/>
              </a:ext>
            </a:extLst>
          </p:cNvPr>
          <p:cNvSpPr>
            <a:spLocks noGrp="1"/>
          </p:cNvSpPr>
          <p:nvPr>
            <p:ph type="sldNum" sz="quarter" idx="12"/>
          </p:nvPr>
        </p:nvSpPr>
        <p:spPr/>
        <p:txBody>
          <a:bodyPr/>
          <a:lstStyle/>
          <a:p>
            <a:fld id="{57313B9B-E75B-4DA2-AE36-E4E09BC9CB4D}" type="slidenum">
              <a:rPr lang="de-DE" smtClean="0"/>
              <a:t>48</a:t>
            </a:fld>
            <a:endParaRPr lang="de-DE" dirty="0"/>
          </a:p>
        </p:txBody>
      </p:sp>
    </p:spTree>
    <p:extLst>
      <p:ext uri="{BB962C8B-B14F-4D97-AF65-F5344CB8AC3E}">
        <p14:creationId xmlns:p14="http://schemas.microsoft.com/office/powerpoint/2010/main" val="3376720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4F02CE-6FDB-7B1B-095A-ADDF460C89F8}"/>
              </a:ext>
            </a:extLst>
          </p:cNvPr>
          <p:cNvSpPr>
            <a:spLocks noGrp="1"/>
          </p:cNvSpPr>
          <p:nvPr>
            <p:ph type="title"/>
          </p:nvPr>
        </p:nvSpPr>
        <p:spPr/>
        <p:txBody>
          <a:bodyPr>
            <a:normAutofit fontScale="90000"/>
          </a:bodyPr>
          <a:lstStyle/>
          <a:p>
            <a:r>
              <a:rPr lang="de-DE" b="0" dirty="0"/>
              <a:t>Einwilligung der betroffenen Person</a:t>
            </a:r>
            <a:br>
              <a:rPr lang="de-DE" b="0" dirty="0"/>
            </a:br>
            <a:r>
              <a:rPr lang="de-DE" dirty="0"/>
              <a:t>VI. Einsichtsfähigkeit und Einwilligung Minderjähriger, Art. 8 DS-GVO </a:t>
            </a:r>
          </a:p>
        </p:txBody>
      </p:sp>
      <p:sp>
        <p:nvSpPr>
          <p:cNvPr id="3" name="Inhaltsplatzhalter 2">
            <a:extLst>
              <a:ext uri="{FF2B5EF4-FFF2-40B4-BE49-F238E27FC236}">
                <a16:creationId xmlns:a16="http://schemas.microsoft.com/office/drawing/2014/main" id="{6D6D8E23-D5C2-037C-7DB7-95CAE17F30D6}"/>
              </a:ext>
            </a:extLst>
          </p:cNvPr>
          <p:cNvSpPr>
            <a:spLocks noGrp="1"/>
          </p:cNvSpPr>
          <p:nvPr>
            <p:ph idx="1"/>
          </p:nvPr>
        </p:nvSpPr>
        <p:spPr/>
        <p:txBody>
          <a:bodyPr>
            <a:normAutofit/>
          </a:bodyPr>
          <a:lstStyle/>
          <a:p>
            <a:r>
              <a:rPr lang="de-DE" dirty="0"/>
              <a:t>„Gilt Artikel 6 Absatz 1 Buchstabe a bei einem Angebot von Diensten der Informationsgesellschaft, das einem Kind direkt gemacht wird, so ist die Verarbeitung der personenbezogenen Daten des Kindes rechtmäßig, wenn das Kind das </a:t>
            </a:r>
            <a:r>
              <a:rPr lang="de-DE" b="1" u="sng" dirty="0"/>
              <a:t>sechzehnte Lebensjahr </a:t>
            </a:r>
            <a:r>
              <a:rPr lang="de-DE" dirty="0"/>
              <a:t>vollendet hat.“ </a:t>
            </a:r>
          </a:p>
          <a:p>
            <a:endParaRPr lang="de-DE" dirty="0"/>
          </a:p>
          <a:p>
            <a:r>
              <a:rPr lang="de-DE" dirty="0"/>
              <a:t>„Die </a:t>
            </a:r>
            <a:r>
              <a:rPr lang="de-DE" b="1" u="sng" dirty="0"/>
              <a:t>Mitgliedstaaten können </a:t>
            </a:r>
            <a:r>
              <a:rPr lang="de-DE" dirty="0"/>
              <a:t>durch Rechtsvorschriften zu diesen Zwecken eine </a:t>
            </a:r>
            <a:r>
              <a:rPr lang="de-DE" b="1" u="sng" dirty="0"/>
              <a:t>niedrigere Altersgrenze </a:t>
            </a:r>
            <a:r>
              <a:rPr lang="de-DE" dirty="0"/>
              <a:t>vorsehen, die jedoch nicht unter dem vollendeten dreizehnten Lebensjahr liegen darf.“ </a:t>
            </a:r>
          </a:p>
          <a:p>
            <a:endParaRPr lang="de-DE" dirty="0"/>
          </a:p>
          <a:p>
            <a:r>
              <a:rPr lang="de-DE" dirty="0"/>
              <a:t>„Der Verantwortliche unternimmt unter Berücksichtigung der verfügbaren Technik </a:t>
            </a:r>
            <a:r>
              <a:rPr lang="de-DE" b="1" u="sng" dirty="0"/>
              <a:t>angemessene Anstrengungen</a:t>
            </a:r>
            <a:r>
              <a:rPr lang="de-DE" dirty="0"/>
              <a:t>, um sich in solchen Fällen zu vergewissern, dass die Einwilligung durch den Träger der </a:t>
            </a:r>
            <a:r>
              <a:rPr lang="de-DE" b="1" u="sng" dirty="0"/>
              <a:t>elterlichen</a:t>
            </a:r>
            <a:r>
              <a:rPr lang="de-DE" dirty="0"/>
              <a:t> Verantwortung für das Kind oder mit dessen </a:t>
            </a:r>
            <a:r>
              <a:rPr lang="de-DE" b="1" u="sng" dirty="0"/>
              <a:t>Zustimmung</a:t>
            </a:r>
            <a:r>
              <a:rPr lang="de-DE" dirty="0"/>
              <a:t> erteilt wurde.“</a:t>
            </a:r>
          </a:p>
          <a:p>
            <a:endParaRPr lang="de-DE" dirty="0"/>
          </a:p>
        </p:txBody>
      </p:sp>
      <p:sp>
        <p:nvSpPr>
          <p:cNvPr id="4" name="Datumsplatzhalter 3">
            <a:extLst>
              <a:ext uri="{FF2B5EF4-FFF2-40B4-BE49-F238E27FC236}">
                <a16:creationId xmlns:a16="http://schemas.microsoft.com/office/drawing/2014/main" id="{EF927CF8-1BD0-6213-B8AA-AAAB4444AED6}"/>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5C586278-659E-F61D-246E-D1B382F7B1E9}"/>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AEF13107-802A-B214-F6CF-41E33EE5C1E1}"/>
              </a:ext>
            </a:extLst>
          </p:cNvPr>
          <p:cNvSpPr>
            <a:spLocks noGrp="1"/>
          </p:cNvSpPr>
          <p:nvPr>
            <p:ph type="sldNum" sz="quarter" idx="12"/>
          </p:nvPr>
        </p:nvSpPr>
        <p:spPr/>
        <p:txBody>
          <a:bodyPr/>
          <a:lstStyle/>
          <a:p>
            <a:fld id="{57313B9B-E75B-4DA2-AE36-E4E09BC9CB4D}" type="slidenum">
              <a:rPr lang="de-DE" smtClean="0"/>
              <a:t>49</a:t>
            </a:fld>
            <a:endParaRPr lang="de-DE" dirty="0"/>
          </a:p>
        </p:txBody>
      </p:sp>
    </p:spTree>
    <p:extLst>
      <p:ext uri="{BB962C8B-B14F-4D97-AF65-F5344CB8AC3E}">
        <p14:creationId xmlns:p14="http://schemas.microsoft.com/office/powerpoint/2010/main" val="3971970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9442E2-E323-9D5F-C103-3F3709F28CB6}"/>
              </a:ext>
            </a:extLst>
          </p:cNvPr>
          <p:cNvSpPr>
            <a:spLocks noGrp="1"/>
          </p:cNvSpPr>
          <p:nvPr>
            <p:ph type="title"/>
          </p:nvPr>
        </p:nvSpPr>
        <p:spPr>
          <a:xfrm>
            <a:off x="822959" y="309657"/>
            <a:ext cx="7543800" cy="900000"/>
          </a:xfrm>
        </p:spPr>
        <p:txBody>
          <a:bodyPr/>
          <a:lstStyle/>
          <a:p>
            <a:r>
              <a:rPr lang="de-DE" dirty="0"/>
              <a:t>Zur Gesetzestext-Sammlung</a:t>
            </a:r>
          </a:p>
        </p:txBody>
      </p:sp>
      <p:sp>
        <p:nvSpPr>
          <p:cNvPr id="3" name="Inhaltsplatzhalter 2">
            <a:extLst>
              <a:ext uri="{FF2B5EF4-FFF2-40B4-BE49-F238E27FC236}">
                <a16:creationId xmlns:a16="http://schemas.microsoft.com/office/drawing/2014/main" id="{0DAD8CC1-64F1-3B62-EC8D-E4A540F0E789}"/>
              </a:ext>
            </a:extLst>
          </p:cNvPr>
          <p:cNvSpPr>
            <a:spLocks noGrp="1"/>
          </p:cNvSpPr>
          <p:nvPr>
            <p:ph idx="1"/>
          </p:nvPr>
        </p:nvSpPr>
        <p:spPr/>
        <p:txBody>
          <a:bodyPr/>
          <a:lstStyle/>
          <a:p>
            <a:r>
              <a:rPr lang="de-DE" dirty="0"/>
              <a:t>- Die Texte sind </a:t>
            </a:r>
            <a:r>
              <a:rPr lang="de-DE" b="1" u="sng" dirty="0"/>
              <a:t>zur Prüfung zugelassene Hilfsmittel</a:t>
            </a:r>
            <a:r>
              <a:rPr lang="de-DE" dirty="0"/>
              <a:t> </a:t>
            </a:r>
          </a:p>
          <a:p>
            <a:r>
              <a:rPr lang="de-DE" dirty="0"/>
              <a:t>- Unterstreichungen und Markierungen sind erlaubt</a:t>
            </a:r>
          </a:p>
          <a:p>
            <a:r>
              <a:rPr lang="de-DE" dirty="0"/>
              <a:t>- bis zu 3 Verweise pro Seite sind erlaubt </a:t>
            </a:r>
          </a:p>
          <a:p>
            <a:endParaRPr lang="de-DE" dirty="0"/>
          </a:p>
        </p:txBody>
      </p:sp>
      <p:sp>
        <p:nvSpPr>
          <p:cNvPr id="4" name="Datumsplatzhalter 3">
            <a:extLst>
              <a:ext uri="{FF2B5EF4-FFF2-40B4-BE49-F238E27FC236}">
                <a16:creationId xmlns:a16="http://schemas.microsoft.com/office/drawing/2014/main" id="{24AC89C5-8FEC-A711-D1EA-48FC60B58C34}"/>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D0C2D020-E368-DF18-1408-C23A20DB94CA}"/>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F62ACEAD-E17C-8622-FC9A-838C613495F7}"/>
              </a:ext>
            </a:extLst>
          </p:cNvPr>
          <p:cNvSpPr>
            <a:spLocks noGrp="1"/>
          </p:cNvSpPr>
          <p:nvPr>
            <p:ph type="sldNum" sz="quarter" idx="12"/>
          </p:nvPr>
        </p:nvSpPr>
        <p:spPr/>
        <p:txBody>
          <a:bodyPr/>
          <a:lstStyle/>
          <a:p>
            <a:fld id="{57313B9B-E75B-4DA2-AE36-E4E09BC9CB4D}" type="slidenum">
              <a:rPr lang="de-DE" smtClean="0"/>
              <a:t>5</a:t>
            </a:fld>
            <a:endParaRPr lang="de-DE" dirty="0"/>
          </a:p>
        </p:txBody>
      </p:sp>
    </p:spTree>
    <p:extLst>
      <p:ext uri="{BB962C8B-B14F-4D97-AF65-F5344CB8AC3E}">
        <p14:creationId xmlns:p14="http://schemas.microsoft.com/office/powerpoint/2010/main" val="18768705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12382-60D6-552A-D997-918813CD57E7}"/>
              </a:ext>
            </a:extLst>
          </p:cNvPr>
          <p:cNvSpPr>
            <a:spLocks noGrp="1"/>
          </p:cNvSpPr>
          <p:nvPr>
            <p:ph type="title"/>
          </p:nvPr>
        </p:nvSpPr>
        <p:spPr/>
        <p:txBody>
          <a:bodyPr>
            <a:normAutofit fontScale="90000"/>
          </a:bodyPr>
          <a:lstStyle/>
          <a:p>
            <a:r>
              <a:rPr lang="de-DE" b="0" dirty="0"/>
              <a:t>Gemeinsame Verantwortung und Auftragsverarbeitung</a:t>
            </a:r>
            <a:br>
              <a:rPr lang="de-DE" dirty="0"/>
            </a:br>
            <a:r>
              <a:rPr lang="de-DE" dirty="0"/>
              <a:t>I. Gemeinsame Verantwortung</a:t>
            </a:r>
          </a:p>
        </p:txBody>
      </p:sp>
      <p:sp>
        <p:nvSpPr>
          <p:cNvPr id="3" name="Inhaltsplatzhalter 2">
            <a:extLst>
              <a:ext uri="{FF2B5EF4-FFF2-40B4-BE49-F238E27FC236}">
                <a16:creationId xmlns:a16="http://schemas.microsoft.com/office/drawing/2014/main" id="{5E404903-F008-5096-B1D5-91630AD34F54}"/>
              </a:ext>
            </a:extLst>
          </p:cNvPr>
          <p:cNvSpPr>
            <a:spLocks noGrp="1"/>
          </p:cNvSpPr>
          <p:nvPr>
            <p:ph idx="1"/>
          </p:nvPr>
        </p:nvSpPr>
        <p:spPr/>
        <p:txBody>
          <a:bodyPr/>
          <a:lstStyle/>
          <a:p>
            <a:r>
              <a:rPr lang="de-DE" dirty="0"/>
              <a:t>- es darum gemeinsam die Zwecke und Mittel der Verarbeitung zu bestimmen </a:t>
            </a:r>
          </a:p>
          <a:p>
            <a:r>
              <a:rPr lang="de-DE" dirty="0"/>
              <a:t>1. Stärkung und Ausdifferenzierung der Rechtsfigur durch den EuGH</a:t>
            </a:r>
          </a:p>
          <a:p>
            <a:pPr lvl="1"/>
            <a:r>
              <a:rPr lang="de-DE" dirty="0"/>
              <a:t>Urteil: Fanpage</a:t>
            </a:r>
          </a:p>
          <a:p>
            <a:pPr marL="201168" lvl="1" indent="0">
              <a:buNone/>
            </a:pPr>
            <a:r>
              <a:rPr lang="de-DE" dirty="0"/>
              <a:t>&gt; Verantwortung muss nicht zwangsläufig gleichwertig sein </a:t>
            </a:r>
          </a:p>
          <a:p>
            <a:pPr lvl="1"/>
            <a:endParaRPr lang="de-DE" dirty="0"/>
          </a:p>
          <a:p>
            <a:pPr lvl="1"/>
            <a:r>
              <a:rPr lang="de-DE" dirty="0"/>
              <a:t>Urteil : Zeugen Jehovas </a:t>
            </a:r>
          </a:p>
          <a:p>
            <a:pPr marL="201168" lvl="1" indent="0">
              <a:buNone/>
            </a:pPr>
            <a:r>
              <a:rPr lang="de-DE" dirty="0"/>
              <a:t>&gt; Die Religionsgemeinschaft und ihre Mitglieder sind gemeinsam verantwortlich, wenn sie personenbezogene Daten zum missionieren nutzen</a:t>
            </a:r>
          </a:p>
          <a:p>
            <a:pPr marL="201168" lvl="1" indent="0">
              <a:buNone/>
            </a:pPr>
            <a:endParaRPr lang="de-DE" dirty="0"/>
          </a:p>
          <a:p>
            <a:pPr lvl="1">
              <a:buFontTx/>
              <a:buChar char="-"/>
            </a:pPr>
            <a:r>
              <a:rPr lang="de-DE" dirty="0"/>
              <a:t>Urteil : Fashion ID</a:t>
            </a:r>
          </a:p>
          <a:p>
            <a:pPr marL="201168" lvl="1" indent="0">
              <a:buNone/>
            </a:pPr>
            <a:r>
              <a:rPr lang="de-DE" dirty="0"/>
              <a:t>&gt; Websitebetreiber mit einem „</a:t>
            </a:r>
            <a:r>
              <a:rPr lang="de-DE" dirty="0" err="1"/>
              <a:t>facebook</a:t>
            </a:r>
            <a:r>
              <a:rPr lang="de-DE" dirty="0"/>
              <a:t>-gefällt-mir-button“, tragen mit </a:t>
            </a:r>
            <a:r>
              <a:rPr lang="de-DE" dirty="0" err="1"/>
              <a:t>facebook</a:t>
            </a:r>
            <a:r>
              <a:rPr lang="de-DE" dirty="0"/>
              <a:t> gemeinsame Verantwortung </a:t>
            </a:r>
          </a:p>
          <a:p>
            <a:pPr lvl="1">
              <a:buFont typeface="Wingdings" panose="05000000000000000000" pitchFamily="2" charset="2"/>
              <a:buChar char="Ø"/>
            </a:pPr>
            <a:endParaRPr lang="de-DE" dirty="0"/>
          </a:p>
          <a:p>
            <a:pPr lvl="1">
              <a:buFont typeface="Wingdings" panose="05000000000000000000" pitchFamily="2" charset="2"/>
              <a:buChar char="Ø"/>
            </a:pPr>
            <a:endParaRPr lang="de-DE" dirty="0"/>
          </a:p>
          <a:p>
            <a:pPr marL="201168" lvl="1" indent="0">
              <a:buNone/>
            </a:pPr>
            <a:endParaRPr lang="de-DE" dirty="0"/>
          </a:p>
        </p:txBody>
      </p:sp>
      <p:sp>
        <p:nvSpPr>
          <p:cNvPr id="4" name="Datumsplatzhalter 3">
            <a:extLst>
              <a:ext uri="{FF2B5EF4-FFF2-40B4-BE49-F238E27FC236}">
                <a16:creationId xmlns:a16="http://schemas.microsoft.com/office/drawing/2014/main" id="{08881692-6138-0B3B-8456-EBC35E5545DC}"/>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CB1D6A68-20CA-DF42-B7FC-42CCB96A2378}"/>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EEB353A2-EA98-BDBD-F8A3-B7D494C6F8BB}"/>
              </a:ext>
            </a:extLst>
          </p:cNvPr>
          <p:cNvSpPr>
            <a:spLocks noGrp="1"/>
          </p:cNvSpPr>
          <p:nvPr>
            <p:ph type="sldNum" sz="quarter" idx="12"/>
          </p:nvPr>
        </p:nvSpPr>
        <p:spPr/>
        <p:txBody>
          <a:bodyPr/>
          <a:lstStyle/>
          <a:p>
            <a:fld id="{57313B9B-E75B-4DA2-AE36-E4E09BC9CB4D}" type="slidenum">
              <a:rPr lang="de-DE" smtClean="0"/>
              <a:t>50</a:t>
            </a:fld>
            <a:endParaRPr lang="de-DE" dirty="0"/>
          </a:p>
        </p:txBody>
      </p:sp>
    </p:spTree>
    <p:extLst>
      <p:ext uri="{BB962C8B-B14F-4D97-AF65-F5344CB8AC3E}">
        <p14:creationId xmlns:p14="http://schemas.microsoft.com/office/powerpoint/2010/main" val="1776732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F7B150-E84F-C36B-BC24-7A61D00D13F4}"/>
              </a:ext>
            </a:extLst>
          </p:cNvPr>
          <p:cNvSpPr>
            <a:spLocks noGrp="1"/>
          </p:cNvSpPr>
          <p:nvPr>
            <p:ph type="title"/>
          </p:nvPr>
        </p:nvSpPr>
        <p:spPr/>
        <p:txBody>
          <a:bodyPr>
            <a:normAutofit fontScale="90000"/>
          </a:bodyPr>
          <a:lstStyle/>
          <a:p>
            <a:r>
              <a:rPr lang="de-DE" b="0" dirty="0"/>
              <a:t>Gemeinsame Verantwortung und Auftragsverarbeitung</a:t>
            </a:r>
            <a:br>
              <a:rPr lang="de-DE" dirty="0"/>
            </a:br>
            <a:r>
              <a:rPr lang="de-DE" dirty="0"/>
              <a:t>I. Gemeinsame Verantwortung</a:t>
            </a:r>
          </a:p>
        </p:txBody>
      </p:sp>
      <p:sp>
        <p:nvSpPr>
          <p:cNvPr id="3" name="Inhaltsplatzhalter 2">
            <a:extLst>
              <a:ext uri="{FF2B5EF4-FFF2-40B4-BE49-F238E27FC236}">
                <a16:creationId xmlns:a16="http://schemas.microsoft.com/office/drawing/2014/main" id="{7D144259-5055-D6FF-3EFF-AB9BCC17538A}"/>
              </a:ext>
            </a:extLst>
          </p:cNvPr>
          <p:cNvSpPr>
            <a:spLocks noGrp="1"/>
          </p:cNvSpPr>
          <p:nvPr>
            <p:ph idx="1"/>
          </p:nvPr>
        </p:nvSpPr>
        <p:spPr/>
        <p:txBody>
          <a:bodyPr/>
          <a:lstStyle/>
          <a:p>
            <a:r>
              <a:rPr lang="de-DE" dirty="0"/>
              <a:t>2. Rezeption der Anwendungspraxis</a:t>
            </a:r>
          </a:p>
          <a:p>
            <a:r>
              <a:rPr lang="de-DE" dirty="0"/>
              <a:t>- eine gemeinsame Verantwortlichkeit setzt einen bestimmenden tatsächlichen Einfluss voraus </a:t>
            </a:r>
          </a:p>
          <a:p>
            <a:r>
              <a:rPr lang="de-DE" dirty="0"/>
              <a:t>- weitere Indizien sind: </a:t>
            </a:r>
          </a:p>
          <a:p>
            <a:pPr lvl="1"/>
            <a:r>
              <a:rPr lang="de-DE" dirty="0"/>
              <a:t>(mindestens) komplementäre Verarbeitungszwecke</a:t>
            </a:r>
          </a:p>
          <a:p>
            <a:pPr lvl="1"/>
            <a:r>
              <a:rPr lang="de-DE" dirty="0"/>
              <a:t>wechselseitige Förderungswirkungen</a:t>
            </a:r>
          </a:p>
          <a:p>
            <a:pPr lvl="1"/>
            <a:r>
              <a:rPr lang="de-DE" dirty="0"/>
              <a:t>Die Zwecke bedingen sich gegenseitig </a:t>
            </a:r>
          </a:p>
          <a:p>
            <a:pPr lvl="1"/>
            <a:r>
              <a:rPr lang="de-DE" dirty="0"/>
              <a:t>beide Stellen entscheiden (teilweise) gemeinsam über die Mittel der Verarbeitung </a:t>
            </a:r>
          </a:p>
          <a:p>
            <a:pPr lvl="1"/>
            <a:endParaRPr lang="de-DE" dirty="0"/>
          </a:p>
          <a:p>
            <a:endParaRPr lang="de-DE" dirty="0"/>
          </a:p>
        </p:txBody>
      </p:sp>
      <p:sp>
        <p:nvSpPr>
          <p:cNvPr id="4" name="Datumsplatzhalter 3">
            <a:extLst>
              <a:ext uri="{FF2B5EF4-FFF2-40B4-BE49-F238E27FC236}">
                <a16:creationId xmlns:a16="http://schemas.microsoft.com/office/drawing/2014/main" id="{B2B6BC72-23DB-5E9B-23C5-D007E990F4C5}"/>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9EF245A1-736A-B05C-CD6F-38A606E5A1A1}"/>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BE646ABB-6FB9-A795-F34F-5620D83C62CC}"/>
              </a:ext>
            </a:extLst>
          </p:cNvPr>
          <p:cNvSpPr>
            <a:spLocks noGrp="1"/>
          </p:cNvSpPr>
          <p:nvPr>
            <p:ph type="sldNum" sz="quarter" idx="12"/>
          </p:nvPr>
        </p:nvSpPr>
        <p:spPr/>
        <p:txBody>
          <a:bodyPr/>
          <a:lstStyle/>
          <a:p>
            <a:fld id="{57313B9B-E75B-4DA2-AE36-E4E09BC9CB4D}" type="slidenum">
              <a:rPr lang="de-DE" smtClean="0"/>
              <a:t>51</a:t>
            </a:fld>
            <a:endParaRPr lang="de-DE" dirty="0"/>
          </a:p>
        </p:txBody>
      </p:sp>
    </p:spTree>
    <p:extLst>
      <p:ext uri="{BB962C8B-B14F-4D97-AF65-F5344CB8AC3E}">
        <p14:creationId xmlns:p14="http://schemas.microsoft.com/office/powerpoint/2010/main" val="13462169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0B0C9E-C47A-ECE4-C9E3-597DE055F75C}"/>
              </a:ext>
            </a:extLst>
          </p:cNvPr>
          <p:cNvSpPr>
            <a:spLocks noGrp="1"/>
          </p:cNvSpPr>
          <p:nvPr>
            <p:ph type="title"/>
          </p:nvPr>
        </p:nvSpPr>
        <p:spPr/>
        <p:txBody>
          <a:bodyPr>
            <a:normAutofit fontScale="90000"/>
          </a:bodyPr>
          <a:lstStyle/>
          <a:p>
            <a:r>
              <a:rPr lang="de-DE" b="0" dirty="0"/>
              <a:t>Gemeinsame Verantwortung und Auftragsverarbeitung</a:t>
            </a:r>
            <a:br>
              <a:rPr lang="de-DE" dirty="0"/>
            </a:br>
            <a:r>
              <a:rPr lang="de-DE" dirty="0"/>
              <a:t>II. Auftragsverarbeitung </a:t>
            </a:r>
          </a:p>
        </p:txBody>
      </p:sp>
      <p:sp>
        <p:nvSpPr>
          <p:cNvPr id="3" name="Inhaltsplatzhalter 2">
            <a:extLst>
              <a:ext uri="{FF2B5EF4-FFF2-40B4-BE49-F238E27FC236}">
                <a16:creationId xmlns:a16="http://schemas.microsoft.com/office/drawing/2014/main" id="{BAE82700-6DB7-FDD5-EB79-AB91B9C5AF7D}"/>
              </a:ext>
            </a:extLst>
          </p:cNvPr>
          <p:cNvSpPr>
            <a:spLocks noGrp="1"/>
          </p:cNvSpPr>
          <p:nvPr>
            <p:ph idx="1"/>
          </p:nvPr>
        </p:nvSpPr>
        <p:spPr/>
        <p:txBody>
          <a:bodyPr>
            <a:normAutofit lnSpcReduction="10000"/>
          </a:bodyPr>
          <a:lstStyle/>
          <a:p>
            <a:r>
              <a:rPr lang="de-DE" dirty="0"/>
              <a:t>1. Begriff der Auftragsverarbeitung </a:t>
            </a:r>
          </a:p>
          <a:p>
            <a:r>
              <a:rPr lang="de-DE" dirty="0"/>
              <a:t>a) Definition </a:t>
            </a:r>
          </a:p>
          <a:p>
            <a:r>
              <a:rPr lang="de-DE" dirty="0"/>
              <a:t>Art. 4 Nr. 8 DS-GVO: </a:t>
            </a:r>
          </a:p>
          <a:p>
            <a:r>
              <a:rPr lang="de-DE" sz="1800" kern="100" dirty="0">
                <a:effectLst/>
                <a:ea typeface="Aptos" panose="020B0004020202020204" pitchFamily="34" charset="0"/>
                <a:cs typeface="Times New Roman" panose="02020603050405020304" pitchFamily="18" charset="0"/>
              </a:rPr>
              <a:t>„„Auftragsverarbeiter“ eine natürliche oder juristische Person, Behörde, Einrichtung oder andere Stelle, die personenbezogene Daten </a:t>
            </a:r>
            <a:r>
              <a:rPr lang="de-DE" sz="1800" b="1" u="sng" kern="100" dirty="0">
                <a:effectLst/>
                <a:ea typeface="Aptos" panose="020B0004020202020204" pitchFamily="34" charset="0"/>
                <a:cs typeface="Times New Roman" panose="02020603050405020304" pitchFamily="18" charset="0"/>
              </a:rPr>
              <a:t>im Auftrag des Verantwortlichen</a:t>
            </a:r>
            <a:r>
              <a:rPr lang="de-DE" sz="1800" kern="100" dirty="0">
                <a:effectLst/>
                <a:ea typeface="Aptos" panose="020B0004020202020204" pitchFamily="34" charset="0"/>
                <a:cs typeface="Times New Roman" panose="02020603050405020304" pitchFamily="18" charset="0"/>
              </a:rPr>
              <a:t> verarbeitet.</a:t>
            </a:r>
            <a:r>
              <a:rPr lang="de-DE" kern="100" dirty="0">
                <a:ea typeface="Aptos" panose="020B0004020202020204" pitchFamily="34" charset="0"/>
                <a:cs typeface="Times New Roman" panose="02020603050405020304" pitchFamily="18" charset="0"/>
              </a:rPr>
              <a:t>“</a:t>
            </a:r>
          </a:p>
          <a:p>
            <a:endParaRPr lang="de-DE" kern="100" dirty="0">
              <a:ea typeface="Aptos" panose="020B0004020202020204" pitchFamily="34" charset="0"/>
              <a:cs typeface="Times New Roman" panose="02020603050405020304" pitchFamily="18" charset="0"/>
            </a:endParaRPr>
          </a:p>
          <a:p>
            <a:r>
              <a:rPr lang="de-DE" kern="100" dirty="0">
                <a:ea typeface="Aptos" panose="020B0004020202020204" pitchFamily="34" charset="0"/>
                <a:cs typeface="Times New Roman" panose="02020603050405020304" pitchFamily="18" charset="0"/>
              </a:rPr>
              <a:t>Art. 29 DS-GVO</a:t>
            </a:r>
          </a:p>
          <a:p>
            <a:r>
              <a:rPr lang="de-DE" dirty="0"/>
              <a:t>„Der Auftragsverarbeiter und jede dem Verantwortlichen oder dem Auftragsverarbeiter unterstellte Person, die Zugang zu personenbezogenen Daten hat, dürfen diese Daten </a:t>
            </a:r>
            <a:r>
              <a:rPr lang="de-DE" b="1" u="sng" dirty="0"/>
              <a:t>ausschließlich auf Weisung des Verantwortlichen verarbeiten</a:t>
            </a:r>
            <a:r>
              <a:rPr lang="de-DE" dirty="0"/>
              <a:t>, es sei denn, dass sie nach dem Unionsrecht oder dem Recht der Mitgliedstaaten zur Verarbeitung verpflichtet sind.“ </a:t>
            </a:r>
            <a:endParaRPr lang="de-DE" kern="100" dirty="0">
              <a:ea typeface="Aptos" panose="020B0004020202020204" pitchFamily="34" charset="0"/>
              <a:cs typeface="Times New Roman" panose="02020603050405020304" pitchFamily="18" charset="0"/>
            </a:endParaRPr>
          </a:p>
        </p:txBody>
      </p:sp>
      <p:sp>
        <p:nvSpPr>
          <p:cNvPr id="4" name="Datumsplatzhalter 3">
            <a:extLst>
              <a:ext uri="{FF2B5EF4-FFF2-40B4-BE49-F238E27FC236}">
                <a16:creationId xmlns:a16="http://schemas.microsoft.com/office/drawing/2014/main" id="{23C70A01-8012-B099-E3C1-E2966C326BB2}"/>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F85E0A7E-8B9C-DBBB-62BC-5EC669FBE2F6}"/>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0C7B80E6-6BA8-2D8E-3FC7-7EBEB4E68816}"/>
              </a:ext>
            </a:extLst>
          </p:cNvPr>
          <p:cNvSpPr>
            <a:spLocks noGrp="1"/>
          </p:cNvSpPr>
          <p:nvPr>
            <p:ph type="sldNum" sz="quarter" idx="12"/>
          </p:nvPr>
        </p:nvSpPr>
        <p:spPr/>
        <p:txBody>
          <a:bodyPr/>
          <a:lstStyle/>
          <a:p>
            <a:fld id="{57313B9B-E75B-4DA2-AE36-E4E09BC9CB4D}" type="slidenum">
              <a:rPr lang="de-DE" smtClean="0"/>
              <a:t>52</a:t>
            </a:fld>
            <a:endParaRPr lang="de-DE" dirty="0"/>
          </a:p>
        </p:txBody>
      </p:sp>
    </p:spTree>
    <p:extLst>
      <p:ext uri="{BB962C8B-B14F-4D97-AF65-F5344CB8AC3E}">
        <p14:creationId xmlns:p14="http://schemas.microsoft.com/office/powerpoint/2010/main" val="10902745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B1EE26-39E7-1A5B-C6EF-DB63CB408812}"/>
              </a:ext>
            </a:extLst>
          </p:cNvPr>
          <p:cNvSpPr>
            <a:spLocks noGrp="1"/>
          </p:cNvSpPr>
          <p:nvPr>
            <p:ph type="title"/>
          </p:nvPr>
        </p:nvSpPr>
        <p:spPr/>
        <p:txBody>
          <a:bodyPr>
            <a:normAutofit fontScale="90000"/>
          </a:bodyPr>
          <a:lstStyle/>
          <a:p>
            <a:r>
              <a:rPr lang="de-DE" b="0" dirty="0"/>
              <a:t>Gemeinsame Verantwortung und Auftragsverarbeitung</a:t>
            </a:r>
            <a:br>
              <a:rPr lang="de-DE" dirty="0"/>
            </a:br>
            <a:r>
              <a:rPr lang="de-DE" dirty="0"/>
              <a:t>II. Auftragsverarbeitung</a:t>
            </a:r>
            <a:br>
              <a:rPr lang="de-DE" dirty="0"/>
            </a:br>
            <a:r>
              <a:rPr lang="de-DE" sz="2000" b="0" i="1" dirty="0"/>
              <a:t>1. Begriff der Auftragsverarbeitung </a:t>
            </a:r>
            <a:endParaRPr lang="de-DE" b="0" i="1" dirty="0"/>
          </a:p>
        </p:txBody>
      </p:sp>
      <p:sp>
        <p:nvSpPr>
          <p:cNvPr id="3" name="Inhaltsplatzhalter 2">
            <a:extLst>
              <a:ext uri="{FF2B5EF4-FFF2-40B4-BE49-F238E27FC236}">
                <a16:creationId xmlns:a16="http://schemas.microsoft.com/office/drawing/2014/main" id="{547141E1-DC97-59D9-2E0B-DEF126628123}"/>
              </a:ext>
            </a:extLst>
          </p:cNvPr>
          <p:cNvSpPr>
            <a:spLocks noGrp="1"/>
          </p:cNvSpPr>
          <p:nvPr>
            <p:ph idx="1"/>
          </p:nvPr>
        </p:nvSpPr>
        <p:spPr/>
        <p:txBody>
          <a:bodyPr/>
          <a:lstStyle/>
          <a:p>
            <a:r>
              <a:rPr lang="de-DE" dirty="0"/>
              <a:t>b) Abgrenzung zum Verantwortlichen </a:t>
            </a:r>
          </a:p>
          <a:p>
            <a:r>
              <a:rPr lang="de-DE" dirty="0"/>
              <a:t>- Der Verantwortliche hat insbesondere hinsichtlich der eingesetzten Mittel Entscheidungsspielraum </a:t>
            </a:r>
          </a:p>
          <a:p>
            <a:r>
              <a:rPr lang="de-DE" dirty="0"/>
              <a:t>- die Verarbeitung personenbezogener Daten stellt den </a:t>
            </a:r>
            <a:r>
              <a:rPr lang="de-DE" u="sng" dirty="0"/>
              <a:t>Schwerpunkt der beauftragten Leistung</a:t>
            </a:r>
            <a:r>
              <a:rPr lang="de-DE" dirty="0"/>
              <a:t> dar </a:t>
            </a:r>
          </a:p>
          <a:p>
            <a:r>
              <a:rPr lang="de-DE" dirty="0"/>
              <a:t>&gt; etwa (-) bei handwerklichen Tätigkeiten, oder Fach- und Beratungsleistungen durch Steuerberater </a:t>
            </a:r>
          </a:p>
          <a:p>
            <a:pPr marL="0" indent="0">
              <a:buNone/>
            </a:pPr>
            <a:r>
              <a:rPr lang="de-DE" dirty="0"/>
              <a:t> - Abgrenzungsindizien:</a:t>
            </a:r>
          </a:p>
          <a:p>
            <a:pPr lvl="1"/>
            <a:r>
              <a:rPr lang="de-DE" dirty="0"/>
              <a:t>Umfang und Detailgrad der Weisungen</a:t>
            </a:r>
          </a:p>
          <a:p>
            <a:pPr lvl="1"/>
            <a:r>
              <a:rPr lang="de-DE" dirty="0"/>
              <a:t>Intensität und Dauerhaftigkeit der Überwachung und Beaufsichtigung </a:t>
            </a:r>
          </a:p>
          <a:p>
            <a:pPr marL="201168" lvl="1" indent="0">
              <a:buNone/>
            </a:pPr>
            <a:r>
              <a:rPr lang="de-DE" dirty="0"/>
              <a:t>c) Abgrenzung: AVV und gemeinsame Verantwortlichkeit </a:t>
            </a:r>
          </a:p>
          <a:p>
            <a:pPr marL="201168" lvl="1" indent="0">
              <a:buNone/>
            </a:pPr>
            <a:r>
              <a:rPr lang="de-DE" dirty="0"/>
              <a:t>- Schließen sich begriffsnotwendig aus </a:t>
            </a:r>
          </a:p>
        </p:txBody>
      </p:sp>
      <p:sp>
        <p:nvSpPr>
          <p:cNvPr id="4" name="Datumsplatzhalter 3">
            <a:extLst>
              <a:ext uri="{FF2B5EF4-FFF2-40B4-BE49-F238E27FC236}">
                <a16:creationId xmlns:a16="http://schemas.microsoft.com/office/drawing/2014/main" id="{1F214CD2-6E74-1AE6-25DA-974312279DAD}"/>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4E24E973-2A01-117D-827B-72B7CDF32DE3}"/>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5F62C3BA-78BA-3755-BB2B-BC6FBAFCF869}"/>
              </a:ext>
            </a:extLst>
          </p:cNvPr>
          <p:cNvSpPr>
            <a:spLocks noGrp="1"/>
          </p:cNvSpPr>
          <p:nvPr>
            <p:ph type="sldNum" sz="quarter" idx="12"/>
          </p:nvPr>
        </p:nvSpPr>
        <p:spPr/>
        <p:txBody>
          <a:bodyPr/>
          <a:lstStyle/>
          <a:p>
            <a:fld id="{57313B9B-E75B-4DA2-AE36-E4E09BC9CB4D}" type="slidenum">
              <a:rPr lang="de-DE" smtClean="0"/>
              <a:t>53</a:t>
            </a:fld>
            <a:endParaRPr lang="de-DE" dirty="0"/>
          </a:p>
        </p:txBody>
      </p:sp>
    </p:spTree>
    <p:extLst>
      <p:ext uri="{BB962C8B-B14F-4D97-AF65-F5344CB8AC3E}">
        <p14:creationId xmlns:p14="http://schemas.microsoft.com/office/powerpoint/2010/main" val="1617191441"/>
      </p:ext>
    </p:extLst>
  </p:cSld>
  <p:clrMapOvr>
    <a:masterClrMapping/>
  </p:clrMapOvr>
  <p:extLst>
    <p:ext uri="{6950BFC3-D8DA-4A85-94F7-54DA5524770B}">
      <p188:commentRel xmlns:p188="http://schemas.microsoft.com/office/powerpoint/2018/8/main" r:id="rId2"/>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67B03E-C447-34F5-0569-CB9E8C593627}"/>
              </a:ext>
            </a:extLst>
          </p:cNvPr>
          <p:cNvSpPr>
            <a:spLocks noGrp="1"/>
          </p:cNvSpPr>
          <p:nvPr>
            <p:ph type="title"/>
          </p:nvPr>
        </p:nvSpPr>
        <p:spPr/>
        <p:txBody>
          <a:bodyPr>
            <a:normAutofit fontScale="90000"/>
          </a:bodyPr>
          <a:lstStyle/>
          <a:p>
            <a:r>
              <a:rPr lang="de-DE" b="0" dirty="0"/>
              <a:t>Gemeinsame Verantwortung und Auftragsverarbeitung</a:t>
            </a:r>
            <a:br>
              <a:rPr lang="de-DE" dirty="0"/>
            </a:br>
            <a:r>
              <a:rPr lang="de-DE" dirty="0"/>
              <a:t>II. Auftragsverarbeitung</a:t>
            </a:r>
          </a:p>
        </p:txBody>
      </p:sp>
      <p:sp>
        <p:nvSpPr>
          <p:cNvPr id="3" name="Inhaltsplatzhalter 2">
            <a:extLst>
              <a:ext uri="{FF2B5EF4-FFF2-40B4-BE49-F238E27FC236}">
                <a16:creationId xmlns:a16="http://schemas.microsoft.com/office/drawing/2014/main" id="{D1CDC4D2-340E-0C78-CA39-744D3BC914DB}"/>
              </a:ext>
            </a:extLst>
          </p:cNvPr>
          <p:cNvSpPr>
            <a:spLocks noGrp="1"/>
          </p:cNvSpPr>
          <p:nvPr>
            <p:ph idx="1"/>
          </p:nvPr>
        </p:nvSpPr>
        <p:spPr/>
        <p:txBody>
          <a:bodyPr/>
          <a:lstStyle/>
          <a:p>
            <a:r>
              <a:rPr lang="de-DE" dirty="0"/>
              <a:t>2. Eigenständige Pflichten des Verarbeiters</a:t>
            </a:r>
          </a:p>
          <a:p>
            <a:r>
              <a:rPr lang="de-DE" dirty="0"/>
              <a:t>- der Verantwortliche bleibt allein für die Rechtmäßigkeit der Datenverarbeitung verantwortlich </a:t>
            </a:r>
          </a:p>
          <a:p>
            <a:r>
              <a:rPr lang="de-DE" dirty="0"/>
              <a:t>- im Außenverhältnis haftet der AV ebenfalls voll </a:t>
            </a:r>
          </a:p>
          <a:p>
            <a:r>
              <a:rPr lang="de-DE" dirty="0"/>
              <a:t>3. Privilegierung der Auftragsverarbeitung </a:t>
            </a:r>
          </a:p>
          <a:p>
            <a:r>
              <a:rPr lang="de-DE" dirty="0"/>
              <a:t>- die Datenweitergabe an den AV unterliegt nicht den Anforderungen der Art. 6 und 9 DS-GVO</a:t>
            </a:r>
          </a:p>
          <a:p>
            <a:r>
              <a:rPr lang="de-DE" dirty="0"/>
              <a:t>- nur der Verantwortliche braucht eine Rechtsgrundlage im Verhältnis zum Betroffenen (</a:t>
            </a:r>
            <a:r>
              <a:rPr lang="de-DE" dirty="0" err="1"/>
              <a:t>str.</a:t>
            </a:r>
            <a:r>
              <a:rPr lang="de-DE" dirty="0"/>
              <a:t>) </a:t>
            </a:r>
          </a:p>
          <a:p>
            <a:endParaRPr lang="de-DE" dirty="0"/>
          </a:p>
          <a:p>
            <a:endParaRPr lang="de-DE" dirty="0"/>
          </a:p>
        </p:txBody>
      </p:sp>
      <p:sp>
        <p:nvSpPr>
          <p:cNvPr id="4" name="Datumsplatzhalter 3">
            <a:extLst>
              <a:ext uri="{FF2B5EF4-FFF2-40B4-BE49-F238E27FC236}">
                <a16:creationId xmlns:a16="http://schemas.microsoft.com/office/drawing/2014/main" id="{934A522F-AC26-4731-95A7-6B00480F1D7E}"/>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81D3DBFC-4538-15EC-61BE-5B44602D7A3F}"/>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C2CFF9AA-6CB5-389F-8464-B29DA7912F35}"/>
              </a:ext>
            </a:extLst>
          </p:cNvPr>
          <p:cNvSpPr>
            <a:spLocks noGrp="1"/>
          </p:cNvSpPr>
          <p:nvPr>
            <p:ph type="sldNum" sz="quarter" idx="12"/>
          </p:nvPr>
        </p:nvSpPr>
        <p:spPr/>
        <p:txBody>
          <a:bodyPr/>
          <a:lstStyle/>
          <a:p>
            <a:fld id="{57313B9B-E75B-4DA2-AE36-E4E09BC9CB4D}" type="slidenum">
              <a:rPr lang="de-DE" smtClean="0"/>
              <a:t>54</a:t>
            </a:fld>
            <a:endParaRPr lang="de-DE" dirty="0"/>
          </a:p>
        </p:txBody>
      </p:sp>
    </p:spTree>
    <p:extLst>
      <p:ext uri="{BB962C8B-B14F-4D97-AF65-F5344CB8AC3E}">
        <p14:creationId xmlns:p14="http://schemas.microsoft.com/office/powerpoint/2010/main" val="32006342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41B594-68CF-FA72-6910-05D3DF62A84A}"/>
              </a:ext>
            </a:extLst>
          </p:cNvPr>
          <p:cNvSpPr>
            <a:spLocks noGrp="1"/>
          </p:cNvSpPr>
          <p:nvPr>
            <p:ph type="title"/>
          </p:nvPr>
        </p:nvSpPr>
        <p:spPr/>
        <p:txBody>
          <a:bodyPr>
            <a:normAutofit fontScale="90000"/>
          </a:bodyPr>
          <a:lstStyle/>
          <a:p>
            <a:r>
              <a:rPr lang="de-DE" b="0" dirty="0"/>
              <a:t>Gemeinsame Verantwortung und Auftragsverarbeitung</a:t>
            </a:r>
            <a:br>
              <a:rPr lang="de-DE" dirty="0"/>
            </a:br>
            <a:r>
              <a:rPr lang="de-DE" dirty="0"/>
              <a:t>II. Auftragsverarbeitung</a:t>
            </a:r>
          </a:p>
        </p:txBody>
      </p:sp>
      <p:sp>
        <p:nvSpPr>
          <p:cNvPr id="3" name="Inhaltsplatzhalter 2">
            <a:extLst>
              <a:ext uri="{FF2B5EF4-FFF2-40B4-BE49-F238E27FC236}">
                <a16:creationId xmlns:a16="http://schemas.microsoft.com/office/drawing/2014/main" id="{D4218EB1-1070-70C6-4766-D6EAE3F8A158}"/>
              </a:ext>
            </a:extLst>
          </p:cNvPr>
          <p:cNvSpPr>
            <a:spLocks noGrp="1"/>
          </p:cNvSpPr>
          <p:nvPr>
            <p:ph idx="1"/>
          </p:nvPr>
        </p:nvSpPr>
        <p:spPr/>
        <p:txBody>
          <a:bodyPr/>
          <a:lstStyle/>
          <a:p>
            <a:r>
              <a:rPr lang="de-DE" dirty="0"/>
              <a:t>4. Auswahl des Auftragsverarbeiters </a:t>
            </a:r>
          </a:p>
          <a:p>
            <a:r>
              <a:rPr lang="de-DE" dirty="0"/>
              <a:t>Art. 28 Abs. 1 DS-GVO :</a:t>
            </a:r>
          </a:p>
          <a:p>
            <a:r>
              <a:rPr lang="de-DE" dirty="0"/>
              <a:t>„Erfolgt eine Verarbeitung im Auftrag eines Verantwortlichen, so arbeitet dieser nur mit Auftragsverarbeitern, die </a:t>
            </a:r>
            <a:r>
              <a:rPr lang="de-DE" b="1" u="sng" dirty="0"/>
              <a:t>hinreichend Garantien </a:t>
            </a:r>
            <a:r>
              <a:rPr lang="de-DE" dirty="0"/>
              <a:t>dafür bieten, dass geeignete </a:t>
            </a:r>
            <a:r>
              <a:rPr lang="de-DE" b="1" u="sng" dirty="0"/>
              <a:t>technische und organisatorische Maßnahm</a:t>
            </a:r>
            <a:r>
              <a:rPr lang="de-DE" dirty="0"/>
              <a:t>en so durchgeführt werden, dass die Verarbeitung im Einklang mit den Anforderungen dieser Verordnung erfolgt und den </a:t>
            </a:r>
            <a:r>
              <a:rPr lang="de-DE" b="1" u="sng" dirty="0"/>
              <a:t>Schutz der Rechte der betroffenen Person </a:t>
            </a:r>
            <a:r>
              <a:rPr lang="de-DE" dirty="0"/>
              <a:t>gewährleistet.“ </a:t>
            </a:r>
          </a:p>
          <a:p>
            <a:r>
              <a:rPr lang="de-DE" dirty="0"/>
              <a:t>Art. 28 Abs. 5 DS-GVO </a:t>
            </a:r>
          </a:p>
          <a:p>
            <a:r>
              <a:rPr lang="de-DE" dirty="0"/>
              <a:t>„Die Einhaltung genehmigter Verhaltensregeln gemäß Artikel 40 oder eines </a:t>
            </a:r>
            <a:r>
              <a:rPr lang="de-DE" b="1" u="sng" dirty="0"/>
              <a:t>genehmigten Zertifizierungsverfahrens </a:t>
            </a:r>
            <a:r>
              <a:rPr lang="de-DE" dirty="0"/>
              <a:t>gemäß Artikel 42 durch einen Auftragsverarbeiter kann als Faktor herangezogen werden, um hinreichende Garantien im Sinne der Absätze 1 und 4 des vorliegenden Artikels nachzuweisen.“</a:t>
            </a:r>
          </a:p>
        </p:txBody>
      </p:sp>
      <p:sp>
        <p:nvSpPr>
          <p:cNvPr id="4" name="Datumsplatzhalter 3">
            <a:extLst>
              <a:ext uri="{FF2B5EF4-FFF2-40B4-BE49-F238E27FC236}">
                <a16:creationId xmlns:a16="http://schemas.microsoft.com/office/drawing/2014/main" id="{8C08176E-E448-8455-9DA1-A576F6213446}"/>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AAA1AD3C-123E-C940-B11A-F85EAFC86A13}"/>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CBBB0088-E803-73F7-862C-BA90D2890120}"/>
              </a:ext>
            </a:extLst>
          </p:cNvPr>
          <p:cNvSpPr>
            <a:spLocks noGrp="1"/>
          </p:cNvSpPr>
          <p:nvPr>
            <p:ph type="sldNum" sz="quarter" idx="12"/>
          </p:nvPr>
        </p:nvSpPr>
        <p:spPr/>
        <p:txBody>
          <a:bodyPr/>
          <a:lstStyle/>
          <a:p>
            <a:fld id="{57313B9B-E75B-4DA2-AE36-E4E09BC9CB4D}" type="slidenum">
              <a:rPr lang="de-DE" smtClean="0"/>
              <a:t>55</a:t>
            </a:fld>
            <a:endParaRPr lang="de-DE" dirty="0"/>
          </a:p>
        </p:txBody>
      </p:sp>
    </p:spTree>
    <p:extLst>
      <p:ext uri="{BB962C8B-B14F-4D97-AF65-F5344CB8AC3E}">
        <p14:creationId xmlns:p14="http://schemas.microsoft.com/office/powerpoint/2010/main" val="35110602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002E2-D2B2-EA2C-6A76-271E01F96EFB}"/>
              </a:ext>
            </a:extLst>
          </p:cNvPr>
          <p:cNvSpPr>
            <a:spLocks noGrp="1"/>
          </p:cNvSpPr>
          <p:nvPr>
            <p:ph type="title"/>
          </p:nvPr>
        </p:nvSpPr>
        <p:spPr/>
        <p:txBody>
          <a:bodyPr>
            <a:normAutofit fontScale="90000"/>
          </a:bodyPr>
          <a:lstStyle/>
          <a:p>
            <a:r>
              <a:rPr lang="de-DE" b="0" dirty="0"/>
              <a:t>Gemeinsame Verantwortung und Auftragsverarbeitung</a:t>
            </a:r>
            <a:br>
              <a:rPr lang="de-DE" dirty="0"/>
            </a:br>
            <a:r>
              <a:rPr lang="de-DE" dirty="0"/>
              <a:t>II. Auftragsverarbeitung</a:t>
            </a:r>
            <a:br>
              <a:rPr lang="de-DE" dirty="0"/>
            </a:br>
            <a:r>
              <a:rPr lang="de-DE" sz="2000" b="0" dirty="0"/>
              <a:t>5. Vereinbarungen zur  Auftragsverarbeitung</a:t>
            </a:r>
            <a:endParaRPr lang="de-DE" dirty="0"/>
          </a:p>
        </p:txBody>
      </p:sp>
      <p:sp>
        <p:nvSpPr>
          <p:cNvPr id="3" name="Inhaltsplatzhalter 2">
            <a:extLst>
              <a:ext uri="{FF2B5EF4-FFF2-40B4-BE49-F238E27FC236}">
                <a16:creationId xmlns:a16="http://schemas.microsoft.com/office/drawing/2014/main" id="{3F15013D-7A2D-CF82-8DA8-810BB10B0D48}"/>
              </a:ext>
            </a:extLst>
          </p:cNvPr>
          <p:cNvSpPr>
            <a:spLocks noGrp="1"/>
          </p:cNvSpPr>
          <p:nvPr>
            <p:ph idx="1"/>
          </p:nvPr>
        </p:nvSpPr>
        <p:spPr>
          <a:xfrm>
            <a:off x="822959" y="1310902"/>
            <a:ext cx="6602385" cy="4489180"/>
          </a:xfrm>
        </p:spPr>
        <p:txBody>
          <a:bodyPr>
            <a:normAutofit fontScale="92500" lnSpcReduction="10000"/>
          </a:bodyPr>
          <a:lstStyle/>
          <a:p>
            <a:r>
              <a:rPr lang="de-DE" dirty="0"/>
              <a:t>- Art. 28 Abs. 3 DS-GVO: </a:t>
            </a:r>
          </a:p>
          <a:p>
            <a:r>
              <a:rPr lang="de-DE" dirty="0"/>
              <a:t>„Die Verarbeitung durch einen Auftragsverarbeiter erfolgt auf der </a:t>
            </a:r>
            <a:r>
              <a:rPr lang="de-DE" b="1" u="sng" dirty="0"/>
              <a:t>Grundlage eines Vertrags </a:t>
            </a:r>
            <a:r>
              <a:rPr lang="de-DE" dirty="0"/>
              <a:t>oder eines anderen Rechtsinstruments nach dem Unionsrecht oder dem Recht der Mitgliedstaaten, der bzw. das den Auftragsverarbeiter in Bezug auf den Verantwortlichen bindet und in dem Gegenstand und </a:t>
            </a:r>
            <a:r>
              <a:rPr lang="de-DE" b="1" u="sng" dirty="0"/>
              <a:t>Dauer der Verarbeitung, Art und Zweck der Verarbeitung</a:t>
            </a:r>
            <a:r>
              <a:rPr lang="de-DE" dirty="0"/>
              <a:t>, die Art der personenbezogenen Daten, die Kategorien betroffener Personen und die Pflichten und Rechte des Verantwortlichen festgelegt sind.“</a:t>
            </a:r>
          </a:p>
          <a:p>
            <a:r>
              <a:rPr lang="de-DE" dirty="0"/>
              <a:t>- Art. 28 Abs. 6 DS-GVO:</a:t>
            </a:r>
          </a:p>
          <a:p>
            <a:r>
              <a:rPr lang="de-DE" dirty="0"/>
              <a:t>„Unbeschadet eines individuellen Vertrags zwischen dem Verantwortlichen und dem Auftragsverarbeiter kann der Vertrag oder das andere Rechtsinstrument im Sinne der Absätze 3 und 4 des vorliegenden Artikels ganz oder teilweise auf den in den Absätzen 7 und 8 des vorliegenden Artikels genannten </a:t>
            </a:r>
            <a:r>
              <a:rPr lang="de-DE" b="1" u="sng" dirty="0"/>
              <a:t>Standardvertragsklauseln</a:t>
            </a:r>
            <a:r>
              <a:rPr lang="de-DE" dirty="0"/>
              <a:t> beruhen, auch wenn diese Bestandteil einer dem Verantwortlichen oder dem Auftragsverarbeiter gemäß den Artikeln 42 und 43 erteilten Zertifizierung sind.“ </a:t>
            </a:r>
          </a:p>
        </p:txBody>
      </p:sp>
      <p:sp>
        <p:nvSpPr>
          <p:cNvPr id="4" name="Datumsplatzhalter 3">
            <a:extLst>
              <a:ext uri="{FF2B5EF4-FFF2-40B4-BE49-F238E27FC236}">
                <a16:creationId xmlns:a16="http://schemas.microsoft.com/office/drawing/2014/main" id="{65E69910-43FA-45B0-9563-9CB2AFA77CEA}"/>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C02D7204-70BF-CAB1-8CCE-968A064E38F6}"/>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FF804635-9286-A210-29E4-47737C33616B}"/>
              </a:ext>
            </a:extLst>
          </p:cNvPr>
          <p:cNvSpPr>
            <a:spLocks noGrp="1"/>
          </p:cNvSpPr>
          <p:nvPr>
            <p:ph type="sldNum" sz="quarter" idx="12"/>
          </p:nvPr>
        </p:nvSpPr>
        <p:spPr/>
        <p:txBody>
          <a:bodyPr/>
          <a:lstStyle/>
          <a:p>
            <a:fld id="{57313B9B-E75B-4DA2-AE36-E4E09BC9CB4D}" type="slidenum">
              <a:rPr lang="de-DE" smtClean="0"/>
              <a:t>56</a:t>
            </a:fld>
            <a:endParaRPr lang="de-DE" dirty="0"/>
          </a:p>
        </p:txBody>
      </p:sp>
    </p:spTree>
    <p:extLst>
      <p:ext uri="{BB962C8B-B14F-4D97-AF65-F5344CB8AC3E}">
        <p14:creationId xmlns:p14="http://schemas.microsoft.com/office/powerpoint/2010/main" val="12822462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E9D97D-9E26-5C16-6144-0D4D51600733}"/>
              </a:ext>
            </a:extLst>
          </p:cNvPr>
          <p:cNvSpPr>
            <a:spLocks noGrp="1"/>
          </p:cNvSpPr>
          <p:nvPr>
            <p:ph type="title"/>
          </p:nvPr>
        </p:nvSpPr>
        <p:spPr/>
        <p:txBody>
          <a:bodyPr>
            <a:normAutofit fontScale="90000"/>
          </a:bodyPr>
          <a:lstStyle/>
          <a:p>
            <a:r>
              <a:rPr lang="de-DE" b="0" dirty="0"/>
              <a:t>Gemeinsame Verantwortung und Auftragsverarbeitung</a:t>
            </a:r>
            <a:br>
              <a:rPr lang="de-DE" dirty="0"/>
            </a:br>
            <a:r>
              <a:rPr lang="de-DE" dirty="0"/>
              <a:t>II. Auftragsverarbeitung</a:t>
            </a:r>
            <a:br>
              <a:rPr lang="de-DE" dirty="0"/>
            </a:br>
            <a:r>
              <a:rPr lang="de-DE" sz="2200" b="0" dirty="0"/>
              <a:t>6. Vertragsinhalt </a:t>
            </a:r>
            <a:endParaRPr lang="de-DE" b="0" dirty="0"/>
          </a:p>
        </p:txBody>
      </p:sp>
      <p:sp>
        <p:nvSpPr>
          <p:cNvPr id="3" name="Inhaltsplatzhalter 2">
            <a:extLst>
              <a:ext uri="{FF2B5EF4-FFF2-40B4-BE49-F238E27FC236}">
                <a16:creationId xmlns:a16="http://schemas.microsoft.com/office/drawing/2014/main" id="{AE1B6FDF-C4DC-E574-3AB8-7DEE9CFB9F1C}"/>
              </a:ext>
            </a:extLst>
          </p:cNvPr>
          <p:cNvSpPr>
            <a:spLocks noGrp="1"/>
          </p:cNvSpPr>
          <p:nvPr>
            <p:ph idx="1"/>
          </p:nvPr>
        </p:nvSpPr>
        <p:spPr/>
        <p:txBody>
          <a:bodyPr>
            <a:normAutofit fontScale="92500" lnSpcReduction="20000"/>
          </a:bodyPr>
          <a:lstStyle/>
          <a:p>
            <a:pPr marL="0" indent="0">
              <a:buNone/>
            </a:pPr>
            <a:r>
              <a:rPr lang="de-DE" dirty="0"/>
              <a:t>Art. 28 Abs. 3 S. 2 DS-GVO: </a:t>
            </a:r>
          </a:p>
          <a:p>
            <a:pPr>
              <a:buFont typeface="+mj-lt"/>
              <a:buAutoNum type="arabicPeriod"/>
            </a:pPr>
            <a:r>
              <a:rPr lang="de-DE" dirty="0"/>
              <a:t>Dieser Vertrag bzw. dieses andere Rechtsinstrument sieht insbesondere vor, dass der Auftragsverarbeiter </a:t>
            </a:r>
          </a:p>
          <a:p>
            <a:pPr marL="342900" indent="-342900">
              <a:buAutoNum type="alphaLcParenR"/>
            </a:pPr>
            <a:r>
              <a:rPr lang="de-DE" dirty="0"/>
              <a:t>die personenbezogenen Daten nur auf dokumentierte </a:t>
            </a:r>
            <a:r>
              <a:rPr lang="de-DE" b="1" u="sng" dirty="0"/>
              <a:t>Weisung des Verantwortlichen</a:t>
            </a:r>
            <a:r>
              <a:rPr lang="de-DE" dirty="0"/>
              <a:t> – auch in Bezug auf die Übermittlung personenbezogener Daten an ein Drittland oder eine internationale Organisation – verarbeitet, sofern er nicht durch das Recht der Union oder der Mitgliedstaaten, dem der Auftragsverarbeiter unterliegt, hierzu verpflichtet ist; in einem solchen Fall teilt der Auftragsverarbeiter dem Verantwortlichen diese rechtlichen Anforderungen vor der Verarbeitung mit, sofern das betreffende Recht eine solche Mitteilung nicht wegen eines wichtigen öffentlichen Interesses verbietet;</a:t>
            </a:r>
          </a:p>
          <a:p>
            <a:pPr marL="342900" indent="-342900">
              <a:buAutoNum type="alphaLcParenR"/>
            </a:pPr>
            <a:r>
              <a:rPr lang="de-DE" dirty="0"/>
              <a:t>gewährleistet, dass sich die zur Verarbeitung der personenbezogenen Daten befugten Personen zur </a:t>
            </a:r>
            <a:r>
              <a:rPr lang="de-DE" b="1" u="sng" dirty="0"/>
              <a:t>Vertraulichkeit verpflichtet </a:t>
            </a:r>
            <a:r>
              <a:rPr lang="de-DE" dirty="0"/>
              <a:t>haben oder einer angemessenen gesetzlichen Verschwiegenheitspflicht unterliegen;</a:t>
            </a:r>
          </a:p>
          <a:p>
            <a:pPr marL="342900" indent="-342900">
              <a:buAutoNum type="alphaLcParenR"/>
            </a:pPr>
            <a:r>
              <a:rPr lang="de-DE" dirty="0"/>
              <a:t>alle gemäß </a:t>
            </a:r>
            <a:r>
              <a:rPr lang="de-DE" b="1" u="sng" dirty="0"/>
              <a:t>Artikel 32 erforderlichen Maßnahmen </a:t>
            </a:r>
            <a:r>
              <a:rPr lang="de-DE" dirty="0"/>
              <a:t>ergreift;</a:t>
            </a:r>
          </a:p>
          <a:p>
            <a:pPr marL="342900" indent="-342900">
              <a:buAutoNum type="alphaLcParenR"/>
            </a:pPr>
            <a:r>
              <a:rPr lang="de-DE" dirty="0"/>
              <a:t>die in den Absätzen 2 und 4 genannten </a:t>
            </a:r>
            <a:r>
              <a:rPr lang="de-DE" b="1" u="sng" dirty="0"/>
              <a:t>Bedingungen für die Inanspruchnahme der Dienste eines weiteren Auftragsverarbeiters </a:t>
            </a:r>
            <a:r>
              <a:rPr lang="de-DE" dirty="0"/>
              <a:t>einhält;</a:t>
            </a:r>
          </a:p>
          <a:p>
            <a:endParaRPr lang="de-DE" dirty="0"/>
          </a:p>
        </p:txBody>
      </p:sp>
      <p:sp>
        <p:nvSpPr>
          <p:cNvPr id="4" name="Datumsplatzhalter 3">
            <a:extLst>
              <a:ext uri="{FF2B5EF4-FFF2-40B4-BE49-F238E27FC236}">
                <a16:creationId xmlns:a16="http://schemas.microsoft.com/office/drawing/2014/main" id="{19C90FD1-117A-F368-8766-E8D35A709B92}"/>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3C25245F-0D86-C0D0-8036-4E39B5EB4C81}"/>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5FFDD66D-35E5-0C57-08EC-B89A76F8569A}"/>
              </a:ext>
            </a:extLst>
          </p:cNvPr>
          <p:cNvSpPr>
            <a:spLocks noGrp="1"/>
          </p:cNvSpPr>
          <p:nvPr>
            <p:ph type="sldNum" sz="quarter" idx="12"/>
          </p:nvPr>
        </p:nvSpPr>
        <p:spPr/>
        <p:txBody>
          <a:bodyPr/>
          <a:lstStyle/>
          <a:p>
            <a:fld id="{57313B9B-E75B-4DA2-AE36-E4E09BC9CB4D}" type="slidenum">
              <a:rPr lang="de-DE" smtClean="0"/>
              <a:t>57</a:t>
            </a:fld>
            <a:endParaRPr lang="de-DE" dirty="0"/>
          </a:p>
        </p:txBody>
      </p:sp>
    </p:spTree>
    <p:extLst>
      <p:ext uri="{BB962C8B-B14F-4D97-AF65-F5344CB8AC3E}">
        <p14:creationId xmlns:p14="http://schemas.microsoft.com/office/powerpoint/2010/main" val="29104884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BCF4C-A9F6-1AAF-E080-C3FB06797650}"/>
              </a:ext>
            </a:extLst>
          </p:cNvPr>
          <p:cNvSpPr>
            <a:spLocks noGrp="1"/>
          </p:cNvSpPr>
          <p:nvPr>
            <p:ph type="title"/>
          </p:nvPr>
        </p:nvSpPr>
        <p:spPr/>
        <p:txBody>
          <a:bodyPr>
            <a:normAutofit fontScale="90000"/>
          </a:bodyPr>
          <a:lstStyle/>
          <a:p>
            <a:r>
              <a:rPr lang="de-DE" b="0" dirty="0"/>
              <a:t>Gemeinsame Verantwortung und Auftragsverarbeitung</a:t>
            </a:r>
            <a:br>
              <a:rPr lang="de-DE" dirty="0"/>
            </a:br>
            <a:r>
              <a:rPr lang="de-DE" dirty="0"/>
              <a:t>II. Auftragsverarbeitung</a:t>
            </a:r>
            <a:br>
              <a:rPr lang="de-DE" dirty="0"/>
            </a:br>
            <a:r>
              <a:rPr lang="de-DE" sz="2200" b="0" dirty="0"/>
              <a:t>6. Vertragsinhalt </a:t>
            </a:r>
            <a:endParaRPr lang="de-DE" dirty="0"/>
          </a:p>
        </p:txBody>
      </p:sp>
      <p:sp>
        <p:nvSpPr>
          <p:cNvPr id="3" name="Inhaltsplatzhalter 2">
            <a:extLst>
              <a:ext uri="{FF2B5EF4-FFF2-40B4-BE49-F238E27FC236}">
                <a16:creationId xmlns:a16="http://schemas.microsoft.com/office/drawing/2014/main" id="{7EB818AA-9D10-1834-58E6-6F0B823147A9}"/>
              </a:ext>
            </a:extLst>
          </p:cNvPr>
          <p:cNvSpPr>
            <a:spLocks noGrp="1"/>
          </p:cNvSpPr>
          <p:nvPr>
            <p:ph idx="1"/>
          </p:nvPr>
        </p:nvSpPr>
        <p:spPr>
          <a:xfrm>
            <a:off x="822959" y="1379912"/>
            <a:ext cx="7803456" cy="4770721"/>
          </a:xfrm>
        </p:spPr>
        <p:txBody>
          <a:bodyPr>
            <a:normAutofit lnSpcReduction="10000"/>
          </a:bodyPr>
          <a:lstStyle/>
          <a:p>
            <a:pPr marL="0" indent="0">
              <a:buNone/>
            </a:pPr>
            <a:r>
              <a:rPr lang="de-DE" dirty="0"/>
              <a:t>e) angesichts der Art der Verarbeitung den Verantwortlichen nach Möglichkeit mit </a:t>
            </a:r>
            <a:r>
              <a:rPr lang="de-DE" b="1" u="sng" dirty="0"/>
              <a:t>geeigneten technischen und organisatorischen Maßnahmen </a:t>
            </a:r>
            <a:r>
              <a:rPr lang="de-DE" dirty="0"/>
              <a:t>dabei unterstützt, seiner Pflicht zur Beantwortung von Anträgen auf Wahrnehmung der in Kapitel III genannten Rechte der betroffenen Person nachzukommen;</a:t>
            </a:r>
          </a:p>
          <a:p>
            <a:pPr marL="0" indent="0">
              <a:buNone/>
            </a:pPr>
            <a:r>
              <a:rPr lang="de-DE" dirty="0"/>
              <a:t>f) unter Berücksichtigung der Art der Verarbeitung und der ihm zur Verfügung stehenden Informationen den Verantwortlichen bei der Einhaltung der in den Artikeln 32 bis 36 genannten </a:t>
            </a:r>
            <a:r>
              <a:rPr lang="de-DE" b="1" u="sng" dirty="0"/>
              <a:t>Pflichten unterstützt</a:t>
            </a:r>
            <a:r>
              <a:rPr lang="de-DE" dirty="0"/>
              <a:t>;</a:t>
            </a:r>
          </a:p>
          <a:p>
            <a:pPr marL="0" indent="0">
              <a:buNone/>
            </a:pPr>
            <a:r>
              <a:rPr lang="de-DE" dirty="0"/>
              <a:t>g) </a:t>
            </a:r>
            <a:r>
              <a:rPr lang="de-DE" b="1" u="sng" dirty="0"/>
              <a:t>nach Abschluss </a:t>
            </a:r>
            <a:r>
              <a:rPr lang="de-DE" dirty="0"/>
              <a:t>der Erbringung der Verarbeitungsleistungen </a:t>
            </a:r>
            <a:r>
              <a:rPr lang="de-DE" b="1" u="sng" dirty="0"/>
              <a:t>alle personenbezogenen </a:t>
            </a:r>
            <a:r>
              <a:rPr lang="de-DE" dirty="0"/>
              <a:t>Daten nach Wahl des Verantwortlichen entweder </a:t>
            </a:r>
            <a:r>
              <a:rPr lang="de-DE" b="1" u="sng" dirty="0"/>
              <a:t>löscht oder zurückgibt </a:t>
            </a:r>
            <a:r>
              <a:rPr lang="de-DE" dirty="0"/>
              <a:t>und die vorhandenen Kopien löscht, sofern nicht nach dem Unionsrecht oder dem Recht der Mitgliedstaaten eine Verpflichtung zur Speicherung der personenbezogenen Daten besteht;</a:t>
            </a:r>
          </a:p>
          <a:p>
            <a:pPr marL="0" indent="0">
              <a:buNone/>
            </a:pPr>
            <a:r>
              <a:rPr lang="de-DE" dirty="0"/>
              <a:t>h) dem Verantwortlichen alle erforderlichen </a:t>
            </a:r>
            <a:r>
              <a:rPr lang="de-DE" b="1" u="sng" dirty="0"/>
              <a:t>Informationen zum Nachweis der Einhaltung der in diesem Artikel niedergelegten Pflichten zur Verfügung stellt </a:t>
            </a:r>
            <a:r>
              <a:rPr lang="de-DE" dirty="0"/>
              <a:t>und Überprüfungen – einschließlich Inspektionen –, die vom Verantwortlichen oder einem anderen von diesem beauftragten Prüfer durchgeführt werden, ermöglicht und dazu beiträgt.</a:t>
            </a:r>
          </a:p>
        </p:txBody>
      </p:sp>
      <p:sp>
        <p:nvSpPr>
          <p:cNvPr id="4" name="Datumsplatzhalter 3">
            <a:extLst>
              <a:ext uri="{FF2B5EF4-FFF2-40B4-BE49-F238E27FC236}">
                <a16:creationId xmlns:a16="http://schemas.microsoft.com/office/drawing/2014/main" id="{FBC9C7C0-8373-6887-678C-E2612021F3B5}"/>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17D7D241-2BCB-E939-D6A9-29F2034EFA37}"/>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D51DC574-C82A-4138-DA9E-C65372F3675D}"/>
              </a:ext>
            </a:extLst>
          </p:cNvPr>
          <p:cNvSpPr>
            <a:spLocks noGrp="1"/>
          </p:cNvSpPr>
          <p:nvPr>
            <p:ph type="sldNum" sz="quarter" idx="12"/>
          </p:nvPr>
        </p:nvSpPr>
        <p:spPr/>
        <p:txBody>
          <a:bodyPr/>
          <a:lstStyle/>
          <a:p>
            <a:fld id="{57313B9B-E75B-4DA2-AE36-E4E09BC9CB4D}" type="slidenum">
              <a:rPr lang="de-DE" smtClean="0"/>
              <a:t>58</a:t>
            </a:fld>
            <a:endParaRPr lang="de-DE" dirty="0"/>
          </a:p>
        </p:txBody>
      </p:sp>
    </p:spTree>
    <p:extLst>
      <p:ext uri="{BB962C8B-B14F-4D97-AF65-F5344CB8AC3E}">
        <p14:creationId xmlns:p14="http://schemas.microsoft.com/office/powerpoint/2010/main" val="26713514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0CF8BA-6B8B-866B-0A1C-EFA5880C269C}"/>
              </a:ext>
            </a:extLst>
          </p:cNvPr>
          <p:cNvSpPr>
            <a:spLocks noGrp="1"/>
          </p:cNvSpPr>
          <p:nvPr>
            <p:ph type="title"/>
          </p:nvPr>
        </p:nvSpPr>
        <p:spPr/>
        <p:txBody>
          <a:bodyPr>
            <a:normAutofit/>
          </a:bodyPr>
          <a:lstStyle/>
          <a:p>
            <a:r>
              <a:rPr lang="de-DE" dirty="0"/>
              <a:t>G. Grenzüberschreitender Datenverkehr</a:t>
            </a:r>
            <a:endParaRPr lang="de-DE" b="0" dirty="0"/>
          </a:p>
        </p:txBody>
      </p:sp>
      <p:sp>
        <p:nvSpPr>
          <p:cNvPr id="3" name="Inhaltsplatzhalter 2">
            <a:extLst>
              <a:ext uri="{FF2B5EF4-FFF2-40B4-BE49-F238E27FC236}">
                <a16:creationId xmlns:a16="http://schemas.microsoft.com/office/drawing/2014/main" id="{1C6D5DCF-98FA-C9BB-E385-492AD1C0424D}"/>
              </a:ext>
            </a:extLst>
          </p:cNvPr>
          <p:cNvSpPr>
            <a:spLocks noGrp="1"/>
          </p:cNvSpPr>
          <p:nvPr>
            <p:ph idx="1"/>
          </p:nvPr>
        </p:nvSpPr>
        <p:spPr>
          <a:xfrm>
            <a:off x="822959" y="1414419"/>
            <a:ext cx="6602385" cy="4489180"/>
          </a:xfrm>
        </p:spPr>
        <p:txBody>
          <a:bodyPr/>
          <a:lstStyle/>
          <a:p>
            <a:r>
              <a:rPr lang="de-DE" b="0" dirty="0"/>
              <a:t>I. Übermittlung innerhalb des datenschutzrechtlichen Binnenraums</a:t>
            </a:r>
          </a:p>
          <a:p>
            <a:r>
              <a:rPr lang="de-DE" dirty="0"/>
              <a:t>- durch die (rechtliche) Harmonisierung des Binnenraums die Datenübermittlung innerhalb des Binnenraums unproblematisch </a:t>
            </a:r>
          </a:p>
          <a:p>
            <a:r>
              <a:rPr lang="de-DE" dirty="0"/>
              <a:t>- der freie Datenverkehr darf nicht aus Gründen des Datenschutzes unterbunden/ beschränkt werden </a:t>
            </a:r>
          </a:p>
          <a:p>
            <a:r>
              <a:rPr lang="de-DE" dirty="0"/>
              <a:t>II. Übermittlung in Drittländer </a:t>
            </a:r>
          </a:p>
          <a:p>
            <a:endParaRPr lang="de-DE" dirty="0"/>
          </a:p>
        </p:txBody>
      </p:sp>
      <p:sp>
        <p:nvSpPr>
          <p:cNvPr id="4" name="Datumsplatzhalter 3">
            <a:extLst>
              <a:ext uri="{FF2B5EF4-FFF2-40B4-BE49-F238E27FC236}">
                <a16:creationId xmlns:a16="http://schemas.microsoft.com/office/drawing/2014/main" id="{692B3983-E1E5-FA08-98BF-7A8AD896E5B6}"/>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89E8CEAA-6306-D092-5645-433B692342E2}"/>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83BEB720-8E36-9825-2F38-85A1DF210961}"/>
              </a:ext>
            </a:extLst>
          </p:cNvPr>
          <p:cNvSpPr>
            <a:spLocks noGrp="1"/>
          </p:cNvSpPr>
          <p:nvPr>
            <p:ph type="sldNum" sz="quarter" idx="12"/>
          </p:nvPr>
        </p:nvSpPr>
        <p:spPr/>
        <p:txBody>
          <a:bodyPr/>
          <a:lstStyle/>
          <a:p>
            <a:fld id="{57313B9B-E75B-4DA2-AE36-E4E09BC9CB4D}" type="slidenum">
              <a:rPr lang="de-DE" smtClean="0"/>
              <a:t>59</a:t>
            </a:fld>
            <a:endParaRPr lang="de-DE" dirty="0"/>
          </a:p>
        </p:txBody>
      </p:sp>
      <p:graphicFrame>
        <p:nvGraphicFramePr>
          <p:cNvPr id="10" name="Diagramm 9">
            <a:extLst>
              <a:ext uri="{FF2B5EF4-FFF2-40B4-BE49-F238E27FC236}">
                <a16:creationId xmlns:a16="http://schemas.microsoft.com/office/drawing/2014/main" id="{C148DE57-C437-57FF-0E45-420419CD80B9}"/>
              </a:ext>
            </a:extLst>
          </p:cNvPr>
          <p:cNvGraphicFramePr/>
          <p:nvPr>
            <p:extLst>
              <p:ext uri="{D42A27DB-BD31-4B8C-83A1-F6EECF244321}">
                <p14:modId xmlns:p14="http://schemas.microsoft.com/office/powerpoint/2010/main" val="1845776509"/>
              </p:ext>
            </p:extLst>
          </p:nvPr>
        </p:nvGraphicFramePr>
        <p:xfrm>
          <a:off x="1043796" y="2751825"/>
          <a:ext cx="7013275" cy="3151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208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FC3CFA-A66C-433A-B12F-F7DFB8A656CD}"/>
              </a:ext>
            </a:extLst>
          </p:cNvPr>
          <p:cNvSpPr>
            <a:spLocks noGrp="1"/>
          </p:cNvSpPr>
          <p:nvPr>
            <p:ph type="title"/>
          </p:nvPr>
        </p:nvSpPr>
        <p:spPr/>
        <p:txBody>
          <a:bodyPr/>
          <a:lstStyle/>
          <a:p>
            <a:r>
              <a:rPr lang="de-DE" dirty="0"/>
              <a:t>Normsystematik und Geschichte</a:t>
            </a:r>
          </a:p>
        </p:txBody>
      </p:sp>
      <p:graphicFrame>
        <p:nvGraphicFramePr>
          <p:cNvPr id="7" name="Inhaltsplatzhalter 6">
            <a:extLst>
              <a:ext uri="{FF2B5EF4-FFF2-40B4-BE49-F238E27FC236}">
                <a16:creationId xmlns:a16="http://schemas.microsoft.com/office/drawing/2014/main" id="{9861625B-40D0-5D4A-208B-0F9A81356FF2}"/>
              </a:ext>
            </a:extLst>
          </p:cNvPr>
          <p:cNvGraphicFramePr>
            <a:graphicFrameLocks noGrp="1"/>
          </p:cNvGraphicFramePr>
          <p:nvPr>
            <p:ph sz="half" idx="1"/>
            <p:extLst>
              <p:ext uri="{D42A27DB-BD31-4B8C-83A1-F6EECF244321}">
                <p14:modId xmlns:p14="http://schemas.microsoft.com/office/powerpoint/2010/main" val="1061043992"/>
              </p:ext>
            </p:extLst>
          </p:nvPr>
        </p:nvGraphicFramePr>
        <p:xfrm>
          <a:off x="-242597" y="1539550"/>
          <a:ext cx="3125756" cy="4236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Inhaltsplatzhalter 16">
            <a:extLst>
              <a:ext uri="{FF2B5EF4-FFF2-40B4-BE49-F238E27FC236}">
                <a16:creationId xmlns:a16="http://schemas.microsoft.com/office/drawing/2014/main" id="{7F661E1F-F29A-A3D0-6C7E-B4955C13C520}"/>
              </a:ext>
            </a:extLst>
          </p:cNvPr>
          <p:cNvGraphicFramePr>
            <a:graphicFrameLocks noGrp="1"/>
          </p:cNvGraphicFramePr>
          <p:nvPr>
            <p:ph sz="half" idx="2"/>
            <p:extLst>
              <p:ext uri="{D42A27DB-BD31-4B8C-83A1-F6EECF244321}">
                <p14:modId xmlns:p14="http://schemas.microsoft.com/office/powerpoint/2010/main" val="2244248352"/>
              </p:ext>
            </p:extLst>
          </p:nvPr>
        </p:nvGraphicFramePr>
        <p:xfrm>
          <a:off x="3125755" y="1007707"/>
          <a:ext cx="5775649" cy="4833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Datumsplatzhalter 3">
            <a:extLst>
              <a:ext uri="{FF2B5EF4-FFF2-40B4-BE49-F238E27FC236}">
                <a16:creationId xmlns:a16="http://schemas.microsoft.com/office/drawing/2014/main" id="{B84AA5D6-191F-4EE8-971B-4109F0E0CBB4}"/>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A5BC0456-62E7-4D6E-838D-F1409AAD320D}"/>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ECB8ADC9-3FD3-4EB9-AF11-0120CE56CF2F}"/>
              </a:ext>
            </a:extLst>
          </p:cNvPr>
          <p:cNvSpPr>
            <a:spLocks noGrp="1"/>
          </p:cNvSpPr>
          <p:nvPr>
            <p:ph type="sldNum" sz="quarter" idx="12"/>
          </p:nvPr>
        </p:nvSpPr>
        <p:spPr/>
        <p:txBody>
          <a:bodyPr/>
          <a:lstStyle/>
          <a:p>
            <a:fld id="{57313B9B-E75B-4DA2-AE36-E4E09BC9CB4D}" type="slidenum">
              <a:rPr lang="de-DE" smtClean="0"/>
              <a:t>6</a:t>
            </a:fld>
            <a:endParaRPr lang="de-DE" dirty="0"/>
          </a:p>
        </p:txBody>
      </p:sp>
    </p:spTree>
    <p:extLst>
      <p:ext uri="{BB962C8B-B14F-4D97-AF65-F5344CB8AC3E}">
        <p14:creationId xmlns:p14="http://schemas.microsoft.com/office/powerpoint/2010/main" val="336635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7"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9EEC1-CE11-0095-0A3D-6FAF95C98F8A}"/>
              </a:ext>
            </a:extLst>
          </p:cNvPr>
          <p:cNvSpPr>
            <a:spLocks noGrp="1"/>
          </p:cNvSpPr>
          <p:nvPr>
            <p:ph type="title"/>
          </p:nvPr>
        </p:nvSpPr>
        <p:spPr/>
        <p:txBody>
          <a:bodyPr>
            <a:normAutofit/>
          </a:bodyPr>
          <a:lstStyle/>
          <a:p>
            <a:r>
              <a:rPr lang="de-DE" dirty="0"/>
              <a:t>G. Grenzüberschreitender Datenverkehr</a:t>
            </a:r>
            <a:br>
              <a:rPr lang="de-DE" dirty="0"/>
            </a:br>
            <a:r>
              <a:rPr lang="de-DE" b="0" dirty="0"/>
              <a:t>II. Übermittlung in Drittländer</a:t>
            </a:r>
          </a:p>
        </p:txBody>
      </p:sp>
      <p:sp>
        <p:nvSpPr>
          <p:cNvPr id="3" name="Inhaltsplatzhalter 2">
            <a:extLst>
              <a:ext uri="{FF2B5EF4-FFF2-40B4-BE49-F238E27FC236}">
                <a16:creationId xmlns:a16="http://schemas.microsoft.com/office/drawing/2014/main" id="{1008E5FA-ECCF-88E8-84AB-EC229ED07C9E}"/>
              </a:ext>
            </a:extLst>
          </p:cNvPr>
          <p:cNvSpPr>
            <a:spLocks noGrp="1"/>
          </p:cNvSpPr>
          <p:nvPr>
            <p:ph idx="1"/>
          </p:nvPr>
        </p:nvSpPr>
        <p:spPr/>
        <p:txBody>
          <a:bodyPr/>
          <a:lstStyle/>
          <a:p>
            <a:r>
              <a:rPr lang="de-DE" dirty="0"/>
              <a:t>1. </a:t>
            </a:r>
            <a:r>
              <a:rPr lang="de-DE" b="0" dirty="0"/>
              <a:t>Angemessenes Schutzniveau beim Empfänger, Art. 45 DS-GVO</a:t>
            </a:r>
          </a:p>
          <a:p>
            <a:r>
              <a:rPr lang="de-DE" b="0" dirty="0"/>
              <a:t> </a:t>
            </a:r>
          </a:p>
          <a:p>
            <a:endParaRPr lang="de-DE" dirty="0"/>
          </a:p>
        </p:txBody>
      </p:sp>
      <p:sp>
        <p:nvSpPr>
          <p:cNvPr id="4" name="Datumsplatzhalter 3">
            <a:extLst>
              <a:ext uri="{FF2B5EF4-FFF2-40B4-BE49-F238E27FC236}">
                <a16:creationId xmlns:a16="http://schemas.microsoft.com/office/drawing/2014/main" id="{4661B17E-D037-EDC6-9524-43BAD74F79C0}"/>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00B54852-62A1-66B0-CAD3-953854E0B098}"/>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A63F83F5-00F1-025B-8D58-C144D333A238}"/>
              </a:ext>
            </a:extLst>
          </p:cNvPr>
          <p:cNvSpPr>
            <a:spLocks noGrp="1"/>
          </p:cNvSpPr>
          <p:nvPr>
            <p:ph type="sldNum" sz="quarter" idx="12"/>
          </p:nvPr>
        </p:nvSpPr>
        <p:spPr/>
        <p:txBody>
          <a:bodyPr/>
          <a:lstStyle/>
          <a:p>
            <a:fld id="{57313B9B-E75B-4DA2-AE36-E4E09BC9CB4D}" type="slidenum">
              <a:rPr lang="de-DE" smtClean="0"/>
              <a:t>60</a:t>
            </a:fld>
            <a:endParaRPr lang="de-DE" dirty="0"/>
          </a:p>
        </p:txBody>
      </p:sp>
      <p:graphicFrame>
        <p:nvGraphicFramePr>
          <p:cNvPr id="17" name="Diagramm 16">
            <a:extLst>
              <a:ext uri="{FF2B5EF4-FFF2-40B4-BE49-F238E27FC236}">
                <a16:creationId xmlns:a16="http://schemas.microsoft.com/office/drawing/2014/main" id="{3A76D55C-7682-8C46-F102-8C20A7AE1374}"/>
              </a:ext>
            </a:extLst>
          </p:cNvPr>
          <p:cNvGraphicFramePr/>
          <p:nvPr>
            <p:extLst>
              <p:ext uri="{D42A27DB-BD31-4B8C-83A1-F6EECF244321}">
                <p14:modId xmlns:p14="http://schemas.microsoft.com/office/powerpoint/2010/main" val="27243618"/>
              </p:ext>
            </p:extLst>
          </p:nvPr>
        </p:nvGraphicFramePr>
        <p:xfrm>
          <a:off x="120771" y="1897810"/>
          <a:ext cx="8497018" cy="4164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89377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859C20-802D-3023-77EB-5F69A77C673F}"/>
              </a:ext>
            </a:extLst>
          </p:cNvPr>
          <p:cNvSpPr>
            <a:spLocks noGrp="1"/>
          </p:cNvSpPr>
          <p:nvPr>
            <p:ph type="title"/>
          </p:nvPr>
        </p:nvSpPr>
        <p:spPr/>
        <p:txBody>
          <a:bodyPr>
            <a:normAutofit fontScale="90000"/>
          </a:bodyPr>
          <a:lstStyle/>
          <a:p>
            <a:r>
              <a:rPr lang="de-DE" sz="2700" dirty="0"/>
              <a:t>G. Grenzüberschreitender Datenverkehr</a:t>
            </a:r>
            <a:br>
              <a:rPr lang="de-DE" sz="2700" dirty="0"/>
            </a:br>
            <a:r>
              <a:rPr lang="de-DE" sz="2700" b="0" dirty="0"/>
              <a:t>II. Übermittlung in Drittländer</a:t>
            </a:r>
            <a:br>
              <a:rPr lang="de-DE" b="0" dirty="0"/>
            </a:br>
            <a:r>
              <a:rPr lang="de-DE" sz="2000" b="0" dirty="0"/>
              <a:t>1. Angemessenes Schutzniveau beim Empfänger, Art. 45 DS-GVO</a:t>
            </a:r>
          </a:p>
        </p:txBody>
      </p:sp>
      <p:sp>
        <p:nvSpPr>
          <p:cNvPr id="3" name="Inhaltsplatzhalter 2">
            <a:extLst>
              <a:ext uri="{FF2B5EF4-FFF2-40B4-BE49-F238E27FC236}">
                <a16:creationId xmlns:a16="http://schemas.microsoft.com/office/drawing/2014/main" id="{AB0569DC-6A15-4EFB-5041-26DA8A678089}"/>
              </a:ext>
            </a:extLst>
          </p:cNvPr>
          <p:cNvSpPr>
            <a:spLocks noGrp="1"/>
          </p:cNvSpPr>
          <p:nvPr>
            <p:ph idx="1"/>
          </p:nvPr>
        </p:nvSpPr>
        <p:spPr/>
        <p:txBody>
          <a:bodyPr/>
          <a:lstStyle/>
          <a:p>
            <a:r>
              <a:rPr lang="de-DE" dirty="0"/>
              <a:t>a) Feststellung durch die Europäische Kommission </a:t>
            </a:r>
          </a:p>
          <a:p>
            <a:r>
              <a:rPr lang="de-DE" dirty="0"/>
              <a:t>- Kriterien nach </a:t>
            </a:r>
            <a:r>
              <a:rPr lang="de-DE" b="1" dirty="0"/>
              <a:t>Art. 45 Abs. 2 DS-GVO </a:t>
            </a:r>
          </a:p>
          <a:p>
            <a:r>
              <a:rPr lang="de-DE" dirty="0"/>
              <a:t>&gt; Rechtsstaatlichkeit </a:t>
            </a:r>
          </a:p>
          <a:p>
            <a:r>
              <a:rPr lang="de-DE" dirty="0"/>
              <a:t>&gt; Achtung der Menschenrechte und Grundfreiheiten </a:t>
            </a:r>
          </a:p>
          <a:p>
            <a:r>
              <a:rPr lang="de-DE" dirty="0"/>
              <a:t>&gt; Betroffenenrechte </a:t>
            </a:r>
          </a:p>
          <a:p>
            <a:r>
              <a:rPr lang="de-DE" dirty="0"/>
              <a:t>&gt; Durchsetzbarkeit von Rechten </a:t>
            </a:r>
          </a:p>
          <a:p>
            <a:r>
              <a:rPr lang="de-DE" dirty="0"/>
              <a:t>&gt; Bestehen von Aufsichtsbehörden </a:t>
            </a:r>
          </a:p>
          <a:p>
            <a:r>
              <a:rPr lang="de-DE" dirty="0"/>
              <a:t>- Beschluss nach </a:t>
            </a:r>
            <a:r>
              <a:rPr lang="de-DE" b="1" dirty="0"/>
              <a:t>Art. 45 Abs. 3 DS-GVO </a:t>
            </a:r>
          </a:p>
          <a:p>
            <a:r>
              <a:rPr lang="de-DE" dirty="0"/>
              <a:t>- Nach Art. 45 Abs. 8 DS-GVO veröffentlicht die Kommission alle geprüften Drittländer auf ihrer Website</a:t>
            </a:r>
          </a:p>
        </p:txBody>
      </p:sp>
      <p:sp>
        <p:nvSpPr>
          <p:cNvPr id="4" name="Datumsplatzhalter 3">
            <a:extLst>
              <a:ext uri="{FF2B5EF4-FFF2-40B4-BE49-F238E27FC236}">
                <a16:creationId xmlns:a16="http://schemas.microsoft.com/office/drawing/2014/main" id="{EACF6993-B7E8-F9F7-0A3E-341620CA2A9B}"/>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25F07980-D9E4-A272-3CB8-E643418629E1}"/>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6DF302F5-AE45-4E5B-8356-6BF0FAE7D777}"/>
              </a:ext>
            </a:extLst>
          </p:cNvPr>
          <p:cNvSpPr>
            <a:spLocks noGrp="1"/>
          </p:cNvSpPr>
          <p:nvPr>
            <p:ph type="sldNum" sz="quarter" idx="12"/>
          </p:nvPr>
        </p:nvSpPr>
        <p:spPr/>
        <p:txBody>
          <a:bodyPr/>
          <a:lstStyle/>
          <a:p>
            <a:fld id="{57313B9B-E75B-4DA2-AE36-E4E09BC9CB4D}" type="slidenum">
              <a:rPr lang="de-DE" smtClean="0"/>
              <a:t>61</a:t>
            </a:fld>
            <a:endParaRPr lang="de-DE" dirty="0"/>
          </a:p>
        </p:txBody>
      </p:sp>
    </p:spTree>
    <p:extLst>
      <p:ext uri="{BB962C8B-B14F-4D97-AF65-F5344CB8AC3E}">
        <p14:creationId xmlns:p14="http://schemas.microsoft.com/office/powerpoint/2010/main" val="4612761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AAA273-96FB-0BAE-0D2B-5AFB8F435906}"/>
              </a:ext>
            </a:extLst>
          </p:cNvPr>
          <p:cNvSpPr>
            <a:spLocks noGrp="1"/>
          </p:cNvSpPr>
          <p:nvPr>
            <p:ph type="title"/>
          </p:nvPr>
        </p:nvSpPr>
        <p:spPr/>
        <p:txBody>
          <a:bodyPr/>
          <a:lstStyle/>
          <a:p>
            <a:endParaRPr lang="de-DE"/>
          </a:p>
        </p:txBody>
      </p:sp>
      <p:sp>
        <p:nvSpPr>
          <p:cNvPr id="4" name="Datumsplatzhalter 3">
            <a:extLst>
              <a:ext uri="{FF2B5EF4-FFF2-40B4-BE49-F238E27FC236}">
                <a16:creationId xmlns:a16="http://schemas.microsoft.com/office/drawing/2014/main" id="{BDC7F023-F547-0023-0811-6FF79D2E7E74}"/>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FF8A9C04-8F63-18D6-BFAB-1B014BF70024}"/>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FA164877-C1D4-CC3E-5475-DD2661E8444D}"/>
              </a:ext>
            </a:extLst>
          </p:cNvPr>
          <p:cNvSpPr>
            <a:spLocks noGrp="1"/>
          </p:cNvSpPr>
          <p:nvPr>
            <p:ph type="sldNum" sz="quarter" idx="12"/>
          </p:nvPr>
        </p:nvSpPr>
        <p:spPr/>
        <p:txBody>
          <a:bodyPr/>
          <a:lstStyle/>
          <a:p>
            <a:fld id="{57313B9B-E75B-4DA2-AE36-E4E09BC9CB4D}" type="slidenum">
              <a:rPr lang="de-DE" smtClean="0"/>
              <a:t>62</a:t>
            </a:fld>
            <a:endParaRPr lang="de-DE" dirty="0"/>
          </a:p>
        </p:txBody>
      </p:sp>
      <p:pic>
        <p:nvPicPr>
          <p:cNvPr id="12" name="Inhaltsplatzhalter 11" descr="Ein Bild, das Text, Karte, Screenshot enthält.&#10;&#10;Automatisch generierte Beschreibung">
            <a:extLst>
              <a:ext uri="{FF2B5EF4-FFF2-40B4-BE49-F238E27FC236}">
                <a16:creationId xmlns:a16="http://schemas.microsoft.com/office/drawing/2014/main" id="{012D1C4D-77DB-4BBF-4C6D-1A4DB79AF9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392" y="405442"/>
            <a:ext cx="8251109" cy="5454919"/>
          </a:xfrm>
        </p:spPr>
      </p:pic>
    </p:spTree>
    <p:extLst>
      <p:ext uri="{BB962C8B-B14F-4D97-AF65-F5344CB8AC3E}">
        <p14:creationId xmlns:p14="http://schemas.microsoft.com/office/powerpoint/2010/main" val="10654180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DB739C-8598-2BFF-157A-E2E9BA63A72B}"/>
              </a:ext>
            </a:extLst>
          </p:cNvPr>
          <p:cNvSpPr>
            <a:spLocks noGrp="1"/>
          </p:cNvSpPr>
          <p:nvPr>
            <p:ph type="title"/>
          </p:nvPr>
        </p:nvSpPr>
        <p:spPr/>
        <p:txBody>
          <a:bodyPr>
            <a:normAutofit fontScale="90000"/>
          </a:bodyPr>
          <a:lstStyle/>
          <a:p>
            <a:r>
              <a:rPr lang="de-DE" sz="2800" dirty="0"/>
              <a:t>G. Grenzüberschreitender Datenverkehr</a:t>
            </a:r>
            <a:br>
              <a:rPr lang="de-DE" sz="2800" dirty="0"/>
            </a:br>
            <a:r>
              <a:rPr lang="de-DE" sz="2800" b="0" dirty="0"/>
              <a:t>II. Übermittlung in Drittländer</a:t>
            </a:r>
            <a:br>
              <a:rPr lang="de-DE" b="0" dirty="0"/>
            </a:br>
            <a:r>
              <a:rPr lang="de-DE" sz="2400" b="0" dirty="0"/>
              <a:t>1. Angemessenes Schutzniveau beim Empfänger, Art. 45 DS-GVO</a:t>
            </a:r>
            <a:endParaRPr lang="de-DE" dirty="0"/>
          </a:p>
        </p:txBody>
      </p:sp>
      <p:sp>
        <p:nvSpPr>
          <p:cNvPr id="3" name="Inhaltsplatzhalter 2">
            <a:extLst>
              <a:ext uri="{FF2B5EF4-FFF2-40B4-BE49-F238E27FC236}">
                <a16:creationId xmlns:a16="http://schemas.microsoft.com/office/drawing/2014/main" id="{F2F60C6D-D090-6A08-9164-91238F814B25}"/>
              </a:ext>
            </a:extLst>
          </p:cNvPr>
          <p:cNvSpPr>
            <a:spLocks noGrp="1"/>
          </p:cNvSpPr>
          <p:nvPr>
            <p:ph idx="1"/>
          </p:nvPr>
        </p:nvSpPr>
        <p:spPr/>
        <p:txBody>
          <a:bodyPr>
            <a:normAutofit/>
          </a:bodyPr>
          <a:lstStyle/>
          <a:p>
            <a:r>
              <a:rPr lang="de-DE" dirty="0"/>
              <a:t>b) Sondersituation: Datenübermittlung in die USA </a:t>
            </a:r>
          </a:p>
          <a:p>
            <a:r>
              <a:rPr lang="de-DE" dirty="0"/>
              <a:t>- </a:t>
            </a:r>
            <a:r>
              <a:rPr lang="de-DE" b="1" dirty="0"/>
              <a:t>„Safe-Harbor“- </a:t>
            </a:r>
            <a:r>
              <a:rPr lang="de-DE" dirty="0"/>
              <a:t>Prinzipien bis 2015, aufgrund einer Kommissionsentscheidung  </a:t>
            </a:r>
          </a:p>
          <a:p>
            <a:r>
              <a:rPr lang="de-DE" dirty="0"/>
              <a:t> &gt; Aufhebung durch EuGH-Urteil vom 06.10.2015, C-362/14 (Schrems II</a:t>
            </a:r>
          </a:p>
          <a:p>
            <a:r>
              <a:rPr lang="de-DE" dirty="0"/>
              <a:t>&gt; kurzfristige Alternativen waren </a:t>
            </a:r>
            <a:r>
              <a:rPr lang="de-DE" b="1" dirty="0"/>
              <a:t>„Standardvertragsklauseln“ </a:t>
            </a:r>
          </a:p>
          <a:p>
            <a:r>
              <a:rPr lang="de-DE" dirty="0"/>
              <a:t>- 2016 Beschluss Kommission- Beschluss zum </a:t>
            </a:r>
            <a:r>
              <a:rPr lang="de-DE" b="1" dirty="0"/>
              <a:t>„EU-U.S. Privacy Shield“ </a:t>
            </a:r>
            <a:r>
              <a:rPr lang="de-DE" dirty="0"/>
              <a:t> </a:t>
            </a:r>
          </a:p>
          <a:p>
            <a:r>
              <a:rPr lang="de-DE" dirty="0"/>
              <a:t>&gt; basierte auf einer Selbstzertifizierung der Unternehmen </a:t>
            </a:r>
          </a:p>
          <a:p>
            <a:r>
              <a:rPr lang="de-DE" dirty="0"/>
              <a:t>- Aufhebung durch EuGH-Urteil vom 16.07.2020, C-311/18 (Schrems II)</a:t>
            </a:r>
          </a:p>
          <a:p>
            <a:r>
              <a:rPr lang="de-DE" dirty="0"/>
              <a:t>- 2023 hat die Kommission einen neuen Durchführungsbeschluss erlassen („Privacy Framework“)</a:t>
            </a:r>
          </a:p>
          <a:p>
            <a:r>
              <a:rPr lang="de-DE" dirty="0"/>
              <a:t>&gt; Zertifizierung erfolgt über das US-Handelsministerium </a:t>
            </a:r>
          </a:p>
        </p:txBody>
      </p:sp>
      <p:sp>
        <p:nvSpPr>
          <p:cNvPr id="4" name="Datumsplatzhalter 3">
            <a:extLst>
              <a:ext uri="{FF2B5EF4-FFF2-40B4-BE49-F238E27FC236}">
                <a16:creationId xmlns:a16="http://schemas.microsoft.com/office/drawing/2014/main" id="{FD504B5B-45B1-8B3F-7A17-45E37C9F2135}"/>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74A9CFCB-2607-C4D9-1447-5C3B7E265EC1}"/>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C06F9122-3DC4-E407-2619-0C4C5E867F7A}"/>
              </a:ext>
            </a:extLst>
          </p:cNvPr>
          <p:cNvSpPr>
            <a:spLocks noGrp="1"/>
          </p:cNvSpPr>
          <p:nvPr>
            <p:ph type="sldNum" sz="quarter" idx="12"/>
          </p:nvPr>
        </p:nvSpPr>
        <p:spPr/>
        <p:txBody>
          <a:bodyPr/>
          <a:lstStyle/>
          <a:p>
            <a:fld id="{57313B9B-E75B-4DA2-AE36-E4E09BC9CB4D}" type="slidenum">
              <a:rPr lang="de-DE" smtClean="0"/>
              <a:t>63</a:t>
            </a:fld>
            <a:endParaRPr lang="de-DE" dirty="0"/>
          </a:p>
        </p:txBody>
      </p:sp>
    </p:spTree>
    <p:extLst>
      <p:ext uri="{BB962C8B-B14F-4D97-AF65-F5344CB8AC3E}">
        <p14:creationId xmlns:p14="http://schemas.microsoft.com/office/powerpoint/2010/main" val="17383354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D3B5D-8D09-7080-EFA8-C2CABB58F408}"/>
              </a:ext>
            </a:extLst>
          </p:cNvPr>
          <p:cNvSpPr>
            <a:spLocks noGrp="1"/>
          </p:cNvSpPr>
          <p:nvPr>
            <p:ph type="title"/>
          </p:nvPr>
        </p:nvSpPr>
        <p:spPr/>
        <p:txBody>
          <a:bodyPr>
            <a:normAutofit fontScale="90000"/>
          </a:bodyPr>
          <a:lstStyle/>
          <a:p>
            <a:r>
              <a:rPr lang="de-DE" sz="2800" dirty="0"/>
              <a:t>Grenzüberschreitender Datenverkehr</a:t>
            </a:r>
            <a:br>
              <a:rPr lang="de-DE" sz="2800" dirty="0"/>
            </a:br>
            <a:r>
              <a:rPr lang="de-DE" sz="2800" b="0" dirty="0"/>
              <a:t>II. Übermittlung in Drittländer</a:t>
            </a:r>
            <a:br>
              <a:rPr lang="de-DE" b="0" dirty="0"/>
            </a:br>
            <a:r>
              <a:rPr lang="de-DE" sz="2400" b="0" dirty="0"/>
              <a:t>2. Kein angemessenes Schutzniveau beim Empfänger </a:t>
            </a:r>
            <a:endParaRPr lang="de-DE" dirty="0"/>
          </a:p>
        </p:txBody>
      </p:sp>
      <p:sp>
        <p:nvSpPr>
          <p:cNvPr id="3" name="Inhaltsplatzhalter 2">
            <a:extLst>
              <a:ext uri="{FF2B5EF4-FFF2-40B4-BE49-F238E27FC236}">
                <a16:creationId xmlns:a16="http://schemas.microsoft.com/office/drawing/2014/main" id="{1708DF72-2E4B-010E-5122-1BB2942E2F57}"/>
              </a:ext>
            </a:extLst>
          </p:cNvPr>
          <p:cNvSpPr>
            <a:spLocks noGrp="1"/>
          </p:cNvSpPr>
          <p:nvPr>
            <p:ph idx="1"/>
          </p:nvPr>
        </p:nvSpPr>
        <p:spPr>
          <a:xfrm>
            <a:off x="822959" y="1379912"/>
            <a:ext cx="6602385" cy="4865613"/>
          </a:xfrm>
        </p:spPr>
        <p:txBody>
          <a:bodyPr>
            <a:normAutofit/>
          </a:bodyPr>
          <a:lstStyle/>
          <a:p>
            <a:r>
              <a:rPr lang="de-DE" dirty="0"/>
              <a:t>- ohne angemessenes Schutzniveau bedarf es </a:t>
            </a:r>
            <a:r>
              <a:rPr lang="de-DE" b="1" dirty="0"/>
              <a:t>geeigneter Garantien</a:t>
            </a:r>
            <a:r>
              <a:rPr lang="de-DE" dirty="0"/>
              <a:t> </a:t>
            </a:r>
            <a:r>
              <a:rPr lang="de-DE" dirty="0" err="1"/>
              <a:t>iSv</a:t>
            </a:r>
            <a:r>
              <a:rPr lang="de-DE" dirty="0"/>
              <a:t>. Art. 46 DS-GVO. Diese können bestehen in</a:t>
            </a:r>
          </a:p>
          <a:p>
            <a:pPr lvl="1"/>
            <a:r>
              <a:rPr lang="de-DE" dirty="0"/>
              <a:t>rechtlich bindenden und durchsetzbaren Dokumenten zwischen den </a:t>
            </a:r>
            <a:r>
              <a:rPr lang="de-DE" b="1" u="sng" dirty="0"/>
              <a:t>Behörden</a:t>
            </a:r>
            <a:r>
              <a:rPr lang="de-DE" dirty="0"/>
              <a:t>, Art. 46 Abs. 2 </a:t>
            </a:r>
            <a:r>
              <a:rPr lang="de-DE" dirty="0" err="1"/>
              <a:t>lit</a:t>
            </a:r>
            <a:r>
              <a:rPr lang="de-DE" dirty="0"/>
              <a:t>. a DS-GVO </a:t>
            </a:r>
          </a:p>
          <a:p>
            <a:pPr lvl="1"/>
            <a:r>
              <a:rPr lang="de-DE" b="1" u="sng" dirty="0"/>
              <a:t>Standarddatenschutzklauseln</a:t>
            </a:r>
            <a:r>
              <a:rPr lang="de-DE" dirty="0"/>
              <a:t>, die von der Europäischen Kommission erlassen/ genehmigt worden sind, Art. 46 Abs. 2 </a:t>
            </a:r>
            <a:r>
              <a:rPr lang="de-DE" dirty="0" err="1"/>
              <a:t>lit</a:t>
            </a:r>
            <a:r>
              <a:rPr lang="de-DE" dirty="0"/>
              <a:t>. c, d DS-GVO  </a:t>
            </a:r>
          </a:p>
          <a:p>
            <a:pPr marL="201168" lvl="1" indent="0">
              <a:buNone/>
            </a:pPr>
            <a:r>
              <a:rPr lang="de-DE" dirty="0"/>
              <a:t>	&gt; der Verantwortliche muss die Datenübermittlung 	einschränken, wenn die Pflichten nicht eingehalten werden 	(können) </a:t>
            </a:r>
          </a:p>
          <a:p>
            <a:pPr lvl="1"/>
            <a:r>
              <a:rPr lang="de-DE" dirty="0"/>
              <a:t>verbindlichen internen Datenschutzvorschriften (</a:t>
            </a:r>
            <a:r>
              <a:rPr lang="de-DE" b="1" u="sng" dirty="0"/>
              <a:t>Binding Corporate Rules</a:t>
            </a:r>
            <a:r>
              <a:rPr lang="de-DE" dirty="0"/>
              <a:t>), Art. 46 Abs. 2 </a:t>
            </a:r>
            <a:r>
              <a:rPr lang="de-DE" dirty="0" err="1"/>
              <a:t>lit</a:t>
            </a:r>
            <a:r>
              <a:rPr lang="de-DE" dirty="0"/>
              <a:t>. a DS-GVO </a:t>
            </a:r>
            <a:r>
              <a:rPr lang="de-DE" dirty="0" err="1"/>
              <a:t>iVm</a:t>
            </a:r>
            <a:r>
              <a:rPr lang="de-DE" dirty="0"/>
              <a:t>. Art. 47 DS-GVO </a:t>
            </a:r>
          </a:p>
          <a:p>
            <a:pPr lvl="1"/>
            <a:r>
              <a:rPr lang="de-DE" b="1" u="sng" dirty="0"/>
              <a:t>genehmigten Verhaltensregeln und Zertifizierungen</a:t>
            </a:r>
            <a:r>
              <a:rPr lang="de-DE" dirty="0"/>
              <a:t>, Art. 46 Abs. 2 </a:t>
            </a:r>
            <a:r>
              <a:rPr lang="de-DE" dirty="0" err="1"/>
              <a:t>lit</a:t>
            </a:r>
            <a:r>
              <a:rPr lang="de-DE" dirty="0"/>
              <a:t>. e DS-GVO, Art. 42 DS-GVO</a:t>
            </a:r>
          </a:p>
          <a:p>
            <a:pPr lvl="1"/>
            <a:r>
              <a:rPr lang="de-DE" dirty="0"/>
              <a:t>durch die Aufsichtsbehörde </a:t>
            </a:r>
            <a:r>
              <a:rPr lang="de-DE" b="1" u="sng" dirty="0"/>
              <a:t>genehmigten Vertragsklauseln</a:t>
            </a:r>
            <a:r>
              <a:rPr lang="de-DE" dirty="0"/>
              <a:t>, Art. 46 Abs. 2 DS-GVO </a:t>
            </a:r>
          </a:p>
          <a:p>
            <a:pPr lvl="1"/>
            <a:endParaRPr lang="de-DE" b="1" u="sng" dirty="0"/>
          </a:p>
          <a:p>
            <a:pPr marL="201168" lvl="1" indent="0">
              <a:buNone/>
            </a:pPr>
            <a:endParaRPr lang="de-DE" b="1" u="sng" dirty="0"/>
          </a:p>
          <a:p>
            <a:pPr marL="201168" lvl="1" indent="0">
              <a:buNone/>
            </a:pPr>
            <a:endParaRPr lang="de-DE" dirty="0"/>
          </a:p>
        </p:txBody>
      </p:sp>
      <p:sp>
        <p:nvSpPr>
          <p:cNvPr id="4" name="Datumsplatzhalter 3">
            <a:extLst>
              <a:ext uri="{FF2B5EF4-FFF2-40B4-BE49-F238E27FC236}">
                <a16:creationId xmlns:a16="http://schemas.microsoft.com/office/drawing/2014/main" id="{EC97B77C-0304-5186-B523-6536102BE14F}"/>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462E395A-7E22-15C4-24D3-5C66AB55003B}"/>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39195BDB-377F-B593-67F4-ABC9A3B89B6D}"/>
              </a:ext>
            </a:extLst>
          </p:cNvPr>
          <p:cNvSpPr>
            <a:spLocks noGrp="1"/>
          </p:cNvSpPr>
          <p:nvPr>
            <p:ph type="sldNum" sz="quarter" idx="12"/>
          </p:nvPr>
        </p:nvSpPr>
        <p:spPr/>
        <p:txBody>
          <a:bodyPr/>
          <a:lstStyle/>
          <a:p>
            <a:fld id="{57313B9B-E75B-4DA2-AE36-E4E09BC9CB4D}" type="slidenum">
              <a:rPr lang="de-DE" smtClean="0"/>
              <a:t>64</a:t>
            </a:fld>
            <a:endParaRPr lang="de-DE" dirty="0"/>
          </a:p>
        </p:txBody>
      </p:sp>
    </p:spTree>
    <p:extLst>
      <p:ext uri="{BB962C8B-B14F-4D97-AF65-F5344CB8AC3E}">
        <p14:creationId xmlns:p14="http://schemas.microsoft.com/office/powerpoint/2010/main" val="21462165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A21430-0217-96AD-85A5-5CA34B2252A4}"/>
              </a:ext>
            </a:extLst>
          </p:cNvPr>
          <p:cNvSpPr>
            <a:spLocks noGrp="1"/>
          </p:cNvSpPr>
          <p:nvPr>
            <p:ph type="title"/>
          </p:nvPr>
        </p:nvSpPr>
        <p:spPr/>
        <p:txBody>
          <a:bodyPr>
            <a:normAutofit fontScale="90000"/>
          </a:bodyPr>
          <a:lstStyle/>
          <a:p>
            <a:r>
              <a:rPr lang="de-DE" sz="2800" dirty="0"/>
              <a:t>Grenzüberschreitender Datenverkehr</a:t>
            </a:r>
            <a:br>
              <a:rPr lang="de-DE" sz="2800" dirty="0"/>
            </a:br>
            <a:r>
              <a:rPr lang="de-DE" sz="2800" b="0" dirty="0"/>
              <a:t>II. Übermittlung in Drittländer</a:t>
            </a:r>
            <a:br>
              <a:rPr lang="de-DE" b="0" dirty="0"/>
            </a:br>
            <a:r>
              <a:rPr lang="de-DE" sz="2400" b="0" dirty="0"/>
              <a:t>2. Kein angemessenes Schutzniveau beim Empfänger </a:t>
            </a:r>
            <a:endParaRPr lang="de-DE" dirty="0"/>
          </a:p>
        </p:txBody>
      </p:sp>
      <p:sp>
        <p:nvSpPr>
          <p:cNvPr id="3" name="Inhaltsplatzhalter 2">
            <a:extLst>
              <a:ext uri="{FF2B5EF4-FFF2-40B4-BE49-F238E27FC236}">
                <a16:creationId xmlns:a16="http://schemas.microsoft.com/office/drawing/2014/main" id="{DAB66344-46D5-0292-BFCE-1377FB55C2E3}"/>
              </a:ext>
            </a:extLst>
          </p:cNvPr>
          <p:cNvSpPr>
            <a:spLocks noGrp="1"/>
          </p:cNvSpPr>
          <p:nvPr>
            <p:ph idx="1"/>
          </p:nvPr>
        </p:nvSpPr>
        <p:spPr>
          <a:xfrm>
            <a:off x="826411" y="1379913"/>
            <a:ext cx="6602385" cy="4489180"/>
          </a:xfrm>
        </p:spPr>
        <p:txBody>
          <a:bodyPr>
            <a:normAutofit fontScale="92500" lnSpcReduction="10000"/>
          </a:bodyPr>
          <a:lstStyle/>
          <a:p>
            <a:r>
              <a:rPr lang="de-DE" dirty="0"/>
              <a:t>ohne angemessenes Schutzniveau bedarf es </a:t>
            </a:r>
            <a:r>
              <a:rPr lang="de-DE" b="1" dirty="0"/>
              <a:t>geeigneter Garantien</a:t>
            </a:r>
            <a:r>
              <a:rPr lang="de-DE" dirty="0"/>
              <a:t> </a:t>
            </a:r>
            <a:r>
              <a:rPr lang="de-DE" dirty="0" err="1"/>
              <a:t>iSv</a:t>
            </a:r>
            <a:r>
              <a:rPr lang="de-DE" dirty="0"/>
              <a:t>. Art. 46 DS-GVO. Diese können in</a:t>
            </a:r>
          </a:p>
          <a:p>
            <a:pPr marL="0" indent="0">
              <a:buNone/>
            </a:pPr>
            <a:r>
              <a:rPr lang="de-DE" dirty="0"/>
              <a:t> - einer </a:t>
            </a:r>
            <a:r>
              <a:rPr lang="de-DE" b="1" u="sng" dirty="0"/>
              <a:t>Einwilligung</a:t>
            </a:r>
            <a:r>
              <a:rPr lang="de-DE" b="1" dirty="0"/>
              <a:t> </a:t>
            </a:r>
            <a:r>
              <a:rPr lang="de-DE" dirty="0"/>
              <a:t>der betroffenen (und informierten) Person, Art. 49 Abs. 1 </a:t>
            </a:r>
            <a:r>
              <a:rPr lang="de-DE" dirty="0" err="1"/>
              <a:t>uAbs</a:t>
            </a:r>
            <a:r>
              <a:rPr lang="de-DE" dirty="0"/>
              <a:t>. 1 </a:t>
            </a:r>
            <a:r>
              <a:rPr lang="de-DE" dirty="0" err="1"/>
              <a:t>lit</a:t>
            </a:r>
            <a:r>
              <a:rPr lang="de-DE" dirty="0"/>
              <a:t>. b DS-GVO </a:t>
            </a:r>
          </a:p>
          <a:p>
            <a:pPr marL="0" indent="0">
              <a:buNone/>
            </a:pPr>
            <a:r>
              <a:rPr lang="de-DE" dirty="0"/>
              <a:t> - </a:t>
            </a:r>
            <a:r>
              <a:rPr lang="de-DE" b="1" u="sng" dirty="0"/>
              <a:t>vorvertraglich</a:t>
            </a:r>
            <a:r>
              <a:rPr lang="de-DE" dirty="0"/>
              <a:t> erforderlichen Maßnahmen, Art. 49 Abs. 1 </a:t>
            </a:r>
            <a:r>
              <a:rPr lang="de-DE" dirty="0" err="1"/>
              <a:t>uAbs</a:t>
            </a:r>
            <a:r>
              <a:rPr lang="de-DE" dirty="0"/>
              <a:t>. 1 </a:t>
            </a:r>
            <a:r>
              <a:rPr lang="de-DE" dirty="0" err="1"/>
              <a:t>lit</a:t>
            </a:r>
            <a:r>
              <a:rPr lang="de-DE" dirty="0"/>
              <a:t>. b DS-GVO </a:t>
            </a:r>
          </a:p>
          <a:p>
            <a:pPr marL="0" indent="0">
              <a:buNone/>
            </a:pPr>
            <a:r>
              <a:rPr lang="de-DE" dirty="0"/>
              <a:t> - Verträgen </a:t>
            </a:r>
            <a:r>
              <a:rPr lang="de-DE" b="1" u="sng" dirty="0"/>
              <a:t>zugunsten Dritter</a:t>
            </a:r>
            <a:r>
              <a:rPr lang="de-DE" dirty="0"/>
              <a:t>, Art. 49 Abs. 1 </a:t>
            </a:r>
            <a:r>
              <a:rPr lang="de-DE" dirty="0" err="1"/>
              <a:t>uAbs</a:t>
            </a:r>
            <a:r>
              <a:rPr lang="de-DE" dirty="0"/>
              <a:t>. 1 </a:t>
            </a:r>
            <a:r>
              <a:rPr lang="de-DE" dirty="0" err="1"/>
              <a:t>lit</a:t>
            </a:r>
            <a:r>
              <a:rPr lang="de-DE" dirty="0"/>
              <a:t>. c DS-GVO </a:t>
            </a:r>
          </a:p>
          <a:p>
            <a:pPr marL="0" indent="0">
              <a:buNone/>
            </a:pPr>
            <a:r>
              <a:rPr lang="de-DE" dirty="0"/>
              <a:t> - notwendigen </a:t>
            </a:r>
            <a:r>
              <a:rPr lang="de-DE" b="1" u="sng" dirty="0"/>
              <a:t>öffentlichem Interesse</a:t>
            </a:r>
            <a:r>
              <a:rPr lang="de-DE" dirty="0"/>
              <a:t>, Art. 49 Abs. 1 </a:t>
            </a:r>
            <a:r>
              <a:rPr lang="de-DE" dirty="0" err="1"/>
              <a:t>uAbs</a:t>
            </a:r>
            <a:r>
              <a:rPr lang="de-DE" dirty="0"/>
              <a:t>. 1 </a:t>
            </a:r>
            <a:r>
              <a:rPr lang="de-DE" dirty="0" err="1"/>
              <a:t>lit</a:t>
            </a:r>
            <a:r>
              <a:rPr lang="de-DE" dirty="0"/>
              <a:t>. d DS-GVO (bspw. Steuerverwaltung/Zoll) </a:t>
            </a:r>
          </a:p>
          <a:p>
            <a:pPr marL="0" indent="0">
              <a:buNone/>
            </a:pPr>
            <a:r>
              <a:rPr lang="de-DE" dirty="0"/>
              <a:t> - der </a:t>
            </a:r>
            <a:r>
              <a:rPr lang="de-DE" b="1" u="sng" dirty="0"/>
              <a:t>Geltendmachung oder Verteidigung von Rechtsansprüchen</a:t>
            </a:r>
            <a:r>
              <a:rPr lang="de-DE" dirty="0"/>
              <a:t>, Art. 49 Abs. 1 </a:t>
            </a:r>
            <a:r>
              <a:rPr lang="de-DE" dirty="0" err="1"/>
              <a:t>uAbs</a:t>
            </a:r>
            <a:r>
              <a:rPr lang="de-DE" dirty="0"/>
              <a:t>. 1 </a:t>
            </a:r>
            <a:r>
              <a:rPr lang="de-DE" dirty="0" err="1"/>
              <a:t>lit</a:t>
            </a:r>
            <a:r>
              <a:rPr lang="de-DE" dirty="0"/>
              <a:t>. e DS-GVO </a:t>
            </a:r>
          </a:p>
          <a:p>
            <a:pPr marL="0" indent="0">
              <a:buNone/>
            </a:pPr>
            <a:r>
              <a:rPr lang="de-DE" dirty="0"/>
              <a:t> - dem </a:t>
            </a:r>
            <a:r>
              <a:rPr lang="de-DE" b="1" u="sng" dirty="0"/>
              <a:t>Schutz lebenswichtiger Interessen</a:t>
            </a:r>
            <a:r>
              <a:rPr lang="de-DE" dirty="0"/>
              <a:t>, Art. 49 Abs. 1 </a:t>
            </a:r>
            <a:r>
              <a:rPr lang="de-DE" dirty="0" err="1"/>
              <a:t>uAbs</a:t>
            </a:r>
            <a:r>
              <a:rPr lang="de-DE" dirty="0"/>
              <a:t>. 1 </a:t>
            </a:r>
            <a:r>
              <a:rPr lang="de-DE" dirty="0" err="1"/>
              <a:t>lit</a:t>
            </a:r>
            <a:r>
              <a:rPr lang="de-DE" dirty="0"/>
              <a:t>. f DS-GVO </a:t>
            </a:r>
          </a:p>
          <a:p>
            <a:pPr marL="0" indent="0">
              <a:buNone/>
            </a:pPr>
            <a:r>
              <a:rPr lang="de-DE" dirty="0"/>
              <a:t> - der Übermittlung personenbezogener Daten aus </a:t>
            </a:r>
            <a:r>
              <a:rPr lang="de-DE" b="1" u="sng" dirty="0"/>
              <a:t>öffentlichen Registern</a:t>
            </a:r>
            <a:r>
              <a:rPr lang="de-DE" dirty="0"/>
              <a:t> liegen. </a:t>
            </a:r>
          </a:p>
          <a:p>
            <a:pPr marL="0" indent="0">
              <a:buNone/>
            </a:pPr>
            <a:endParaRPr lang="de-DE" dirty="0"/>
          </a:p>
        </p:txBody>
      </p:sp>
      <p:sp>
        <p:nvSpPr>
          <p:cNvPr id="4" name="Datumsplatzhalter 3">
            <a:extLst>
              <a:ext uri="{FF2B5EF4-FFF2-40B4-BE49-F238E27FC236}">
                <a16:creationId xmlns:a16="http://schemas.microsoft.com/office/drawing/2014/main" id="{3EDDDA90-D228-B67E-6105-C1C800721132}"/>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A98A3E72-8A67-1DEB-566C-637312CA966E}"/>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A1818624-8229-E502-04F8-AC67F8196AA0}"/>
              </a:ext>
            </a:extLst>
          </p:cNvPr>
          <p:cNvSpPr>
            <a:spLocks noGrp="1"/>
          </p:cNvSpPr>
          <p:nvPr>
            <p:ph type="sldNum" sz="quarter" idx="12"/>
          </p:nvPr>
        </p:nvSpPr>
        <p:spPr/>
        <p:txBody>
          <a:bodyPr/>
          <a:lstStyle/>
          <a:p>
            <a:fld id="{57313B9B-E75B-4DA2-AE36-E4E09BC9CB4D}" type="slidenum">
              <a:rPr lang="de-DE" smtClean="0"/>
              <a:t>65</a:t>
            </a:fld>
            <a:endParaRPr lang="de-DE" dirty="0"/>
          </a:p>
        </p:txBody>
      </p:sp>
    </p:spTree>
    <p:extLst>
      <p:ext uri="{BB962C8B-B14F-4D97-AF65-F5344CB8AC3E}">
        <p14:creationId xmlns:p14="http://schemas.microsoft.com/office/powerpoint/2010/main" val="37145475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C1B340-0B79-933C-27C5-2C03A5F04423}"/>
              </a:ext>
            </a:extLst>
          </p:cNvPr>
          <p:cNvSpPr>
            <a:spLocks noGrp="1"/>
          </p:cNvSpPr>
          <p:nvPr>
            <p:ph type="title"/>
          </p:nvPr>
        </p:nvSpPr>
        <p:spPr/>
        <p:txBody>
          <a:bodyPr>
            <a:normAutofit fontScale="90000"/>
          </a:bodyPr>
          <a:lstStyle/>
          <a:p>
            <a:r>
              <a:rPr lang="de-DE" dirty="0"/>
              <a:t>I. Institutionelles und prozedurales Datenschutzrecht</a:t>
            </a:r>
            <a:br>
              <a:rPr lang="de-DE" dirty="0"/>
            </a:br>
            <a:r>
              <a:rPr lang="de-DE" dirty="0"/>
              <a:t>I. Aufsichtsbehörden </a:t>
            </a:r>
          </a:p>
        </p:txBody>
      </p:sp>
      <p:sp>
        <p:nvSpPr>
          <p:cNvPr id="3" name="Inhaltsplatzhalter 2">
            <a:extLst>
              <a:ext uri="{FF2B5EF4-FFF2-40B4-BE49-F238E27FC236}">
                <a16:creationId xmlns:a16="http://schemas.microsoft.com/office/drawing/2014/main" id="{E2E72251-0267-CF9B-7216-580049FAC8D0}"/>
              </a:ext>
            </a:extLst>
          </p:cNvPr>
          <p:cNvSpPr>
            <a:spLocks noGrp="1"/>
          </p:cNvSpPr>
          <p:nvPr>
            <p:ph idx="1"/>
          </p:nvPr>
        </p:nvSpPr>
        <p:spPr/>
        <p:txBody>
          <a:bodyPr>
            <a:normAutofit lnSpcReduction="10000"/>
          </a:bodyPr>
          <a:lstStyle/>
          <a:p>
            <a:r>
              <a:rPr lang="de-DE" dirty="0"/>
              <a:t>- die DSG-VO regelt Vollzug durch „die Aufsichtsbehörden“ selbst </a:t>
            </a:r>
          </a:p>
          <a:p>
            <a:r>
              <a:rPr lang="de-DE" dirty="0"/>
              <a:t>- die (unabhängigen) Aufsichtsbehörden kontrollieren private </a:t>
            </a:r>
            <a:r>
              <a:rPr lang="de-DE" u="sng" dirty="0"/>
              <a:t>und</a:t>
            </a:r>
            <a:r>
              <a:rPr lang="de-DE" dirty="0"/>
              <a:t> hoheitliche Stellen</a:t>
            </a:r>
          </a:p>
          <a:p>
            <a:r>
              <a:rPr lang="de-DE" dirty="0"/>
              <a:t>- </a:t>
            </a:r>
            <a:r>
              <a:rPr lang="de-DE" u="sng" dirty="0"/>
              <a:t>hohe Bußgeld-Drohungen</a:t>
            </a:r>
            <a:r>
              <a:rPr lang="de-DE" dirty="0"/>
              <a:t>, damit sich das zu kalkulierende Risiko nicht „lohnt“ </a:t>
            </a:r>
          </a:p>
          <a:p>
            <a:r>
              <a:rPr lang="de-DE" dirty="0"/>
              <a:t>- aufgrund des uneinheitlichen Vollzugs ergab sich in der Vergangenheit die Möglichkeit des „</a:t>
            </a:r>
            <a:r>
              <a:rPr lang="de-DE" dirty="0" err="1"/>
              <a:t>forum</a:t>
            </a:r>
            <a:r>
              <a:rPr lang="de-DE" dirty="0"/>
              <a:t> </a:t>
            </a:r>
            <a:r>
              <a:rPr lang="de-DE" dirty="0" err="1"/>
              <a:t>shoppings</a:t>
            </a:r>
            <a:r>
              <a:rPr lang="de-DE" dirty="0"/>
              <a:t>“ </a:t>
            </a:r>
          </a:p>
          <a:p>
            <a:r>
              <a:rPr lang="de-DE" dirty="0"/>
              <a:t>&gt; u. a. erklärt sich hierdurch der irische Sitz von bspw. </a:t>
            </a:r>
            <a:r>
              <a:rPr lang="de-DE" dirty="0" err="1"/>
              <a:t>Meta</a:t>
            </a:r>
            <a:r>
              <a:rPr lang="de-DE" dirty="0"/>
              <a:t> und Google </a:t>
            </a:r>
          </a:p>
          <a:p>
            <a:r>
              <a:rPr lang="de-DE" dirty="0"/>
              <a:t>- die DS-GVO schafft eine einheitliche Struktur der </a:t>
            </a:r>
            <a:r>
              <a:rPr lang="de-DE" b="1" u="sng" dirty="0"/>
              <a:t>Verbundverwaltung im Mehrebenensystem </a:t>
            </a:r>
          </a:p>
          <a:p>
            <a:endParaRPr lang="de-DE" dirty="0"/>
          </a:p>
          <a:p>
            <a:r>
              <a:rPr lang="de-DE" dirty="0"/>
              <a:t> </a:t>
            </a:r>
          </a:p>
          <a:p>
            <a:endParaRPr lang="de-DE" dirty="0"/>
          </a:p>
          <a:p>
            <a:endParaRPr lang="de-DE" dirty="0"/>
          </a:p>
          <a:p>
            <a:endParaRPr lang="de-DE" dirty="0"/>
          </a:p>
        </p:txBody>
      </p:sp>
      <p:sp>
        <p:nvSpPr>
          <p:cNvPr id="4" name="Datumsplatzhalter 3">
            <a:extLst>
              <a:ext uri="{FF2B5EF4-FFF2-40B4-BE49-F238E27FC236}">
                <a16:creationId xmlns:a16="http://schemas.microsoft.com/office/drawing/2014/main" id="{3DEF590C-52EA-2701-D395-393D26A0D03B}"/>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361D2834-768A-C69E-7C07-58D652C669CD}"/>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B17F12B3-AED8-5E58-75A7-1CD9818DFAD4}"/>
              </a:ext>
            </a:extLst>
          </p:cNvPr>
          <p:cNvSpPr>
            <a:spLocks noGrp="1"/>
          </p:cNvSpPr>
          <p:nvPr>
            <p:ph type="sldNum" sz="quarter" idx="12"/>
          </p:nvPr>
        </p:nvSpPr>
        <p:spPr/>
        <p:txBody>
          <a:bodyPr/>
          <a:lstStyle/>
          <a:p>
            <a:fld id="{57313B9B-E75B-4DA2-AE36-E4E09BC9CB4D}" type="slidenum">
              <a:rPr lang="de-DE" smtClean="0"/>
              <a:t>66</a:t>
            </a:fld>
            <a:endParaRPr lang="de-DE" dirty="0"/>
          </a:p>
        </p:txBody>
      </p:sp>
    </p:spTree>
    <p:extLst>
      <p:ext uri="{BB962C8B-B14F-4D97-AF65-F5344CB8AC3E}">
        <p14:creationId xmlns:p14="http://schemas.microsoft.com/office/powerpoint/2010/main" val="4839656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1892AE-8E71-9C41-A420-C1CCA8C6BEC2}"/>
              </a:ext>
            </a:extLst>
          </p:cNvPr>
          <p:cNvSpPr>
            <a:spLocks noGrp="1"/>
          </p:cNvSpPr>
          <p:nvPr>
            <p:ph type="title"/>
          </p:nvPr>
        </p:nvSpPr>
        <p:spPr/>
        <p:txBody>
          <a:bodyPr>
            <a:normAutofit fontScale="90000"/>
          </a:bodyPr>
          <a:lstStyle/>
          <a:p>
            <a:r>
              <a:rPr lang="de-DE" dirty="0"/>
              <a:t>I. Institutionelles und prozedurales Datenschutzrecht </a:t>
            </a:r>
            <a:br>
              <a:rPr lang="de-DE" dirty="0"/>
            </a:br>
            <a:r>
              <a:rPr lang="de-DE" dirty="0"/>
              <a:t>I. Aufsichtsbehörden, Art. 51 ff DS-GVO	</a:t>
            </a:r>
          </a:p>
        </p:txBody>
      </p:sp>
      <p:sp>
        <p:nvSpPr>
          <p:cNvPr id="3" name="Inhaltsplatzhalter 2">
            <a:extLst>
              <a:ext uri="{FF2B5EF4-FFF2-40B4-BE49-F238E27FC236}">
                <a16:creationId xmlns:a16="http://schemas.microsoft.com/office/drawing/2014/main" id="{09831BD6-1B22-B78B-7A5F-6FAF35E1535D}"/>
              </a:ext>
            </a:extLst>
          </p:cNvPr>
          <p:cNvSpPr>
            <a:spLocks noGrp="1"/>
          </p:cNvSpPr>
          <p:nvPr>
            <p:ph idx="1"/>
          </p:nvPr>
        </p:nvSpPr>
        <p:spPr/>
        <p:txBody>
          <a:bodyPr/>
          <a:lstStyle/>
          <a:p>
            <a:pPr marL="0" indent="0">
              <a:buNone/>
            </a:pPr>
            <a:r>
              <a:rPr lang="de-DE" dirty="0"/>
              <a:t>  1. Institutionen auf EU-Ebene</a:t>
            </a:r>
          </a:p>
          <a:p>
            <a:pPr marL="0" indent="0">
              <a:buNone/>
            </a:pPr>
            <a:r>
              <a:rPr lang="de-DE" dirty="0"/>
              <a:t> a) Europäischer Datenschutzbeauftragter, Art. 16 Abs. 2 S. 2 AEUV</a:t>
            </a:r>
          </a:p>
          <a:p>
            <a:pPr marL="0" indent="0">
              <a:buNone/>
            </a:pPr>
            <a:r>
              <a:rPr lang="de-DE" dirty="0"/>
              <a:t>&gt; Speziell für Organe und Einrichtungen der EU </a:t>
            </a:r>
          </a:p>
          <a:p>
            <a:pPr marL="0" indent="0">
              <a:buNone/>
            </a:pPr>
            <a:r>
              <a:rPr lang="de-DE" dirty="0"/>
              <a:t> b) Europäischer Datenschutzausschuss (EDSA), Art. 68, 73 ff. DS-GVO </a:t>
            </a:r>
          </a:p>
          <a:p>
            <a:pPr>
              <a:buFontTx/>
              <a:buChar char="-"/>
            </a:pPr>
            <a:r>
              <a:rPr lang="de-DE" dirty="0"/>
              <a:t>Institution mit eigener Rechtspersönlichkeit </a:t>
            </a:r>
          </a:p>
          <a:p>
            <a:pPr>
              <a:buFontTx/>
              <a:buChar char="-"/>
            </a:pPr>
            <a:r>
              <a:rPr lang="de-DE" dirty="0"/>
              <a:t>Aufgabenbereich: Abstimmung der Aufsichtsbehörden, Kohärenz</a:t>
            </a:r>
          </a:p>
          <a:p>
            <a:pPr>
              <a:buFontTx/>
              <a:buChar char="-"/>
            </a:pPr>
            <a:endParaRPr lang="de-DE" dirty="0"/>
          </a:p>
          <a:p>
            <a:pPr>
              <a:buFontTx/>
              <a:buChar char="-"/>
            </a:pPr>
            <a:endParaRPr lang="de-DE" dirty="0"/>
          </a:p>
          <a:p>
            <a:endParaRPr lang="de-DE" dirty="0"/>
          </a:p>
          <a:p>
            <a:endParaRPr lang="de-DE" dirty="0"/>
          </a:p>
          <a:p>
            <a:endParaRPr lang="de-DE" dirty="0"/>
          </a:p>
          <a:p>
            <a:endParaRPr lang="de-DE" dirty="0"/>
          </a:p>
        </p:txBody>
      </p:sp>
      <p:sp>
        <p:nvSpPr>
          <p:cNvPr id="4" name="Datumsplatzhalter 3">
            <a:extLst>
              <a:ext uri="{FF2B5EF4-FFF2-40B4-BE49-F238E27FC236}">
                <a16:creationId xmlns:a16="http://schemas.microsoft.com/office/drawing/2014/main" id="{2CBA081A-9484-4969-EC56-A9BF097B41AD}"/>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A41960D0-23C7-A977-8536-F30419D1676B}"/>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1AF482D3-B345-E775-8BEA-8CC03E0CE216}"/>
              </a:ext>
            </a:extLst>
          </p:cNvPr>
          <p:cNvSpPr>
            <a:spLocks noGrp="1"/>
          </p:cNvSpPr>
          <p:nvPr>
            <p:ph type="sldNum" sz="quarter" idx="12"/>
          </p:nvPr>
        </p:nvSpPr>
        <p:spPr/>
        <p:txBody>
          <a:bodyPr/>
          <a:lstStyle/>
          <a:p>
            <a:fld id="{57313B9B-E75B-4DA2-AE36-E4E09BC9CB4D}" type="slidenum">
              <a:rPr lang="de-DE" smtClean="0"/>
              <a:t>67</a:t>
            </a:fld>
            <a:endParaRPr lang="de-DE" dirty="0"/>
          </a:p>
        </p:txBody>
      </p:sp>
    </p:spTree>
    <p:extLst>
      <p:ext uri="{BB962C8B-B14F-4D97-AF65-F5344CB8AC3E}">
        <p14:creationId xmlns:p14="http://schemas.microsoft.com/office/powerpoint/2010/main" val="28731196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ACD6F-810B-6120-547B-367D91BEEAB4}"/>
              </a:ext>
            </a:extLst>
          </p:cNvPr>
          <p:cNvSpPr>
            <a:spLocks noGrp="1"/>
          </p:cNvSpPr>
          <p:nvPr>
            <p:ph type="title"/>
          </p:nvPr>
        </p:nvSpPr>
        <p:spPr/>
        <p:txBody>
          <a:bodyPr>
            <a:normAutofit fontScale="90000"/>
          </a:bodyPr>
          <a:lstStyle/>
          <a:p>
            <a:r>
              <a:rPr lang="de-DE" dirty="0"/>
              <a:t>I. Institutionelles und prozedurales Datenschutzrecht </a:t>
            </a:r>
            <a:br>
              <a:rPr lang="de-DE" dirty="0"/>
            </a:br>
            <a:r>
              <a:rPr lang="de-DE" dirty="0"/>
              <a:t>I. Aufsichtsbehörden, Art. 51 ff DS-GVO	</a:t>
            </a:r>
          </a:p>
        </p:txBody>
      </p:sp>
      <p:sp>
        <p:nvSpPr>
          <p:cNvPr id="3" name="Inhaltsplatzhalter 2">
            <a:extLst>
              <a:ext uri="{FF2B5EF4-FFF2-40B4-BE49-F238E27FC236}">
                <a16:creationId xmlns:a16="http://schemas.microsoft.com/office/drawing/2014/main" id="{CE4FF2C4-87E0-3E4C-CF61-F644B21F3CF6}"/>
              </a:ext>
            </a:extLst>
          </p:cNvPr>
          <p:cNvSpPr>
            <a:spLocks noGrp="1"/>
          </p:cNvSpPr>
          <p:nvPr>
            <p:ph idx="1"/>
          </p:nvPr>
        </p:nvSpPr>
        <p:spPr/>
        <p:txBody>
          <a:bodyPr>
            <a:normAutofit fontScale="92500" lnSpcReduction="10000"/>
          </a:bodyPr>
          <a:lstStyle/>
          <a:p>
            <a:pPr marL="0" indent="0">
              <a:buNone/>
            </a:pPr>
            <a:r>
              <a:rPr lang="de-DE" dirty="0"/>
              <a:t>2. Institutionen auf nationaler Ebene </a:t>
            </a:r>
          </a:p>
          <a:p>
            <a:pPr marL="0" indent="0">
              <a:buNone/>
            </a:pPr>
            <a:r>
              <a:rPr lang="de-DE" dirty="0"/>
              <a:t>a) Der/die Bundesbeauftragte  für Datenschutz, §§ 8 ff. BDSG</a:t>
            </a:r>
          </a:p>
          <a:p>
            <a:pPr marL="0" indent="0">
              <a:buNone/>
            </a:pPr>
            <a:r>
              <a:rPr lang="de-DE" dirty="0"/>
              <a:t>- oberste Bundesbehörde mit Sitz in Bonn </a:t>
            </a:r>
          </a:p>
          <a:p>
            <a:pPr>
              <a:buFontTx/>
              <a:buChar char="-"/>
            </a:pPr>
            <a:r>
              <a:rPr lang="de-DE" dirty="0"/>
              <a:t>Funktion einer Aufsichtsbehörde für </a:t>
            </a:r>
            <a:r>
              <a:rPr lang="de-DE" b="1" u="sng" dirty="0"/>
              <a:t>öffentliche Stellen des Bundes </a:t>
            </a:r>
            <a:r>
              <a:rPr lang="de-DE" dirty="0"/>
              <a:t>(bspw. Bundespolizei, außerdem u.a. TK-Dienstleister, Datenverarbeitung für Besteuerung, Jobcenter) </a:t>
            </a:r>
          </a:p>
          <a:p>
            <a:pPr marL="0" indent="0">
              <a:buNone/>
            </a:pPr>
            <a:r>
              <a:rPr lang="de-DE" dirty="0"/>
              <a:t>b) Die Landesdatenschutzaufsichtsbehörden </a:t>
            </a:r>
          </a:p>
          <a:p>
            <a:pPr marL="0" indent="0">
              <a:buNone/>
            </a:pPr>
            <a:r>
              <a:rPr lang="de-DE" dirty="0"/>
              <a:t>- Funktion: Aufsicht über </a:t>
            </a:r>
            <a:r>
              <a:rPr lang="de-DE" b="1" u="sng" dirty="0"/>
              <a:t>private Unternehmen und öffentliche Stellen des Landes </a:t>
            </a:r>
          </a:p>
          <a:p>
            <a:pPr>
              <a:buFontTx/>
              <a:buChar char="-"/>
            </a:pPr>
            <a:r>
              <a:rPr lang="de-DE" dirty="0"/>
              <a:t>Verwaltung ist im Grundsatz Ländersache, Art. 83 GG </a:t>
            </a:r>
          </a:p>
          <a:p>
            <a:pPr>
              <a:buFont typeface="Wingdings" panose="05000000000000000000" pitchFamily="2" charset="2"/>
              <a:buChar char="Ø"/>
            </a:pPr>
            <a:r>
              <a:rPr lang="de-DE" dirty="0"/>
              <a:t>deshalb sind die DS-Aufsichtsbehörden auf Länderebene organisiert </a:t>
            </a:r>
          </a:p>
          <a:p>
            <a:pPr marL="0" indent="0">
              <a:buNone/>
            </a:pPr>
            <a:r>
              <a:rPr lang="de-DE" dirty="0"/>
              <a:t>c) Besondere/sektorenspezifische Aufsicht</a:t>
            </a:r>
          </a:p>
          <a:p>
            <a:pPr marL="0" indent="0">
              <a:buNone/>
            </a:pPr>
            <a:r>
              <a:rPr lang="de-DE" dirty="0"/>
              <a:t>- z.B. Presse, Rundfunk, Religionsgemeinschaften</a:t>
            </a:r>
          </a:p>
          <a:p>
            <a:pPr>
              <a:buFontTx/>
              <a:buChar char="-"/>
            </a:pPr>
            <a:endParaRPr lang="de-DE" dirty="0"/>
          </a:p>
        </p:txBody>
      </p:sp>
      <p:sp>
        <p:nvSpPr>
          <p:cNvPr id="4" name="Datumsplatzhalter 3">
            <a:extLst>
              <a:ext uri="{FF2B5EF4-FFF2-40B4-BE49-F238E27FC236}">
                <a16:creationId xmlns:a16="http://schemas.microsoft.com/office/drawing/2014/main" id="{098E788B-BB80-BF61-D58D-9DCBA13D4ACA}"/>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3CFE0C6A-457C-03D3-F443-C9E64CCF0CB9}"/>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FF15A11C-251B-F004-6EF3-DF99E6C24B6C}"/>
              </a:ext>
            </a:extLst>
          </p:cNvPr>
          <p:cNvSpPr>
            <a:spLocks noGrp="1"/>
          </p:cNvSpPr>
          <p:nvPr>
            <p:ph type="sldNum" sz="quarter" idx="12"/>
          </p:nvPr>
        </p:nvSpPr>
        <p:spPr/>
        <p:txBody>
          <a:bodyPr/>
          <a:lstStyle/>
          <a:p>
            <a:fld id="{57313B9B-E75B-4DA2-AE36-E4E09BC9CB4D}" type="slidenum">
              <a:rPr lang="de-DE" smtClean="0"/>
              <a:t>68</a:t>
            </a:fld>
            <a:endParaRPr lang="de-DE" dirty="0"/>
          </a:p>
        </p:txBody>
      </p:sp>
    </p:spTree>
    <p:extLst>
      <p:ext uri="{BB962C8B-B14F-4D97-AF65-F5344CB8AC3E}">
        <p14:creationId xmlns:p14="http://schemas.microsoft.com/office/powerpoint/2010/main" val="39935875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9A6993-D51F-99E0-3E41-42A043B16914}"/>
              </a:ext>
            </a:extLst>
          </p:cNvPr>
          <p:cNvSpPr>
            <a:spLocks noGrp="1"/>
          </p:cNvSpPr>
          <p:nvPr>
            <p:ph type="title"/>
          </p:nvPr>
        </p:nvSpPr>
        <p:spPr>
          <a:xfrm>
            <a:off x="822960" y="33090"/>
            <a:ext cx="7543800" cy="1183236"/>
          </a:xfrm>
        </p:spPr>
        <p:txBody>
          <a:bodyPr>
            <a:noAutofit/>
          </a:bodyPr>
          <a:lstStyle/>
          <a:p>
            <a:r>
              <a:rPr lang="de-DE" sz="2400" dirty="0"/>
              <a:t>I. Institutionelles und prozedurales Datenschutzrecht </a:t>
            </a:r>
            <a:br>
              <a:rPr lang="de-DE" sz="2400" dirty="0"/>
            </a:br>
            <a:r>
              <a:rPr lang="de-DE" sz="2400" dirty="0"/>
              <a:t>I. Aufsichtsbehörden, Art. 51 ff DS-GVO	</a:t>
            </a:r>
            <a:br>
              <a:rPr lang="de-DE" sz="2400" dirty="0"/>
            </a:br>
            <a:r>
              <a:rPr lang="de-DE" sz="2400" dirty="0"/>
              <a:t>b) Die Landesdatenschutzaufsichtsbehörden </a:t>
            </a:r>
          </a:p>
        </p:txBody>
      </p:sp>
      <p:sp>
        <p:nvSpPr>
          <p:cNvPr id="3" name="Inhaltsplatzhalter 2">
            <a:extLst>
              <a:ext uri="{FF2B5EF4-FFF2-40B4-BE49-F238E27FC236}">
                <a16:creationId xmlns:a16="http://schemas.microsoft.com/office/drawing/2014/main" id="{98ED1A5C-783F-4D80-34C7-7549C72095C9}"/>
              </a:ext>
            </a:extLst>
          </p:cNvPr>
          <p:cNvSpPr>
            <a:spLocks noGrp="1"/>
          </p:cNvSpPr>
          <p:nvPr>
            <p:ph idx="1"/>
          </p:nvPr>
        </p:nvSpPr>
        <p:spPr/>
        <p:txBody>
          <a:bodyPr/>
          <a:lstStyle/>
          <a:p>
            <a:pPr>
              <a:buFont typeface="Wingdings" panose="05000000000000000000" pitchFamily="2" charset="2"/>
              <a:buChar char="Ø"/>
            </a:pPr>
            <a:r>
              <a:rPr lang="de-DE" dirty="0" err="1"/>
              <a:t>BfDI</a:t>
            </a:r>
            <a:r>
              <a:rPr lang="de-DE" dirty="0"/>
              <a:t> als gemeinsamer Vertreter im EDSA, § 17 Abs. 1 BDSG</a:t>
            </a:r>
          </a:p>
          <a:p>
            <a:pPr>
              <a:buFont typeface="Wingdings" panose="05000000000000000000" pitchFamily="2" charset="2"/>
              <a:buChar char="Ø"/>
            </a:pPr>
            <a:r>
              <a:rPr lang="de-DE" dirty="0"/>
              <a:t>In der </a:t>
            </a:r>
            <a:r>
              <a:rPr lang="de-DE" u="sng" dirty="0"/>
              <a:t>Datenschutzkonferenz</a:t>
            </a:r>
            <a:r>
              <a:rPr lang="de-DE" dirty="0"/>
              <a:t> stimmen sich die Länder unverbindlich (!) ab – Änderung durch Novellierung BDSG? </a:t>
            </a:r>
          </a:p>
          <a:p>
            <a:pPr>
              <a:buFont typeface="Wingdings" panose="05000000000000000000" pitchFamily="2" charset="2"/>
              <a:buChar char="Ø"/>
            </a:pPr>
            <a:r>
              <a:rPr lang="de-DE" dirty="0"/>
              <a:t>Einheitlichkeit wird über (höchstrichterliche) Rechtsprechung hergestellt, von der es (bisher) wenig gibt </a:t>
            </a:r>
          </a:p>
        </p:txBody>
      </p:sp>
      <p:sp>
        <p:nvSpPr>
          <p:cNvPr id="4" name="Datumsplatzhalter 3">
            <a:extLst>
              <a:ext uri="{FF2B5EF4-FFF2-40B4-BE49-F238E27FC236}">
                <a16:creationId xmlns:a16="http://schemas.microsoft.com/office/drawing/2014/main" id="{918F9CCD-D8AA-9B03-504F-55AE969ED5A3}"/>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580F1D91-ED22-F39C-B55F-FF211A656E28}"/>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421FD045-62C8-FFE6-ED79-31E6B2E47F9A}"/>
              </a:ext>
            </a:extLst>
          </p:cNvPr>
          <p:cNvSpPr>
            <a:spLocks noGrp="1"/>
          </p:cNvSpPr>
          <p:nvPr>
            <p:ph type="sldNum" sz="quarter" idx="12"/>
          </p:nvPr>
        </p:nvSpPr>
        <p:spPr/>
        <p:txBody>
          <a:bodyPr/>
          <a:lstStyle/>
          <a:p>
            <a:fld id="{57313B9B-E75B-4DA2-AE36-E4E09BC9CB4D}" type="slidenum">
              <a:rPr lang="de-DE" smtClean="0"/>
              <a:t>69</a:t>
            </a:fld>
            <a:endParaRPr lang="de-DE" dirty="0"/>
          </a:p>
        </p:txBody>
      </p:sp>
    </p:spTree>
    <p:extLst>
      <p:ext uri="{BB962C8B-B14F-4D97-AF65-F5344CB8AC3E}">
        <p14:creationId xmlns:p14="http://schemas.microsoft.com/office/powerpoint/2010/main" val="85598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8389D-A6D4-276A-7EA4-339BFA0DFFF4}"/>
              </a:ext>
            </a:extLst>
          </p:cNvPr>
          <p:cNvSpPr>
            <a:spLocks noGrp="1"/>
          </p:cNvSpPr>
          <p:nvPr>
            <p:ph type="title"/>
          </p:nvPr>
        </p:nvSpPr>
        <p:spPr/>
        <p:txBody>
          <a:bodyPr/>
          <a:lstStyle/>
          <a:p>
            <a:r>
              <a:rPr lang="de-DE" dirty="0"/>
              <a:t>A. Grundsätzliches – Volkszählungsurteil </a:t>
            </a:r>
          </a:p>
        </p:txBody>
      </p:sp>
      <p:sp>
        <p:nvSpPr>
          <p:cNvPr id="3" name="Inhaltsplatzhalter 2">
            <a:extLst>
              <a:ext uri="{FF2B5EF4-FFF2-40B4-BE49-F238E27FC236}">
                <a16:creationId xmlns:a16="http://schemas.microsoft.com/office/drawing/2014/main" id="{D72E299D-6A25-2BA4-6455-68E4BC21F2A7}"/>
              </a:ext>
            </a:extLst>
          </p:cNvPr>
          <p:cNvSpPr>
            <a:spLocks noGrp="1"/>
          </p:cNvSpPr>
          <p:nvPr>
            <p:ph sz="half" idx="1"/>
          </p:nvPr>
        </p:nvSpPr>
        <p:spPr>
          <a:xfrm>
            <a:off x="121298" y="1396538"/>
            <a:ext cx="4684901" cy="6091190"/>
          </a:xfrm>
        </p:spPr>
        <p:txBody>
          <a:bodyPr/>
          <a:lstStyle/>
          <a:p>
            <a:r>
              <a:rPr lang="de-DE" dirty="0">
                <a:latin typeface="Arial" panose="020B0604020202020204" pitchFamily="34" charset="0"/>
                <a:cs typeface="Arial" panose="020B0604020202020204" pitchFamily="34" charset="0"/>
              </a:rPr>
              <a:t>Die „</a:t>
            </a:r>
            <a:r>
              <a:rPr lang="de-DE" b="1" dirty="0">
                <a:latin typeface="Arial" panose="020B0604020202020204" pitchFamily="34" charset="0"/>
                <a:cs typeface="Arial" panose="020B0604020202020204" pitchFamily="34" charset="0"/>
              </a:rPr>
              <a:t>freie Entfaltung der Persönlichkeit </a:t>
            </a:r>
            <a:r>
              <a:rPr lang="de-DE" dirty="0">
                <a:latin typeface="Arial" panose="020B0604020202020204" pitchFamily="34" charset="0"/>
                <a:cs typeface="Arial" panose="020B0604020202020204" pitchFamily="34" charset="0"/>
              </a:rPr>
              <a:t>setzt den Schutz des Einzelnen gegen unbegrenzte Verwendung persönlichen Daten voraus. Dieser Schutz ist daher von dem Grundrecht des </a:t>
            </a:r>
            <a:r>
              <a:rPr lang="de-DE" dirty="0">
                <a:solidFill>
                  <a:schemeClr val="accent1"/>
                </a:solidFill>
                <a:latin typeface="Arial" panose="020B0604020202020204" pitchFamily="34" charset="0"/>
                <a:cs typeface="Arial" panose="020B0604020202020204" pitchFamily="34" charset="0"/>
              </a:rPr>
              <a:t>Art. 2 Abs. 1 in Verbindung mit Art. 1 Abs. 1 GG </a:t>
            </a:r>
            <a:r>
              <a:rPr lang="de-DE" dirty="0">
                <a:latin typeface="Arial" panose="020B0604020202020204" pitchFamily="34" charset="0"/>
                <a:cs typeface="Arial" panose="020B0604020202020204" pitchFamily="34" charset="0"/>
              </a:rPr>
              <a:t>umfasst.“</a:t>
            </a:r>
          </a:p>
          <a:p>
            <a:r>
              <a:rPr lang="de-DE" dirty="0">
                <a:latin typeface="Arial" panose="020B0604020202020204" pitchFamily="34" charset="0"/>
                <a:cs typeface="Arial" panose="020B0604020202020204" pitchFamily="34" charset="0"/>
              </a:rPr>
              <a:t>- Volkszählungsurteil - BVerfG, 15. </a:t>
            </a:r>
            <a:r>
              <a:rPr lang="de-DE" b="1" dirty="0">
                <a:latin typeface="Arial" panose="020B0604020202020204" pitchFamily="34" charset="0"/>
                <a:cs typeface="Arial" panose="020B0604020202020204" pitchFamily="34" charset="0"/>
              </a:rPr>
              <a:t>Dezember 1983</a:t>
            </a:r>
          </a:p>
          <a:p>
            <a:r>
              <a:rPr lang="de-DE" b="1" dirty="0">
                <a:latin typeface="Arial" panose="020B0604020202020204" pitchFamily="34" charset="0"/>
                <a:cs typeface="Arial" panose="020B0604020202020204" pitchFamily="34" charset="0"/>
              </a:rPr>
              <a:t>Recht auf informationelle Selbstbestimmung</a:t>
            </a:r>
          </a:p>
          <a:p>
            <a:endParaRPr lang="de-DE" b="1" dirty="0">
              <a:latin typeface="Arial" panose="020B0604020202020204" pitchFamily="34" charset="0"/>
              <a:cs typeface="Arial" panose="020B0604020202020204" pitchFamily="34" charset="0"/>
            </a:endParaRPr>
          </a:p>
        </p:txBody>
      </p:sp>
      <p:sp>
        <p:nvSpPr>
          <p:cNvPr id="5" name="Datumsplatzhalter 4">
            <a:extLst>
              <a:ext uri="{FF2B5EF4-FFF2-40B4-BE49-F238E27FC236}">
                <a16:creationId xmlns:a16="http://schemas.microsoft.com/office/drawing/2014/main" id="{6224A049-DD99-A4ED-F600-ABC9A5081E2C}"/>
              </a:ext>
            </a:extLst>
          </p:cNvPr>
          <p:cNvSpPr>
            <a:spLocks noGrp="1"/>
          </p:cNvSpPr>
          <p:nvPr>
            <p:ph type="dt" sz="half" idx="10"/>
          </p:nvPr>
        </p:nvSpPr>
        <p:spPr/>
        <p:txBody>
          <a:bodyPr/>
          <a:lstStyle/>
          <a:p>
            <a:fld id="{0C10B5E7-6C89-4F23-8278-277910B4931F}" type="datetime2">
              <a:rPr lang="de-DE" smtClean="0"/>
              <a:t>Mittwoch, 3. Juli 2024</a:t>
            </a:fld>
            <a:endParaRPr lang="de-DE" dirty="0"/>
          </a:p>
        </p:txBody>
      </p:sp>
      <p:sp>
        <p:nvSpPr>
          <p:cNvPr id="6" name="Fußzeilenplatzhalter 5">
            <a:extLst>
              <a:ext uri="{FF2B5EF4-FFF2-40B4-BE49-F238E27FC236}">
                <a16:creationId xmlns:a16="http://schemas.microsoft.com/office/drawing/2014/main" id="{F3A1B696-F42C-FFC0-DEF5-C782489342AA}"/>
              </a:ext>
            </a:extLst>
          </p:cNvPr>
          <p:cNvSpPr>
            <a:spLocks noGrp="1"/>
          </p:cNvSpPr>
          <p:nvPr>
            <p:ph type="ftr" sz="quarter" idx="11"/>
          </p:nvPr>
        </p:nvSpPr>
        <p:spPr/>
        <p:txBody>
          <a:bodyPr/>
          <a:lstStyle/>
          <a:p>
            <a:r>
              <a:rPr lang="de-DE"/>
              <a:t>Dresdner Institut für Datenschutz • www.dids.de</a:t>
            </a:r>
            <a:endParaRPr lang="de-DE" dirty="0"/>
          </a:p>
        </p:txBody>
      </p:sp>
      <p:sp>
        <p:nvSpPr>
          <p:cNvPr id="7" name="Foliennummernplatzhalter 6">
            <a:extLst>
              <a:ext uri="{FF2B5EF4-FFF2-40B4-BE49-F238E27FC236}">
                <a16:creationId xmlns:a16="http://schemas.microsoft.com/office/drawing/2014/main" id="{D08574FD-F7E2-AD05-60A3-CA4CFF880651}"/>
              </a:ext>
            </a:extLst>
          </p:cNvPr>
          <p:cNvSpPr>
            <a:spLocks noGrp="1"/>
          </p:cNvSpPr>
          <p:nvPr>
            <p:ph type="sldNum" sz="quarter" idx="12"/>
          </p:nvPr>
        </p:nvSpPr>
        <p:spPr/>
        <p:txBody>
          <a:bodyPr/>
          <a:lstStyle/>
          <a:p>
            <a:fld id="{57313B9B-E75B-4DA2-AE36-E4E09BC9CB4D}" type="slidenum">
              <a:rPr lang="de-DE" smtClean="0"/>
              <a:t>7</a:t>
            </a:fld>
            <a:endParaRPr lang="de-DE" dirty="0"/>
          </a:p>
        </p:txBody>
      </p:sp>
      <p:sp>
        <p:nvSpPr>
          <p:cNvPr id="9" name="Rectangle 2">
            <a:extLst>
              <a:ext uri="{FF2B5EF4-FFF2-40B4-BE49-F238E27FC236}">
                <a16:creationId xmlns:a16="http://schemas.microsoft.com/office/drawing/2014/main" id="{318B09A0-E501-E139-C76C-C6D2264A9DA6}"/>
              </a:ext>
            </a:extLst>
          </p:cNvPr>
          <p:cNvSpPr>
            <a:spLocks noGrp="1" noChangeArrowheads="1"/>
          </p:cNvSpPr>
          <p:nvPr>
            <p:ph sz="half" idx="2"/>
          </p:nvPr>
        </p:nvSpPr>
        <p:spPr bwMode="auto">
          <a:xfrm>
            <a:off x="325639" y="4299500"/>
            <a:ext cx="4480560" cy="1428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870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Arial" panose="020B0604020202020204" pitchFamily="34" charset="0"/>
              </a:rPr>
              <a:t>„</a:t>
            </a:r>
            <a:r>
              <a:rPr kumimoji="0" lang="de-DE" altLang="de-DE" sz="1800" b="0" i="1" u="none" strike="noStrike" cap="none" normalizeH="0" baseline="0" dirty="0">
                <a:ln>
                  <a:noFill/>
                </a:ln>
                <a:solidFill>
                  <a:schemeClr val="tx1"/>
                </a:solidFill>
                <a:effectLst/>
                <a:latin typeface="Arial" panose="020B0604020202020204" pitchFamily="34" charset="0"/>
              </a:rPr>
              <a:t>Jede Person hat das Recht auf Achtung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1" u="none" strike="noStrike" cap="none" normalizeH="0" baseline="0" dirty="0">
                <a:ln>
                  <a:noFill/>
                </a:ln>
                <a:solidFill>
                  <a:schemeClr val="tx1"/>
                </a:solidFill>
                <a:effectLst/>
                <a:latin typeface="Arial" panose="020B0604020202020204" pitchFamily="34" charset="0"/>
              </a:rPr>
              <a:t>ihres Privat- und Familienlebens, ihrer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1" u="none" strike="noStrike" cap="none" normalizeH="0" baseline="0" dirty="0">
                <a:ln>
                  <a:noFill/>
                </a:ln>
                <a:solidFill>
                  <a:schemeClr val="tx1"/>
                </a:solidFill>
                <a:effectLst/>
                <a:latin typeface="Arial" panose="020B0604020202020204" pitchFamily="34" charset="0"/>
              </a:rPr>
              <a:t>Wohnung und ihrer Korrespondenz.</a:t>
            </a:r>
            <a:r>
              <a:rPr kumimoji="0" lang="de-DE" altLang="de-DE"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0" i="0" u="none" strike="noStrike" cap="none" normalizeH="0" baseline="0" dirty="0">
                <a:ln>
                  <a:noFill/>
                </a:ln>
                <a:solidFill>
                  <a:schemeClr val="accent1"/>
                </a:solidFill>
                <a:effectLst/>
                <a:latin typeface="Arial" panose="020B0604020202020204" pitchFamily="34" charset="0"/>
              </a:rPr>
              <a:t>EMRK Art. 8 Abs. 1</a:t>
            </a:r>
          </a:p>
        </p:txBody>
      </p:sp>
      <p:pic>
        <p:nvPicPr>
          <p:cNvPr id="10" name="Grafik 9" descr="Ein Bild, das Kleidung, Person, Lächeln, Menschliches Gesicht enthält.&#10;&#10;Automatisch generierte Beschreibung">
            <a:extLst>
              <a:ext uri="{FF2B5EF4-FFF2-40B4-BE49-F238E27FC236}">
                <a16:creationId xmlns:a16="http://schemas.microsoft.com/office/drawing/2014/main" id="{8F9F5F1B-9C9A-60FA-82B8-F436A50CE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773" y="1540062"/>
            <a:ext cx="4187933" cy="4187933"/>
          </a:xfrm>
          <a:prstGeom prst="rect">
            <a:avLst/>
          </a:prstGeom>
        </p:spPr>
      </p:pic>
    </p:spTree>
    <p:extLst>
      <p:ext uri="{BB962C8B-B14F-4D97-AF65-F5344CB8AC3E}">
        <p14:creationId xmlns:p14="http://schemas.microsoft.com/office/powerpoint/2010/main" val="285852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B76094-C82F-9410-2BC6-4270C8C9929B}"/>
              </a:ext>
            </a:extLst>
          </p:cNvPr>
          <p:cNvSpPr>
            <a:spLocks noGrp="1"/>
          </p:cNvSpPr>
          <p:nvPr>
            <p:ph type="title"/>
          </p:nvPr>
        </p:nvSpPr>
        <p:spPr/>
        <p:txBody>
          <a:bodyPr>
            <a:normAutofit fontScale="90000"/>
          </a:bodyPr>
          <a:lstStyle/>
          <a:p>
            <a:r>
              <a:rPr lang="de-DE" sz="3100" dirty="0"/>
              <a:t>I. Institutionelles und prozedurales </a:t>
            </a:r>
            <a:r>
              <a:rPr lang="de-DE" sz="2700" dirty="0"/>
              <a:t>Datenschutzrecht </a:t>
            </a:r>
            <a:r>
              <a:rPr lang="de-DE" sz="2200" dirty="0"/>
              <a:t>	</a:t>
            </a:r>
            <a:br>
              <a:rPr lang="de-DE" sz="2800" dirty="0"/>
            </a:br>
            <a:r>
              <a:rPr lang="de-DE" sz="2200" dirty="0"/>
              <a:t>3. Abstimmung aufsichtsrechtlicher Entscheidungen auf EU-Ebene </a:t>
            </a:r>
            <a:endParaRPr lang="de-DE" dirty="0"/>
          </a:p>
        </p:txBody>
      </p:sp>
      <p:sp>
        <p:nvSpPr>
          <p:cNvPr id="3" name="Inhaltsplatzhalter 2">
            <a:extLst>
              <a:ext uri="{FF2B5EF4-FFF2-40B4-BE49-F238E27FC236}">
                <a16:creationId xmlns:a16="http://schemas.microsoft.com/office/drawing/2014/main" id="{9696E218-C3CD-8B62-C8A3-5B5669C8853E}"/>
              </a:ext>
            </a:extLst>
          </p:cNvPr>
          <p:cNvSpPr>
            <a:spLocks noGrp="1"/>
          </p:cNvSpPr>
          <p:nvPr>
            <p:ph idx="1"/>
          </p:nvPr>
        </p:nvSpPr>
        <p:spPr>
          <a:xfrm>
            <a:off x="822959" y="1379913"/>
            <a:ext cx="6602385" cy="4710336"/>
          </a:xfrm>
        </p:spPr>
        <p:txBody>
          <a:bodyPr>
            <a:normAutofit lnSpcReduction="10000"/>
          </a:bodyPr>
          <a:lstStyle/>
          <a:p>
            <a:r>
              <a:rPr lang="de-DE" dirty="0"/>
              <a:t>a) Zuständigkeit – Grundsatz (Art. 55 Abs. 1 DS-GVO) </a:t>
            </a:r>
          </a:p>
          <a:p>
            <a:r>
              <a:rPr lang="de-DE" dirty="0"/>
              <a:t>„Jede Aufsichtsbehörde ist für die Erfüllung der Aufgaben und die Ausübung der Befugnisse, die ihr mit dieser Verordnung übertragen wurden, im Hoheitsgebiet ihres eigenen Mitgliedstaats zuständig.“</a:t>
            </a:r>
          </a:p>
          <a:p>
            <a:endParaRPr lang="de-DE" dirty="0"/>
          </a:p>
          <a:p>
            <a:r>
              <a:rPr lang="de-DE" dirty="0"/>
              <a:t>Art. 4 Nr. 22 DS-GVO: Betroffene Aufsichtsbehörde  </a:t>
            </a:r>
          </a:p>
          <a:p>
            <a:pPr marL="0" indent="0">
              <a:buNone/>
            </a:pPr>
            <a:r>
              <a:rPr lang="de-DE" dirty="0"/>
              <a:t>Aufsichtsbehörde, die von der Verarbeitung personenbezogener Daten betroffen ist, weil </a:t>
            </a:r>
          </a:p>
          <a:p>
            <a:pPr marL="0" indent="0">
              <a:buNone/>
            </a:pPr>
            <a:r>
              <a:rPr lang="de-DE" dirty="0"/>
              <a:t>- der Verantwortliche oder der Auftragsverarbeiter im Hoheitsgebiet des Mitgliedstaats dieser Aufsichtsbehörde niedergelassen ist,</a:t>
            </a:r>
          </a:p>
          <a:p>
            <a:pPr>
              <a:buFontTx/>
              <a:buChar char="-"/>
            </a:pPr>
            <a:r>
              <a:rPr lang="de-DE" dirty="0"/>
              <a:t>diese Verarbeitung erhebliche Auswirkungen auf betroffene Personen mit Wohnsitz im Mitgliedstaat dieser Aufsichtsbehörde hat oder haben kann oder</a:t>
            </a:r>
          </a:p>
          <a:p>
            <a:pPr>
              <a:buFontTx/>
              <a:buChar char="-"/>
            </a:pPr>
            <a:r>
              <a:rPr lang="de-DE" dirty="0"/>
              <a:t> eine Beschwerde bei dieser Aufsichtsbehörde eingereicht wurde;</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4" name="Datumsplatzhalter 3">
            <a:extLst>
              <a:ext uri="{FF2B5EF4-FFF2-40B4-BE49-F238E27FC236}">
                <a16:creationId xmlns:a16="http://schemas.microsoft.com/office/drawing/2014/main" id="{C27AB3B8-3FC8-3313-06D1-0B62946452BD}"/>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521D2328-4371-4E59-2EB2-C934532F8465}"/>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798F0F72-89AA-A643-81E1-842D27DD20E4}"/>
              </a:ext>
            </a:extLst>
          </p:cNvPr>
          <p:cNvSpPr>
            <a:spLocks noGrp="1"/>
          </p:cNvSpPr>
          <p:nvPr>
            <p:ph type="sldNum" sz="quarter" idx="12"/>
          </p:nvPr>
        </p:nvSpPr>
        <p:spPr/>
        <p:txBody>
          <a:bodyPr/>
          <a:lstStyle/>
          <a:p>
            <a:fld id="{57313B9B-E75B-4DA2-AE36-E4E09BC9CB4D}" type="slidenum">
              <a:rPr lang="de-DE" smtClean="0"/>
              <a:t>70</a:t>
            </a:fld>
            <a:endParaRPr lang="de-DE" dirty="0"/>
          </a:p>
        </p:txBody>
      </p:sp>
    </p:spTree>
    <p:extLst>
      <p:ext uri="{BB962C8B-B14F-4D97-AF65-F5344CB8AC3E}">
        <p14:creationId xmlns:p14="http://schemas.microsoft.com/office/powerpoint/2010/main" val="8638887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277FCB-A692-6443-080A-AF17B3520B0B}"/>
              </a:ext>
            </a:extLst>
          </p:cNvPr>
          <p:cNvSpPr>
            <a:spLocks noGrp="1"/>
          </p:cNvSpPr>
          <p:nvPr>
            <p:ph type="title"/>
          </p:nvPr>
        </p:nvSpPr>
        <p:spPr/>
        <p:txBody>
          <a:bodyPr>
            <a:noAutofit/>
          </a:bodyPr>
          <a:lstStyle/>
          <a:p>
            <a:r>
              <a:rPr lang="de-DE" sz="2400" dirty="0"/>
              <a:t>I. Institutionelles und prozedurales Datenschutzrecht </a:t>
            </a:r>
            <a:r>
              <a:rPr lang="de-DE" sz="2000" dirty="0"/>
              <a:t>	</a:t>
            </a:r>
            <a:br>
              <a:rPr lang="de-DE" sz="2400" dirty="0"/>
            </a:br>
            <a:r>
              <a:rPr lang="de-DE" sz="2000" dirty="0"/>
              <a:t>3. Abstimmung aufsichtsrechtlicher Entscheidungen auf EU-Ebene </a:t>
            </a:r>
          </a:p>
        </p:txBody>
      </p:sp>
      <p:sp>
        <p:nvSpPr>
          <p:cNvPr id="4" name="Datumsplatzhalter 3">
            <a:extLst>
              <a:ext uri="{FF2B5EF4-FFF2-40B4-BE49-F238E27FC236}">
                <a16:creationId xmlns:a16="http://schemas.microsoft.com/office/drawing/2014/main" id="{02D46288-9041-7933-5FD7-184B55873279}"/>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B0A5B5E2-D88E-9A5C-053A-BB76C3957291}"/>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BAD3B065-5E86-A687-AC53-66E1D0E00A09}"/>
              </a:ext>
            </a:extLst>
          </p:cNvPr>
          <p:cNvSpPr>
            <a:spLocks noGrp="1"/>
          </p:cNvSpPr>
          <p:nvPr>
            <p:ph type="sldNum" sz="quarter" idx="12"/>
          </p:nvPr>
        </p:nvSpPr>
        <p:spPr/>
        <p:txBody>
          <a:bodyPr/>
          <a:lstStyle/>
          <a:p>
            <a:fld id="{57313B9B-E75B-4DA2-AE36-E4E09BC9CB4D}" type="slidenum">
              <a:rPr lang="de-DE" smtClean="0"/>
              <a:t>71</a:t>
            </a:fld>
            <a:endParaRPr lang="de-DE" dirty="0"/>
          </a:p>
        </p:txBody>
      </p:sp>
      <p:sp>
        <p:nvSpPr>
          <p:cNvPr id="7" name="Rectangle 1">
            <a:extLst>
              <a:ext uri="{FF2B5EF4-FFF2-40B4-BE49-F238E27FC236}">
                <a16:creationId xmlns:a16="http://schemas.microsoft.com/office/drawing/2014/main" id="{2898761A-9EB1-6ECF-BEB3-8B6C51714780}"/>
              </a:ext>
            </a:extLst>
          </p:cNvPr>
          <p:cNvSpPr>
            <a:spLocks noGrp="1" noChangeArrowheads="1"/>
          </p:cNvSpPr>
          <p:nvPr>
            <p:ph idx="1"/>
          </p:nvPr>
        </p:nvSpPr>
        <p:spPr bwMode="auto">
          <a:xfrm>
            <a:off x="822960" y="-227194"/>
            <a:ext cx="7026997"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de-DE" altLang="de-DE" dirty="0">
                <a:latin typeface="Arial" panose="020B0604020202020204" pitchFamily="34" charset="0"/>
              </a:rPr>
              <a:t>B</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dirty="0">
                <a:latin typeface="Arial" panose="020B0604020202020204" pitchFamily="34" charset="0"/>
              </a:rPr>
              <a:t>b) Zuständigkeit bei grenzüberschreitender Datenverarbeitung </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dirty="0">
                <a:latin typeface="Arial" panose="020B0604020202020204" pitchFamily="34" charset="0"/>
              </a:rPr>
              <a:t>- Im grenzüberschreitenden Verkehr bleibt die (Haupt-) Niederlassung (</a:t>
            </a:r>
            <a:r>
              <a:rPr lang="de-DE" altLang="de-DE" dirty="0" err="1">
                <a:latin typeface="Arial" panose="020B0604020202020204" pitchFamily="34" charset="0"/>
              </a:rPr>
              <a:t>iSv</a:t>
            </a:r>
            <a:r>
              <a:rPr lang="de-DE" altLang="de-DE" dirty="0">
                <a:latin typeface="Arial" panose="020B0604020202020204" pitchFamily="34" charset="0"/>
              </a:rPr>
              <a:t>. Art. 4 Nr. 16 DS-GVO) </a:t>
            </a:r>
            <a:r>
              <a:rPr lang="de-DE" altLang="de-DE" u="sng" dirty="0">
                <a:latin typeface="Arial" panose="020B0604020202020204" pitchFamily="34" charset="0"/>
              </a:rPr>
              <a:t>des Verantwortlichen</a:t>
            </a:r>
            <a:r>
              <a:rPr lang="de-DE" altLang="de-DE" dirty="0">
                <a:latin typeface="Arial" panose="020B0604020202020204" pitchFamily="34" charset="0"/>
              </a:rPr>
              <a:t> zuständig </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dirty="0">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FontTx/>
              <a:buChar char="-"/>
              <a:tabLst/>
            </a:pPr>
            <a:r>
              <a:rPr lang="de-DE" altLang="de-DE" dirty="0">
                <a:latin typeface="Arial" panose="020B0604020202020204" pitchFamily="34" charset="0"/>
              </a:rPr>
              <a:t>die betroffene (federführende) Behörde arbeitet mit den anderen betroffenen Aufsichtsbehörden zusammen, Art. 60 DS-GVO</a:t>
            </a:r>
          </a:p>
          <a:p>
            <a:pPr marR="0" lvl="0" algn="l" defTabSz="914400" rtl="0" eaLnBrk="0" fontAlgn="base" latinLnBrk="0" hangingPunct="0">
              <a:lnSpc>
                <a:spcPct val="100000"/>
              </a:lnSpc>
              <a:spcBef>
                <a:spcPct val="0"/>
              </a:spcBef>
              <a:spcAft>
                <a:spcPct val="0"/>
              </a:spcAft>
              <a:buClrTx/>
              <a:buSzTx/>
              <a:buFontTx/>
              <a:buChar char="-"/>
              <a:tabLst/>
            </a:pPr>
            <a:endParaRPr lang="de-DE" altLang="de-DE" dirty="0">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FontTx/>
              <a:buChar char="-"/>
              <a:tabLst/>
            </a:pPr>
            <a:r>
              <a:rPr lang="de-DE" altLang="de-DE" dirty="0">
                <a:latin typeface="Arial" panose="020B0604020202020204" pitchFamily="34" charset="0"/>
              </a:rPr>
              <a:t>Behörden leisten gegenseitig Amtshilfe, Art. 61 DS-GVO und können gemeinsame Maßnahmen treffen, Art. 62 DS-GVO</a:t>
            </a:r>
          </a:p>
          <a:p>
            <a:pPr marR="0" lvl="0" algn="l" defTabSz="914400" rtl="0" eaLnBrk="0" fontAlgn="base" latinLnBrk="0" hangingPunct="0">
              <a:lnSpc>
                <a:spcPct val="100000"/>
              </a:lnSpc>
              <a:spcBef>
                <a:spcPct val="0"/>
              </a:spcBef>
              <a:spcAft>
                <a:spcPct val="0"/>
              </a:spcAft>
              <a:buClrTx/>
              <a:buSzTx/>
              <a:buFontTx/>
              <a:buChar char="-"/>
              <a:tabLst/>
            </a:pPr>
            <a:endParaRPr lang="de-DE" altLang="de-DE" dirty="0">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FontTx/>
              <a:buChar char="-"/>
              <a:tabLst/>
            </a:pPr>
            <a:endParaRPr lang="de-DE" altLang="de-DE"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202607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72B14D-66F3-FB4C-494A-20C920708F3C}"/>
              </a:ext>
            </a:extLst>
          </p:cNvPr>
          <p:cNvSpPr>
            <a:spLocks noGrp="1"/>
          </p:cNvSpPr>
          <p:nvPr>
            <p:ph type="title"/>
          </p:nvPr>
        </p:nvSpPr>
        <p:spPr/>
        <p:txBody>
          <a:bodyPr>
            <a:noAutofit/>
          </a:bodyPr>
          <a:lstStyle/>
          <a:p>
            <a:r>
              <a:rPr lang="de-DE" sz="2400" dirty="0"/>
              <a:t>I. Institutionelles und prozedurales Datenschutzrecht </a:t>
            </a:r>
            <a:r>
              <a:rPr lang="de-DE" sz="2000" dirty="0"/>
              <a:t>	</a:t>
            </a:r>
            <a:br>
              <a:rPr lang="de-DE" sz="2400" dirty="0"/>
            </a:br>
            <a:r>
              <a:rPr lang="de-DE" sz="2000" dirty="0"/>
              <a:t>3. Abstimmung aufsichtsrechtlicher Entscheidungen auf EU-Ebene </a:t>
            </a:r>
          </a:p>
        </p:txBody>
      </p:sp>
      <p:sp>
        <p:nvSpPr>
          <p:cNvPr id="3" name="Inhaltsplatzhalter 2">
            <a:extLst>
              <a:ext uri="{FF2B5EF4-FFF2-40B4-BE49-F238E27FC236}">
                <a16:creationId xmlns:a16="http://schemas.microsoft.com/office/drawing/2014/main" id="{29D67960-192F-68BF-D892-AE1D555F853C}"/>
              </a:ext>
            </a:extLst>
          </p:cNvPr>
          <p:cNvSpPr>
            <a:spLocks noGrp="1"/>
          </p:cNvSpPr>
          <p:nvPr>
            <p:ph idx="1"/>
          </p:nvPr>
        </p:nvSpPr>
        <p:spPr/>
        <p:txBody>
          <a:bodyPr/>
          <a:lstStyle/>
          <a:p>
            <a:pPr marL="0" indent="0">
              <a:buNone/>
            </a:pPr>
            <a:r>
              <a:rPr lang="de-DE" dirty="0"/>
              <a:t>c) Kohärenzverfahren, Art. 63 ff. DS-GVO</a:t>
            </a:r>
          </a:p>
          <a:p>
            <a:pPr marL="0" indent="0">
              <a:buNone/>
            </a:pPr>
            <a:r>
              <a:rPr lang="de-DE" dirty="0"/>
              <a:t>- Die Behörden arbeiten im Rahmen des </a:t>
            </a:r>
            <a:r>
              <a:rPr lang="de-DE" b="1" u="sng" dirty="0"/>
              <a:t>Kohärenzverfahrens</a:t>
            </a:r>
            <a:r>
              <a:rPr lang="de-DE" dirty="0"/>
              <a:t> zusammen, Art. 63 ff. DS-GVO</a:t>
            </a:r>
          </a:p>
          <a:p>
            <a:pPr marL="0" indent="0">
              <a:buNone/>
            </a:pPr>
            <a:r>
              <a:rPr lang="de-DE" dirty="0"/>
              <a:t> - zentrale Instanz ist der Europäische Datenschutzausschuss (EDSA), der von den Aufsichtsbehörden besetzt ist </a:t>
            </a:r>
          </a:p>
          <a:p>
            <a:pPr marL="0" indent="0">
              <a:buNone/>
            </a:pPr>
            <a:r>
              <a:rPr lang="de-DE" dirty="0"/>
              <a:t> - der EDSA fasst verbindliche Beschlüsse, Art. 65 Abs. 1 DS-GVO</a:t>
            </a:r>
          </a:p>
          <a:p>
            <a:pPr marL="0" indent="0">
              <a:buNone/>
            </a:pPr>
            <a:endParaRPr lang="de-DE" dirty="0"/>
          </a:p>
          <a:p>
            <a:pPr marL="0" indent="0">
              <a:buNone/>
            </a:pPr>
            <a:endParaRPr lang="de-DE" dirty="0"/>
          </a:p>
        </p:txBody>
      </p:sp>
      <p:sp>
        <p:nvSpPr>
          <p:cNvPr id="4" name="Datumsplatzhalter 3">
            <a:extLst>
              <a:ext uri="{FF2B5EF4-FFF2-40B4-BE49-F238E27FC236}">
                <a16:creationId xmlns:a16="http://schemas.microsoft.com/office/drawing/2014/main" id="{3A88401A-3883-C0D1-A58F-FFC314965FE2}"/>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F8077A72-E774-5132-1E3F-5E5A84EFADD6}"/>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DAB702EE-80FB-2328-705C-E276E53B5AAD}"/>
              </a:ext>
            </a:extLst>
          </p:cNvPr>
          <p:cNvSpPr>
            <a:spLocks noGrp="1"/>
          </p:cNvSpPr>
          <p:nvPr>
            <p:ph type="sldNum" sz="quarter" idx="12"/>
          </p:nvPr>
        </p:nvSpPr>
        <p:spPr/>
        <p:txBody>
          <a:bodyPr/>
          <a:lstStyle/>
          <a:p>
            <a:fld id="{57313B9B-E75B-4DA2-AE36-E4E09BC9CB4D}" type="slidenum">
              <a:rPr lang="de-DE" smtClean="0"/>
              <a:t>72</a:t>
            </a:fld>
            <a:endParaRPr lang="de-DE" dirty="0"/>
          </a:p>
        </p:txBody>
      </p:sp>
    </p:spTree>
    <p:extLst>
      <p:ext uri="{BB962C8B-B14F-4D97-AF65-F5344CB8AC3E}">
        <p14:creationId xmlns:p14="http://schemas.microsoft.com/office/powerpoint/2010/main" val="1863689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E72AE-40DB-8C9A-EF66-4E5BEDC84973}"/>
              </a:ext>
            </a:extLst>
          </p:cNvPr>
          <p:cNvSpPr>
            <a:spLocks noGrp="1"/>
          </p:cNvSpPr>
          <p:nvPr>
            <p:ph type="title"/>
          </p:nvPr>
        </p:nvSpPr>
        <p:spPr/>
        <p:txBody>
          <a:bodyPr>
            <a:normAutofit fontScale="90000"/>
          </a:bodyPr>
          <a:lstStyle/>
          <a:p>
            <a:r>
              <a:rPr lang="de-DE" sz="2800" dirty="0"/>
              <a:t>I. Institutionelles und prozedurales Datenschutzrecht</a:t>
            </a:r>
            <a:br>
              <a:rPr lang="de-DE" sz="2800" dirty="0"/>
            </a:br>
            <a:r>
              <a:rPr lang="de-DE" sz="2200" dirty="0"/>
              <a:t>4. Aufgaben und Befugnisse der Aufsichtsbehörden, Art. 57 DS-GVO</a:t>
            </a:r>
            <a:endParaRPr lang="de-DE" dirty="0"/>
          </a:p>
        </p:txBody>
      </p:sp>
      <p:sp>
        <p:nvSpPr>
          <p:cNvPr id="3" name="Inhaltsplatzhalter 2">
            <a:extLst>
              <a:ext uri="{FF2B5EF4-FFF2-40B4-BE49-F238E27FC236}">
                <a16:creationId xmlns:a16="http://schemas.microsoft.com/office/drawing/2014/main" id="{F06ED2F7-F339-1CED-2EF1-0BCC1E8D5087}"/>
              </a:ext>
            </a:extLst>
          </p:cNvPr>
          <p:cNvSpPr>
            <a:spLocks noGrp="1"/>
          </p:cNvSpPr>
          <p:nvPr>
            <p:ph idx="1"/>
          </p:nvPr>
        </p:nvSpPr>
        <p:spPr/>
        <p:txBody>
          <a:bodyPr/>
          <a:lstStyle/>
          <a:p>
            <a:r>
              <a:rPr lang="de-DE" dirty="0"/>
              <a:t>a) Aufgaben </a:t>
            </a:r>
          </a:p>
          <a:p>
            <a:r>
              <a:rPr lang="de-DE" dirty="0"/>
              <a:t>- Überwachung der Einhaltung der Datenschutzvorschriften </a:t>
            </a:r>
          </a:p>
          <a:p>
            <a:r>
              <a:rPr lang="de-DE" dirty="0"/>
              <a:t>- Bearbeiten von Beschwerden </a:t>
            </a:r>
          </a:p>
          <a:p>
            <a:r>
              <a:rPr lang="de-DE" dirty="0"/>
              <a:t>- arbeitet (</a:t>
            </a:r>
            <a:r>
              <a:rPr lang="de-DE" dirty="0" err="1"/>
              <a:t>grds</a:t>
            </a:r>
            <a:r>
              <a:rPr lang="de-DE" dirty="0"/>
              <a:t>.) unentgeltlich </a:t>
            </a:r>
          </a:p>
          <a:p>
            <a:r>
              <a:rPr lang="de-DE" dirty="0"/>
              <a:t>b) Befugnisse </a:t>
            </a:r>
          </a:p>
          <a:p>
            <a:pPr marL="0" indent="0">
              <a:buNone/>
            </a:pPr>
            <a:r>
              <a:rPr lang="de-DE" dirty="0"/>
              <a:t> - Untersuchungsbefugnisse (Abs. 1)</a:t>
            </a:r>
          </a:p>
          <a:p>
            <a:pPr marL="0" indent="0">
              <a:buNone/>
            </a:pPr>
            <a:r>
              <a:rPr lang="de-DE" dirty="0"/>
              <a:t> - Abhilfebefugnisse (Abs. 2) </a:t>
            </a:r>
          </a:p>
          <a:p>
            <a:pPr marL="0" indent="0">
              <a:buNone/>
            </a:pPr>
            <a:r>
              <a:rPr lang="de-DE" dirty="0"/>
              <a:t> - Genehmigungsbefugnisse (Abs. 3)</a:t>
            </a:r>
          </a:p>
          <a:p>
            <a:pPr marL="0" indent="0">
              <a:buNone/>
            </a:pPr>
            <a:endParaRPr lang="de-DE" dirty="0"/>
          </a:p>
          <a:p>
            <a:pPr>
              <a:buFontTx/>
              <a:buChar char="-"/>
            </a:pPr>
            <a:endParaRPr lang="de-DE" dirty="0"/>
          </a:p>
        </p:txBody>
      </p:sp>
      <p:sp>
        <p:nvSpPr>
          <p:cNvPr id="4" name="Datumsplatzhalter 3">
            <a:extLst>
              <a:ext uri="{FF2B5EF4-FFF2-40B4-BE49-F238E27FC236}">
                <a16:creationId xmlns:a16="http://schemas.microsoft.com/office/drawing/2014/main" id="{18054DDC-FDFF-CF92-DCB0-63AF2841B082}"/>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9B66004B-7E0E-6ABB-165F-DC5283D5FEA5}"/>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02AE6DC7-4406-D5D5-7E5E-70DAE45C2792}"/>
              </a:ext>
            </a:extLst>
          </p:cNvPr>
          <p:cNvSpPr>
            <a:spLocks noGrp="1"/>
          </p:cNvSpPr>
          <p:nvPr>
            <p:ph type="sldNum" sz="quarter" idx="12"/>
          </p:nvPr>
        </p:nvSpPr>
        <p:spPr/>
        <p:txBody>
          <a:bodyPr/>
          <a:lstStyle/>
          <a:p>
            <a:fld id="{57313B9B-E75B-4DA2-AE36-E4E09BC9CB4D}" type="slidenum">
              <a:rPr lang="de-DE" smtClean="0"/>
              <a:t>73</a:t>
            </a:fld>
            <a:endParaRPr lang="de-DE" dirty="0"/>
          </a:p>
        </p:txBody>
      </p:sp>
    </p:spTree>
    <p:extLst>
      <p:ext uri="{BB962C8B-B14F-4D97-AF65-F5344CB8AC3E}">
        <p14:creationId xmlns:p14="http://schemas.microsoft.com/office/powerpoint/2010/main" val="11274731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B0E230-F919-09EE-8D52-3806E98549B6}"/>
              </a:ext>
            </a:extLst>
          </p:cNvPr>
          <p:cNvSpPr>
            <a:spLocks noGrp="1"/>
          </p:cNvSpPr>
          <p:nvPr>
            <p:ph type="title"/>
          </p:nvPr>
        </p:nvSpPr>
        <p:spPr/>
        <p:txBody>
          <a:bodyPr/>
          <a:lstStyle/>
          <a:p>
            <a:r>
              <a:rPr lang="de-DE" dirty="0"/>
              <a:t>II. Dokumentation und Kontrollpflichten des Verantwortlichen </a:t>
            </a:r>
          </a:p>
        </p:txBody>
      </p:sp>
      <p:sp>
        <p:nvSpPr>
          <p:cNvPr id="3" name="Inhaltsplatzhalter 2">
            <a:extLst>
              <a:ext uri="{FF2B5EF4-FFF2-40B4-BE49-F238E27FC236}">
                <a16:creationId xmlns:a16="http://schemas.microsoft.com/office/drawing/2014/main" id="{EFB7887F-18F6-8CC6-9FB9-7FBD35EE81CE}"/>
              </a:ext>
            </a:extLst>
          </p:cNvPr>
          <p:cNvSpPr>
            <a:spLocks noGrp="1"/>
          </p:cNvSpPr>
          <p:nvPr>
            <p:ph idx="1"/>
          </p:nvPr>
        </p:nvSpPr>
        <p:spPr/>
        <p:txBody>
          <a:bodyPr/>
          <a:lstStyle/>
          <a:p>
            <a:r>
              <a:rPr lang="de-DE" dirty="0"/>
              <a:t>1. Dokumentationspflichten (Art. 5 Abs. 2, 30 Abs. 1, 2 DS-GVO) </a:t>
            </a:r>
          </a:p>
          <a:p>
            <a:r>
              <a:rPr lang="de-DE" dirty="0"/>
              <a:t>- Rechenschaftspflicht / </a:t>
            </a:r>
            <a:r>
              <a:rPr lang="de-DE" dirty="0" err="1"/>
              <a:t>Accountibility</a:t>
            </a:r>
            <a:endParaRPr lang="de-DE" dirty="0"/>
          </a:p>
          <a:p>
            <a:r>
              <a:rPr lang="de-DE" dirty="0"/>
              <a:t>-  Unternehmen mit  muss ein Verarbeitungsverzeichnis erstellt werden, Art. 30 Abs. 1 DS-GVO</a:t>
            </a:r>
          </a:p>
          <a:p>
            <a:r>
              <a:rPr lang="de-DE" dirty="0"/>
              <a:t>&gt;  für Stellenmit unter 250 Beschäftigten entfällt die Pflicht, Art. 30 Abs. 5 DS-GVO, nur bei temporären Verarbeitungen, ohne sensible Daten etc. </a:t>
            </a:r>
          </a:p>
          <a:p>
            <a:endParaRPr lang="de-DE" dirty="0"/>
          </a:p>
          <a:p>
            <a:r>
              <a:rPr lang="de-DE" dirty="0"/>
              <a:t>2. Meldepflichten bei Datenschutzpannen</a:t>
            </a:r>
          </a:p>
          <a:p>
            <a:r>
              <a:rPr lang="de-DE" dirty="0"/>
              <a:t>- gegenüber der Aufsichtsbehörde, Art. 33 DS-GVO</a:t>
            </a:r>
          </a:p>
          <a:p>
            <a:r>
              <a:rPr lang="de-DE" dirty="0"/>
              <a:t>- gegenüber den betroffenen Personen, Art. 34 DS-GVO</a:t>
            </a:r>
          </a:p>
          <a:p>
            <a:endParaRPr lang="de-DE" dirty="0"/>
          </a:p>
          <a:p>
            <a:endParaRPr lang="de-DE" dirty="0"/>
          </a:p>
        </p:txBody>
      </p:sp>
      <p:sp>
        <p:nvSpPr>
          <p:cNvPr id="4" name="Datumsplatzhalter 3">
            <a:extLst>
              <a:ext uri="{FF2B5EF4-FFF2-40B4-BE49-F238E27FC236}">
                <a16:creationId xmlns:a16="http://schemas.microsoft.com/office/drawing/2014/main" id="{D25D9429-2852-1E5F-5BD7-8DBBFD67A5E4}"/>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80A084F7-0840-7037-F2A4-798465AB7955}"/>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D04C46DA-D4EA-EFBC-A11C-1CE98D699158}"/>
              </a:ext>
            </a:extLst>
          </p:cNvPr>
          <p:cNvSpPr>
            <a:spLocks noGrp="1"/>
          </p:cNvSpPr>
          <p:nvPr>
            <p:ph type="sldNum" sz="quarter" idx="12"/>
          </p:nvPr>
        </p:nvSpPr>
        <p:spPr/>
        <p:txBody>
          <a:bodyPr/>
          <a:lstStyle/>
          <a:p>
            <a:fld id="{57313B9B-E75B-4DA2-AE36-E4E09BC9CB4D}" type="slidenum">
              <a:rPr lang="de-DE" smtClean="0"/>
              <a:t>74</a:t>
            </a:fld>
            <a:endParaRPr lang="de-DE" dirty="0"/>
          </a:p>
        </p:txBody>
      </p:sp>
    </p:spTree>
    <p:extLst>
      <p:ext uri="{BB962C8B-B14F-4D97-AF65-F5344CB8AC3E}">
        <p14:creationId xmlns:p14="http://schemas.microsoft.com/office/powerpoint/2010/main" val="23314779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41C18-A543-1D07-EDF3-B94725382659}"/>
              </a:ext>
            </a:extLst>
          </p:cNvPr>
          <p:cNvSpPr>
            <a:spLocks noGrp="1"/>
          </p:cNvSpPr>
          <p:nvPr>
            <p:ph type="title"/>
          </p:nvPr>
        </p:nvSpPr>
        <p:spPr/>
        <p:txBody>
          <a:bodyPr/>
          <a:lstStyle/>
          <a:p>
            <a:r>
              <a:rPr lang="de-DE" dirty="0"/>
              <a:t>II. Dokumentation und Kontrollpflichten des Verantwortlichen </a:t>
            </a:r>
          </a:p>
        </p:txBody>
      </p:sp>
      <p:sp>
        <p:nvSpPr>
          <p:cNvPr id="3" name="Inhaltsplatzhalter 2">
            <a:extLst>
              <a:ext uri="{FF2B5EF4-FFF2-40B4-BE49-F238E27FC236}">
                <a16:creationId xmlns:a16="http://schemas.microsoft.com/office/drawing/2014/main" id="{A0D256CF-1386-E4E8-0C68-3A076FE47306}"/>
              </a:ext>
            </a:extLst>
          </p:cNvPr>
          <p:cNvSpPr>
            <a:spLocks noGrp="1"/>
          </p:cNvSpPr>
          <p:nvPr>
            <p:ph idx="1"/>
          </p:nvPr>
        </p:nvSpPr>
        <p:spPr/>
        <p:txBody>
          <a:bodyPr>
            <a:normAutofit lnSpcReduction="10000"/>
          </a:bodyPr>
          <a:lstStyle/>
          <a:p>
            <a:r>
              <a:rPr lang="de-DE" dirty="0"/>
              <a:t>3. Datenschutz-Folgenabschätzung, Art. 35 DS-GVO</a:t>
            </a:r>
          </a:p>
          <a:p>
            <a:r>
              <a:rPr lang="de-DE" dirty="0"/>
              <a:t>- Beschreibung der geplanten Verarbeitungsvorgänge und der Zwecke der Verarbeitung </a:t>
            </a:r>
          </a:p>
          <a:p>
            <a:r>
              <a:rPr lang="de-DE" dirty="0"/>
              <a:t>- muss erfolgen, wenn (</a:t>
            </a:r>
            <a:r>
              <a:rPr lang="de-DE" dirty="0" err="1"/>
              <a:t>vsl</a:t>
            </a:r>
            <a:r>
              <a:rPr lang="de-DE" dirty="0"/>
              <a:t>.) hohe Risiken für die Rechte und Freiheiten natürlicher Personen bestehen </a:t>
            </a:r>
          </a:p>
          <a:p>
            <a:r>
              <a:rPr lang="de-DE" dirty="0"/>
              <a:t>&gt; insbesondere bei </a:t>
            </a:r>
            <a:r>
              <a:rPr lang="de-DE" dirty="0" err="1"/>
              <a:t>Profiling</a:t>
            </a:r>
            <a:r>
              <a:rPr lang="de-DE" dirty="0"/>
              <a:t>, „Art. 9-Daten“ und systematischer Überwachung öffentlicher Bereiche, Art. 35 Abs. 3 DS-GVO </a:t>
            </a:r>
          </a:p>
          <a:p>
            <a:r>
              <a:rPr lang="de-DE" dirty="0"/>
              <a:t>- der Verantwortliche soll die Datenschutzfolgeabschätzung </a:t>
            </a:r>
            <a:r>
              <a:rPr lang="de-DE" u="sng" dirty="0"/>
              <a:t>selbst</a:t>
            </a:r>
            <a:r>
              <a:rPr lang="de-DE" dirty="0"/>
              <a:t> durchführen und dabei den </a:t>
            </a:r>
            <a:r>
              <a:rPr lang="de-DE" u="sng" dirty="0"/>
              <a:t>Rat des Datenschutzbeauftragten </a:t>
            </a:r>
            <a:r>
              <a:rPr lang="de-DE" dirty="0"/>
              <a:t>einholen, Art. 35 Abs. 2 DS-GVO</a:t>
            </a:r>
          </a:p>
          <a:p>
            <a:r>
              <a:rPr lang="de-DE" dirty="0"/>
              <a:t> - die Datenschutzaufsichtsbehörden erstellen Listen zur Orientierung, Art. 35 Abs. 4 DS-GVO </a:t>
            </a:r>
          </a:p>
          <a:p>
            <a:pPr marL="0" indent="0">
              <a:buNone/>
            </a:pPr>
            <a:r>
              <a:rPr lang="de-DE" dirty="0"/>
              <a:t>&gt; Aktuelle Liste: https://www.bfdi.bund.de/SharedDocs/Downloads/DE/Muster/Liste_VerarbeitungsvorgaengeArt35.pdf?__blob=publicationFile&amp;v=7</a:t>
            </a:r>
          </a:p>
        </p:txBody>
      </p:sp>
      <p:sp>
        <p:nvSpPr>
          <p:cNvPr id="4" name="Datumsplatzhalter 3">
            <a:extLst>
              <a:ext uri="{FF2B5EF4-FFF2-40B4-BE49-F238E27FC236}">
                <a16:creationId xmlns:a16="http://schemas.microsoft.com/office/drawing/2014/main" id="{5D618138-A9EA-FA20-FD3C-797657366A49}"/>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44A584E4-F801-6BB7-17B8-76FC3E5EB4CE}"/>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D3BC919E-96EE-FDAB-B627-D59AD708886D}"/>
              </a:ext>
            </a:extLst>
          </p:cNvPr>
          <p:cNvSpPr>
            <a:spLocks noGrp="1"/>
          </p:cNvSpPr>
          <p:nvPr>
            <p:ph type="sldNum" sz="quarter" idx="12"/>
          </p:nvPr>
        </p:nvSpPr>
        <p:spPr/>
        <p:txBody>
          <a:bodyPr/>
          <a:lstStyle/>
          <a:p>
            <a:fld id="{57313B9B-E75B-4DA2-AE36-E4E09BC9CB4D}" type="slidenum">
              <a:rPr lang="de-DE" smtClean="0"/>
              <a:t>75</a:t>
            </a:fld>
            <a:endParaRPr lang="de-DE" dirty="0"/>
          </a:p>
        </p:txBody>
      </p:sp>
    </p:spTree>
    <p:extLst>
      <p:ext uri="{BB962C8B-B14F-4D97-AF65-F5344CB8AC3E}">
        <p14:creationId xmlns:p14="http://schemas.microsoft.com/office/powerpoint/2010/main" val="40331975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73AD7E-F50F-5A1C-3046-0EBD2BD82F2D}"/>
              </a:ext>
            </a:extLst>
          </p:cNvPr>
          <p:cNvSpPr>
            <a:spLocks noGrp="1"/>
          </p:cNvSpPr>
          <p:nvPr>
            <p:ph type="title"/>
          </p:nvPr>
        </p:nvSpPr>
        <p:spPr/>
        <p:txBody>
          <a:bodyPr>
            <a:normAutofit/>
          </a:bodyPr>
          <a:lstStyle/>
          <a:p>
            <a:r>
              <a:rPr lang="de-DE" dirty="0"/>
              <a:t>II. Dokumentation und Kontrollpflichten des Verantwortlichen</a:t>
            </a:r>
          </a:p>
        </p:txBody>
      </p:sp>
      <p:sp>
        <p:nvSpPr>
          <p:cNvPr id="3" name="Inhaltsplatzhalter 2">
            <a:extLst>
              <a:ext uri="{FF2B5EF4-FFF2-40B4-BE49-F238E27FC236}">
                <a16:creationId xmlns:a16="http://schemas.microsoft.com/office/drawing/2014/main" id="{0909C7B9-35F1-8ADD-6309-6D65E3AFEA81}"/>
              </a:ext>
            </a:extLst>
          </p:cNvPr>
          <p:cNvSpPr>
            <a:spLocks noGrp="1"/>
          </p:cNvSpPr>
          <p:nvPr>
            <p:ph idx="1"/>
          </p:nvPr>
        </p:nvSpPr>
        <p:spPr/>
        <p:txBody>
          <a:bodyPr>
            <a:normAutofit fontScale="77500" lnSpcReduction="20000"/>
          </a:bodyPr>
          <a:lstStyle/>
          <a:p>
            <a:r>
              <a:rPr lang="de-DE" dirty="0"/>
              <a:t>4. Der Datenschutzbeauftragte, Art. 37 f. DS-GVO </a:t>
            </a:r>
          </a:p>
          <a:p>
            <a:r>
              <a:rPr lang="de-DE" dirty="0"/>
              <a:t>- wirkt innerhalb der Organisation des Verantwortlichen </a:t>
            </a:r>
          </a:p>
          <a:p>
            <a:pPr marL="342900" indent="-342900">
              <a:buAutoNum type="alphaLcParenR"/>
            </a:pPr>
            <a:r>
              <a:rPr lang="de-DE" dirty="0"/>
              <a:t>Benennung </a:t>
            </a:r>
          </a:p>
          <a:p>
            <a:pPr>
              <a:lnSpc>
                <a:spcPct val="107000"/>
              </a:lnSpc>
              <a:spcAft>
                <a:spcPts val="800"/>
              </a:spcAft>
            </a:pPr>
            <a:r>
              <a:rPr lang="de-DE" sz="1800" kern="0" dirty="0">
                <a:effectLst/>
                <a:ea typeface="Times New Roman" panose="02020603050405020304" pitchFamily="18" charset="0"/>
                <a:cs typeface="Times New Roman" panose="02020603050405020304" pitchFamily="18" charset="0"/>
              </a:rPr>
              <a:t>Art. 37 Abs. </a:t>
            </a:r>
            <a:r>
              <a:rPr lang="de-DE" kern="0" dirty="0">
                <a:ea typeface="Times New Roman" panose="02020603050405020304" pitchFamily="18" charset="0"/>
                <a:cs typeface="Times New Roman" panose="02020603050405020304" pitchFamily="18" charset="0"/>
              </a:rPr>
              <a:t>1 DS-GVO: </a:t>
            </a:r>
            <a:r>
              <a:rPr lang="de-DE" sz="1800" kern="0" dirty="0">
                <a:effectLst/>
                <a:ea typeface="Times New Roman" panose="02020603050405020304" pitchFamily="18" charset="0"/>
                <a:cs typeface="Times New Roman" panose="02020603050405020304" pitchFamily="18" charset="0"/>
              </a:rPr>
              <a:t>Der Verantwortliche und der Auftragsverarbeiter benennen auf jeden Fall einen Datenschutzbeauftragten, wenn </a:t>
            </a:r>
            <a:endParaRPr lang="de-DE" sz="1800" kern="100" dirty="0">
              <a:effectLst/>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de-DE" sz="1800" kern="0" dirty="0">
                <a:effectLst/>
                <a:ea typeface="Times New Roman" panose="02020603050405020304" pitchFamily="18" charset="0"/>
                <a:cs typeface="Times New Roman" panose="02020603050405020304" pitchFamily="18" charset="0"/>
              </a:rPr>
              <a:t>die Verarbeitung von einer </a:t>
            </a:r>
            <a:r>
              <a:rPr lang="de-DE" sz="1800" b="1" kern="0" dirty="0">
                <a:effectLst/>
                <a:ea typeface="Times New Roman" panose="02020603050405020304" pitchFamily="18" charset="0"/>
                <a:cs typeface="Times New Roman" panose="02020603050405020304" pitchFamily="18" charset="0"/>
              </a:rPr>
              <a:t>Behörde oder öffentlichen Stelle </a:t>
            </a:r>
            <a:r>
              <a:rPr lang="de-DE" sz="1800" kern="0" dirty="0">
                <a:effectLst/>
                <a:ea typeface="Times New Roman" panose="02020603050405020304" pitchFamily="18" charset="0"/>
                <a:cs typeface="Times New Roman" panose="02020603050405020304" pitchFamily="18" charset="0"/>
              </a:rPr>
              <a:t>durchgeführt wird, mit Ausnahme von Gerichten, soweit sie im Rahmen ihrer justiziellen Tätigkeit handeln,</a:t>
            </a:r>
            <a:endParaRPr lang="de-DE" sz="1800" kern="100" dirty="0">
              <a:effectLst/>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de-DE" sz="1800" kern="0" dirty="0">
                <a:effectLst/>
                <a:ea typeface="Times New Roman" panose="02020603050405020304" pitchFamily="18" charset="0"/>
                <a:cs typeface="Times New Roman" panose="02020603050405020304" pitchFamily="18" charset="0"/>
              </a:rPr>
              <a:t>die </a:t>
            </a:r>
            <a:r>
              <a:rPr lang="de-DE" sz="1800" b="1" kern="0" dirty="0">
                <a:effectLst/>
                <a:ea typeface="Times New Roman" panose="02020603050405020304" pitchFamily="18" charset="0"/>
                <a:cs typeface="Times New Roman" panose="02020603050405020304" pitchFamily="18" charset="0"/>
              </a:rPr>
              <a:t>Kerntätigkeit</a:t>
            </a:r>
            <a:r>
              <a:rPr lang="de-DE" sz="1800" kern="0" dirty="0">
                <a:effectLst/>
                <a:ea typeface="Times New Roman" panose="02020603050405020304" pitchFamily="18" charset="0"/>
                <a:cs typeface="Times New Roman" panose="02020603050405020304" pitchFamily="18" charset="0"/>
              </a:rPr>
              <a:t> des Verantwortlichen oder des Auftragsverarbeiters </a:t>
            </a:r>
            <a:r>
              <a:rPr lang="de-DE" sz="1800" b="1" kern="0" dirty="0">
                <a:effectLst/>
                <a:ea typeface="Times New Roman" panose="02020603050405020304" pitchFamily="18" charset="0"/>
                <a:cs typeface="Times New Roman" panose="02020603050405020304" pitchFamily="18" charset="0"/>
              </a:rPr>
              <a:t>in der Durchführung von Verarbeitungsvorgängen besteht</a:t>
            </a:r>
            <a:r>
              <a:rPr lang="de-DE" sz="1800" kern="0" dirty="0">
                <a:effectLst/>
                <a:ea typeface="Times New Roman" panose="02020603050405020304" pitchFamily="18" charset="0"/>
                <a:cs typeface="Times New Roman" panose="02020603050405020304" pitchFamily="18" charset="0"/>
              </a:rPr>
              <a:t>, welche aufgrund ihrer Art, ihres Umfangs und/oder ihrer Zwecke eine umfangreiche regelmäßige und systematische Überwachung von betroffenen Personen erforderlich machen, oder</a:t>
            </a:r>
            <a:endParaRPr lang="de-DE" sz="1800" kern="100" dirty="0">
              <a:effectLst/>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de-DE" sz="1800" kern="0" dirty="0">
                <a:effectLst/>
                <a:ea typeface="Times New Roman" panose="02020603050405020304" pitchFamily="18" charset="0"/>
                <a:cs typeface="Times New Roman" panose="02020603050405020304" pitchFamily="18" charset="0"/>
              </a:rPr>
              <a:t>die Kerntätigkeit des Verantwortlichen oder des Auftragsverarbeiters in der umfangreichen </a:t>
            </a:r>
            <a:r>
              <a:rPr lang="de-DE" sz="1800" b="1" kern="0" dirty="0">
                <a:effectLst/>
                <a:ea typeface="Times New Roman" panose="02020603050405020304" pitchFamily="18" charset="0"/>
                <a:cs typeface="Times New Roman" panose="02020603050405020304" pitchFamily="18" charset="0"/>
              </a:rPr>
              <a:t>Verarbeitung besonderer Kategorien von Daten gemäß </a:t>
            </a:r>
            <a:r>
              <a:rPr lang="de-DE" sz="1800" b="1" u="sng" kern="0" dirty="0">
                <a:solidFill>
                  <a:srgbClr val="0000FF"/>
                </a:solidFill>
                <a:effectLst/>
                <a:ea typeface="Times New Roman" panose="02020603050405020304" pitchFamily="18" charset="0"/>
                <a:cs typeface="Times New Roman" panose="02020603050405020304" pitchFamily="18" charset="0"/>
                <a:hlinkClick r:id="rId2"/>
              </a:rPr>
              <a:t>Artikel 9</a:t>
            </a:r>
            <a:r>
              <a:rPr lang="de-DE" sz="1800" b="1" kern="0" dirty="0">
                <a:effectLst/>
                <a:ea typeface="Times New Roman" panose="02020603050405020304" pitchFamily="18" charset="0"/>
                <a:cs typeface="Times New Roman" panose="02020603050405020304" pitchFamily="18" charset="0"/>
              </a:rPr>
              <a:t> </a:t>
            </a:r>
            <a:r>
              <a:rPr lang="de-DE" sz="1800" kern="0" dirty="0">
                <a:effectLst/>
                <a:ea typeface="Times New Roman" panose="02020603050405020304" pitchFamily="18" charset="0"/>
                <a:cs typeface="Times New Roman" panose="02020603050405020304" pitchFamily="18" charset="0"/>
              </a:rPr>
              <a:t>oder von personenbezogenen Daten über </a:t>
            </a:r>
            <a:r>
              <a:rPr lang="de-DE" sz="1800" b="1" kern="0" dirty="0">
                <a:effectLst/>
                <a:ea typeface="Times New Roman" panose="02020603050405020304" pitchFamily="18" charset="0"/>
                <a:cs typeface="Times New Roman" panose="02020603050405020304" pitchFamily="18" charset="0"/>
              </a:rPr>
              <a:t>strafrechtliche Verurteilungen und Straftaten </a:t>
            </a:r>
            <a:r>
              <a:rPr lang="de-DE" sz="1800" kern="0" dirty="0">
                <a:effectLst/>
                <a:ea typeface="Times New Roman" panose="02020603050405020304" pitchFamily="18" charset="0"/>
                <a:cs typeface="Times New Roman" panose="02020603050405020304" pitchFamily="18" charset="0"/>
              </a:rPr>
              <a:t>gemäß </a:t>
            </a:r>
            <a:r>
              <a:rPr lang="de-DE" sz="1800" u="sng" kern="0" dirty="0">
                <a:solidFill>
                  <a:srgbClr val="0000FF"/>
                </a:solidFill>
                <a:effectLst/>
                <a:ea typeface="Times New Roman" panose="02020603050405020304" pitchFamily="18" charset="0"/>
                <a:cs typeface="Times New Roman" panose="02020603050405020304" pitchFamily="18" charset="0"/>
                <a:hlinkClick r:id="rId3"/>
              </a:rPr>
              <a:t>Artikel 10</a:t>
            </a:r>
            <a:r>
              <a:rPr lang="de-DE" sz="1800" kern="0" dirty="0">
                <a:effectLst/>
                <a:ea typeface="Times New Roman" panose="02020603050405020304" pitchFamily="18" charset="0"/>
                <a:cs typeface="Times New Roman" panose="02020603050405020304" pitchFamily="18" charset="0"/>
              </a:rPr>
              <a:t> besteht.</a:t>
            </a:r>
            <a:endParaRPr lang="de-DE" sz="1800" kern="100" dirty="0">
              <a:effectLst/>
              <a:ea typeface="Aptos" panose="020B0004020202020204" pitchFamily="34" charset="0"/>
              <a:cs typeface="Times New Roman" panose="02020603050405020304" pitchFamily="18" charset="0"/>
            </a:endParaRPr>
          </a:p>
        </p:txBody>
      </p:sp>
      <p:sp>
        <p:nvSpPr>
          <p:cNvPr id="4" name="Datumsplatzhalter 3">
            <a:extLst>
              <a:ext uri="{FF2B5EF4-FFF2-40B4-BE49-F238E27FC236}">
                <a16:creationId xmlns:a16="http://schemas.microsoft.com/office/drawing/2014/main" id="{4DFD237F-8F70-04CF-6602-AA2C091F94FA}"/>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FF00423C-B8F1-0E31-FE74-E4B40630E470}"/>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76566D36-AD5C-E4A8-3524-E1B33FC02ACF}"/>
              </a:ext>
            </a:extLst>
          </p:cNvPr>
          <p:cNvSpPr>
            <a:spLocks noGrp="1"/>
          </p:cNvSpPr>
          <p:nvPr>
            <p:ph type="sldNum" sz="quarter" idx="12"/>
          </p:nvPr>
        </p:nvSpPr>
        <p:spPr/>
        <p:txBody>
          <a:bodyPr/>
          <a:lstStyle/>
          <a:p>
            <a:fld id="{57313B9B-E75B-4DA2-AE36-E4E09BC9CB4D}" type="slidenum">
              <a:rPr lang="de-DE" smtClean="0"/>
              <a:t>76</a:t>
            </a:fld>
            <a:endParaRPr lang="de-DE" dirty="0"/>
          </a:p>
        </p:txBody>
      </p:sp>
    </p:spTree>
    <p:extLst>
      <p:ext uri="{BB962C8B-B14F-4D97-AF65-F5344CB8AC3E}">
        <p14:creationId xmlns:p14="http://schemas.microsoft.com/office/powerpoint/2010/main" val="20322800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B3A3A7-B4B6-0947-7D14-2B22ADB62E73}"/>
              </a:ext>
            </a:extLst>
          </p:cNvPr>
          <p:cNvSpPr>
            <a:spLocks noGrp="1"/>
          </p:cNvSpPr>
          <p:nvPr>
            <p:ph type="title"/>
          </p:nvPr>
        </p:nvSpPr>
        <p:spPr/>
        <p:txBody>
          <a:bodyPr>
            <a:noAutofit/>
          </a:bodyPr>
          <a:lstStyle/>
          <a:p>
            <a:r>
              <a:rPr lang="de-DE" sz="2400" dirty="0"/>
              <a:t>II. Dokumentation und Kontrollpflichten des Verantwortlichen</a:t>
            </a:r>
            <a:br>
              <a:rPr lang="de-DE" sz="2400" dirty="0"/>
            </a:br>
            <a:r>
              <a:rPr lang="de-DE" sz="2400" dirty="0"/>
              <a:t>4. Der Datenschutzbeauftragte</a:t>
            </a:r>
          </a:p>
        </p:txBody>
      </p:sp>
      <p:sp>
        <p:nvSpPr>
          <p:cNvPr id="3" name="Inhaltsplatzhalter 2">
            <a:extLst>
              <a:ext uri="{FF2B5EF4-FFF2-40B4-BE49-F238E27FC236}">
                <a16:creationId xmlns:a16="http://schemas.microsoft.com/office/drawing/2014/main" id="{88644225-2672-D82D-F622-BF86F766EF71}"/>
              </a:ext>
            </a:extLst>
          </p:cNvPr>
          <p:cNvSpPr>
            <a:spLocks noGrp="1"/>
          </p:cNvSpPr>
          <p:nvPr>
            <p:ph idx="1"/>
          </p:nvPr>
        </p:nvSpPr>
        <p:spPr/>
        <p:txBody>
          <a:bodyPr/>
          <a:lstStyle/>
          <a:p>
            <a:pPr marL="0" indent="0">
              <a:lnSpc>
                <a:spcPct val="100000"/>
              </a:lnSpc>
              <a:buNone/>
            </a:pPr>
            <a:r>
              <a:rPr lang="de-DE" b="1" dirty="0"/>
              <a:t>Datenschutzbeauftragte nichtöffentlicher Stellen</a:t>
            </a:r>
            <a:r>
              <a:rPr lang="de-DE" kern="100" dirty="0">
                <a:ea typeface="Aptos" panose="020B0004020202020204" pitchFamily="34" charset="0"/>
                <a:cs typeface="Times New Roman" panose="02020603050405020304" pitchFamily="18" charset="0"/>
              </a:rPr>
              <a:t>: § 38 Abs. 1 BDSG:</a:t>
            </a:r>
          </a:p>
          <a:p>
            <a:pPr marL="0" indent="0">
              <a:lnSpc>
                <a:spcPct val="100000"/>
              </a:lnSpc>
              <a:buNone/>
            </a:pPr>
            <a:r>
              <a:rPr lang="de-DE" sz="1800" kern="100" dirty="0">
                <a:effectLst/>
                <a:ea typeface="Aptos" panose="020B0004020202020204" pitchFamily="34" charset="0"/>
                <a:cs typeface="Times New Roman" panose="02020603050405020304" pitchFamily="18" charset="0"/>
              </a:rPr>
              <a:t>Ergänzend (…) benennen der Verantwortliche und der Auftragsverarbeiter eine Datenschutzbeauftragte oder einen Datenschutzbeauftragten, soweit sie in der Regel mindestens </a:t>
            </a:r>
            <a:r>
              <a:rPr lang="de-DE" sz="1800" b="1" kern="100" dirty="0">
                <a:effectLst/>
                <a:ea typeface="Aptos" panose="020B0004020202020204" pitchFamily="34" charset="0"/>
                <a:cs typeface="Times New Roman" panose="02020603050405020304" pitchFamily="18" charset="0"/>
              </a:rPr>
              <a:t>20 Personen </a:t>
            </a:r>
            <a:r>
              <a:rPr lang="de-DE" sz="1800" kern="100" dirty="0">
                <a:effectLst/>
                <a:ea typeface="Aptos" panose="020B0004020202020204" pitchFamily="34" charset="0"/>
                <a:cs typeface="Times New Roman" panose="02020603050405020304" pitchFamily="18" charset="0"/>
              </a:rPr>
              <a:t>ständig mit der automatisierten Verarbeitung personenbezogener Daten beschäftigen. Nehmen der Verantwortliche oder der Auftragsverarbeiter Verarbeitungen vor, </a:t>
            </a:r>
            <a:r>
              <a:rPr lang="de-DE" sz="1800" b="1" kern="100" dirty="0">
                <a:effectLst/>
                <a:ea typeface="Aptos" panose="020B0004020202020204" pitchFamily="34" charset="0"/>
                <a:cs typeface="Times New Roman" panose="02020603050405020304" pitchFamily="18" charset="0"/>
              </a:rPr>
              <a:t>die einer Datenschutz-Folgenabschätzung nach </a:t>
            </a:r>
            <a:r>
              <a:rPr lang="de-DE" sz="1800" b="1" u="sng" kern="100" dirty="0">
                <a:solidFill>
                  <a:srgbClr val="0000FF"/>
                </a:solidFill>
                <a:effectLst/>
                <a:ea typeface="Aptos" panose="020B0004020202020204" pitchFamily="34" charset="0"/>
                <a:cs typeface="Times New Roman" panose="02020603050405020304" pitchFamily="18" charset="0"/>
                <a:hlinkClick r:id="rId2"/>
              </a:rPr>
              <a:t>Artikel 35</a:t>
            </a:r>
            <a:r>
              <a:rPr lang="de-DE" sz="1800" kern="100" dirty="0">
                <a:effectLst/>
                <a:ea typeface="Aptos" panose="020B0004020202020204" pitchFamily="34" charset="0"/>
                <a:cs typeface="Times New Roman" panose="02020603050405020304" pitchFamily="18" charset="0"/>
              </a:rPr>
              <a:t> der Verordnung (EU) 2016/679 unterliegen, oder </a:t>
            </a:r>
            <a:r>
              <a:rPr lang="de-DE" sz="1800" b="1" kern="100" dirty="0">
                <a:effectLst/>
                <a:ea typeface="Aptos" panose="020B0004020202020204" pitchFamily="34" charset="0"/>
                <a:cs typeface="Times New Roman" panose="02020603050405020304" pitchFamily="18" charset="0"/>
              </a:rPr>
              <a:t>verarbeiten sie</a:t>
            </a:r>
            <a:r>
              <a:rPr lang="de-DE" sz="1800" kern="100" dirty="0">
                <a:effectLst/>
                <a:ea typeface="Aptos" panose="020B0004020202020204" pitchFamily="34" charset="0"/>
                <a:cs typeface="Times New Roman" panose="02020603050405020304" pitchFamily="18" charset="0"/>
              </a:rPr>
              <a:t> personenbezogene Daten </a:t>
            </a:r>
            <a:r>
              <a:rPr lang="de-DE" sz="1800" b="1" kern="100" dirty="0">
                <a:effectLst/>
                <a:ea typeface="Aptos" panose="020B0004020202020204" pitchFamily="34" charset="0"/>
                <a:cs typeface="Times New Roman" panose="02020603050405020304" pitchFamily="18" charset="0"/>
              </a:rPr>
              <a:t>geschäftsmäßig</a:t>
            </a:r>
            <a:r>
              <a:rPr lang="de-DE" sz="1800" kern="100" dirty="0">
                <a:effectLst/>
                <a:ea typeface="Aptos" panose="020B0004020202020204" pitchFamily="34" charset="0"/>
                <a:cs typeface="Times New Roman" panose="02020603050405020304" pitchFamily="18" charset="0"/>
              </a:rPr>
              <a:t> </a:t>
            </a:r>
            <a:r>
              <a:rPr lang="de-DE" sz="1800" b="1" kern="100" dirty="0">
                <a:effectLst/>
                <a:ea typeface="Aptos" panose="020B0004020202020204" pitchFamily="34" charset="0"/>
                <a:cs typeface="Times New Roman" panose="02020603050405020304" pitchFamily="18" charset="0"/>
              </a:rPr>
              <a:t>zum Zweck der Übermittlung, der anonymisierten Übermittlung oder</a:t>
            </a:r>
            <a:r>
              <a:rPr lang="de-DE" sz="1800" kern="100" dirty="0">
                <a:effectLst/>
                <a:ea typeface="Aptos" panose="020B0004020202020204" pitchFamily="34" charset="0"/>
                <a:cs typeface="Times New Roman" panose="02020603050405020304" pitchFamily="18" charset="0"/>
              </a:rPr>
              <a:t> für Zwecke </a:t>
            </a:r>
            <a:r>
              <a:rPr lang="de-DE" sz="1800" b="1" kern="100" dirty="0">
                <a:effectLst/>
                <a:ea typeface="Aptos" panose="020B0004020202020204" pitchFamily="34" charset="0"/>
                <a:cs typeface="Times New Roman" panose="02020603050405020304" pitchFamily="18" charset="0"/>
              </a:rPr>
              <a:t>der Markt- oder Meinungsforschung</a:t>
            </a:r>
            <a:r>
              <a:rPr lang="de-DE" sz="1800" kern="100" dirty="0">
                <a:effectLst/>
                <a:ea typeface="Aptos" panose="020B0004020202020204" pitchFamily="34" charset="0"/>
                <a:cs typeface="Times New Roman" panose="02020603050405020304" pitchFamily="18" charset="0"/>
              </a:rPr>
              <a:t>, haben sie unabhängig von der Anzahl der mit der Verarbeitung beschäftigten Personen eine Datenschutzbeauftragte oder einen Datenschutzbeauftragten zu benennen.</a:t>
            </a:r>
          </a:p>
          <a:p>
            <a:endParaRPr lang="de-DE" dirty="0"/>
          </a:p>
        </p:txBody>
      </p:sp>
      <p:sp>
        <p:nvSpPr>
          <p:cNvPr id="4" name="Datumsplatzhalter 3">
            <a:extLst>
              <a:ext uri="{FF2B5EF4-FFF2-40B4-BE49-F238E27FC236}">
                <a16:creationId xmlns:a16="http://schemas.microsoft.com/office/drawing/2014/main" id="{B99FD0C9-5737-8DA7-87F2-7022F47EB167}"/>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1AAA796B-FF91-3A7F-1D26-D0257A554805}"/>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B05DD585-B41E-39A0-3676-07C64137A22F}"/>
              </a:ext>
            </a:extLst>
          </p:cNvPr>
          <p:cNvSpPr>
            <a:spLocks noGrp="1"/>
          </p:cNvSpPr>
          <p:nvPr>
            <p:ph type="sldNum" sz="quarter" idx="12"/>
          </p:nvPr>
        </p:nvSpPr>
        <p:spPr/>
        <p:txBody>
          <a:bodyPr/>
          <a:lstStyle/>
          <a:p>
            <a:fld id="{57313B9B-E75B-4DA2-AE36-E4E09BC9CB4D}" type="slidenum">
              <a:rPr lang="de-DE" smtClean="0"/>
              <a:t>77</a:t>
            </a:fld>
            <a:endParaRPr lang="de-DE" dirty="0"/>
          </a:p>
        </p:txBody>
      </p:sp>
    </p:spTree>
    <p:extLst>
      <p:ext uri="{BB962C8B-B14F-4D97-AF65-F5344CB8AC3E}">
        <p14:creationId xmlns:p14="http://schemas.microsoft.com/office/powerpoint/2010/main" val="20763892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A24BF9-3433-10B7-7FF2-84152E95E240}"/>
              </a:ext>
            </a:extLst>
          </p:cNvPr>
          <p:cNvSpPr>
            <a:spLocks noGrp="1"/>
          </p:cNvSpPr>
          <p:nvPr>
            <p:ph type="title"/>
          </p:nvPr>
        </p:nvSpPr>
        <p:spPr/>
        <p:txBody>
          <a:bodyPr>
            <a:normAutofit fontScale="90000"/>
          </a:bodyPr>
          <a:lstStyle/>
          <a:p>
            <a:r>
              <a:rPr lang="de-DE" dirty="0"/>
              <a:t>II. Dokumentation und Kontrollpflichten des Verantwortlichen</a:t>
            </a:r>
            <a:br>
              <a:rPr lang="de-DE" dirty="0"/>
            </a:br>
            <a:r>
              <a:rPr lang="de-DE" dirty="0"/>
              <a:t>4. Der Datenschutzbeauftragte</a:t>
            </a:r>
          </a:p>
        </p:txBody>
      </p:sp>
      <p:sp>
        <p:nvSpPr>
          <p:cNvPr id="3" name="Inhaltsplatzhalter 2">
            <a:extLst>
              <a:ext uri="{FF2B5EF4-FFF2-40B4-BE49-F238E27FC236}">
                <a16:creationId xmlns:a16="http://schemas.microsoft.com/office/drawing/2014/main" id="{F1ACABC8-7C1A-1990-12F0-E3B15FFA49DA}"/>
              </a:ext>
            </a:extLst>
          </p:cNvPr>
          <p:cNvSpPr>
            <a:spLocks noGrp="1"/>
          </p:cNvSpPr>
          <p:nvPr>
            <p:ph idx="1"/>
          </p:nvPr>
        </p:nvSpPr>
        <p:spPr/>
        <p:txBody>
          <a:bodyPr>
            <a:normAutofit/>
          </a:bodyPr>
          <a:lstStyle/>
          <a:p>
            <a:r>
              <a:rPr lang="de-DE" dirty="0"/>
              <a:t>b) Rechtsstellung</a:t>
            </a:r>
          </a:p>
          <a:p>
            <a:r>
              <a:rPr lang="de-DE" dirty="0"/>
              <a:t>- Der Datenschutzbeauftragte ist unmittelbar der höchsten Managementebene des Verantwortlichen (oder Auftragsverarbeiters) zu unterstellen, Art. 38 Abs. 3 S. 1 DS-GVO</a:t>
            </a:r>
          </a:p>
          <a:p>
            <a:r>
              <a:rPr lang="de-DE" dirty="0"/>
              <a:t>- weisungsfrei  </a:t>
            </a:r>
          </a:p>
          <a:p>
            <a:r>
              <a:rPr lang="de-DE" dirty="0"/>
              <a:t>- frühzeitig in Prozesse einzubinden </a:t>
            </a:r>
          </a:p>
          <a:p>
            <a:r>
              <a:rPr lang="de-DE" dirty="0"/>
              <a:t>- Benachteiligungen sind untersagt </a:t>
            </a:r>
          </a:p>
          <a:p>
            <a:r>
              <a:rPr lang="de-DE" dirty="0"/>
              <a:t>- Widerruf bedarf eines wichtigen Grundes, § 6 Abs. 4 S. 1 BDSG </a:t>
            </a:r>
          </a:p>
          <a:p>
            <a:r>
              <a:rPr lang="de-DE" dirty="0"/>
              <a:t>- evtl. (abgeleitetes) Zeugnisverweigerungsrecht, § 6 Abs. 6 BDSG </a:t>
            </a:r>
          </a:p>
          <a:p>
            <a:r>
              <a:rPr lang="de-DE" dirty="0"/>
              <a:t>- zugunsten der Betroffenen zu Verschwiegenheit verpflichtet, § 6 Abs. 4 S. 2 BDSG </a:t>
            </a:r>
          </a:p>
          <a:p>
            <a:r>
              <a:rPr lang="de-DE" dirty="0"/>
              <a:t>- Unterstützungspflicht gemäß Art. 38 Abs. 2 DS-GVO  </a:t>
            </a:r>
          </a:p>
        </p:txBody>
      </p:sp>
      <p:sp>
        <p:nvSpPr>
          <p:cNvPr id="4" name="Datumsplatzhalter 3">
            <a:extLst>
              <a:ext uri="{FF2B5EF4-FFF2-40B4-BE49-F238E27FC236}">
                <a16:creationId xmlns:a16="http://schemas.microsoft.com/office/drawing/2014/main" id="{2B81E8A1-1B4E-1E4E-70FA-C459BA8ED50C}"/>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72528FD3-E375-73D8-6484-BF599BC992A3}"/>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0C4BA3AB-F5C9-0F6C-84C4-C70EEF21A6E6}"/>
              </a:ext>
            </a:extLst>
          </p:cNvPr>
          <p:cNvSpPr>
            <a:spLocks noGrp="1"/>
          </p:cNvSpPr>
          <p:nvPr>
            <p:ph type="sldNum" sz="quarter" idx="12"/>
          </p:nvPr>
        </p:nvSpPr>
        <p:spPr/>
        <p:txBody>
          <a:bodyPr/>
          <a:lstStyle/>
          <a:p>
            <a:fld id="{57313B9B-E75B-4DA2-AE36-E4E09BC9CB4D}" type="slidenum">
              <a:rPr lang="de-DE" smtClean="0"/>
              <a:t>78</a:t>
            </a:fld>
            <a:endParaRPr lang="de-DE" dirty="0"/>
          </a:p>
        </p:txBody>
      </p:sp>
    </p:spTree>
    <p:extLst>
      <p:ext uri="{BB962C8B-B14F-4D97-AF65-F5344CB8AC3E}">
        <p14:creationId xmlns:p14="http://schemas.microsoft.com/office/powerpoint/2010/main" val="37013803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B2072-018E-AA9C-68FE-739873A5EFAC}"/>
              </a:ext>
            </a:extLst>
          </p:cNvPr>
          <p:cNvSpPr>
            <a:spLocks noGrp="1"/>
          </p:cNvSpPr>
          <p:nvPr>
            <p:ph type="title"/>
          </p:nvPr>
        </p:nvSpPr>
        <p:spPr/>
        <p:txBody>
          <a:bodyPr>
            <a:normAutofit fontScale="90000"/>
          </a:bodyPr>
          <a:lstStyle/>
          <a:p>
            <a:r>
              <a:rPr lang="de-DE" dirty="0"/>
              <a:t>II. Dokumentation und Kontrollpflichten des Verantwortlichen</a:t>
            </a:r>
            <a:br>
              <a:rPr lang="de-DE" dirty="0"/>
            </a:br>
            <a:r>
              <a:rPr lang="de-DE" dirty="0"/>
              <a:t>4. Der Datenschutzbeauftragte</a:t>
            </a:r>
          </a:p>
        </p:txBody>
      </p:sp>
      <p:sp>
        <p:nvSpPr>
          <p:cNvPr id="3" name="Inhaltsplatzhalter 2">
            <a:extLst>
              <a:ext uri="{FF2B5EF4-FFF2-40B4-BE49-F238E27FC236}">
                <a16:creationId xmlns:a16="http://schemas.microsoft.com/office/drawing/2014/main" id="{1885544B-5014-4186-6847-C246CE62EAFC}"/>
              </a:ext>
            </a:extLst>
          </p:cNvPr>
          <p:cNvSpPr>
            <a:spLocks noGrp="1"/>
          </p:cNvSpPr>
          <p:nvPr>
            <p:ph idx="1"/>
          </p:nvPr>
        </p:nvSpPr>
        <p:spPr/>
        <p:txBody>
          <a:bodyPr/>
          <a:lstStyle/>
          <a:p>
            <a:r>
              <a:rPr lang="de-DE" dirty="0"/>
              <a:t>c) Aufgaben </a:t>
            </a:r>
          </a:p>
          <a:p>
            <a:pPr>
              <a:buFontTx/>
              <a:buChar char="-"/>
            </a:pPr>
            <a:r>
              <a:rPr lang="de-DE" dirty="0"/>
              <a:t>Hinwirken auf Erhaltung der datenschutzrechtlichen Bestimmungen </a:t>
            </a:r>
          </a:p>
          <a:p>
            <a:pPr>
              <a:buFontTx/>
              <a:buChar char="-"/>
            </a:pPr>
            <a:r>
              <a:rPr lang="de-DE" dirty="0"/>
              <a:t>arbeitet mit der Aufsichtsbehörde zusammen </a:t>
            </a:r>
          </a:p>
          <a:p>
            <a:pPr>
              <a:buFontTx/>
              <a:buChar char="-"/>
            </a:pPr>
            <a:r>
              <a:rPr lang="de-DE" dirty="0"/>
              <a:t>ist vertraglich mit dem Verantwortlichen (/Auftragsverarbeiter) verbunden </a:t>
            </a:r>
          </a:p>
          <a:p>
            <a:pPr>
              <a:buFont typeface="Wingdings" panose="05000000000000000000" pitchFamily="2" charset="2"/>
              <a:buChar char="Ø"/>
            </a:pPr>
            <a:r>
              <a:rPr lang="de-DE" dirty="0"/>
              <a:t>Muss (auch) die Aufgaben/operativen Ziele berücksichtigen </a:t>
            </a:r>
          </a:p>
          <a:p>
            <a:pPr>
              <a:buFont typeface="Wingdings" panose="05000000000000000000" pitchFamily="2" charset="2"/>
              <a:buChar char="Ø"/>
            </a:pPr>
            <a:r>
              <a:rPr lang="de-DE" dirty="0"/>
              <a:t>darf auch andere Aufgaben innerhalb des Unternehmens wahrnehmen, sofern das nicht zu einem Interessenskonflikt führt</a:t>
            </a:r>
          </a:p>
          <a:p>
            <a:pPr>
              <a:buFont typeface="Wingdings" panose="05000000000000000000" pitchFamily="2" charset="2"/>
              <a:buChar char="Ø"/>
            </a:pPr>
            <a:endParaRPr lang="de-DE" dirty="0"/>
          </a:p>
        </p:txBody>
      </p:sp>
      <p:sp>
        <p:nvSpPr>
          <p:cNvPr id="4" name="Datumsplatzhalter 3">
            <a:extLst>
              <a:ext uri="{FF2B5EF4-FFF2-40B4-BE49-F238E27FC236}">
                <a16:creationId xmlns:a16="http://schemas.microsoft.com/office/drawing/2014/main" id="{E43352E4-EB73-0655-35D1-645983118477}"/>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E2C8A3BC-9FE5-2154-C3BD-C33E692D48B4}"/>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28AAFA8B-BA5F-E91F-5BC8-722AAA528599}"/>
              </a:ext>
            </a:extLst>
          </p:cNvPr>
          <p:cNvSpPr>
            <a:spLocks noGrp="1"/>
          </p:cNvSpPr>
          <p:nvPr>
            <p:ph type="sldNum" sz="quarter" idx="12"/>
          </p:nvPr>
        </p:nvSpPr>
        <p:spPr/>
        <p:txBody>
          <a:bodyPr/>
          <a:lstStyle/>
          <a:p>
            <a:fld id="{57313B9B-E75B-4DA2-AE36-E4E09BC9CB4D}" type="slidenum">
              <a:rPr lang="de-DE" smtClean="0"/>
              <a:t>79</a:t>
            </a:fld>
            <a:endParaRPr lang="de-DE" dirty="0"/>
          </a:p>
        </p:txBody>
      </p:sp>
    </p:spTree>
    <p:extLst>
      <p:ext uri="{BB962C8B-B14F-4D97-AF65-F5344CB8AC3E}">
        <p14:creationId xmlns:p14="http://schemas.microsoft.com/office/powerpoint/2010/main" val="1362769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5A0234-84E5-FBCC-EC62-3981C8BB719B}"/>
              </a:ext>
            </a:extLst>
          </p:cNvPr>
          <p:cNvSpPr>
            <a:spLocks noGrp="1"/>
          </p:cNvSpPr>
          <p:nvPr>
            <p:ph type="title"/>
          </p:nvPr>
        </p:nvSpPr>
        <p:spPr/>
        <p:txBody>
          <a:bodyPr/>
          <a:lstStyle/>
          <a:p>
            <a:r>
              <a:rPr lang="de-DE" dirty="0"/>
              <a:t>Sachlicher Anwendungsbereich – Art. 2 DSGVO</a:t>
            </a:r>
          </a:p>
        </p:txBody>
      </p:sp>
      <p:sp>
        <p:nvSpPr>
          <p:cNvPr id="3" name="Inhaltsplatzhalter 2">
            <a:extLst>
              <a:ext uri="{FF2B5EF4-FFF2-40B4-BE49-F238E27FC236}">
                <a16:creationId xmlns:a16="http://schemas.microsoft.com/office/drawing/2014/main" id="{22D0DB6A-4D86-57A8-A4B4-AF09F7F9E9E7}"/>
              </a:ext>
            </a:extLst>
          </p:cNvPr>
          <p:cNvSpPr>
            <a:spLocks noGrp="1"/>
          </p:cNvSpPr>
          <p:nvPr>
            <p:ph idx="1"/>
          </p:nvPr>
        </p:nvSpPr>
        <p:spPr>
          <a:xfrm>
            <a:off x="822960" y="1318119"/>
            <a:ext cx="4261449" cy="4489180"/>
          </a:xfrm>
        </p:spPr>
        <p:txBody>
          <a:bodyPr>
            <a:normAutofit/>
          </a:bodyPr>
          <a:lstStyle/>
          <a:p>
            <a:pPr marL="0" indent="0">
              <a:buNone/>
            </a:pPr>
            <a:r>
              <a:rPr lang="de-DE" dirty="0"/>
              <a:t>1. Datenverarbeitung</a:t>
            </a:r>
          </a:p>
          <a:p>
            <a:pPr marL="0" indent="0">
              <a:buNone/>
            </a:pPr>
            <a:r>
              <a:rPr lang="de-DE" dirty="0"/>
              <a:t>- alles von Erhebung bis Löschung </a:t>
            </a:r>
          </a:p>
          <a:p>
            <a:pPr marL="0" indent="0">
              <a:buNone/>
            </a:pPr>
            <a:r>
              <a:rPr lang="de-DE" dirty="0"/>
              <a:t>- in Art. 4 Nr. 2 DS-GVO legaldefiniert  </a:t>
            </a:r>
          </a:p>
          <a:p>
            <a:pPr>
              <a:buFontTx/>
              <a:buChar char="-"/>
            </a:pPr>
            <a:r>
              <a:rPr lang="de-DE" dirty="0"/>
              <a:t>erfasst automatisierte und </a:t>
            </a:r>
            <a:br>
              <a:rPr lang="de-DE" dirty="0"/>
            </a:br>
            <a:r>
              <a:rPr lang="de-DE" dirty="0"/>
              <a:t>teilautomatisierte Datenverarbeitung</a:t>
            </a:r>
            <a:br>
              <a:rPr lang="de-DE" dirty="0"/>
            </a:br>
            <a:r>
              <a:rPr lang="de-DE" dirty="0"/>
              <a:t>sowie die nichtautomatisierte </a:t>
            </a:r>
            <a:br>
              <a:rPr lang="de-DE" dirty="0"/>
            </a:br>
            <a:r>
              <a:rPr lang="de-DE" dirty="0"/>
              <a:t>(„manuelle“) Datenverarbeitung, wenn </a:t>
            </a:r>
            <a:br>
              <a:rPr lang="de-DE" dirty="0"/>
            </a:br>
            <a:r>
              <a:rPr lang="de-DE" dirty="0"/>
              <a:t>„in einem Dateisystem“ gespeichert ist</a:t>
            </a:r>
            <a:br>
              <a:rPr lang="de-DE" dirty="0"/>
            </a:br>
            <a:r>
              <a:rPr lang="de-DE" dirty="0"/>
              <a:t>oder werden soll</a:t>
            </a:r>
          </a:p>
          <a:p>
            <a:pPr>
              <a:buFont typeface="Wingdings" panose="05000000000000000000" pitchFamily="2" charset="2"/>
              <a:buChar char="Ø"/>
            </a:pPr>
            <a:r>
              <a:rPr lang="de-DE" dirty="0"/>
              <a:t>Menschenrecht (nicht „nur“ </a:t>
            </a:r>
            <a:br>
              <a:rPr lang="de-DE" dirty="0"/>
            </a:br>
            <a:r>
              <a:rPr lang="de-DE" dirty="0"/>
              <a:t>Bürgerrecht) – „natürliche Personen“</a:t>
            </a:r>
          </a:p>
          <a:p>
            <a:pPr>
              <a:buFont typeface="Wingdings" panose="05000000000000000000" pitchFamily="2" charset="2"/>
              <a:buChar char="Ø"/>
            </a:pPr>
            <a:r>
              <a:rPr lang="de-DE" dirty="0"/>
              <a:t>Lebende Menschen (</a:t>
            </a:r>
            <a:r>
              <a:rPr lang="de-DE" dirty="0" err="1"/>
              <a:t>ErwG</a:t>
            </a:r>
            <a:r>
              <a:rPr lang="de-DE" dirty="0"/>
              <a:t> 27 DSGVO; Ausnahmen in Spezialgesetzen)</a:t>
            </a:r>
          </a:p>
          <a:p>
            <a:pPr marL="0" indent="0">
              <a:buNone/>
            </a:pPr>
            <a:endParaRPr lang="de-DE" dirty="0"/>
          </a:p>
        </p:txBody>
      </p:sp>
      <p:sp>
        <p:nvSpPr>
          <p:cNvPr id="4" name="Datumsplatzhalter 3">
            <a:extLst>
              <a:ext uri="{FF2B5EF4-FFF2-40B4-BE49-F238E27FC236}">
                <a16:creationId xmlns:a16="http://schemas.microsoft.com/office/drawing/2014/main" id="{FF623F53-C533-68BD-C750-66AE9871485D}"/>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5F4A3373-695E-C409-3046-849218E744E6}"/>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08FFEBFD-A63D-1AF8-1A4B-70323025A7E0}"/>
              </a:ext>
            </a:extLst>
          </p:cNvPr>
          <p:cNvSpPr>
            <a:spLocks noGrp="1"/>
          </p:cNvSpPr>
          <p:nvPr>
            <p:ph type="sldNum" sz="quarter" idx="12"/>
          </p:nvPr>
        </p:nvSpPr>
        <p:spPr/>
        <p:txBody>
          <a:bodyPr/>
          <a:lstStyle/>
          <a:p>
            <a:fld id="{57313B9B-E75B-4DA2-AE36-E4E09BC9CB4D}" type="slidenum">
              <a:rPr lang="de-DE" smtClean="0"/>
              <a:t>8</a:t>
            </a:fld>
            <a:endParaRPr lang="de-DE" dirty="0"/>
          </a:p>
        </p:txBody>
      </p:sp>
      <p:pic>
        <p:nvPicPr>
          <p:cNvPr id="8" name="Grafik 7" descr="Ein Bild, das Himmel, Wolke, Text, Fahrzeug enthält.&#10;&#10;Automatisch generierte Beschreibung">
            <a:extLst>
              <a:ext uri="{FF2B5EF4-FFF2-40B4-BE49-F238E27FC236}">
                <a16:creationId xmlns:a16="http://schemas.microsoft.com/office/drawing/2014/main" id="{47368F30-C497-6425-BCF9-E2BC53ED1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431984"/>
            <a:ext cx="4261449" cy="4261449"/>
          </a:xfrm>
          <a:prstGeom prst="rect">
            <a:avLst/>
          </a:prstGeom>
        </p:spPr>
      </p:pic>
    </p:spTree>
    <p:extLst>
      <p:ext uri="{BB962C8B-B14F-4D97-AF65-F5344CB8AC3E}">
        <p14:creationId xmlns:p14="http://schemas.microsoft.com/office/powerpoint/2010/main" val="173398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4ECC0F-A210-213A-2FBA-79EABCCD3FD1}"/>
              </a:ext>
            </a:extLst>
          </p:cNvPr>
          <p:cNvSpPr>
            <a:spLocks noGrp="1"/>
          </p:cNvSpPr>
          <p:nvPr>
            <p:ph type="title"/>
          </p:nvPr>
        </p:nvSpPr>
        <p:spPr/>
        <p:txBody>
          <a:bodyPr/>
          <a:lstStyle/>
          <a:p>
            <a:r>
              <a:rPr lang="de-DE" dirty="0"/>
              <a:t>III. Selbstregulierung </a:t>
            </a:r>
          </a:p>
        </p:txBody>
      </p:sp>
      <p:sp>
        <p:nvSpPr>
          <p:cNvPr id="3" name="Inhaltsplatzhalter 2">
            <a:extLst>
              <a:ext uri="{FF2B5EF4-FFF2-40B4-BE49-F238E27FC236}">
                <a16:creationId xmlns:a16="http://schemas.microsoft.com/office/drawing/2014/main" id="{9B7EF68A-2437-AB31-41C1-9261D62DD68B}"/>
              </a:ext>
            </a:extLst>
          </p:cNvPr>
          <p:cNvSpPr>
            <a:spLocks noGrp="1"/>
          </p:cNvSpPr>
          <p:nvPr>
            <p:ph idx="1"/>
          </p:nvPr>
        </p:nvSpPr>
        <p:spPr/>
        <p:txBody>
          <a:bodyPr>
            <a:normAutofit fontScale="92500" lnSpcReduction="20000"/>
          </a:bodyPr>
          <a:lstStyle/>
          <a:p>
            <a:r>
              <a:rPr lang="de-DE" dirty="0"/>
              <a:t> </a:t>
            </a:r>
            <a:r>
              <a:rPr lang="de-DE" sz="1900" dirty="0"/>
              <a:t>1. Zertifizierung, Art. 42 DS-GVO</a:t>
            </a:r>
          </a:p>
          <a:p>
            <a:r>
              <a:rPr lang="de-DE" sz="1900" dirty="0"/>
              <a:t> - ein Datenschutzsiegel begründet die </a:t>
            </a:r>
            <a:r>
              <a:rPr lang="de-DE" sz="1900" u="sng" dirty="0"/>
              <a:t>Vermutung</a:t>
            </a:r>
            <a:r>
              <a:rPr lang="de-DE" sz="1900" dirty="0"/>
              <a:t> einer datenschutzkonformen Verarbeitung </a:t>
            </a:r>
          </a:p>
          <a:p>
            <a:r>
              <a:rPr lang="de-DE" sz="1900" dirty="0"/>
              <a:t>- die Zertifizierungsstelle muss sich selbst zertifizieren lassen </a:t>
            </a:r>
          </a:p>
          <a:p>
            <a:r>
              <a:rPr lang="de-DE" sz="1900" dirty="0"/>
              <a:t>- alle Zertifikate werden (unionsweit) in einem Register veröffentlicht, Art. 42 Abs. 8 DS-GVO </a:t>
            </a:r>
          </a:p>
          <a:p>
            <a:r>
              <a:rPr lang="de-DE" sz="1900" dirty="0"/>
              <a:t>2. Genehmigte Verhaltensregeln, Art. 40, 41 DS-GVO </a:t>
            </a:r>
          </a:p>
          <a:p>
            <a:r>
              <a:rPr lang="de-DE" sz="1900" dirty="0"/>
              <a:t>- Wirtschaftsverbände können Regelwerke vorschlagen, an die sich ihre Mitglieder halten sollen </a:t>
            </a:r>
          </a:p>
          <a:p>
            <a:r>
              <a:rPr lang="de-DE" sz="1900" dirty="0"/>
              <a:t>- die Aufsichtsbehörde kann diese Regeln genehmigen </a:t>
            </a:r>
          </a:p>
          <a:p>
            <a:r>
              <a:rPr lang="de-DE" sz="1900" dirty="0"/>
              <a:t>- die Verbände benötigen Stellen, die die Einhaltung der Regeln überwachen </a:t>
            </a:r>
          </a:p>
          <a:p>
            <a:r>
              <a:rPr lang="de-DE" sz="1900" dirty="0"/>
              <a:t>- die Kommission kann </a:t>
            </a:r>
            <a:r>
              <a:rPr lang="de-DE" sz="1900" u="sng" dirty="0"/>
              <a:t>genehmigte</a:t>
            </a:r>
            <a:r>
              <a:rPr lang="de-DE" sz="1900" dirty="0"/>
              <a:t> Verhaltensregeln für allgemeinverbindlich erklären. Die Befolgung bleibt jedoch auch dann noch freiwillig. </a:t>
            </a:r>
          </a:p>
        </p:txBody>
      </p:sp>
      <p:sp>
        <p:nvSpPr>
          <p:cNvPr id="4" name="Datumsplatzhalter 3">
            <a:extLst>
              <a:ext uri="{FF2B5EF4-FFF2-40B4-BE49-F238E27FC236}">
                <a16:creationId xmlns:a16="http://schemas.microsoft.com/office/drawing/2014/main" id="{C3583AA7-6D8D-DA77-8575-BA0736AC9BAF}"/>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37D928AF-C598-E315-3FFE-3E52CE289844}"/>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5D6C2046-DD5B-BD42-B0FE-D70EC00C3E99}"/>
              </a:ext>
            </a:extLst>
          </p:cNvPr>
          <p:cNvSpPr>
            <a:spLocks noGrp="1"/>
          </p:cNvSpPr>
          <p:nvPr>
            <p:ph type="sldNum" sz="quarter" idx="12"/>
          </p:nvPr>
        </p:nvSpPr>
        <p:spPr/>
        <p:txBody>
          <a:bodyPr/>
          <a:lstStyle/>
          <a:p>
            <a:fld id="{57313B9B-E75B-4DA2-AE36-E4E09BC9CB4D}" type="slidenum">
              <a:rPr lang="de-DE" smtClean="0"/>
              <a:t>80</a:t>
            </a:fld>
            <a:endParaRPr lang="de-DE" dirty="0"/>
          </a:p>
        </p:txBody>
      </p:sp>
    </p:spTree>
    <p:extLst>
      <p:ext uri="{BB962C8B-B14F-4D97-AF65-F5344CB8AC3E}">
        <p14:creationId xmlns:p14="http://schemas.microsoft.com/office/powerpoint/2010/main" val="1935071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16D7ED-AE22-6B6A-50E7-091CE40229E2}"/>
              </a:ext>
            </a:extLst>
          </p:cNvPr>
          <p:cNvSpPr>
            <a:spLocks noGrp="1"/>
          </p:cNvSpPr>
          <p:nvPr>
            <p:ph type="title"/>
          </p:nvPr>
        </p:nvSpPr>
        <p:spPr/>
        <p:txBody>
          <a:bodyPr/>
          <a:lstStyle/>
          <a:p>
            <a:r>
              <a:rPr lang="de-DE" dirty="0"/>
              <a:t>IV. Datenschutzfreundliche Produktgestaltung, Art. 25 DS-GVO </a:t>
            </a:r>
          </a:p>
        </p:txBody>
      </p:sp>
      <p:sp>
        <p:nvSpPr>
          <p:cNvPr id="3" name="Inhaltsplatzhalter 2">
            <a:extLst>
              <a:ext uri="{FF2B5EF4-FFF2-40B4-BE49-F238E27FC236}">
                <a16:creationId xmlns:a16="http://schemas.microsoft.com/office/drawing/2014/main" id="{FF9DF671-E0C9-6D50-C048-D800D5F0830A}"/>
              </a:ext>
            </a:extLst>
          </p:cNvPr>
          <p:cNvSpPr>
            <a:spLocks noGrp="1"/>
          </p:cNvSpPr>
          <p:nvPr>
            <p:ph idx="1"/>
          </p:nvPr>
        </p:nvSpPr>
        <p:spPr/>
        <p:txBody>
          <a:bodyPr/>
          <a:lstStyle/>
          <a:p>
            <a:r>
              <a:rPr lang="de-DE" dirty="0"/>
              <a:t>1. Privacy </a:t>
            </a:r>
            <a:r>
              <a:rPr lang="de-DE" dirty="0" err="1"/>
              <a:t>by</a:t>
            </a:r>
            <a:r>
              <a:rPr lang="de-DE" dirty="0"/>
              <a:t> Design </a:t>
            </a:r>
          </a:p>
          <a:p>
            <a:r>
              <a:rPr lang="de-DE" dirty="0"/>
              <a:t>- Produkte müssen so entwickelt werden, dass sie (bereits bei der Entwicklung) den Datenschutz berücksichtigen </a:t>
            </a:r>
          </a:p>
          <a:p>
            <a:r>
              <a:rPr lang="de-DE" dirty="0"/>
              <a:t>&gt; in der Produktentwicklung ist man allerdings noch nicht „Verantwortlicher“ </a:t>
            </a:r>
          </a:p>
          <a:p>
            <a:endParaRPr lang="de-DE" dirty="0"/>
          </a:p>
          <a:p>
            <a:r>
              <a:rPr lang="de-DE" dirty="0"/>
              <a:t>2. Privacy </a:t>
            </a:r>
            <a:r>
              <a:rPr lang="de-DE" dirty="0" err="1"/>
              <a:t>by</a:t>
            </a:r>
            <a:r>
              <a:rPr lang="de-DE" dirty="0"/>
              <a:t> Default </a:t>
            </a:r>
          </a:p>
          <a:p>
            <a:r>
              <a:rPr lang="de-DE" dirty="0"/>
              <a:t>- in der Voreinstellung eines Produkts dürfen nur </a:t>
            </a:r>
            <a:r>
              <a:rPr lang="de-DE" u="sng" dirty="0"/>
              <a:t>erforderliche</a:t>
            </a:r>
            <a:r>
              <a:rPr lang="de-DE" dirty="0"/>
              <a:t> Daten verarbeitet werden </a:t>
            </a:r>
          </a:p>
          <a:p>
            <a:endParaRPr lang="de-DE" dirty="0"/>
          </a:p>
        </p:txBody>
      </p:sp>
      <p:sp>
        <p:nvSpPr>
          <p:cNvPr id="4" name="Datumsplatzhalter 3">
            <a:extLst>
              <a:ext uri="{FF2B5EF4-FFF2-40B4-BE49-F238E27FC236}">
                <a16:creationId xmlns:a16="http://schemas.microsoft.com/office/drawing/2014/main" id="{76163B8B-431C-35C7-E1D8-9FE5DD40CAA0}"/>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0A8EA736-F1BF-7AA5-1293-03CF202DF5F6}"/>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6865AB78-F925-20CE-F375-A8F4D70D29AA}"/>
              </a:ext>
            </a:extLst>
          </p:cNvPr>
          <p:cNvSpPr>
            <a:spLocks noGrp="1"/>
          </p:cNvSpPr>
          <p:nvPr>
            <p:ph type="sldNum" sz="quarter" idx="12"/>
          </p:nvPr>
        </p:nvSpPr>
        <p:spPr/>
        <p:txBody>
          <a:bodyPr/>
          <a:lstStyle/>
          <a:p>
            <a:fld id="{57313B9B-E75B-4DA2-AE36-E4E09BC9CB4D}" type="slidenum">
              <a:rPr lang="de-DE" smtClean="0"/>
              <a:t>81</a:t>
            </a:fld>
            <a:endParaRPr lang="de-DE" dirty="0"/>
          </a:p>
        </p:txBody>
      </p:sp>
    </p:spTree>
    <p:extLst>
      <p:ext uri="{BB962C8B-B14F-4D97-AF65-F5344CB8AC3E}">
        <p14:creationId xmlns:p14="http://schemas.microsoft.com/office/powerpoint/2010/main" val="8073793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D721FD-F7E2-752C-D338-5CA420FC6802}"/>
              </a:ext>
            </a:extLst>
          </p:cNvPr>
          <p:cNvSpPr>
            <a:spLocks noGrp="1"/>
          </p:cNvSpPr>
          <p:nvPr>
            <p:ph type="title"/>
          </p:nvPr>
        </p:nvSpPr>
        <p:spPr/>
        <p:txBody>
          <a:bodyPr>
            <a:normAutofit/>
          </a:bodyPr>
          <a:lstStyle/>
          <a:p>
            <a:r>
              <a:rPr lang="de-DE" sz="2400" dirty="0"/>
              <a:t>V. Rechtsfolgen bei Verstößen, Art. 77 ff. DS-GVO</a:t>
            </a:r>
          </a:p>
        </p:txBody>
      </p:sp>
      <p:sp>
        <p:nvSpPr>
          <p:cNvPr id="3" name="Inhaltsplatzhalter 2">
            <a:extLst>
              <a:ext uri="{FF2B5EF4-FFF2-40B4-BE49-F238E27FC236}">
                <a16:creationId xmlns:a16="http://schemas.microsoft.com/office/drawing/2014/main" id="{72BC87C2-304C-3255-ECDA-B050DEF898AB}"/>
              </a:ext>
            </a:extLst>
          </p:cNvPr>
          <p:cNvSpPr>
            <a:spLocks noGrp="1"/>
          </p:cNvSpPr>
          <p:nvPr>
            <p:ph idx="1"/>
          </p:nvPr>
        </p:nvSpPr>
        <p:spPr>
          <a:xfrm>
            <a:off x="822960" y="1354034"/>
            <a:ext cx="6602385" cy="4489180"/>
          </a:xfrm>
        </p:spPr>
        <p:txBody>
          <a:bodyPr/>
          <a:lstStyle/>
          <a:p>
            <a:r>
              <a:rPr lang="de-DE" dirty="0"/>
              <a:t>1. Bußgeld, Art. 83 DS-GVO</a:t>
            </a:r>
          </a:p>
          <a:p>
            <a:r>
              <a:rPr lang="de-DE" dirty="0"/>
              <a:t>- 20 Mio. EUR, oder 4 % des Jahresumsatzes, Art. 83 Abs. 5 und 6 DS-GVO</a:t>
            </a:r>
          </a:p>
          <a:p>
            <a:r>
              <a:rPr lang="de-DE" dirty="0"/>
              <a:t>- 10 Mio. EUR, oder 2 % des Jahresumsatzes bei Organisationsmängeln, Art. 83 Abs. 4 DS-GVO</a:t>
            </a:r>
          </a:p>
          <a:p>
            <a:r>
              <a:rPr lang="de-DE" dirty="0"/>
              <a:t>- die Datenschutzkonferenz hat ein Bußgeldkonzept verabschiedet, welches sich maßgeblich am Jahresumsatz orientiert, um die Bußgelder zu vereinheitlichen</a:t>
            </a:r>
          </a:p>
          <a:p>
            <a:r>
              <a:rPr lang="de-DE" dirty="0"/>
              <a:t>- verhängt werden die Bußgelder durch die zuständige Aufsichtsbehörde, Art. 58 Abs. 2 </a:t>
            </a:r>
            <a:r>
              <a:rPr lang="de-DE" dirty="0" err="1"/>
              <a:t>Lit</a:t>
            </a:r>
            <a:r>
              <a:rPr lang="de-DE" dirty="0"/>
              <a:t>. i DS-GVO</a:t>
            </a:r>
          </a:p>
          <a:p>
            <a:r>
              <a:rPr lang="de-DE" dirty="0"/>
              <a:t>- Art. 83 DS-GVO regelt die Zumessungskriterien für die Geldbuße </a:t>
            </a:r>
          </a:p>
          <a:p>
            <a:endParaRPr lang="de-DE" dirty="0"/>
          </a:p>
        </p:txBody>
      </p:sp>
      <p:sp>
        <p:nvSpPr>
          <p:cNvPr id="4" name="Datumsplatzhalter 3">
            <a:extLst>
              <a:ext uri="{FF2B5EF4-FFF2-40B4-BE49-F238E27FC236}">
                <a16:creationId xmlns:a16="http://schemas.microsoft.com/office/drawing/2014/main" id="{9229161A-CDBB-C038-DE14-530CC44C592F}"/>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76BBA5AD-FB24-4289-3BE9-D6FA5A48F1FF}"/>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E81538CF-1835-273F-2CFF-795DA7D52540}"/>
              </a:ext>
            </a:extLst>
          </p:cNvPr>
          <p:cNvSpPr>
            <a:spLocks noGrp="1"/>
          </p:cNvSpPr>
          <p:nvPr>
            <p:ph type="sldNum" sz="quarter" idx="12"/>
          </p:nvPr>
        </p:nvSpPr>
        <p:spPr/>
        <p:txBody>
          <a:bodyPr/>
          <a:lstStyle/>
          <a:p>
            <a:fld id="{57313B9B-E75B-4DA2-AE36-E4E09BC9CB4D}" type="slidenum">
              <a:rPr lang="de-DE" smtClean="0"/>
              <a:t>82</a:t>
            </a:fld>
            <a:endParaRPr lang="de-DE" dirty="0"/>
          </a:p>
        </p:txBody>
      </p:sp>
    </p:spTree>
    <p:extLst>
      <p:ext uri="{BB962C8B-B14F-4D97-AF65-F5344CB8AC3E}">
        <p14:creationId xmlns:p14="http://schemas.microsoft.com/office/powerpoint/2010/main" val="31206358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AA7096-33AF-A17D-0586-B2AC847A2A8D}"/>
              </a:ext>
            </a:extLst>
          </p:cNvPr>
          <p:cNvSpPr>
            <a:spLocks noGrp="1"/>
          </p:cNvSpPr>
          <p:nvPr>
            <p:ph type="title"/>
          </p:nvPr>
        </p:nvSpPr>
        <p:spPr/>
        <p:txBody>
          <a:bodyPr/>
          <a:lstStyle/>
          <a:p>
            <a:r>
              <a:rPr lang="de-DE" sz="2800" dirty="0"/>
              <a:t>V. Rechtsfolgen bei Verstößen, Art. 77 ff. DS-GVO</a:t>
            </a:r>
            <a:endParaRPr lang="de-DE" dirty="0"/>
          </a:p>
        </p:txBody>
      </p:sp>
      <p:sp>
        <p:nvSpPr>
          <p:cNvPr id="3" name="Inhaltsplatzhalter 2">
            <a:extLst>
              <a:ext uri="{FF2B5EF4-FFF2-40B4-BE49-F238E27FC236}">
                <a16:creationId xmlns:a16="http://schemas.microsoft.com/office/drawing/2014/main" id="{665B1A1E-BC32-1697-D3CF-9BD82C3636C2}"/>
              </a:ext>
            </a:extLst>
          </p:cNvPr>
          <p:cNvSpPr>
            <a:spLocks noGrp="1"/>
          </p:cNvSpPr>
          <p:nvPr>
            <p:ph idx="1"/>
          </p:nvPr>
        </p:nvSpPr>
        <p:spPr/>
        <p:txBody>
          <a:bodyPr/>
          <a:lstStyle/>
          <a:p>
            <a:r>
              <a:rPr lang="de-DE" dirty="0"/>
              <a:t>2. Schadensersatz, Art. 82 DS-GVO </a:t>
            </a:r>
          </a:p>
          <a:p>
            <a:r>
              <a:rPr lang="de-DE" dirty="0"/>
              <a:t>- betroffene Personen können einen Anspruch auf Schadensersatz haben (in Geld)</a:t>
            </a:r>
          </a:p>
          <a:p>
            <a:r>
              <a:rPr lang="de-DE" dirty="0"/>
              <a:t>&gt; etwa bei Diskriminierung, Verletzung des Briefgeheimnisses, oder Identitätsdiebstahl </a:t>
            </a:r>
          </a:p>
          <a:p>
            <a:r>
              <a:rPr lang="de-DE" dirty="0"/>
              <a:t>&gt; (wohl) nicht bei einem Verstoß gegen Ordnungspflichten, wie etwa dem Fehlen eines VVTs </a:t>
            </a:r>
          </a:p>
          <a:p>
            <a:r>
              <a:rPr lang="de-DE" dirty="0"/>
              <a:t>- der Schaden muss </a:t>
            </a:r>
            <a:r>
              <a:rPr lang="de-DE" u="sng" dirty="0"/>
              <a:t>tatsächlich entstanden</a:t>
            </a:r>
            <a:r>
              <a:rPr lang="de-DE" dirty="0"/>
              <a:t> sein </a:t>
            </a:r>
          </a:p>
          <a:p>
            <a:r>
              <a:rPr lang="de-DE" dirty="0"/>
              <a:t>- Problem: Massenklagen, insbes. bei Unternehmen mit einer Vielzahl an Kunden </a:t>
            </a:r>
          </a:p>
          <a:p>
            <a:r>
              <a:rPr lang="de-DE" dirty="0"/>
              <a:t>&gt; Aufgrund der Rechenschaftspflicht sind die Verantwortlichen stets zunächst in der Beweislast, was die Verteidigung erschwert </a:t>
            </a:r>
          </a:p>
          <a:p>
            <a:endParaRPr lang="de-DE" dirty="0"/>
          </a:p>
          <a:p>
            <a:endParaRPr lang="de-DE" dirty="0"/>
          </a:p>
          <a:p>
            <a:endParaRPr lang="de-DE" dirty="0"/>
          </a:p>
          <a:p>
            <a:endParaRPr lang="de-DE" dirty="0"/>
          </a:p>
          <a:p>
            <a:endParaRPr lang="de-DE" dirty="0"/>
          </a:p>
        </p:txBody>
      </p:sp>
      <p:sp>
        <p:nvSpPr>
          <p:cNvPr id="4" name="Datumsplatzhalter 3">
            <a:extLst>
              <a:ext uri="{FF2B5EF4-FFF2-40B4-BE49-F238E27FC236}">
                <a16:creationId xmlns:a16="http://schemas.microsoft.com/office/drawing/2014/main" id="{162BE285-5AF7-A7C2-7BE6-C041E23AED03}"/>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20A06D50-4204-4F3D-E9C7-7A7BE4718917}"/>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0B093D69-E958-CFB5-FD61-F14078F6804F}"/>
              </a:ext>
            </a:extLst>
          </p:cNvPr>
          <p:cNvSpPr>
            <a:spLocks noGrp="1"/>
          </p:cNvSpPr>
          <p:nvPr>
            <p:ph type="sldNum" sz="quarter" idx="12"/>
          </p:nvPr>
        </p:nvSpPr>
        <p:spPr/>
        <p:txBody>
          <a:bodyPr/>
          <a:lstStyle/>
          <a:p>
            <a:fld id="{57313B9B-E75B-4DA2-AE36-E4E09BC9CB4D}" type="slidenum">
              <a:rPr lang="de-DE" smtClean="0"/>
              <a:t>83</a:t>
            </a:fld>
            <a:endParaRPr lang="de-DE" dirty="0"/>
          </a:p>
        </p:txBody>
      </p:sp>
    </p:spTree>
    <p:extLst>
      <p:ext uri="{BB962C8B-B14F-4D97-AF65-F5344CB8AC3E}">
        <p14:creationId xmlns:p14="http://schemas.microsoft.com/office/powerpoint/2010/main" val="42817647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63259D-83BA-D87B-D100-56764B6CA676}"/>
              </a:ext>
            </a:extLst>
          </p:cNvPr>
          <p:cNvSpPr>
            <a:spLocks noGrp="1"/>
          </p:cNvSpPr>
          <p:nvPr>
            <p:ph type="title"/>
          </p:nvPr>
        </p:nvSpPr>
        <p:spPr/>
        <p:txBody>
          <a:bodyPr/>
          <a:lstStyle/>
          <a:p>
            <a:r>
              <a:rPr lang="de-DE" sz="2800" dirty="0"/>
              <a:t>V. Rechtsfolgen bei Verstößen, Art. 77 ff. DS-GVO</a:t>
            </a:r>
            <a:endParaRPr lang="de-DE" dirty="0"/>
          </a:p>
        </p:txBody>
      </p:sp>
      <p:sp>
        <p:nvSpPr>
          <p:cNvPr id="3" name="Inhaltsplatzhalter 2">
            <a:extLst>
              <a:ext uri="{FF2B5EF4-FFF2-40B4-BE49-F238E27FC236}">
                <a16:creationId xmlns:a16="http://schemas.microsoft.com/office/drawing/2014/main" id="{729BA7D7-D2D8-2E2D-E938-4FDA19367203}"/>
              </a:ext>
            </a:extLst>
          </p:cNvPr>
          <p:cNvSpPr>
            <a:spLocks noGrp="1"/>
          </p:cNvSpPr>
          <p:nvPr>
            <p:ph idx="1"/>
          </p:nvPr>
        </p:nvSpPr>
        <p:spPr/>
        <p:txBody>
          <a:bodyPr>
            <a:normAutofit lnSpcReduction="10000"/>
          </a:bodyPr>
          <a:lstStyle/>
          <a:p>
            <a:r>
              <a:rPr lang="de-DE" dirty="0"/>
              <a:t>3. Strafrechtliche Sanktionen, § 42 BDSG</a:t>
            </a:r>
          </a:p>
          <a:p>
            <a:r>
              <a:rPr lang="de-DE" dirty="0"/>
              <a:t>- Öffnungsklausel in Art. 84 DS-GVO </a:t>
            </a:r>
          </a:p>
          <a:p>
            <a:r>
              <a:rPr lang="de-DE" dirty="0"/>
              <a:t>- Strafrechtlich relevant ist</a:t>
            </a:r>
          </a:p>
          <a:p>
            <a:pPr>
              <a:buFont typeface="Wingdings" panose="05000000000000000000" pitchFamily="2" charset="2"/>
              <a:buChar char="Ø"/>
            </a:pPr>
            <a:r>
              <a:rPr lang="de-DE" dirty="0"/>
              <a:t>gewerbsmäßig Dritten eine große Zahl personenbezogener Daten zur Verfügung zu stellen, § 42 Abs. 1 BDSG </a:t>
            </a:r>
          </a:p>
          <a:p>
            <a:pPr>
              <a:buFont typeface="Wingdings" panose="05000000000000000000" pitchFamily="2" charset="2"/>
              <a:buChar char="Ø"/>
            </a:pPr>
            <a:r>
              <a:rPr lang="de-DE" dirty="0"/>
              <a:t>sich solche personenbezogenen Daten mit Bereicherungsabsicht zu verschaffen, § 42 Abs. 2 BDSG</a:t>
            </a:r>
          </a:p>
          <a:p>
            <a:pPr>
              <a:buFontTx/>
              <a:buChar char="-"/>
            </a:pPr>
            <a:r>
              <a:rPr lang="de-DE" dirty="0"/>
              <a:t>Die Tat ist ein Antragsdelikt, wobei (auch) die Aufsichtsbehörden antragsbefugt sind </a:t>
            </a:r>
          </a:p>
          <a:p>
            <a:r>
              <a:rPr lang="de-DE" dirty="0"/>
              <a:t>4. Wettbewerbsrechtliche Implikationen </a:t>
            </a:r>
          </a:p>
          <a:p>
            <a:r>
              <a:rPr lang="de-DE" dirty="0"/>
              <a:t>&gt; Verstöße können Wettbewerbsvorteile mit sich bringen </a:t>
            </a:r>
          </a:p>
          <a:p>
            <a:r>
              <a:rPr lang="de-DE" dirty="0"/>
              <a:t>&gt; Abmahnungen durch </a:t>
            </a:r>
            <a:r>
              <a:rPr lang="de-DE"/>
              <a:t>Konkurrenten möglich</a:t>
            </a:r>
            <a:endParaRPr lang="de-DE" dirty="0"/>
          </a:p>
          <a:p>
            <a:pPr>
              <a:buFontTx/>
              <a:buChar char="-"/>
            </a:pPr>
            <a:endParaRPr lang="de-DE" dirty="0"/>
          </a:p>
          <a:p>
            <a:pPr>
              <a:buFont typeface="Wingdings" panose="05000000000000000000" pitchFamily="2" charset="2"/>
              <a:buChar char="Ø"/>
            </a:pPr>
            <a:endParaRPr lang="de-DE" dirty="0"/>
          </a:p>
        </p:txBody>
      </p:sp>
      <p:sp>
        <p:nvSpPr>
          <p:cNvPr id="4" name="Datumsplatzhalter 3">
            <a:extLst>
              <a:ext uri="{FF2B5EF4-FFF2-40B4-BE49-F238E27FC236}">
                <a16:creationId xmlns:a16="http://schemas.microsoft.com/office/drawing/2014/main" id="{227E4FDC-360D-E254-B288-A64919753178}"/>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51B639BB-80FD-8469-5EB9-1CA69CBB6CD4}"/>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28FB0B49-3379-358D-7151-C80A270267A3}"/>
              </a:ext>
            </a:extLst>
          </p:cNvPr>
          <p:cNvSpPr>
            <a:spLocks noGrp="1"/>
          </p:cNvSpPr>
          <p:nvPr>
            <p:ph type="sldNum" sz="quarter" idx="12"/>
          </p:nvPr>
        </p:nvSpPr>
        <p:spPr/>
        <p:txBody>
          <a:bodyPr/>
          <a:lstStyle/>
          <a:p>
            <a:fld id="{57313B9B-E75B-4DA2-AE36-E4E09BC9CB4D}" type="slidenum">
              <a:rPr lang="de-DE" smtClean="0"/>
              <a:t>84</a:t>
            </a:fld>
            <a:endParaRPr lang="de-DE" dirty="0"/>
          </a:p>
        </p:txBody>
      </p:sp>
    </p:spTree>
    <p:extLst>
      <p:ext uri="{BB962C8B-B14F-4D97-AF65-F5344CB8AC3E}">
        <p14:creationId xmlns:p14="http://schemas.microsoft.com/office/powerpoint/2010/main" val="29584314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96CF1-296B-F7E8-B9F1-73E366677095}"/>
              </a:ext>
            </a:extLst>
          </p:cNvPr>
          <p:cNvSpPr>
            <a:spLocks noGrp="1"/>
          </p:cNvSpPr>
          <p:nvPr>
            <p:ph type="title"/>
          </p:nvPr>
        </p:nvSpPr>
        <p:spPr/>
        <p:txBody>
          <a:bodyPr/>
          <a:lstStyle/>
          <a:p>
            <a:r>
              <a:rPr lang="de-DE" dirty="0"/>
              <a:t>C. Datenschutz im Bereich der Telekommunikation </a:t>
            </a:r>
          </a:p>
        </p:txBody>
      </p:sp>
      <p:sp>
        <p:nvSpPr>
          <p:cNvPr id="3" name="Inhaltsplatzhalter 2">
            <a:extLst>
              <a:ext uri="{FF2B5EF4-FFF2-40B4-BE49-F238E27FC236}">
                <a16:creationId xmlns:a16="http://schemas.microsoft.com/office/drawing/2014/main" id="{13579CA1-F0AC-19B1-9243-AA989B8072BB}"/>
              </a:ext>
            </a:extLst>
          </p:cNvPr>
          <p:cNvSpPr>
            <a:spLocks noGrp="1"/>
          </p:cNvSpPr>
          <p:nvPr>
            <p:ph idx="1"/>
          </p:nvPr>
        </p:nvSpPr>
        <p:spPr>
          <a:xfrm>
            <a:off x="822959" y="1336781"/>
            <a:ext cx="6602385" cy="4489180"/>
          </a:xfrm>
        </p:spPr>
        <p:txBody>
          <a:bodyPr>
            <a:normAutofit lnSpcReduction="10000"/>
          </a:bodyPr>
          <a:lstStyle/>
          <a:p>
            <a:pPr marL="0" indent="0">
              <a:buNone/>
            </a:pPr>
            <a:r>
              <a:rPr lang="de-DE" dirty="0"/>
              <a:t>Sinn und Zweck: Der Schutz d. Fernmeldegeheimnisses </a:t>
            </a:r>
          </a:p>
          <a:p>
            <a:pPr>
              <a:buFontTx/>
              <a:buChar char="-"/>
            </a:pPr>
            <a:r>
              <a:rPr lang="de-DE" dirty="0"/>
              <a:t>Widerstreitende Interessen zwischen </a:t>
            </a:r>
            <a:r>
              <a:rPr lang="de-DE" b="1" dirty="0"/>
              <a:t>Anbieter </a:t>
            </a:r>
            <a:r>
              <a:rPr lang="de-DE" dirty="0"/>
              <a:t>und </a:t>
            </a:r>
            <a:r>
              <a:rPr lang="de-DE" b="1" dirty="0"/>
              <a:t>Nutzer</a:t>
            </a:r>
          </a:p>
          <a:p>
            <a:pPr>
              <a:buFontTx/>
              <a:buChar char="-"/>
            </a:pPr>
            <a:r>
              <a:rPr lang="de-DE" dirty="0"/>
              <a:t>&gt;teilweise sind Anbieter auf die Speicherung von Daten angewiesen (bspw. Rechnungen) </a:t>
            </a:r>
          </a:p>
          <a:p>
            <a:pPr>
              <a:buFontTx/>
              <a:buChar char="-"/>
            </a:pPr>
            <a:r>
              <a:rPr lang="de-DE" dirty="0"/>
              <a:t>&gt;hoheitliche Stellen haben teilweise Interessen an Datenspeicherung zur Strafverfolgung</a:t>
            </a:r>
          </a:p>
          <a:p>
            <a:pPr>
              <a:buFontTx/>
              <a:buChar char="-"/>
            </a:pPr>
            <a:r>
              <a:rPr lang="de-DE" dirty="0"/>
              <a:t>Lange Rechtsunsicherheit </a:t>
            </a:r>
          </a:p>
          <a:p>
            <a:pPr>
              <a:buFontTx/>
              <a:buChar char="-"/>
            </a:pPr>
            <a:r>
              <a:rPr lang="de-DE" dirty="0"/>
              <a:t>&gt; Regelungswerke: DDG, TDDDG (alle 2024) </a:t>
            </a:r>
          </a:p>
          <a:p>
            <a:pPr marL="0" indent="0">
              <a:buNone/>
            </a:pPr>
            <a:r>
              <a:rPr lang="de-DE" dirty="0"/>
              <a:t>Regelungen zu </a:t>
            </a:r>
            <a:r>
              <a:rPr lang="de-DE" b="1" u="sng" dirty="0"/>
              <a:t>Cookies</a:t>
            </a:r>
            <a:r>
              <a:rPr lang="de-DE" dirty="0"/>
              <a:t> und einer Impressumspflicht § 5 DDG) </a:t>
            </a:r>
          </a:p>
          <a:p>
            <a:pPr marL="0" indent="0">
              <a:buNone/>
            </a:pPr>
            <a:r>
              <a:rPr lang="de-DE" dirty="0"/>
              <a:t>Exkurs: Auslegungsmethoden</a:t>
            </a:r>
          </a:p>
          <a:p>
            <a:pPr marL="0" indent="0">
              <a:buNone/>
            </a:pPr>
            <a:r>
              <a:rPr lang="de-DE" b="1" dirty="0"/>
              <a:t>Sinn und Zweck (Telos)</a:t>
            </a:r>
            <a:r>
              <a:rPr lang="de-DE" dirty="0"/>
              <a:t>, historische Auslegung, systematische Auslegung, Wortlaut</a:t>
            </a:r>
          </a:p>
          <a:p>
            <a:pPr marL="0" indent="0">
              <a:buNone/>
            </a:pPr>
            <a:endParaRPr lang="de-DE" dirty="0"/>
          </a:p>
        </p:txBody>
      </p:sp>
      <p:sp>
        <p:nvSpPr>
          <p:cNvPr id="4" name="Datumsplatzhalter 3">
            <a:extLst>
              <a:ext uri="{FF2B5EF4-FFF2-40B4-BE49-F238E27FC236}">
                <a16:creationId xmlns:a16="http://schemas.microsoft.com/office/drawing/2014/main" id="{FFB845AE-FCDF-FF5F-BF2F-7CF4A11B90D7}"/>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2C69F3BE-6B19-1E14-0565-18B7CCD3D955}"/>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FC641893-BA44-5E95-B97D-65266F53D31F}"/>
              </a:ext>
            </a:extLst>
          </p:cNvPr>
          <p:cNvSpPr>
            <a:spLocks noGrp="1"/>
          </p:cNvSpPr>
          <p:nvPr>
            <p:ph type="sldNum" sz="quarter" idx="12"/>
          </p:nvPr>
        </p:nvSpPr>
        <p:spPr/>
        <p:txBody>
          <a:bodyPr/>
          <a:lstStyle/>
          <a:p>
            <a:fld id="{57313B9B-E75B-4DA2-AE36-E4E09BC9CB4D}" type="slidenum">
              <a:rPr lang="de-DE" smtClean="0"/>
              <a:t>85</a:t>
            </a:fld>
            <a:endParaRPr lang="de-DE" dirty="0"/>
          </a:p>
        </p:txBody>
      </p:sp>
    </p:spTree>
    <p:extLst>
      <p:ext uri="{BB962C8B-B14F-4D97-AF65-F5344CB8AC3E}">
        <p14:creationId xmlns:p14="http://schemas.microsoft.com/office/powerpoint/2010/main" val="4650875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6AC4B-1D41-8EDE-7CC0-C78A1C03E15D}"/>
              </a:ext>
            </a:extLst>
          </p:cNvPr>
          <p:cNvSpPr>
            <a:spLocks noGrp="1"/>
          </p:cNvSpPr>
          <p:nvPr>
            <p:ph type="title"/>
          </p:nvPr>
        </p:nvSpPr>
        <p:spPr/>
        <p:txBody>
          <a:bodyPr/>
          <a:lstStyle/>
          <a:p>
            <a:r>
              <a:rPr lang="de-DE" dirty="0"/>
              <a:t>Urteil – Planet 49</a:t>
            </a:r>
          </a:p>
        </p:txBody>
      </p:sp>
      <p:sp>
        <p:nvSpPr>
          <p:cNvPr id="3" name="Inhaltsplatzhalter 2">
            <a:extLst>
              <a:ext uri="{FF2B5EF4-FFF2-40B4-BE49-F238E27FC236}">
                <a16:creationId xmlns:a16="http://schemas.microsoft.com/office/drawing/2014/main" id="{CB9CE688-DD9C-F48C-C129-EBDADEFBC5BE}"/>
              </a:ext>
            </a:extLst>
          </p:cNvPr>
          <p:cNvSpPr>
            <a:spLocks noGrp="1"/>
          </p:cNvSpPr>
          <p:nvPr>
            <p:ph idx="1"/>
          </p:nvPr>
        </p:nvSpPr>
        <p:spPr/>
        <p:txBody>
          <a:bodyPr/>
          <a:lstStyle/>
          <a:p>
            <a:r>
              <a:rPr lang="de-DE" dirty="0"/>
              <a:t>- der EuGH hat in </a:t>
            </a:r>
            <a:r>
              <a:rPr lang="de-DE" dirty="0" err="1"/>
              <a:t>Rs</a:t>
            </a:r>
            <a:r>
              <a:rPr lang="de-DE" dirty="0"/>
              <a:t>. C-673/17 entschieden, dass es für Cookies </a:t>
            </a:r>
            <a:r>
              <a:rPr lang="de-DE" dirty="0" err="1"/>
              <a:t>Opt</a:t>
            </a:r>
            <a:r>
              <a:rPr lang="de-DE" dirty="0"/>
              <a:t>-In Lösungen bedarf (2019)</a:t>
            </a:r>
          </a:p>
          <a:p>
            <a:r>
              <a:rPr lang="de-DE" dirty="0"/>
              <a:t>- vorangekreuzte Häkchen genügen nicht für eine (wirksame) Einwilligung </a:t>
            </a:r>
          </a:p>
          <a:p>
            <a:r>
              <a:rPr lang="de-DE" dirty="0"/>
              <a:t>- so daher auch der BGH vom 28. Mai 2020 (Az. I ZR 7/16)</a:t>
            </a:r>
          </a:p>
          <a:p>
            <a:r>
              <a:rPr lang="de-DE" dirty="0"/>
              <a:t>- zuvor war die Rechtslage unter den Aufsichtsbehörden nicht einstimmig </a:t>
            </a:r>
          </a:p>
          <a:p>
            <a:r>
              <a:rPr lang="de-DE" dirty="0"/>
              <a:t>- § 25 Abs. 1 S. 1 TDDDG kodifiziert die Ansichten des Gerichts </a:t>
            </a:r>
          </a:p>
        </p:txBody>
      </p:sp>
      <p:sp>
        <p:nvSpPr>
          <p:cNvPr id="4" name="Datumsplatzhalter 3">
            <a:extLst>
              <a:ext uri="{FF2B5EF4-FFF2-40B4-BE49-F238E27FC236}">
                <a16:creationId xmlns:a16="http://schemas.microsoft.com/office/drawing/2014/main" id="{B632D48D-EE5E-F816-B521-6A613116DFDD}"/>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69376E61-3D48-7FB5-106A-D215D4695405}"/>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02ADE1BA-F607-44FA-FCD3-AFAC3F67E6E8}"/>
              </a:ext>
            </a:extLst>
          </p:cNvPr>
          <p:cNvSpPr>
            <a:spLocks noGrp="1"/>
          </p:cNvSpPr>
          <p:nvPr>
            <p:ph type="sldNum" sz="quarter" idx="12"/>
          </p:nvPr>
        </p:nvSpPr>
        <p:spPr/>
        <p:txBody>
          <a:bodyPr/>
          <a:lstStyle/>
          <a:p>
            <a:fld id="{57313B9B-E75B-4DA2-AE36-E4E09BC9CB4D}" type="slidenum">
              <a:rPr lang="de-DE" smtClean="0"/>
              <a:t>86</a:t>
            </a:fld>
            <a:endParaRPr lang="de-DE" dirty="0"/>
          </a:p>
        </p:txBody>
      </p:sp>
    </p:spTree>
    <p:extLst>
      <p:ext uri="{BB962C8B-B14F-4D97-AF65-F5344CB8AC3E}">
        <p14:creationId xmlns:p14="http://schemas.microsoft.com/office/powerpoint/2010/main" val="221847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2A4CAB-1860-933E-5CB2-F1E9392007AA}"/>
              </a:ext>
            </a:extLst>
          </p:cNvPr>
          <p:cNvSpPr>
            <a:spLocks noGrp="1"/>
          </p:cNvSpPr>
          <p:nvPr>
            <p:ph type="title"/>
          </p:nvPr>
        </p:nvSpPr>
        <p:spPr/>
        <p:txBody>
          <a:bodyPr/>
          <a:lstStyle/>
          <a:p>
            <a:r>
              <a:rPr lang="de-DE" dirty="0"/>
              <a:t>Betroffenenrechte </a:t>
            </a:r>
          </a:p>
        </p:txBody>
      </p:sp>
      <p:sp>
        <p:nvSpPr>
          <p:cNvPr id="3" name="Inhaltsplatzhalter 2">
            <a:extLst>
              <a:ext uri="{FF2B5EF4-FFF2-40B4-BE49-F238E27FC236}">
                <a16:creationId xmlns:a16="http://schemas.microsoft.com/office/drawing/2014/main" id="{64FD093C-43B4-CE91-1325-D9B59CF713C4}"/>
              </a:ext>
            </a:extLst>
          </p:cNvPr>
          <p:cNvSpPr>
            <a:spLocks noGrp="1"/>
          </p:cNvSpPr>
          <p:nvPr>
            <p:ph idx="1"/>
          </p:nvPr>
        </p:nvSpPr>
        <p:spPr/>
        <p:txBody>
          <a:bodyPr/>
          <a:lstStyle/>
          <a:p>
            <a:r>
              <a:rPr lang="de-DE" dirty="0"/>
              <a:t>- geregelt in </a:t>
            </a:r>
            <a:r>
              <a:rPr lang="de-DE" b="1" dirty="0"/>
              <a:t>Art. 13 </a:t>
            </a:r>
            <a:r>
              <a:rPr lang="de-DE" dirty="0"/>
              <a:t>ff. DS-GVO </a:t>
            </a:r>
          </a:p>
          <a:p>
            <a:r>
              <a:rPr lang="de-DE" dirty="0"/>
              <a:t>- nach Art. 34 DS-GVO sind Betroffene im Falle einer Verletzung zu benachrichtigen </a:t>
            </a:r>
          </a:p>
          <a:p>
            <a:endParaRPr lang="de-DE" dirty="0"/>
          </a:p>
          <a:p>
            <a:r>
              <a:rPr lang="de-DE" dirty="0"/>
              <a:t>I. Übergreifende Vorgaben </a:t>
            </a:r>
          </a:p>
          <a:p>
            <a:r>
              <a:rPr lang="de-DE" dirty="0"/>
              <a:t>1. Transparenzgebot und Modalitäten (</a:t>
            </a:r>
            <a:r>
              <a:rPr lang="de-DE" b="1" dirty="0"/>
              <a:t>Art. 12 </a:t>
            </a:r>
            <a:r>
              <a:rPr lang="de-DE" dirty="0"/>
              <a:t>Abs. 1, 3, 5 DS-GVO) </a:t>
            </a:r>
          </a:p>
          <a:p>
            <a:r>
              <a:rPr lang="de-DE" dirty="0"/>
              <a:t>- regelt die Verständlichkeit und Zugänglichkeit der Information </a:t>
            </a:r>
          </a:p>
          <a:p>
            <a:r>
              <a:rPr lang="de-DE" dirty="0"/>
              <a:t>&gt;Behinderungsverbot (Zugang muss erleichtert werden) </a:t>
            </a:r>
          </a:p>
          <a:p>
            <a:r>
              <a:rPr lang="de-DE" dirty="0"/>
              <a:t>- Informationen müssen schriftlich, oder elektronisch erfolgen </a:t>
            </a:r>
          </a:p>
          <a:p>
            <a:r>
              <a:rPr lang="de-DE" dirty="0"/>
              <a:t>- bei Identifizierungsmängeln können zusätzliche Informationen angefordert werden </a:t>
            </a:r>
          </a:p>
        </p:txBody>
      </p:sp>
      <p:sp>
        <p:nvSpPr>
          <p:cNvPr id="4" name="Datumsplatzhalter 3">
            <a:extLst>
              <a:ext uri="{FF2B5EF4-FFF2-40B4-BE49-F238E27FC236}">
                <a16:creationId xmlns:a16="http://schemas.microsoft.com/office/drawing/2014/main" id="{E3835983-8A53-DFF5-0896-F4AE58A254F8}"/>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4E1B756A-8605-3426-80A2-3F8D4F25F7E8}"/>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C69E4304-E745-19DF-B983-24391DA8F4DF}"/>
              </a:ext>
            </a:extLst>
          </p:cNvPr>
          <p:cNvSpPr>
            <a:spLocks noGrp="1"/>
          </p:cNvSpPr>
          <p:nvPr>
            <p:ph type="sldNum" sz="quarter" idx="12"/>
          </p:nvPr>
        </p:nvSpPr>
        <p:spPr/>
        <p:txBody>
          <a:bodyPr/>
          <a:lstStyle/>
          <a:p>
            <a:fld id="{57313B9B-E75B-4DA2-AE36-E4E09BC9CB4D}" type="slidenum">
              <a:rPr lang="de-DE" smtClean="0"/>
              <a:t>87</a:t>
            </a:fld>
            <a:endParaRPr lang="de-DE" dirty="0"/>
          </a:p>
        </p:txBody>
      </p:sp>
    </p:spTree>
    <p:extLst>
      <p:ext uri="{BB962C8B-B14F-4D97-AF65-F5344CB8AC3E}">
        <p14:creationId xmlns:p14="http://schemas.microsoft.com/office/powerpoint/2010/main" val="5621717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235FED-1791-82F6-51D1-D0DDD8547A47}"/>
              </a:ext>
            </a:extLst>
          </p:cNvPr>
          <p:cNvSpPr>
            <a:spLocks noGrp="1"/>
          </p:cNvSpPr>
          <p:nvPr>
            <p:ph type="title"/>
          </p:nvPr>
        </p:nvSpPr>
        <p:spPr/>
        <p:txBody>
          <a:bodyPr/>
          <a:lstStyle/>
          <a:p>
            <a:r>
              <a:rPr lang="de-DE" dirty="0"/>
              <a:t>Betroffenenrechte</a:t>
            </a:r>
          </a:p>
        </p:txBody>
      </p:sp>
      <p:sp>
        <p:nvSpPr>
          <p:cNvPr id="3" name="Inhaltsplatzhalter 2">
            <a:extLst>
              <a:ext uri="{FF2B5EF4-FFF2-40B4-BE49-F238E27FC236}">
                <a16:creationId xmlns:a16="http://schemas.microsoft.com/office/drawing/2014/main" id="{7EFE65EB-EFC6-487D-8342-280971C0EE06}"/>
              </a:ext>
            </a:extLst>
          </p:cNvPr>
          <p:cNvSpPr>
            <a:spLocks noGrp="1"/>
          </p:cNvSpPr>
          <p:nvPr>
            <p:ph idx="1"/>
          </p:nvPr>
        </p:nvSpPr>
        <p:spPr/>
        <p:txBody>
          <a:bodyPr/>
          <a:lstStyle/>
          <a:p>
            <a:r>
              <a:rPr lang="de-DE" dirty="0"/>
              <a:t>- Art. 12 DS-GVO: in zeitlicher Hinsicht: unverzüglich und höchstens ein Monat Zeit </a:t>
            </a:r>
          </a:p>
          <a:p>
            <a:r>
              <a:rPr lang="de-DE" dirty="0"/>
              <a:t>&gt; gemäß § 121 BGB: ohne schuldhaftes Zögern </a:t>
            </a:r>
          </a:p>
          <a:p>
            <a:r>
              <a:rPr lang="de-DE" dirty="0"/>
              <a:t>&gt; Exkurs: Legaldefinition </a:t>
            </a:r>
          </a:p>
          <a:p>
            <a:pPr>
              <a:buFontTx/>
              <a:buChar char="-"/>
            </a:pPr>
            <a:r>
              <a:rPr lang="de-DE" dirty="0"/>
              <a:t>Grundsätzlich unentgeltlich; Ausnahme: offensichtlich unbegründetes Begehr </a:t>
            </a:r>
          </a:p>
          <a:p>
            <a:pPr marL="0" indent="0">
              <a:buNone/>
            </a:pPr>
            <a:r>
              <a:rPr lang="de-DE" dirty="0"/>
              <a:t>2. Ausnahmen, Art. 12 Abs. 5 S. , Abs. 4 DS-GVO</a:t>
            </a:r>
          </a:p>
          <a:p>
            <a:pPr marL="0" indent="0">
              <a:buNone/>
            </a:pPr>
            <a:r>
              <a:rPr lang="de-DE" dirty="0"/>
              <a:t> - bei offensichtlich unbegründeten und exzessiven Anträgen </a:t>
            </a:r>
          </a:p>
          <a:p>
            <a:pPr marL="0" indent="0">
              <a:buNone/>
            </a:pPr>
            <a:r>
              <a:rPr lang="de-DE" dirty="0"/>
              <a:t> - allerdings besteht dann eine Pflicht zur Unterrichtung hierüber </a:t>
            </a:r>
          </a:p>
          <a:p>
            <a:pPr marL="0" indent="0">
              <a:buNone/>
            </a:pPr>
            <a:endParaRPr lang="de-DE" dirty="0"/>
          </a:p>
          <a:p>
            <a:pPr marL="0" indent="0">
              <a:buNone/>
            </a:pPr>
            <a:endParaRPr lang="de-DE" dirty="0"/>
          </a:p>
          <a:p>
            <a:pPr>
              <a:buFontTx/>
              <a:buChar char="-"/>
            </a:pPr>
            <a:endParaRPr lang="de-DE" dirty="0"/>
          </a:p>
        </p:txBody>
      </p:sp>
      <p:sp>
        <p:nvSpPr>
          <p:cNvPr id="4" name="Datumsplatzhalter 3">
            <a:extLst>
              <a:ext uri="{FF2B5EF4-FFF2-40B4-BE49-F238E27FC236}">
                <a16:creationId xmlns:a16="http://schemas.microsoft.com/office/drawing/2014/main" id="{959CB54F-E7A2-D193-39C9-F6975406FE8D}"/>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0A03E0F1-5B9C-FF30-F093-D4D1AA4A5350}"/>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772733AD-32D6-D300-6754-06490CE3DA98}"/>
              </a:ext>
            </a:extLst>
          </p:cNvPr>
          <p:cNvSpPr>
            <a:spLocks noGrp="1"/>
          </p:cNvSpPr>
          <p:nvPr>
            <p:ph type="sldNum" sz="quarter" idx="12"/>
          </p:nvPr>
        </p:nvSpPr>
        <p:spPr/>
        <p:txBody>
          <a:bodyPr/>
          <a:lstStyle/>
          <a:p>
            <a:fld id="{57313B9B-E75B-4DA2-AE36-E4E09BC9CB4D}" type="slidenum">
              <a:rPr lang="de-DE" smtClean="0"/>
              <a:t>88</a:t>
            </a:fld>
            <a:endParaRPr lang="de-DE" dirty="0"/>
          </a:p>
        </p:txBody>
      </p:sp>
    </p:spTree>
    <p:extLst>
      <p:ext uri="{BB962C8B-B14F-4D97-AF65-F5344CB8AC3E}">
        <p14:creationId xmlns:p14="http://schemas.microsoft.com/office/powerpoint/2010/main" val="31730404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4C0209-C953-61F2-E540-200BB883C44B}"/>
              </a:ext>
            </a:extLst>
          </p:cNvPr>
          <p:cNvSpPr>
            <a:spLocks noGrp="1"/>
          </p:cNvSpPr>
          <p:nvPr>
            <p:ph type="title"/>
          </p:nvPr>
        </p:nvSpPr>
        <p:spPr/>
        <p:txBody>
          <a:bodyPr/>
          <a:lstStyle/>
          <a:p>
            <a:r>
              <a:rPr lang="de-DE" dirty="0"/>
              <a:t>Betroffenenrechte</a:t>
            </a:r>
          </a:p>
        </p:txBody>
      </p:sp>
      <p:sp>
        <p:nvSpPr>
          <p:cNvPr id="3" name="Inhaltsplatzhalter 2">
            <a:extLst>
              <a:ext uri="{FF2B5EF4-FFF2-40B4-BE49-F238E27FC236}">
                <a16:creationId xmlns:a16="http://schemas.microsoft.com/office/drawing/2014/main" id="{A7A0C874-CC7F-A7C2-EE1F-5854C5FBC7C6}"/>
              </a:ext>
            </a:extLst>
          </p:cNvPr>
          <p:cNvSpPr>
            <a:spLocks noGrp="1"/>
          </p:cNvSpPr>
          <p:nvPr>
            <p:ph idx="1"/>
          </p:nvPr>
        </p:nvSpPr>
        <p:spPr>
          <a:xfrm>
            <a:off x="822959" y="1379912"/>
            <a:ext cx="6602385" cy="4891491"/>
          </a:xfrm>
        </p:spPr>
        <p:txBody>
          <a:bodyPr/>
          <a:lstStyle/>
          <a:p>
            <a:r>
              <a:rPr lang="de-DE" dirty="0"/>
              <a:t>3. Öffnungsklauseln, Art. 23, 85 Abs. 2, 89 Abs. 2 und 3 DS-GVO  </a:t>
            </a:r>
          </a:p>
          <a:p>
            <a:r>
              <a:rPr lang="de-DE" dirty="0"/>
              <a:t>- Art. 23 Abs. 1 DS-GVO </a:t>
            </a:r>
          </a:p>
          <a:p>
            <a:r>
              <a:rPr lang="de-DE" dirty="0"/>
              <a:t>Durch Rechtsvorschriften der Union oder der Mitgliedstaaten, denen der Verantwortliche oder der Auftragsverarbeiter unterliegt, können die Pflichten und Rechte gemäß den </a:t>
            </a:r>
            <a:r>
              <a:rPr lang="de-DE" dirty="0">
                <a:hlinkClick r:id="rId2"/>
              </a:rPr>
              <a:t>Artikeln 12</a:t>
            </a:r>
            <a:r>
              <a:rPr lang="de-DE" dirty="0"/>
              <a:t> bis </a:t>
            </a:r>
            <a:r>
              <a:rPr lang="de-DE" dirty="0">
                <a:hlinkClick r:id="rId3"/>
              </a:rPr>
              <a:t>22</a:t>
            </a:r>
            <a:r>
              <a:rPr lang="de-DE" dirty="0"/>
              <a:t> und </a:t>
            </a:r>
            <a:r>
              <a:rPr lang="de-DE" dirty="0">
                <a:hlinkClick r:id="rId4"/>
              </a:rPr>
              <a:t>Artikel 34</a:t>
            </a:r>
            <a:r>
              <a:rPr lang="de-DE" dirty="0"/>
              <a:t> sowie </a:t>
            </a:r>
            <a:r>
              <a:rPr lang="de-DE" dirty="0">
                <a:hlinkClick r:id="rId5"/>
              </a:rPr>
              <a:t>Artikel 5</a:t>
            </a:r>
            <a:r>
              <a:rPr lang="de-DE" dirty="0"/>
              <a:t>, insofern dessen Bestimmungen den in den </a:t>
            </a:r>
            <a:r>
              <a:rPr lang="de-DE" dirty="0">
                <a:hlinkClick r:id="rId2"/>
              </a:rPr>
              <a:t>Artikeln 12</a:t>
            </a:r>
            <a:r>
              <a:rPr lang="de-DE" dirty="0"/>
              <a:t> bis </a:t>
            </a:r>
            <a:r>
              <a:rPr lang="de-DE" dirty="0">
                <a:hlinkClick r:id="rId3"/>
              </a:rPr>
              <a:t>22</a:t>
            </a:r>
            <a:r>
              <a:rPr lang="de-DE" dirty="0"/>
              <a:t> vorgesehenen Rechten und Pflichten entsprechen, im Wege von Gesetzgebungsmaßnahmen beschränkt werden (…). </a:t>
            </a:r>
          </a:p>
          <a:p>
            <a:r>
              <a:rPr lang="de-DE" dirty="0"/>
              <a:t>&gt;solange der Wesensgehalt der Grundrechte gewahrt bleibt (frei nach der Norm) </a:t>
            </a:r>
          </a:p>
          <a:p>
            <a:r>
              <a:rPr lang="de-DE" dirty="0"/>
              <a:t>- Art. 89 bildet eine Öffnungsklausel für Archiv-, Forschungs-, und statistische Zwecke  </a:t>
            </a:r>
          </a:p>
          <a:p>
            <a:r>
              <a:rPr lang="de-DE" dirty="0"/>
              <a:t>- die umfassendste Regelung bildet § 27 BDSG, insbes. bzgl. der Informationspflichten und zu Art. 9 DS-GVO </a:t>
            </a:r>
          </a:p>
          <a:p>
            <a:endParaRPr lang="de-DE" dirty="0"/>
          </a:p>
          <a:p>
            <a:endParaRPr lang="de-DE" dirty="0"/>
          </a:p>
        </p:txBody>
      </p:sp>
      <p:sp>
        <p:nvSpPr>
          <p:cNvPr id="4" name="Datumsplatzhalter 3">
            <a:extLst>
              <a:ext uri="{FF2B5EF4-FFF2-40B4-BE49-F238E27FC236}">
                <a16:creationId xmlns:a16="http://schemas.microsoft.com/office/drawing/2014/main" id="{439BDA6F-6017-33D6-128E-188D4EE02117}"/>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9C3B899A-97F4-28FE-515F-BE4C7BC96124}"/>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CBAC5A13-865F-86B3-0335-84F7AF84E045}"/>
              </a:ext>
            </a:extLst>
          </p:cNvPr>
          <p:cNvSpPr>
            <a:spLocks noGrp="1"/>
          </p:cNvSpPr>
          <p:nvPr>
            <p:ph type="sldNum" sz="quarter" idx="12"/>
          </p:nvPr>
        </p:nvSpPr>
        <p:spPr/>
        <p:txBody>
          <a:bodyPr/>
          <a:lstStyle/>
          <a:p>
            <a:fld id="{57313B9B-E75B-4DA2-AE36-E4E09BC9CB4D}" type="slidenum">
              <a:rPr lang="de-DE" smtClean="0"/>
              <a:t>89</a:t>
            </a:fld>
            <a:endParaRPr lang="de-DE" dirty="0"/>
          </a:p>
        </p:txBody>
      </p:sp>
    </p:spTree>
    <p:extLst>
      <p:ext uri="{BB962C8B-B14F-4D97-AF65-F5344CB8AC3E}">
        <p14:creationId xmlns:p14="http://schemas.microsoft.com/office/powerpoint/2010/main" val="2715436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C8CC06-0E13-633A-8B41-354FF866370F}"/>
              </a:ext>
            </a:extLst>
          </p:cNvPr>
          <p:cNvSpPr>
            <a:spLocks noGrp="1"/>
          </p:cNvSpPr>
          <p:nvPr>
            <p:ph type="title"/>
          </p:nvPr>
        </p:nvSpPr>
        <p:spPr/>
        <p:txBody>
          <a:bodyPr/>
          <a:lstStyle/>
          <a:p>
            <a:r>
              <a:rPr lang="de-DE" dirty="0"/>
              <a:t>Sachlicher Anwendungsbereich – Art. 2 DSGVO</a:t>
            </a:r>
          </a:p>
        </p:txBody>
      </p:sp>
      <p:sp>
        <p:nvSpPr>
          <p:cNvPr id="3" name="Inhaltsplatzhalter 2">
            <a:extLst>
              <a:ext uri="{FF2B5EF4-FFF2-40B4-BE49-F238E27FC236}">
                <a16:creationId xmlns:a16="http://schemas.microsoft.com/office/drawing/2014/main" id="{C42C4F5A-F000-18F5-B35E-13FDB6238901}"/>
              </a:ext>
            </a:extLst>
          </p:cNvPr>
          <p:cNvSpPr>
            <a:spLocks noGrp="1"/>
          </p:cNvSpPr>
          <p:nvPr>
            <p:ph idx="1"/>
          </p:nvPr>
        </p:nvSpPr>
        <p:spPr/>
        <p:txBody>
          <a:bodyPr/>
          <a:lstStyle/>
          <a:p>
            <a:pPr marL="0" indent="0">
              <a:buNone/>
            </a:pPr>
            <a:r>
              <a:rPr lang="de-DE" dirty="0"/>
              <a:t>2. Ausnahmen vom Anwendungsbereich </a:t>
            </a:r>
          </a:p>
          <a:p>
            <a:pPr marL="0" indent="0">
              <a:buNone/>
            </a:pPr>
            <a:endParaRPr lang="de-DE" dirty="0"/>
          </a:p>
          <a:p>
            <a:pPr marL="0" indent="0">
              <a:buNone/>
            </a:pPr>
            <a:r>
              <a:rPr lang="de-DE" dirty="0"/>
              <a:t>- persönlicher und familiärer Bereich </a:t>
            </a:r>
          </a:p>
          <a:p>
            <a:pPr marL="0" indent="0">
              <a:buNone/>
            </a:pPr>
            <a:r>
              <a:rPr lang="de-DE" dirty="0"/>
              <a:t>(Auswirkung der grundrechtlich geschützten Privatsphäre…?!) </a:t>
            </a:r>
          </a:p>
          <a:p>
            <a:pPr marL="0" indent="0">
              <a:buNone/>
            </a:pPr>
            <a:endParaRPr lang="de-DE" dirty="0"/>
          </a:p>
          <a:p>
            <a:pPr>
              <a:buFontTx/>
              <a:buChar char="-"/>
            </a:pPr>
            <a:r>
              <a:rPr lang="de-DE" dirty="0"/>
              <a:t>Gemeinsame Außen- und Sicherheitspolitik</a:t>
            </a:r>
          </a:p>
          <a:p>
            <a:pPr>
              <a:buFontTx/>
              <a:buChar char="-"/>
            </a:pPr>
            <a:endParaRPr lang="de-DE" dirty="0"/>
          </a:p>
          <a:p>
            <a:pPr>
              <a:buFontTx/>
              <a:buChar char="-"/>
            </a:pPr>
            <a:r>
              <a:rPr lang="de-DE" dirty="0"/>
              <a:t>JI – Richtlinie (nicht: gesamte Justiz)</a:t>
            </a:r>
          </a:p>
          <a:p>
            <a:pPr>
              <a:buFontTx/>
              <a:buChar char="-"/>
            </a:pPr>
            <a:endParaRPr lang="de-DE" dirty="0"/>
          </a:p>
          <a:p>
            <a:pPr>
              <a:buFontTx/>
              <a:buChar char="-"/>
            </a:pPr>
            <a:r>
              <a:rPr lang="de-DE" dirty="0"/>
              <a:t>und eigentlich grundsätzlich: „Prinzip der begrenzten Einzelermächtigung“ – aber: EuGH-</a:t>
            </a:r>
            <a:r>
              <a:rPr lang="de-DE" dirty="0" err="1"/>
              <a:t>Rspr</a:t>
            </a:r>
            <a:r>
              <a:rPr lang="de-DE" dirty="0"/>
              <a:t>. entscheidet</a:t>
            </a:r>
          </a:p>
        </p:txBody>
      </p:sp>
      <p:sp>
        <p:nvSpPr>
          <p:cNvPr id="4" name="Datumsplatzhalter 3">
            <a:extLst>
              <a:ext uri="{FF2B5EF4-FFF2-40B4-BE49-F238E27FC236}">
                <a16:creationId xmlns:a16="http://schemas.microsoft.com/office/drawing/2014/main" id="{5904A317-B3C4-F02E-65F6-1342BB1905F6}"/>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E0D22A13-6471-75B1-8803-E5C6648206CC}"/>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AFD2174B-382E-BEED-7164-304F5522223B}"/>
              </a:ext>
            </a:extLst>
          </p:cNvPr>
          <p:cNvSpPr>
            <a:spLocks noGrp="1"/>
          </p:cNvSpPr>
          <p:nvPr>
            <p:ph type="sldNum" sz="quarter" idx="12"/>
          </p:nvPr>
        </p:nvSpPr>
        <p:spPr/>
        <p:txBody>
          <a:bodyPr/>
          <a:lstStyle/>
          <a:p>
            <a:fld id="{57313B9B-E75B-4DA2-AE36-E4E09BC9CB4D}" type="slidenum">
              <a:rPr lang="de-DE" smtClean="0"/>
              <a:t>9</a:t>
            </a:fld>
            <a:endParaRPr lang="de-DE" dirty="0"/>
          </a:p>
        </p:txBody>
      </p:sp>
    </p:spTree>
    <p:extLst>
      <p:ext uri="{BB962C8B-B14F-4D97-AF65-F5344CB8AC3E}">
        <p14:creationId xmlns:p14="http://schemas.microsoft.com/office/powerpoint/2010/main" val="37962980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99704-A92D-DBDA-FB2A-35029B595B43}"/>
              </a:ext>
            </a:extLst>
          </p:cNvPr>
          <p:cNvSpPr>
            <a:spLocks noGrp="1"/>
          </p:cNvSpPr>
          <p:nvPr>
            <p:ph type="title"/>
          </p:nvPr>
        </p:nvSpPr>
        <p:spPr/>
        <p:txBody>
          <a:bodyPr/>
          <a:lstStyle/>
          <a:p>
            <a:r>
              <a:rPr lang="de-DE" dirty="0"/>
              <a:t>II. Betroffenenrechte im Einzelnen</a:t>
            </a:r>
          </a:p>
        </p:txBody>
      </p:sp>
      <p:sp>
        <p:nvSpPr>
          <p:cNvPr id="3" name="Inhaltsplatzhalter 2">
            <a:extLst>
              <a:ext uri="{FF2B5EF4-FFF2-40B4-BE49-F238E27FC236}">
                <a16:creationId xmlns:a16="http://schemas.microsoft.com/office/drawing/2014/main" id="{0A106873-16E0-0EE0-0D37-9CEAFB430CEB}"/>
              </a:ext>
            </a:extLst>
          </p:cNvPr>
          <p:cNvSpPr>
            <a:spLocks noGrp="1"/>
          </p:cNvSpPr>
          <p:nvPr>
            <p:ph idx="1"/>
          </p:nvPr>
        </p:nvSpPr>
        <p:spPr/>
        <p:txBody>
          <a:bodyPr/>
          <a:lstStyle/>
          <a:p>
            <a:r>
              <a:rPr lang="de-DE" dirty="0"/>
              <a:t>1. Information</a:t>
            </a:r>
          </a:p>
          <a:p>
            <a:r>
              <a:rPr lang="de-DE" dirty="0"/>
              <a:t>- aufgrund des Transparenzgrundsatzes besteht eine antragsunabhängige Informationspflicht </a:t>
            </a:r>
          </a:p>
          <a:p>
            <a:r>
              <a:rPr lang="de-DE" dirty="0"/>
              <a:t>- es wird zwischen Datenerhebung </a:t>
            </a:r>
            <a:r>
              <a:rPr lang="de-DE" u="sng" dirty="0"/>
              <a:t>bei der betroffenen Person</a:t>
            </a:r>
            <a:r>
              <a:rPr lang="de-DE" dirty="0"/>
              <a:t> und </a:t>
            </a:r>
            <a:r>
              <a:rPr lang="de-DE" u="sng" dirty="0"/>
              <a:t>nicht bei der betroffenen Person</a:t>
            </a:r>
            <a:r>
              <a:rPr lang="de-DE" dirty="0"/>
              <a:t> unterschieden </a:t>
            </a:r>
          </a:p>
          <a:p>
            <a:r>
              <a:rPr lang="de-DE" dirty="0"/>
              <a:t>a) Bei der betroffenen Person, Art. 12 DS-GVO </a:t>
            </a:r>
          </a:p>
          <a:p>
            <a:r>
              <a:rPr lang="de-DE" dirty="0"/>
              <a:t>-  Informationspflicht gemäß des Katalogs der Abs. 1 und 2 </a:t>
            </a:r>
          </a:p>
          <a:p>
            <a:r>
              <a:rPr lang="de-DE" dirty="0"/>
              <a:t>- keine Informationspflicht, wenn die betroffene Person bereits über die Information verfügt </a:t>
            </a:r>
          </a:p>
          <a:p>
            <a:r>
              <a:rPr lang="de-DE" dirty="0"/>
              <a:t>- das BDSG kennt Ausnahmen, bspw. für zweckändernde Weiterverarbeitungen, §§ 32 ff. BDSG </a:t>
            </a:r>
          </a:p>
        </p:txBody>
      </p:sp>
      <p:sp>
        <p:nvSpPr>
          <p:cNvPr id="4" name="Datumsplatzhalter 3">
            <a:extLst>
              <a:ext uri="{FF2B5EF4-FFF2-40B4-BE49-F238E27FC236}">
                <a16:creationId xmlns:a16="http://schemas.microsoft.com/office/drawing/2014/main" id="{F6FF3304-0217-0198-49E4-F9094A149437}"/>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A982973A-A00D-E2EB-BA73-651B5CAF11A3}"/>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9DE0EF95-0DC5-D808-505E-F21D3298C285}"/>
              </a:ext>
            </a:extLst>
          </p:cNvPr>
          <p:cNvSpPr>
            <a:spLocks noGrp="1"/>
          </p:cNvSpPr>
          <p:nvPr>
            <p:ph type="sldNum" sz="quarter" idx="12"/>
          </p:nvPr>
        </p:nvSpPr>
        <p:spPr/>
        <p:txBody>
          <a:bodyPr/>
          <a:lstStyle/>
          <a:p>
            <a:fld id="{57313B9B-E75B-4DA2-AE36-E4E09BC9CB4D}" type="slidenum">
              <a:rPr lang="de-DE" smtClean="0"/>
              <a:t>90</a:t>
            </a:fld>
            <a:endParaRPr lang="de-DE" dirty="0"/>
          </a:p>
        </p:txBody>
      </p:sp>
    </p:spTree>
    <p:extLst>
      <p:ext uri="{BB962C8B-B14F-4D97-AF65-F5344CB8AC3E}">
        <p14:creationId xmlns:p14="http://schemas.microsoft.com/office/powerpoint/2010/main" val="25161764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C3F5BA-204C-A44B-D9BD-99A18DA10E38}"/>
              </a:ext>
            </a:extLst>
          </p:cNvPr>
          <p:cNvSpPr>
            <a:spLocks noGrp="1"/>
          </p:cNvSpPr>
          <p:nvPr>
            <p:ph type="title"/>
          </p:nvPr>
        </p:nvSpPr>
        <p:spPr/>
        <p:txBody>
          <a:bodyPr/>
          <a:lstStyle/>
          <a:p>
            <a:r>
              <a:rPr lang="de-DE" dirty="0"/>
              <a:t>II. Betroffenenrechte im Einzelnen</a:t>
            </a:r>
          </a:p>
        </p:txBody>
      </p:sp>
      <p:sp>
        <p:nvSpPr>
          <p:cNvPr id="3" name="Inhaltsplatzhalter 2">
            <a:extLst>
              <a:ext uri="{FF2B5EF4-FFF2-40B4-BE49-F238E27FC236}">
                <a16:creationId xmlns:a16="http://schemas.microsoft.com/office/drawing/2014/main" id="{A6838AA4-DDF0-E6F8-EE47-0230152E454E}"/>
              </a:ext>
            </a:extLst>
          </p:cNvPr>
          <p:cNvSpPr>
            <a:spLocks noGrp="1"/>
          </p:cNvSpPr>
          <p:nvPr>
            <p:ph idx="1"/>
          </p:nvPr>
        </p:nvSpPr>
        <p:spPr/>
        <p:txBody>
          <a:bodyPr>
            <a:normAutofit fontScale="92500" lnSpcReduction="10000"/>
          </a:bodyPr>
          <a:lstStyle/>
          <a:p>
            <a:r>
              <a:rPr lang="de-DE" dirty="0"/>
              <a:t>2. Auskunftsanspruch</a:t>
            </a:r>
          </a:p>
          <a:p>
            <a:r>
              <a:rPr lang="de-DE" dirty="0"/>
              <a:t>In Art. 8 Abs. 2 EU </a:t>
            </a:r>
            <a:r>
              <a:rPr lang="de-DE" b="1" dirty="0"/>
              <a:t>GR-Charta </a:t>
            </a:r>
            <a:r>
              <a:rPr lang="de-DE" dirty="0"/>
              <a:t>kodifiziert den Auskunftsanspruch; aber auch Art. 15 DS-GVO </a:t>
            </a:r>
          </a:p>
          <a:p>
            <a:r>
              <a:rPr lang="de-DE" dirty="0"/>
              <a:t>a) Voraussetzungen und Rechtsfolgen (Art. 15 DS-GVO, 34 Abs. 4 DS-GVO)</a:t>
            </a:r>
          </a:p>
          <a:p>
            <a:r>
              <a:rPr lang="de-DE" dirty="0"/>
              <a:t>- zunächst die Frage, ob Daten überhaupt verarbeitet werden</a:t>
            </a:r>
          </a:p>
          <a:p>
            <a:r>
              <a:rPr lang="de-DE" dirty="0"/>
              <a:t>- erstreckt sich auf die Informationen und die Details der Verarbeitung, sowie das Bestehen einer automatisierten Entscheidungsfindung </a:t>
            </a:r>
          </a:p>
          <a:p>
            <a:r>
              <a:rPr lang="de-DE" dirty="0"/>
              <a:t>- außerhalb des EU-Wirtschaftsraums müssen auch die Garantien mitgeteilt werden, </a:t>
            </a:r>
          </a:p>
          <a:p>
            <a:r>
              <a:rPr lang="de-DE" dirty="0"/>
              <a:t>- verfügt der Verantwortliche über eine große Menge an Information, kann er eine Präzisierung des Auskunftsanspruchs verlangen, Erwägungsgrund 63</a:t>
            </a:r>
          </a:p>
          <a:p>
            <a:r>
              <a:rPr lang="de-DE" dirty="0"/>
              <a:t>- die Daten müssen </a:t>
            </a:r>
            <a:r>
              <a:rPr lang="de-DE" u="sng" dirty="0"/>
              <a:t>als Kopie</a:t>
            </a:r>
            <a:r>
              <a:rPr lang="de-DE" dirty="0"/>
              <a:t> zur Verfügung gestellt werden </a:t>
            </a:r>
          </a:p>
          <a:p>
            <a:r>
              <a:rPr lang="de-DE" dirty="0"/>
              <a:t>- Grenze: Rechte und Freiheiten anderer Personen, Abs. 4 </a:t>
            </a:r>
          </a:p>
          <a:p>
            <a:endParaRPr lang="de-DE" dirty="0"/>
          </a:p>
          <a:p>
            <a:endParaRPr lang="de-DE" dirty="0"/>
          </a:p>
          <a:p>
            <a:endParaRPr lang="de-DE" dirty="0"/>
          </a:p>
          <a:p>
            <a:endParaRPr lang="de-DE" dirty="0"/>
          </a:p>
        </p:txBody>
      </p:sp>
      <p:sp>
        <p:nvSpPr>
          <p:cNvPr id="4" name="Datumsplatzhalter 3">
            <a:extLst>
              <a:ext uri="{FF2B5EF4-FFF2-40B4-BE49-F238E27FC236}">
                <a16:creationId xmlns:a16="http://schemas.microsoft.com/office/drawing/2014/main" id="{C11A1FF9-E84C-0D60-CAB1-F4748FF29461}"/>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B10D2E21-380B-2EDE-D017-096E43DBB093}"/>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DE1828B5-79E5-5F92-5A4C-0FF37415E605}"/>
              </a:ext>
            </a:extLst>
          </p:cNvPr>
          <p:cNvSpPr>
            <a:spLocks noGrp="1"/>
          </p:cNvSpPr>
          <p:nvPr>
            <p:ph type="sldNum" sz="quarter" idx="12"/>
          </p:nvPr>
        </p:nvSpPr>
        <p:spPr/>
        <p:txBody>
          <a:bodyPr/>
          <a:lstStyle/>
          <a:p>
            <a:fld id="{57313B9B-E75B-4DA2-AE36-E4E09BC9CB4D}" type="slidenum">
              <a:rPr lang="de-DE" smtClean="0"/>
              <a:t>91</a:t>
            </a:fld>
            <a:endParaRPr lang="de-DE" dirty="0"/>
          </a:p>
        </p:txBody>
      </p:sp>
    </p:spTree>
    <p:extLst>
      <p:ext uri="{BB962C8B-B14F-4D97-AF65-F5344CB8AC3E}">
        <p14:creationId xmlns:p14="http://schemas.microsoft.com/office/powerpoint/2010/main" val="32449536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D7403E-D7BC-E6FB-E3E4-6954764E9397}"/>
              </a:ext>
            </a:extLst>
          </p:cNvPr>
          <p:cNvSpPr>
            <a:spLocks noGrp="1"/>
          </p:cNvSpPr>
          <p:nvPr>
            <p:ph type="title"/>
          </p:nvPr>
        </p:nvSpPr>
        <p:spPr/>
        <p:txBody>
          <a:bodyPr/>
          <a:lstStyle/>
          <a:p>
            <a:r>
              <a:rPr lang="de-DE" dirty="0"/>
              <a:t>II. Betroffenenrechte im Einzelnen</a:t>
            </a:r>
          </a:p>
        </p:txBody>
      </p:sp>
      <p:sp>
        <p:nvSpPr>
          <p:cNvPr id="3" name="Inhaltsplatzhalter 2">
            <a:extLst>
              <a:ext uri="{FF2B5EF4-FFF2-40B4-BE49-F238E27FC236}">
                <a16:creationId xmlns:a16="http://schemas.microsoft.com/office/drawing/2014/main" id="{9DFBBF3F-B481-B3CD-A129-4BB00F988009}"/>
              </a:ext>
            </a:extLst>
          </p:cNvPr>
          <p:cNvSpPr>
            <a:spLocks noGrp="1"/>
          </p:cNvSpPr>
          <p:nvPr>
            <p:ph idx="1"/>
          </p:nvPr>
        </p:nvSpPr>
        <p:spPr/>
        <p:txBody>
          <a:bodyPr/>
          <a:lstStyle/>
          <a:p>
            <a:r>
              <a:rPr lang="de-DE" dirty="0"/>
              <a:t>2. Auskunftsanspruch</a:t>
            </a:r>
          </a:p>
          <a:p>
            <a:r>
              <a:rPr lang="de-DE" dirty="0"/>
              <a:t>b) Ausnahmen </a:t>
            </a:r>
          </a:p>
          <a:p>
            <a:r>
              <a:rPr lang="de-DE" dirty="0"/>
              <a:t>- 12 Abs. 5 DS-GVO: offenkundig unbegründete oder – insbesondere im Fall von häufiger Wiederholung – exzessive Anträge. </a:t>
            </a:r>
          </a:p>
          <a:p>
            <a:r>
              <a:rPr lang="de-DE" dirty="0"/>
              <a:t> - gemäß 34 BDSG müssen Daten, die allein der Datensicherung dienen nicht herausgegeben werden </a:t>
            </a:r>
          </a:p>
          <a:p>
            <a:r>
              <a:rPr lang="de-DE" dirty="0"/>
              <a:t>- gemäß 33 BDSG bei Gefährdung der Aufgabenerfüllung der öffentlichen Stelle </a:t>
            </a:r>
          </a:p>
          <a:p>
            <a:r>
              <a:rPr lang="de-DE" dirty="0"/>
              <a:t>- gemäß 29 BDSG bei Geheimhaltungspflichten </a:t>
            </a:r>
          </a:p>
          <a:p>
            <a:endParaRPr lang="de-DE" dirty="0"/>
          </a:p>
        </p:txBody>
      </p:sp>
      <p:sp>
        <p:nvSpPr>
          <p:cNvPr id="4" name="Datumsplatzhalter 3">
            <a:extLst>
              <a:ext uri="{FF2B5EF4-FFF2-40B4-BE49-F238E27FC236}">
                <a16:creationId xmlns:a16="http://schemas.microsoft.com/office/drawing/2014/main" id="{DA6D830F-5ABC-0BA6-F05B-B1D273774DFE}"/>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87ADAB81-EEAC-246A-3922-288911BDA638}"/>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F43444DA-F894-4225-E9E1-9B25BB44F281}"/>
              </a:ext>
            </a:extLst>
          </p:cNvPr>
          <p:cNvSpPr>
            <a:spLocks noGrp="1"/>
          </p:cNvSpPr>
          <p:nvPr>
            <p:ph type="sldNum" sz="quarter" idx="12"/>
          </p:nvPr>
        </p:nvSpPr>
        <p:spPr/>
        <p:txBody>
          <a:bodyPr/>
          <a:lstStyle/>
          <a:p>
            <a:fld id="{57313B9B-E75B-4DA2-AE36-E4E09BC9CB4D}" type="slidenum">
              <a:rPr lang="de-DE" smtClean="0"/>
              <a:t>92</a:t>
            </a:fld>
            <a:endParaRPr lang="de-DE" dirty="0"/>
          </a:p>
        </p:txBody>
      </p:sp>
    </p:spTree>
    <p:extLst>
      <p:ext uri="{BB962C8B-B14F-4D97-AF65-F5344CB8AC3E}">
        <p14:creationId xmlns:p14="http://schemas.microsoft.com/office/powerpoint/2010/main" val="31472697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85FBAE-6356-0F57-CA28-C8F90CEF1516}"/>
              </a:ext>
            </a:extLst>
          </p:cNvPr>
          <p:cNvSpPr>
            <a:spLocks noGrp="1"/>
          </p:cNvSpPr>
          <p:nvPr>
            <p:ph type="title"/>
          </p:nvPr>
        </p:nvSpPr>
        <p:spPr/>
        <p:txBody>
          <a:bodyPr/>
          <a:lstStyle/>
          <a:p>
            <a:r>
              <a:rPr lang="de-DE" dirty="0"/>
              <a:t>II. Betroffenenrechte im Einzelnen</a:t>
            </a:r>
          </a:p>
        </p:txBody>
      </p:sp>
      <p:sp>
        <p:nvSpPr>
          <p:cNvPr id="3" name="Inhaltsplatzhalter 2">
            <a:extLst>
              <a:ext uri="{FF2B5EF4-FFF2-40B4-BE49-F238E27FC236}">
                <a16:creationId xmlns:a16="http://schemas.microsoft.com/office/drawing/2014/main" id="{36C73E5A-6AB3-EA68-F64A-D0F7C0664808}"/>
              </a:ext>
            </a:extLst>
          </p:cNvPr>
          <p:cNvSpPr>
            <a:spLocks noGrp="1"/>
          </p:cNvSpPr>
          <p:nvPr>
            <p:ph idx="1"/>
          </p:nvPr>
        </p:nvSpPr>
        <p:spPr/>
        <p:txBody>
          <a:bodyPr/>
          <a:lstStyle/>
          <a:p>
            <a:r>
              <a:rPr lang="de-DE" dirty="0"/>
              <a:t>3. Berichtigung, Art. 16 DS-GVO </a:t>
            </a:r>
          </a:p>
          <a:p>
            <a:r>
              <a:rPr lang="de-DE" dirty="0"/>
              <a:t>- falsche Daten können berichtigt und vervollständigt werden </a:t>
            </a:r>
          </a:p>
          <a:p>
            <a:r>
              <a:rPr lang="de-DE" dirty="0"/>
              <a:t>- folgt dem Grundsatz der Datenrichtigkeit, Art. 5 Abs. 1 </a:t>
            </a:r>
            <a:r>
              <a:rPr lang="de-DE" dirty="0" err="1"/>
              <a:t>lit</a:t>
            </a:r>
            <a:r>
              <a:rPr lang="de-DE" dirty="0"/>
              <a:t>. d DS-GVO </a:t>
            </a:r>
          </a:p>
          <a:p>
            <a:r>
              <a:rPr lang="de-DE" dirty="0"/>
              <a:t>- es besteht eine Nachberichtspflicht nach der Berichtigung; </a:t>
            </a:r>
            <a:r>
              <a:rPr lang="de-DE" dirty="0" err="1"/>
              <a:t>Ausn</a:t>
            </a:r>
            <a:r>
              <a:rPr lang="de-DE" dirty="0"/>
              <a:t>. Unmöglichkeit/unverhältnismäßig hoher Aufwand </a:t>
            </a:r>
          </a:p>
          <a:p>
            <a:r>
              <a:rPr lang="de-DE" dirty="0"/>
              <a:t>- gemäß § 27 BDSG besteht eine Ausnahme für Forschungs- und Statistikzwecke </a:t>
            </a:r>
          </a:p>
          <a:p>
            <a:endParaRPr lang="de-DE" dirty="0"/>
          </a:p>
          <a:p>
            <a:endParaRPr lang="de-DE" dirty="0"/>
          </a:p>
        </p:txBody>
      </p:sp>
      <p:sp>
        <p:nvSpPr>
          <p:cNvPr id="4" name="Datumsplatzhalter 3">
            <a:extLst>
              <a:ext uri="{FF2B5EF4-FFF2-40B4-BE49-F238E27FC236}">
                <a16:creationId xmlns:a16="http://schemas.microsoft.com/office/drawing/2014/main" id="{1A37DE84-E934-855E-C58E-DC2D6ECBDC22}"/>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4F360C19-3932-F078-4AF8-91FC5E4CCA8D}"/>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6BA227C9-13A1-DE55-A21E-BE6EE26BC6E5}"/>
              </a:ext>
            </a:extLst>
          </p:cNvPr>
          <p:cNvSpPr>
            <a:spLocks noGrp="1"/>
          </p:cNvSpPr>
          <p:nvPr>
            <p:ph type="sldNum" sz="quarter" idx="12"/>
          </p:nvPr>
        </p:nvSpPr>
        <p:spPr/>
        <p:txBody>
          <a:bodyPr/>
          <a:lstStyle/>
          <a:p>
            <a:fld id="{57313B9B-E75B-4DA2-AE36-E4E09BC9CB4D}" type="slidenum">
              <a:rPr lang="de-DE" smtClean="0"/>
              <a:t>93</a:t>
            </a:fld>
            <a:endParaRPr lang="de-DE" dirty="0"/>
          </a:p>
        </p:txBody>
      </p:sp>
    </p:spTree>
    <p:extLst>
      <p:ext uri="{BB962C8B-B14F-4D97-AF65-F5344CB8AC3E}">
        <p14:creationId xmlns:p14="http://schemas.microsoft.com/office/powerpoint/2010/main" val="34547027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4A6BB1-4059-DEEA-DD73-518D6E616F87}"/>
              </a:ext>
            </a:extLst>
          </p:cNvPr>
          <p:cNvSpPr>
            <a:spLocks noGrp="1"/>
          </p:cNvSpPr>
          <p:nvPr>
            <p:ph type="title"/>
          </p:nvPr>
        </p:nvSpPr>
        <p:spPr/>
        <p:txBody>
          <a:bodyPr/>
          <a:lstStyle/>
          <a:p>
            <a:r>
              <a:rPr lang="de-DE" dirty="0"/>
              <a:t>II. Betroffenenrechte im Einzelnen</a:t>
            </a:r>
            <a:br>
              <a:rPr lang="de-DE" dirty="0"/>
            </a:br>
            <a:r>
              <a:rPr lang="de-DE" dirty="0"/>
              <a:t>4. Löschung </a:t>
            </a:r>
          </a:p>
        </p:txBody>
      </p:sp>
      <p:sp>
        <p:nvSpPr>
          <p:cNvPr id="3" name="Inhaltsplatzhalter 2">
            <a:extLst>
              <a:ext uri="{FF2B5EF4-FFF2-40B4-BE49-F238E27FC236}">
                <a16:creationId xmlns:a16="http://schemas.microsoft.com/office/drawing/2014/main" id="{186576D7-2FBF-5F32-DC40-FA7A2F5A3A62}"/>
              </a:ext>
            </a:extLst>
          </p:cNvPr>
          <p:cNvSpPr>
            <a:spLocks noGrp="1"/>
          </p:cNvSpPr>
          <p:nvPr>
            <p:ph idx="1"/>
          </p:nvPr>
        </p:nvSpPr>
        <p:spPr>
          <a:xfrm>
            <a:off x="684937" y="1354034"/>
            <a:ext cx="6602385" cy="4489180"/>
          </a:xfrm>
        </p:spPr>
        <p:txBody>
          <a:bodyPr>
            <a:normAutofit lnSpcReduction="10000"/>
          </a:bodyPr>
          <a:lstStyle/>
          <a:p>
            <a:r>
              <a:rPr lang="de-DE" dirty="0"/>
              <a:t>- korrespondiert mit dem Grundsatz der Speicherbegrenzung </a:t>
            </a:r>
          </a:p>
          <a:p>
            <a:r>
              <a:rPr lang="de-DE" dirty="0"/>
              <a:t>- der Verantwortliche ist zur Löschung verpflichtet, wenn er die Daten nicht mehr braucht </a:t>
            </a:r>
          </a:p>
          <a:p>
            <a:r>
              <a:rPr lang="de-DE" dirty="0"/>
              <a:t>&gt;bspw. ausgeschiedener Mitarbeiter, oder widerrufene Einwilligung, Widerspruch nach Art. 21 DS-GVO</a:t>
            </a:r>
          </a:p>
          <a:p>
            <a:r>
              <a:rPr lang="de-DE" dirty="0"/>
              <a:t>- ebenso bei unrechtmäßiger Verarbeitung </a:t>
            </a:r>
          </a:p>
          <a:p>
            <a:r>
              <a:rPr lang="de-DE" dirty="0"/>
              <a:t>- allerdings nicht bei rechtlicher Verpflichtung </a:t>
            </a:r>
          </a:p>
          <a:p>
            <a:r>
              <a:rPr lang="de-DE" dirty="0"/>
              <a:t>- in § 4 Abs. 5 BDSG gilt eine spezielle Löschfrist für die Videoüberwachung</a:t>
            </a:r>
          </a:p>
          <a:p>
            <a:r>
              <a:rPr lang="de-DE" dirty="0"/>
              <a:t>- gemäß Art. 19 DSGVO besteht eine </a:t>
            </a:r>
            <a:r>
              <a:rPr lang="de-DE" u="sng" dirty="0"/>
              <a:t>Nachberichtspflicht</a:t>
            </a:r>
            <a:r>
              <a:rPr lang="de-DE" dirty="0"/>
              <a:t>, wenn Daten gelöscht worden sind, nachdem sie gegenüber Dritten offengelegt worden sind </a:t>
            </a:r>
          </a:p>
          <a:p>
            <a:r>
              <a:rPr lang="de-DE" dirty="0"/>
              <a:t>- Gemäß Art. 17 Abs. 2 DS-GVO besteht eine Informationspflicht, gegenüber Dritten bzgl. der Löschung (auf Antrag) </a:t>
            </a:r>
          </a:p>
          <a:p>
            <a:endParaRPr lang="de-DE" dirty="0"/>
          </a:p>
          <a:p>
            <a:endParaRPr lang="de-DE" dirty="0"/>
          </a:p>
        </p:txBody>
      </p:sp>
      <p:sp>
        <p:nvSpPr>
          <p:cNvPr id="4" name="Datumsplatzhalter 3">
            <a:extLst>
              <a:ext uri="{FF2B5EF4-FFF2-40B4-BE49-F238E27FC236}">
                <a16:creationId xmlns:a16="http://schemas.microsoft.com/office/drawing/2014/main" id="{55BC63B9-2203-8709-AFEE-03935D870C8E}"/>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739CF5AD-F843-5B46-BF43-A84632FC2370}"/>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EDB94E57-5CF1-CC82-44A6-548444D37F16}"/>
              </a:ext>
            </a:extLst>
          </p:cNvPr>
          <p:cNvSpPr>
            <a:spLocks noGrp="1"/>
          </p:cNvSpPr>
          <p:nvPr>
            <p:ph type="sldNum" sz="quarter" idx="12"/>
          </p:nvPr>
        </p:nvSpPr>
        <p:spPr/>
        <p:txBody>
          <a:bodyPr/>
          <a:lstStyle/>
          <a:p>
            <a:fld id="{57313B9B-E75B-4DA2-AE36-E4E09BC9CB4D}" type="slidenum">
              <a:rPr lang="de-DE" smtClean="0"/>
              <a:t>94</a:t>
            </a:fld>
            <a:endParaRPr lang="de-DE" dirty="0"/>
          </a:p>
        </p:txBody>
      </p:sp>
    </p:spTree>
    <p:extLst>
      <p:ext uri="{BB962C8B-B14F-4D97-AF65-F5344CB8AC3E}">
        <p14:creationId xmlns:p14="http://schemas.microsoft.com/office/powerpoint/2010/main" val="38431424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B13CC-F39B-FD69-A132-A33CE114F84B}"/>
              </a:ext>
            </a:extLst>
          </p:cNvPr>
          <p:cNvSpPr>
            <a:spLocks noGrp="1"/>
          </p:cNvSpPr>
          <p:nvPr>
            <p:ph type="title"/>
          </p:nvPr>
        </p:nvSpPr>
        <p:spPr/>
        <p:txBody>
          <a:bodyPr/>
          <a:lstStyle/>
          <a:p>
            <a:r>
              <a:rPr lang="de-DE" dirty="0"/>
              <a:t>II. Betroffenenrechte im Einzelnen</a:t>
            </a:r>
            <a:br>
              <a:rPr lang="de-DE" dirty="0"/>
            </a:br>
            <a:r>
              <a:rPr lang="de-DE" dirty="0"/>
              <a:t>4. Löschung - Ausnahmen</a:t>
            </a:r>
          </a:p>
        </p:txBody>
      </p:sp>
      <p:sp>
        <p:nvSpPr>
          <p:cNvPr id="3" name="Inhaltsplatzhalter 2">
            <a:extLst>
              <a:ext uri="{FF2B5EF4-FFF2-40B4-BE49-F238E27FC236}">
                <a16:creationId xmlns:a16="http://schemas.microsoft.com/office/drawing/2014/main" id="{A20933A9-718F-697E-BBC2-D4910411CBE7}"/>
              </a:ext>
            </a:extLst>
          </p:cNvPr>
          <p:cNvSpPr>
            <a:spLocks noGrp="1"/>
          </p:cNvSpPr>
          <p:nvPr>
            <p:ph idx="1"/>
          </p:nvPr>
        </p:nvSpPr>
        <p:spPr/>
        <p:txBody>
          <a:bodyPr>
            <a:normAutofit lnSpcReduction="10000"/>
          </a:bodyPr>
          <a:lstStyle/>
          <a:p>
            <a:r>
              <a:rPr lang="de-DE" dirty="0"/>
              <a:t>- unbegründete und exzessive Anträge </a:t>
            </a:r>
          </a:p>
          <a:p>
            <a:r>
              <a:rPr lang="de-DE" dirty="0"/>
              <a:t>- soweit die Verarbeitung zur Ausübung des </a:t>
            </a:r>
            <a:r>
              <a:rPr lang="de-DE" b="1" u="sng" dirty="0"/>
              <a:t>Rechts auf freie Meinungsäußerung und Information</a:t>
            </a:r>
            <a:r>
              <a:rPr lang="de-DE" dirty="0"/>
              <a:t> erforderlich ist, Art. 17 Abs.  3 DS-GVO</a:t>
            </a:r>
          </a:p>
          <a:p>
            <a:r>
              <a:rPr lang="de-DE" dirty="0"/>
              <a:t>- Erfüllung einer rechtlichen Verpflichtung </a:t>
            </a:r>
          </a:p>
          <a:p>
            <a:r>
              <a:rPr lang="de-DE" dirty="0"/>
              <a:t>- öffentliches Interesse/Ausübung öffentlicher Gewalt </a:t>
            </a:r>
          </a:p>
          <a:p>
            <a:r>
              <a:rPr lang="de-DE" dirty="0"/>
              <a:t>- öffentliche Gesundheit </a:t>
            </a:r>
          </a:p>
          <a:p>
            <a:r>
              <a:rPr lang="de-DE" dirty="0"/>
              <a:t>- Archiv-, Forschungs-, und statistische Zwecke </a:t>
            </a:r>
          </a:p>
          <a:p>
            <a:r>
              <a:rPr lang="de-DE" dirty="0"/>
              <a:t>- Geltendmachung von Rechtsansprüchen </a:t>
            </a:r>
          </a:p>
          <a:p>
            <a:r>
              <a:rPr lang="de-DE" dirty="0"/>
              <a:t>- gemäß § 35 BDSG: bei nicht, oder unverhältnismäßig hohem Aufwand und geringem Löschinteresse </a:t>
            </a:r>
          </a:p>
          <a:p>
            <a:r>
              <a:rPr lang="de-DE" dirty="0"/>
              <a:t>- nach BDSG ist eine Einschränkung (statt Löschung) möglich, wenn der Verantwortliche besondere schutzwürdige Interessen verfolgt </a:t>
            </a:r>
          </a:p>
        </p:txBody>
      </p:sp>
      <p:sp>
        <p:nvSpPr>
          <p:cNvPr id="4" name="Datumsplatzhalter 3">
            <a:extLst>
              <a:ext uri="{FF2B5EF4-FFF2-40B4-BE49-F238E27FC236}">
                <a16:creationId xmlns:a16="http://schemas.microsoft.com/office/drawing/2014/main" id="{12973D11-AF2E-94C3-4183-8E8A5C2DD963}"/>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F531A9DA-674A-F001-5DA8-F8C2C217749E}"/>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FE8534CD-A941-3EC2-C13B-B64CA2C58F79}"/>
              </a:ext>
            </a:extLst>
          </p:cNvPr>
          <p:cNvSpPr>
            <a:spLocks noGrp="1"/>
          </p:cNvSpPr>
          <p:nvPr>
            <p:ph type="sldNum" sz="quarter" idx="12"/>
          </p:nvPr>
        </p:nvSpPr>
        <p:spPr/>
        <p:txBody>
          <a:bodyPr/>
          <a:lstStyle/>
          <a:p>
            <a:fld id="{57313B9B-E75B-4DA2-AE36-E4E09BC9CB4D}" type="slidenum">
              <a:rPr lang="de-DE" smtClean="0"/>
              <a:t>95</a:t>
            </a:fld>
            <a:endParaRPr lang="de-DE" dirty="0"/>
          </a:p>
        </p:txBody>
      </p:sp>
    </p:spTree>
    <p:extLst>
      <p:ext uri="{BB962C8B-B14F-4D97-AF65-F5344CB8AC3E}">
        <p14:creationId xmlns:p14="http://schemas.microsoft.com/office/powerpoint/2010/main" val="7725990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CE0D7C-706E-6BE2-C46B-4CD566C20CB4}"/>
              </a:ext>
            </a:extLst>
          </p:cNvPr>
          <p:cNvSpPr>
            <a:spLocks noGrp="1"/>
          </p:cNvSpPr>
          <p:nvPr>
            <p:ph type="title"/>
          </p:nvPr>
        </p:nvSpPr>
        <p:spPr/>
        <p:txBody>
          <a:bodyPr/>
          <a:lstStyle/>
          <a:p>
            <a:r>
              <a:rPr lang="de-DE" dirty="0"/>
              <a:t>5. Einschränkung (Sperrung) </a:t>
            </a:r>
          </a:p>
        </p:txBody>
      </p:sp>
      <p:sp>
        <p:nvSpPr>
          <p:cNvPr id="3" name="Inhaltsplatzhalter 2">
            <a:extLst>
              <a:ext uri="{FF2B5EF4-FFF2-40B4-BE49-F238E27FC236}">
                <a16:creationId xmlns:a16="http://schemas.microsoft.com/office/drawing/2014/main" id="{EC6E30BB-A21D-45CE-F3C3-45EF7FD6133A}"/>
              </a:ext>
            </a:extLst>
          </p:cNvPr>
          <p:cNvSpPr>
            <a:spLocks noGrp="1"/>
          </p:cNvSpPr>
          <p:nvPr>
            <p:ph idx="1"/>
          </p:nvPr>
        </p:nvSpPr>
        <p:spPr/>
        <p:txBody>
          <a:bodyPr>
            <a:normAutofit fontScale="92500" lnSpcReduction="20000"/>
          </a:bodyPr>
          <a:lstStyle/>
          <a:p>
            <a:pPr>
              <a:buFontTx/>
              <a:buChar char="-"/>
            </a:pPr>
            <a:r>
              <a:rPr lang="de-DE" dirty="0"/>
              <a:t>Art. 4 Nr. 3 DS-GVO </a:t>
            </a:r>
          </a:p>
          <a:p>
            <a:pPr marL="0" indent="0">
              <a:buNone/>
            </a:pPr>
            <a:r>
              <a:rPr lang="de-DE" dirty="0"/>
              <a:t>a) Voraussetzungen und Rechtsfolgen </a:t>
            </a:r>
          </a:p>
          <a:p>
            <a:pPr>
              <a:buFontTx/>
              <a:buChar char="-"/>
            </a:pPr>
            <a:r>
              <a:rPr lang="de-DE" dirty="0"/>
              <a:t>Wenn die Richtigkeit der Daten bestritten wird </a:t>
            </a:r>
          </a:p>
          <a:p>
            <a:pPr>
              <a:buFontTx/>
              <a:buChar char="-"/>
            </a:pPr>
            <a:r>
              <a:rPr lang="de-DE" dirty="0"/>
              <a:t>Bei rechtswidriger Verarbeitung und Ablehnung der Löschung der betroffenen Person </a:t>
            </a:r>
          </a:p>
          <a:p>
            <a:pPr>
              <a:buFontTx/>
              <a:buChar char="-"/>
            </a:pPr>
            <a:r>
              <a:rPr lang="de-DE" dirty="0"/>
              <a:t>Notwendigkeit zur Geltendmachung, Ausübung, oder Verteidigung gegen Rechtsansprüche </a:t>
            </a:r>
          </a:p>
          <a:p>
            <a:pPr>
              <a:buFontTx/>
              <a:buChar char="-"/>
            </a:pPr>
            <a:r>
              <a:rPr lang="de-DE" dirty="0"/>
              <a:t>Unklarem Widerspruch </a:t>
            </a:r>
          </a:p>
          <a:p>
            <a:pPr>
              <a:buFontTx/>
              <a:buChar char="-"/>
            </a:pPr>
            <a:r>
              <a:rPr lang="de-DE" dirty="0"/>
              <a:t>Rechtsfolge: Keine Verarbeitung außerhalb der Speicherung </a:t>
            </a:r>
          </a:p>
          <a:p>
            <a:pPr>
              <a:buFontTx/>
              <a:buChar char="-"/>
            </a:pPr>
            <a:r>
              <a:rPr lang="de-DE" dirty="0"/>
              <a:t>Mitteilungspflicht gemäß Ar.t 19 DS-GVP </a:t>
            </a:r>
          </a:p>
          <a:p>
            <a:pPr marL="0" indent="0">
              <a:buNone/>
            </a:pPr>
            <a:r>
              <a:rPr lang="de-DE" dirty="0"/>
              <a:t>b) Ausnahmen </a:t>
            </a:r>
          </a:p>
          <a:p>
            <a:pPr marL="0" indent="0">
              <a:buNone/>
            </a:pPr>
            <a:r>
              <a:rPr lang="de-DE" dirty="0"/>
              <a:t>- Offenkundig unbegründet und exzessive Anträge  </a:t>
            </a:r>
          </a:p>
          <a:p>
            <a:pPr>
              <a:buFontTx/>
              <a:buChar char="-"/>
            </a:pPr>
            <a:r>
              <a:rPr lang="de-DE" dirty="0"/>
              <a:t>Forschungs- oder statistische und Archivzwecke </a:t>
            </a:r>
          </a:p>
          <a:p>
            <a:pPr>
              <a:buFontTx/>
              <a:buChar char="-"/>
            </a:pPr>
            <a:endParaRPr lang="de-DE" dirty="0"/>
          </a:p>
          <a:p>
            <a:pPr marL="342900" indent="-342900">
              <a:buAutoNum type="alphaLcParenR"/>
            </a:pPr>
            <a:endParaRPr lang="de-DE" dirty="0"/>
          </a:p>
        </p:txBody>
      </p:sp>
      <p:sp>
        <p:nvSpPr>
          <p:cNvPr id="4" name="Datumsplatzhalter 3">
            <a:extLst>
              <a:ext uri="{FF2B5EF4-FFF2-40B4-BE49-F238E27FC236}">
                <a16:creationId xmlns:a16="http://schemas.microsoft.com/office/drawing/2014/main" id="{A3FB6514-CD2A-C45E-2226-825120F7AF9A}"/>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F72357ED-4E0F-760F-5470-F20AFFDD22FB}"/>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A0CDF19D-BE05-4433-1518-6A117C6529B7}"/>
              </a:ext>
            </a:extLst>
          </p:cNvPr>
          <p:cNvSpPr>
            <a:spLocks noGrp="1"/>
          </p:cNvSpPr>
          <p:nvPr>
            <p:ph type="sldNum" sz="quarter" idx="12"/>
          </p:nvPr>
        </p:nvSpPr>
        <p:spPr/>
        <p:txBody>
          <a:bodyPr/>
          <a:lstStyle/>
          <a:p>
            <a:fld id="{57313B9B-E75B-4DA2-AE36-E4E09BC9CB4D}" type="slidenum">
              <a:rPr lang="de-DE" smtClean="0"/>
              <a:t>96</a:t>
            </a:fld>
            <a:endParaRPr lang="de-DE" dirty="0"/>
          </a:p>
        </p:txBody>
      </p:sp>
    </p:spTree>
    <p:extLst>
      <p:ext uri="{BB962C8B-B14F-4D97-AF65-F5344CB8AC3E}">
        <p14:creationId xmlns:p14="http://schemas.microsoft.com/office/powerpoint/2010/main" val="306960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5E455B-5B56-9E8F-83E5-83BA1B83CA9B}"/>
              </a:ext>
            </a:extLst>
          </p:cNvPr>
          <p:cNvSpPr>
            <a:spLocks noGrp="1"/>
          </p:cNvSpPr>
          <p:nvPr>
            <p:ph type="title"/>
          </p:nvPr>
        </p:nvSpPr>
        <p:spPr>
          <a:xfrm>
            <a:off x="852819" y="286604"/>
            <a:ext cx="7543800" cy="900000"/>
          </a:xfrm>
        </p:spPr>
        <p:txBody>
          <a:bodyPr/>
          <a:lstStyle/>
          <a:p>
            <a:r>
              <a:rPr lang="de-DE" dirty="0"/>
              <a:t>6. Recht auf Datenübertragbarkeit, Art. 20 DS-GVO  </a:t>
            </a:r>
          </a:p>
        </p:txBody>
      </p:sp>
      <p:sp>
        <p:nvSpPr>
          <p:cNvPr id="3" name="Inhaltsplatzhalter 2">
            <a:extLst>
              <a:ext uri="{FF2B5EF4-FFF2-40B4-BE49-F238E27FC236}">
                <a16:creationId xmlns:a16="http://schemas.microsoft.com/office/drawing/2014/main" id="{5B5BB224-1335-E211-B419-34B981D7F0C4}"/>
              </a:ext>
            </a:extLst>
          </p:cNvPr>
          <p:cNvSpPr>
            <a:spLocks noGrp="1"/>
          </p:cNvSpPr>
          <p:nvPr>
            <p:ph idx="1"/>
          </p:nvPr>
        </p:nvSpPr>
        <p:spPr>
          <a:xfrm>
            <a:off x="934927" y="1286607"/>
            <a:ext cx="6602385" cy="4489180"/>
          </a:xfrm>
        </p:spPr>
        <p:txBody>
          <a:bodyPr>
            <a:normAutofit fontScale="85000" lnSpcReduction="10000"/>
          </a:bodyPr>
          <a:lstStyle/>
          <a:p>
            <a:pPr marL="342900" indent="-342900">
              <a:buAutoNum type="alphaLcParenR"/>
            </a:pPr>
            <a:r>
              <a:rPr lang="de-DE" dirty="0"/>
              <a:t>Bedeutung </a:t>
            </a:r>
          </a:p>
          <a:p>
            <a:pPr>
              <a:buFontTx/>
              <a:buChar char="-"/>
            </a:pPr>
            <a:r>
              <a:rPr lang="de-DE" dirty="0"/>
              <a:t>antragsabhängig </a:t>
            </a:r>
          </a:p>
          <a:p>
            <a:pPr>
              <a:buFontTx/>
              <a:buChar char="-"/>
            </a:pPr>
            <a:r>
              <a:rPr lang="de-DE" dirty="0"/>
              <a:t>neu geschaffenes Recht </a:t>
            </a:r>
          </a:p>
          <a:p>
            <a:pPr>
              <a:buFontTx/>
              <a:buChar char="-"/>
            </a:pPr>
            <a:r>
              <a:rPr lang="de-DE" dirty="0"/>
              <a:t> Ziel: Kontrolle über die Daten </a:t>
            </a:r>
          </a:p>
          <a:p>
            <a:pPr>
              <a:buFontTx/>
              <a:buChar char="-"/>
            </a:pPr>
            <a:r>
              <a:rPr lang="de-DE" dirty="0"/>
              <a:t>unkomplizierter Wechsel/Übertragung zwischen den Verantwortlichen</a:t>
            </a:r>
          </a:p>
          <a:p>
            <a:pPr>
              <a:buFontTx/>
              <a:buChar char="-"/>
            </a:pPr>
            <a:endParaRPr lang="de-DE" dirty="0"/>
          </a:p>
          <a:p>
            <a:pPr>
              <a:buFontTx/>
              <a:buChar char="-"/>
            </a:pPr>
            <a:r>
              <a:rPr lang="de-DE" dirty="0"/>
              <a:t>b) Voraussetzungen und Rechtsfolgen </a:t>
            </a:r>
          </a:p>
          <a:p>
            <a:pPr>
              <a:buFontTx/>
              <a:buChar char="-"/>
            </a:pPr>
            <a:r>
              <a:rPr lang="de-DE" dirty="0"/>
              <a:t>Einwilligung </a:t>
            </a:r>
          </a:p>
          <a:p>
            <a:pPr>
              <a:buFontTx/>
              <a:buChar char="-"/>
            </a:pPr>
            <a:r>
              <a:rPr lang="de-DE" dirty="0"/>
              <a:t>die betroffene Person bereitgestellte Informationen, die sie </a:t>
            </a:r>
            <a:r>
              <a:rPr lang="de-DE" u="sng" dirty="0"/>
              <a:t>bereitgestellt</a:t>
            </a:r>
            <a:r>
              <a:rPr lang="de-DE" dirty="0"/>
              <a:t> hat (nicht alle) </a:t>
            </a:r>
          </a:p>
          <a:p>
            <a:pPr>
              <a:buFontTx/>
              <a:buChar char="-"/>
            </a:pPr>
            <a:r>
              <a:rPr lang="de-DE" dirty="0"/>
              <a:t>automatisiert verarbeitete Daten </a:t>
            </a:r>
          </a:p>
          <a:p>
            <a:pPr>
              <a:buFontTx/>
              <a:buChar char="-"/>
            </a:pPr>
            <a:r>
              <a:rPr lang="de-DE" dirty="0"/>
              <a:t>scheitert nicht an der Verknüpfung mit den Daten Dritter </a:t>
            </a:r>
          </a:p>
          <a:p>
            <a:pPr>
              <a:buFontTx/>
              <a:buChar char="-"/>
            </a:pPr>
            <a:r>
              <a:rPr lang="de-DE" dirty="0"/>
              <a:t>Rechte und Freiheiten Dritter dürfen durch den Anspruch nicht beeinträchtigt werden</a:t>
            </a:r>
          </a:p>
        </p:txBody>
      </p:sp>
      <p:sp>
        <p:nvSpPr>
          <p:cNvPr id="4" name="Datumsplatzhalter 3">
            <a:extLst>
              <a:ext uri="{FF2B5EF4-FFF2-40B4-BE49-F238E27FC236}">
                <a16:creationId xmlns:a16="http://schemas.microsoft.com/office/drawing/2014/main" id="{1641C12C-25BF-30E7-6625-3ADA032188AC}"/>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0299344A-1C0B-6D7B-ABA0-C8CF17BD77A2}"/>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BEE7B198-7CB5-FFB8-E4E4-A2340F80C9F9}"/>
              </a:ext>
            </a:extLst>
          </p:cNvPr>
          <p:cNvSpPr>
            <a:spLocks noGrp="1"/>
          </p:cNvSpPr>
          <p:nvPr>
            <p:ph type="sldNum" sz="quarter" idx="12"/>
          </p:nvPr>
        </p:nvSpPr>
        <p:spPr/>
        <p:txBody>
          <a:bodyPr/>
          <a:lstStyle/>
          <a:p>
            <a:fld id="{57313B9B-E75B-4DA2-AE36-E4E09BC9CB4D}" type="slidenum">
              <a:rPr lang="de-DE" smtClean="0"/>
              <a:t>97</a:t>
            </a:fld>
            <a:endParaRPr lang="de-DE" dirty="0"/>
          </a:p>
        </p:txBody>
      </p:sp>
    </p:spTree>
    <p:extLst>
      <p:ext uri="{BB962C8B-B14F-4D97-AF65-F5344CB8AC3E}">
        <p14:creationId xmlns:p14="http://schemas.microsoft.com/office/powerpoint/2010/main" val="251874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85C3F2-57A4-179B-F11F-DEA97893B89C}"/>
              </a:ext>
            </a:extLst>
          </p:cNvPr>
          <p:cNvSpPr>
            <a:spLocks noGrp="1"/>
          </p:cNvSpPr>
          <p:nvPr>
            <p:ph type="title"/>
          </p:nvPr>
        </p:nvSpPr>
        <p:spPr/>
        <p:txBody>
          <a:bodyPr/>
          <a:lstStyle/>
          <a:p>
            <a:r>
              <a:rPr lang="de-DE" dirty="0"/>
              <a:t>6. Recht auf Datenübertragbarkeit, Art. 20 DS-GVO </a:t>
            </a:r>
          </a:p>
        </p:txBody>
      </p:sp>
      <p:sp>
        <p:nvSpPr>
          <p:cNvPr id="3" name="Inhaltsplatzhalter 2">
            <a:extLst>
              <a:ext uri="{FF2B5EF4-FFF2-40B4-BE49-F238E27FC236}">
                <a16:creationId xmlns:a16="http://schemas.microsoft.com/office/drawing/2014/main" id="{2C8AB639-9FFD-30EE-F4B3-501013AB3BDE}"/>
              </a:ext>
            </a:extLst>
          </p:cNvPr>
          <p:cNvSpPr>
            <a:spLocks noGrp="1"/>
          </p:cNvSpPr>
          <p:nvPr>
            <p:ph idx="1"/>
          </p:nvPr>
        </p:nvSpPr>
        <p:spPr/>
        <p:txBody>
          <a:bodyPr/>
          <a:lstStyle/>
          <a:p>
            <a:r>
              <a:rPr lang="de-DE" dirty="0"/>
              <a:t>c) Ausnahmen </a:t>
            </a:r>
          </a:p>
          <a:p>
            <a:r>
              <a:rPr lang="de-DE" dirty="0"/>
              <a:t>- unbegründete oder exzessive Anträge, Art. 12 Abs. 5 </a:t>
            </a:r>
          </a:p>
          <a:p>
            <a:r>
              <a:rPr lang="de-DE" dirty="0"/>
              <a:t>- erforderlich zur Wahrnehmung im öffentlichen Interesse, oder einer rechtlichen Verpflichtung </a:t>
            </a:r>
          </a:p>
        </p:txBody>
      </p:sp>
      <p:sp>
        <p:nvSpPr>
          <p:cNvPr id="4" name="Datumsplatzhalter 3">
            <a:extLst>
              <a:ext uri="{FF2B5EF4-FFF2-40B4-BE49-F238E27FC236}">
                <a16:creationId xmlns:a16="http://schemas.microsoft.com/office/drawing/2014/main" id="{D3A0CB9E-DE6E-047E-E708-6F532982985A}"/>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6F04FB49-05D0-4D26-4EAE-A6F18AE373DD}"/>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BB2632C1-1165-C508-F6D5-3B881E5B767A}"/>
              </a:ext>
            </a:extLst>
          </p:cNvPr>
          <p:cNvSpPr>
            <a:spLocks noGrp="1"/>
          </p:cNvSpPr>
          <p:nvPr>
            <p:ph type="sldNum" sz="quarter" idx="12"/>
          </p:nvPr>
        </p:nvSpPr>
        <p:spPr/>
        <p:txBody>
          <a:bodyPr/>
          <a:lstStyle/>
          <a:p>
            <a:fld id="{57313B9B-E75B-4DA2-AE36-E4E09BC9CB4D}" type="slidenum">
              <a:rPr lang="de-DE" smtClean="0"/>
              <a:t>98</a:t>
            </a:fld>
            <a:endParaRPr lang="de-DE" dirty="0"/>
          </a:p>
        </p:txBody>
      </p:sp>
    </p:spTree>
    <p:extLst>
      <p:ext uri="{BB962C8B-B14F-4D97-AF65-F5344CB8AC3E}">
        <p14:creationId xmlns:p14="http://schemas.microsoft.com/office/powerpoint/2010/main" val="5163005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164AE9-2B33-3E6B-F047-08BA18DDFBE6}"/>
              </a:ext>
            </a:extLst>
          </p:cNvPr>
          <p:cNvSpPr>
            <a:spLocks noGrp="1"/>
          </p:cNvSpPr>
          <p:nvPr>
            <p:ph type="title"/>
          </p:nvPr>
        </p:nvSpPr>
        <p:spPr/>
        <p:txBody>
          <a:bodyPr/>
          <a:lstStyle/>
          <a:p>
            <a:r>
              <a:rPr lang="de-DE" dirty="0"/>
              <a:t>7. Widerspruch, Art. 21 DS-GVO </a:t>
            </a:r>
          </a:p>
        </p:txBody>
      </p:sp>
      <p:sp>
        <p:nvSpPr>
          <p:cNvPr id="3" name="Inhaltsplatzhalter 2">
            <a:extLst>
              <a:ext uri="{FF2B5EF4-FFF2-40B4-BE49-F238E27FC236}">
                <a16:creationId xmlns:a16="http://schemas.microsoft.com/office/drawing/2014/main" id="{EFEC6BB6-B360-BE21-4E9D-998FC8EA7614}"/>
              </a:ext>
            </a:extLst>
          </p:cNvPr>
          <p:cNvSpPr>
            <a:spLocks noGrp="1"/>
          </p:cNvSpPr>
          <p:nvPr>
            <p:ph idx="1"/>
          </p:nvPr>
        </p:nvSpPr>
        <p:spPr/>
        <p:txBody>
          <a:bodyPr>
            <a:normAutofit/>
          </a:bodyPr>
          <a:lstStyle/>
          <a:p>
            <a:r>
              <a:rPr lang="de-DE" dirty="0"/>
              <a:t>- richtet sich gegen an sich rechtmäßige Verarbeitungen </a:t>
            </a:r>
          </a:p>
          <a:p>
            <a:r>
              <a:rPr lang="de-DE" dirty="0"/>
              <a:t>- ist </a:t>
            </a:r>
            <a:r>
              <a:rPr lang="de-DE" u="sng" dirty="0"/>
              <a:t>nicht</a:t>
            </a:r>
            <a:r>
              <a:rPr lang="de-DE" dirty="0"/>
              <a:t> das Widerrufsrecht </a:t>
            </a:r>
          </a:p>
          <a:p>
            <a:r>
              <a:rPr lang="de-DE" dirty="0"/>
              <a:t>a) Voraussetzungen und Rechtsfolge </a:t>
            </a:r>
          </a:p>
          <a:p>
            <a:pPr marL="0" indent="0">
              <a:buNone/>
            </a:pPr>
            <a:r>
              <a:rPr lang="de-DE" dirty="0"/>
              <a:t>Die Verarbeitung ist zur öffentlichen </a:t>
            </a:r>
            <a:r>
              <a:rPr lang="de-DE" u="sng" dirty="0"/>
              <a:t>Aufgabenerfüllung</a:t>
            </a:r>
            <a:r>
              <a:rPr lang="de-DE" dirty="0"/>
              <a:t> oder auf Grundlage einer I</a:t>
            </a:r>
            <a:r>
              <a:rPr lang="de-DE" u="sng" dirty="0"/>
              <a:t>nteressenabwägung</a:t>
            </a:r>
            <a:r>
              <a:rPr lang="de-DE" dirty="0"/>
              <a:t>, oder im Rahmen von </a:t>
            </a:r>
            <a:r>
              <a:rPr lang="de-DE" dirty="0" err="1"/>
              <a:t>Profiling</a:t>
            </a:r>
            <a:r>
              <a:rPr lang="de-DE" dirty="0"/>
              <a:t> erforderlich </a:t>
            </a:r>
          </a:p>
          <a:p>
            <a:pPr marL="0" indent="0">
              <a:buNone/>
            </a:pPr>
            <a:r>
              <a:rPr lang="de-DE" dirty="0"/>
              <a:t>Drei Konstellationen:</a:t>
            </a:r>
          </a:p>
          <a:p>
            <a:pPr>
              <a:buFontTx/>
              <a:buChar char="-"/>
            </a:pPr>
            <a:r>
              <a:rPr lang="de-DE" dirty="0"/>
              <a:t>besondere Gründe der Person </a:t>
            </a:r>
          </a:p>
          <a:p>
            <a:pPr>
              <a:buFontTx/>
              <a:buChar char="-"/>
            </a:pPr>
            <a:r>
              <a:rPr lang="de-DE" dirty="0"/>
              <a:t>bei Direktwerbung (siehe auch Erwägungsgrund 47) </a:t>
            </a:r>
          </a:p>
          <a:p>
            <a:pPr marL="0" indent="0">
              <a:buNone/>
            </a:pPr>
            <a:r>
              <a:rPr lang="de-DE" dirty="0"/>
              <a:t>&gt; Hier besteht ein jederzeitiges Widerspruchsrecht </a:t>
            </a:r>
          </a:p>
          <a:p>
            <a:pPr>
              <a:buFontTx/>
              <a:buChar char="-"/>
            </a:pPr>
            <a:r>
              <a:rPr lang="de-DE" dirty="0"/>
              <a:t>bei Forschungs- oder statistischen Zwecken </a:t>
            </a:r>
          </a:p>
          <a:p>
            <a:pPr marL="0" indent="0">
              <a:buNone/>
            </a:pPr>
            <a:endParaRPr lang="de-DE" dirty="0"/>
          </a:p>
        </p:txBody>
      </p:sp>
      <p:sp>
        <p:nvSpPr>
          <p:cNvPr id="4" name="Datumsplatzhalter 3">
            <a:extLst>
              <a:ext uri="{FF2B5EF4-FFF2-40B4-BE49-F238E27FC236}">
                <a16:creationId xmlns:a16="http://schemas.microsoft.com/office/drawing/2014/main" id="{6BB785C9-C9DD-037C-C147-EC12D11B52B8}"/>
              </a:ext>
            </a:extLst>
          </p:cNvPr>
          <p:cNvSpPr>
            <a:spLocks noGrp="1"/>
          </p:cNvSpPr>
          <p:nvPr>
            <p:ph type="dt" sz="half" idx="10"/>
          </p:nvPr>
        </p:nvSpPr>
        <p:spPr/>
        <p:txBody>
          <a:bodyPr/>
          <a:lstStyle/>
          <a:p>
            <a:fld id="{F3B16F0F-9160-4F0C-89C9-5084F095C10A}" type="datetime2">
              <a:rPr lang="de-DE" smtClean="0"/>
              <a:t>Mittwoch, 3. Juli 2024</a:t>
            </a:fld>
            <a:endParaRPr lang="de-DE" dirty="0"/>
          </a:p>
        </p:txBody>
      </p:sp>
      <p:sp>
        <p:nvSpPr>
          <p:cNvPr id="5" name="Fußzeilenplatzhalter 4">
            <a:extLst>
              <a:ext uri="{FF2B5EF4-FFF2-40B4-BE49-F238E27FC236}">
                <a16:creationId xmlns:a16="http://schemas.microsoft.com/office/drawing/2014/main" id="{D3A0C76B-0754-3835-545F-95EBA7288526}"/>
              </a:ext>
            </a:extLst>
          </p:cNvPr>
          <p:cNvSpPr>
            <a:spLocks noGrp="1"/>
          </p:cNvSpPr>
          <p:nvPr>
            <p:ph type="ftr" sz="quarter" idx="11"/>
          </p:nvPr>
        </p:nvSpPr>
        <p:spPr/>
        <p:txBody>
          <a:bodyPr/>
          <a:lstStyle/>
          <a:p>
            <a:r>
              <a:rPr lang="de-DE"/>
              <a:t>Dresdner Institut für Datenschutz • www.dids.de</a:t>
            </a:r>
            <a:endParaRPr lang="de-DE" dirty="0"/>
          </a:p>
        </p:txBody>
      </p:sp>
      <p:sp>
        <p:nvSpPr>
          <p:cNvPr id="6" name="Foliennummernplatzhalter 5">
            <a:extLst>
              <a:ext uri="{FF2B5EF4-FFF2-40B4-BE49-F238E27FC236}">
                <a16:creationId xmlns:a16="http://schemas.microsoft.com/office/drawing/2014/main" id="{2CB69DA9-2E55-1FA0-DC78-9193C280C5CC}"/>
              </a:ext>
            </a:extLst>
          </p:cNvPr>
          <p:cNvSpPr>
            <a:spLocks noGrp="1"/>
          </p:cNvSpPr>
          <p:nvPr>
            <p:ph type="sldNum" sz="quarter" idx="12"/>
          </p:nvPr>
        </p:nvSpPr>
        <p:spPr/>
        <p:txBody>
          <a:bodyPr/>
          <a:lstStyle/>
          <a:p>
            <a:fld id="{57313B9B-E75B-4DA2-AE36-E4E09BC9CB4D}" type="slidenum">
              <a:rPr lang="de-DE" smtClean="0"/>
              <a:t>99</a:t>
            </a:fld>
            <a:endParaRPr lang="de-DE" dirty="0"/>
          </a:p>
        </p:txBody>
      </p:sp>
    </p:spTree>
    <p:extLst>
      <p:ext uri="{BB962C8B-B14F-4D97-AF65-F5344CB8AC3E}">
        <p14:creationId xmlns:p14="http://schemas.microsoft.com/office/powerpoint/2010/main" val="5872183"/>
      </p:ext>
    </p:extLst>
  </p:cSld>
  <p:clrMapOvr>
    <a:masterClrMapping/>
  </p:clrMapOvr>
</p:sld>
</file>

<file path=ppt/theme/theme1.xml><?xml version="1.0" encoding="utf-8"?>
<a:theme xmlns:a="http://schemas.openxmlformats.org/drawingml/2006/main" name="Rückblick">
  <a:themeElements>
    <a:clrScheme name="DIDS - Office">
      <a:dk1>
        <a:srgbClr val="6F6F6F"/>
      </a:dk1>
      <a:lt1>
        <a:sysClr val="window" lastClr="FFFFFF"/>
      </a:lt1>
      <a:dk2>
        <a:srgbClr val="6F6F6F"/>
      </a:dk2>
      <a:lt2>
        <a:srgbClr val="FFFFFF"/>
      </a:lt2>
      <a:accent1>
        <a:srgbClr val="FF5000"/>
      </a:accent1>
      <a:accent2>
        <a:srgbClr val="6F6F6F"/>
      </a:accent2>
      <a:accent3>
        <a:srgbClr val="FF5000"/>
      </a:accent3>
      <a:accent4>
        <a:srgbClr val="6F6F6F"/>
      </a:accent4>
      <a:accent5>
        <a:srgbClr val="6F6F6F"/>
      </a:accent5>
      <a:accent6>
        <a:srgbClr val="FF5000"/>
      </a:accent6>
      <a:hlink>
        <a:srgbClr val="FF5000"/>
      </a:hlink>
      <a:folHlink>
        <a:srgbClr val="6F6F6F"/>
      </a:folHlink>
    </a:clrScheme>
    <a:fontScheme name="DID">
      <a:majorFont>
        <a:latin typeface="Cambria"/>
        <a:ea typeface=""/>
        <a:cs typeface=""/>
      </a:majorFont>
      <a:minorFont>
        <a:latin typeface="Calibri Light"/>
        <a:ea typeface=""/>
        <a:cs typeface=""/>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owerPoint" id="{4692A258-F0F4-4998-B401-31A63A168899}" vid="{5CCEEC86-DBB5-4095-A6B2-C20D001573C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Vorlesung Herr Wagner</Template>
  <TotalTime>0</TotalTime>
  <Words>10347</Words>
  <Application>Microsoft Office PowerPoint</Application>
  <PresentationFormat>Bildschirmpräsentation (4:3)</PresentationFormat>
  <Paragraphs>1150</Paragraphs>
  <Slides>104</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104</vt:i4>
      </vt:variant>
    </vt:vector>
  </HeadingPairs>
  <TitlesOfParts>
    <vt:vector size="113" baseType="lpstr">
      <vt:lpstr>Aldhabi</vt:lpstr>
      <vt:lpstr>Aptos</vt:lpstr>
      <vt:lpstr>Arial</vt:lpstr>
      <vt:lpstr>Calibri</vt:lpstr>
      <vt:lpstr>Calibri Light</vt:lpstr>
      <vt:lpstr>Cambria</vt:lpstr>
      <vt:lpstr>Times New Roman</vt:lpstr>
      <vt:lpstr>Wingdings</vt:lpstr>
      <vt:lpstr>Rückblick</vt:lpstr>
      <vt:lpstr>Vorlesung Datenschutzrecht Sommersemester 2024  TU Dresden   RA Prof. Dr. Ralph Wagner  LL.M. RA Alexander Weidenhammer  Ass. Jur. Felix Lückert</vt:lpstr>
      <vt:lpstr>Ablauf der Vorlesung, Termine und Dozenten</vt:lpstr>
      <vt:lpstr>Lehrbuchempfehlung  (34 Euro)</vt:lpstr>
      <vt:lpstr>Gesetztextsammlung – eine von beiden </vt:lpstr>
      <vt:lpstr>Zur Gesetzestext-Sammlung</vt:lpstr>
      <vt:lpstr>Normsystematik und Geschichte</vt:lpstr>
      <vt:lpstr>A. Grundsätzliches – Volkszählungsurteil </vt:lpstr>
      <vt:lpstr>Sachlicher Anwendungsbereich – Art. 2 DSGVO</vt:lpstr>
      <vt:lpstr>Sachlicher Anwendungsbereich – Art. 2 DSGVO</vt:lpstr>
      <vt:lpstr>Räumlicher Anwendungsbereich - Art. 3 DSGVO</vt:lpstr>
      <vt:lpstr>Räumlicher Anwendungsbereich - Art. 3 DSGVO</vt:lpstr>
      <vt:lpstr>I. Wesentliche Begriffe:  1. Personenbezug und betroffene Person </vt:lpstr>
      <vt:lpstr>   Wesentliche Begriffe:     Pseudonymisierung</vt:lpstr>
      <vt:lpstr>Wesentliche Begriffe:  Verarbeitung personenbezogener Daten </vt:lpstr>
      <vt:lpstr>PowerPoint-Präsentation</vt:lpstr>
      <vt:lpstr>PowerPoint-Präsentation</vt:lpstr>
      <vt:lpstr>Wesentliche Begriffe:  Besondere Datenkategorien – Art. 9 DS-GVO</vt:lpstr>
      <vt:lpstr>Wesentliche Begriffe:  Akteure/Rollen im Datenschutz </vt:lpstr>
      <vt:lpstr>Wesentliche Begriffe: Öffentliche und nichtöffentliche Stellen </vt:lpstr>
      <vt:lpstr>Regelungsgrundsätze der DSGVO Rechtmäßigkeit </vt:lpstr>
      <vt:lpstr>PowerPoint-Präsentation</vt:lpstr>
      <vt:lpstr>Regelungsgrundsätze der DSGVO  Zweckbindungsgrundsatz </vt:lpstr>
      <vt:lpstr>Regelungsgrundsätze der DSGVO </vt:lpstr>
      <vt:lpstr>Regelungsgrundsätze der DSGVO Datenrichtigkeit und Speicherbegrenzung </vt:lpstr>
      <vt:lpstr> Regelungsgrundsätze der DSGVO VIII. Integrität, Vertraulichkeit und Rechenschaftspflicht</vt:lpstr>
      <vt:lpstr>Rechtmäßigkeit der Datenverarbeitung I. Zulässigkeitstatbestände des Art. 6 Abs. 1 DSGVO </vt:lpstr>
      <vt:lpstr>Rechtmäßigkeit der Datenverarbeitung  2.(Vor-) vertragliche Maßnahmen </vt:lpstr>
      <vt:lpstr>Rechtmäßigkeit der Datenverarbeitung  3. Weitere Zulässigkeitstatbestände</vt:lpstr>
      <vt:lpstr>Rechtmäßigkeit der Datenverarbeitung:  4. „berechtigtes Interesse“ (Art. 6 I 1 f)</vt:lpstr>
      <vt:lpstr>Rechtmäßigkeit der Datenverarbeitung:   4. Interessenabwägung (II)</vt:lpstr>
      <vt:lpstr>Rechtmäßigkeit der Datenverarbeitung:  II. Zweckändernde Verarbeitungen </vt:lpstr>
      <vt:lpstr> Rechtmäßigkeit der Datenverarbeitung:  Zweckändernde Verarbeitungen  (BDSG)  </vt:lpstr>
      <vt:lpstr>Rechtmäßigkeit der Datenverarbeitung  Zweckändernde Verarbeitungen (BDSG) </vt:lpstr>
      <vt:lpstr>III. Verarbeitung besonderer Kategorien personenbezogener Daten (Art. 9 DS-GVO) </vt:lpstr>
      <vt:lpstr>Verarbeitung besonderer Kategorien personenbezogener Daten (Art. 9 DS-GVO) </vt:lpstr>
      <vt:lpstr>Verarbeitung besonderer Kategorien personenbezogener Daten (Art. 9 DS-GVO) </vt:lpstr>
      <vt:lpstr>Verarbeitung von Informationen über Straftaten, Art. 10 DS-GVO</vt:lpstr>
      <vt:lpstr>V. Profiling </vt:lpstr>
      <vt:lpstr>Profiling </vt:lpstr>
      <vt:lpstr>E. Einwilligung der betroffenen Person  I. Grundsätzliches</vt:lpstr>
      <vt:lpstr>Einwilligung der betroffenen Person  II. Die Einwilligung gegenüber öffentlichen und privaten Stellen</vt:lpstr>
      <vt:lpstr>Einwilligung der betroffenen Person  II. Inhaltliche Wirksamkeitsvoraussetzungen</vt:lpstr>
      <vt:lpstr>Einwilligung der betroffenen Person  III. Inhaltliche Wirksamkeitsvoraussetzungen 1. Freiwilligkeit (Fortsetzung)</vt:lpstr>
      <vt:lpstr>Einwilligung der betroffenen Person  III. Inhaltliche Wirksamkeitsvoraussetzungen</vt:lpstr>
      <vt:lpstr>Einwilligung der betroffenen Person  III. Inhaltliche Wirksamkeitsvoraussetzungen</vt:lpstr>
      <vt:lpstr>Einwilligung der betroffenen Person IV. Formale Wirksamkeitsvoraussetzungen</vt:lpstr>
      <vt:lpstr>Einwilligung der betroffenen Person IV. Formale Wirksamkeitsvoraussetzungen</vt:lpstr>
      <vt:lpstr>Einwilligung der betroffenen Person V. Widerrufbarkeit </vt:lpstr>
      <vt:lpstr>Einwilligung der betroffenen Person VI. Einsichtsfähigkeit und Einwilligung Minderjähriger, Art. 8 DS-GVO </vt:lpstr>
      <vt:lpstr>Gemeinsame Verantwortung und Auftragsverarbeitung I. Gemeinsame Verantwortung</vt:lpstr>
      <vt:lpstr>Gemeinsame Verantwortung und Auftragsverarbeitung I. Gemeinsame Verantwortung</vt:lpstr>
      <vt:lpstr>Gemeinsame Verantwortung und Auftragsverarbeitung II. Auftragsverarbeitung </vt:lpstr>
      <vt:lpstr>Gemeinsame Verantwortung und Auftragsverarbeitung II. Auftragsverarbeitung 1. Begriff der Auftragsverarbeitung </vt:lpstr>
      <vt:lpstr>Gemeinsame Verantwortung und Auftragsverarbeitung II. Auftragsverarbeitung</vt:lpstr>
      <vt:lpstr>Gemeinsame Verantwortung und Auftragsverarbeitung II. Auftragsverarbeitung</vt:lpstr>
      <vt:lpstr>Gemeinsame Verantwortung und Auftragsverarbeitung II. Auftragsverarbeitung 5. Vereinbarungen zur  Auftragsverarbeitung</vt:lpstr>
      <vt:lpstr>Gemeinsame Verantwortung und Auftragsverarbeitung II. Auftragsverarbeitung 6. Vertragsinhalt </vt:lpstr>
      <vt:lpstr>Gemeinsame Verantwortung und Auftragsverarbeitung II. Auftragsverarbeitung 6. Vertragsinhalt </vt:lpstr>
      <vt:lpstr>G. Grenzüberschreitender Datenverkehr</vt:lpstr>
      <vt:lpstr>G. Grenzüberschreitender Datenverkehr II. Übermittlung in Drittländer</vt:lpstr>
      <vt:lpstr>G. Grenzüberschreitender Datenverkehr II. Übermittlung in Drittländer 1. Angemessenes Schutzniveau beim Empfänger, Art. 45 DS-GVO</vt:lpstr>
      <vt:lpstr>PowerPoint-Präsentation</vt:lpstr>
      <vt:lpstr>G. Grenzüberschreitender Datenverkehr II. Übermittlung in Drittländer 1. Angemessenes Schutzniveau beim Empfänger, Art. 45 DS-GVO</vt:lpstr>
      <vt:lpstr>Grenzüberschreitender Datenverkehr II. Übermittlung in Drittländer 2. Kein angemessenes Schutzniveau beim Empfänger </vt:lpstr>
      <vt:lpstr>Grenzüberschreitender Datenverkehr II. Übermittlung in Drittländer 2. Kein angemessenes Schutzniveau beim Empfänger </vt:lpstr>
      <vt:lpstr>I. Institutionelles und prozedurales Datenschutzrecht I. Aufsichtsbehörden </vt:lpstr>
      <vt:lpstr>I. Institutionelles und prozedurales Datenschutzrecht  I. Aufsichtsbehörden, Art. 51 ff DS-GVO </vt:lpstr>
      <vt:lpstr>I. Institutionelles und prozedurales Datenschutzrecht  I. Aufsichtsbehörden, Art. 51 ff DS-GVO </vt:lpstr>
      <vt:lpstr>I. Institutionelles und prozedurales Datenschutzrecht  I. Aufsichtsbehörden, Art. 51 ff DS-GVO  b) Die Landesdatenschutzaufsichtsbehörden </vt:lpstr>
      <vt:lpstr>I. Institutionelles und prozedurales Datenschutzrecht   3. Abstimmung aufsichtsrechtlicher Entscheidungen auf EU-Ebene </vt:lpstr>
      <vt:lpstr>I. Institutionelles und prozedurales Datenschutzrecht   3. Abstimmung aufsichtsrechtlicher Entscheidungen auf EU-Ebene </vt:lpstr>
      <vt:lpstr>I. Institutionelles und prozedurales Datenschutzrecht   3. Abstimmung aufsichtsrechtlicher Entscheidungen auf EU-Ebene </vt:lpstr>
      <vt:lpstr>I. Institutionelles und prozedurales Datenschutzrecht 4. Aufgaben und Befugnisse der Aufsichtsbehörden, Art. 57 DS-GVO</vt:lpstr>
      <vt:lpstr>II. Dokumentation und Kontrollpflichten des Verantwortlichen </vt:lpstr>
      <vt:lpstr>II. Dokumentation und Kontrollpflichten des Verantwortlichen </vt:lpstr>
      <vt:lpstr>II. Dokumentation und Kontrollpflichten des Verantwortlichen</vt:lpstr>
      <vt:lpstr>II. Dokumentation und Kontrollpflichten des Verantwortlichen 4. Der Datenschutzbeauftragte</vt:lpstr>
      <vt:lpstr>II. Dokumentation und Kontrollpflichten des Verantwortlichen 4. Der Datenschutzbeauftragte</vt:lpstr>
      <vt:lpstr>II. Dokumentation und Kontrollpflichten des Verantwortlichen 4. Der Datenschutzbeauftragte</vt:lpstr>
      <vt:lpstr>III. Selbstregulierung </vt:lpstr>
      <vt:lpstr>IV. Datenschutzfreundliche Produktgestaltung, Art. 25 DS-GVO </vt:lpstr>
      <vt:lpstr>V. Rechtsfolgen bei Verstößen, Art. 77 ff. DS-GVO</vt:lpstr>
      <vt:lpstr>V. Rechtsfolgen bei Verstößen, Art. 77 ff. DS-GVO</vt:lpstr>
      <vt:lpstr>V. Rechtsfolgen bei Verstößen, Art. 77 ff. DS-GVO</vt:lpstr>
      <vt:lpstr>C. Datenschutz im Bereich der Telekommunikation </vt:lpstr>
      <vt:lpstr>Urteil – Planet 49</vt:lpstr>
      <vt:lpstr>Betroffenenrechte </vt:lpstr>
      <vt:lpstr>Betroffenenrechte</vt:lpstr>
      <vt:lpstr>Betroffenenrechte</vt:lpstr>
      <vt:lpstr>II. Betroffenenrechte im Einzelnen</vt:lpstr>
      <vt:lpstr>II. Betroffenenrechte im Einzelnen</vt:lpstr>
      <vt:lpstr>II. Betroffenenrechte im Einzelnen</vt:lpstr>
      <vt:lpstr>II. Betroffenenrechte im Einzelnen</vt:lpstr>
      <vt:lpstr>II. Betroffenenrechte im Einzelnen 4. Löschung </vt:lpstr>
      <vt:lpstr>II. Betroffenenrechte im Einzelnen 4. Löschung - Ausnahmen</vt:lpstr>
      <vt:lpstr>5. Einschränkung (Sperrung) </vt:lpstr>
      <vt:lpstr>6. Recht auf Datenübertragbarkeit, Art. 20 DS-GVO  </vt:lpstr>
      <vt:lpstr>6. Recht auf Datenübertragbarkeit, Art. 20 DS-GVO </vt:lpstr>
      <vt:lpstr>7. Widerspruch, Art. 21 DS-GVO </vt:lpstr>
      <vt:lpstr>7. Widerspruch, Art. 21 DS-GVO </vt:lpstr>
      <vt:lpstr>Sonstige Betroffenenrechte, Art. 22, 34, 77, 78, 82 DSGVO</vt:lpstr>
      <vt:lpstr>Fall 1</vt:lpstr>
      <vt:lpstr>Fall 2</vt:lpstr>
      <vt:lpstr>Fall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Vorlesung</dc:title>
  <dc:creator>Steinmeier LLP [Constanze Seiler]</dc:creator>
  <cp:lastModifiedBy>Felix Lueckert | Dresdner Institut fuer Datenschutz</cp:lastModifiedBy>
  <cp:revision>172</cp:revision>
  <cp:lastPrinted>2020-04-21T12:14:57Z</cp:lastPrinted>
  <dcterms:created xsi:type="dcterms:W3CDTF">2020-01-20T11:14:51Z</dcterms:created>
  <dcterms:modified xsi:type="dcterms:W3CDTF">2024-07-03T15:58:09Z</dcterms:modified>
</cp:coreProperties>
</file>