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691813" cy="1511935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595" userDrawn="1">
          <p15:clr>
            <a:srgbClr val="A4A3A4"/>
          </p15:clr>
        </p15:guide>
        <p15:guide id="2" pos="4243" userDrawn="1">
          <p15:clr>
            <a:srgbClr val="A4A3A4"/>
          </p15:clr>
        </p15:guide>
        <p15:guide id="3" pos="4093" userDrawn="1">
          <p15:clr>
            <a:srgbClr val="A4A3A4"/>
          </p15:clr>
        </p15:guide>
        <p15:guide id="4" pos="4932" userDrawn="1">
          <p15:clr>
            <a:srgbClr val="A4A3A4"/>
          </p15:clr>
        </p15:guide>
        <p15:guide id="5" pos="5068" userDrawn="1">
          <p15:clr>
            <a:srgbClr val="A4A3A4"/>
          </p15:clr>
        </p15:guide>
        <p15:guide id="6" pos="5749" userDrawn="1">
          <p15:clr>
            <a:srgbClr val="A4A3A4"/>
          </p15:clr>
        </p15:guide>
        <p15:guide id="7" pos="6361" userDrawn="1">
          <p15:clr>
            <a:srgbClr val="A4A3A4"/>
          </p15:clr>
        </p15:guide>
        <p15:guide id="8" pos="3413" userDrawn="1">
          <p15:clr>
            <a:srgbClr val="A4A3A4"/>
          </p15:clr>
        </p15:guide>
        <p15:guide id="9" pos="3277" userDrawn="1">
          <p15:clr>
            <a:srgbClr val="A4A3A4"/>
          </p15:clr>
        </p15:guide>
        <p15:guide id="10" pos="2596" userDrawn="1">
          <p15:clr>
            <a:srgbClr val="A4A3A4"/>
          </p15:clr>
        </p15:guide>
        <p15:guide id="11" pos="2460" userDrawn="1">
          <p15:clr>
            <a:srgbClr val="A4A3A4"/>
          </p15:clr>
        </p15:guide>
        <p15:guide id="12" pos="1757" userDrawn="1">
          <p15:clr>
            <a:srgbClr val="A4A3A4"/>
          </p15:clr>
        </p15:guide>
        <p15:guide id="13" pos="1621" userDrawn="1">
          <p15:clr>
            <a:srgbClr val="A4A3A4"/>
          </p15:clr>
        </p15:guide>
        <p15:guide id="14" pos="941" userDrawn="1">
          <p15:clr>
            <a:srgbClr val="A4A3A4"/>
          </p15:clr>
        </p15:guide>
        <p15:guide id="15" pos="328" userDrawn="1">
          <p15:clr>
            <a:srgbClr val="A4A3A4"/>
          </p15:clr>
        </p15:guide>
        <p15:guide id="16" orient="horz" pos="1292" userDrawn="1">
          <p15:clr>
            <a:srgbClr val="A4A3A4"/>
          </p15:clr>
        </p15:guide>
        <p15:guide id="17" orient="horz" pos="1133" userDrawn="1">
          <p15:clr>
            <a:srgbClr val="A4A3A4"/>
          </p15:clr>
        </p15:guide>
        <p15:guide id="18" orient="horz" pos="952" userDrawn="1">
          <p15:clr>
            <a:srgbClr val="A4A3A4"/>
          </p15:clr>
        </p15:guide>
        <p15:guide id="19" orient="horz" pos="43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thmann" initials="R" lastIdx="2" clrIdx="0">
    <p:extLst>
      <p:ext uri="{19B8F6BF-5375-455C-9EA6-DF929625EA0E}">
        <p15:presenceInfo xmlns:p15="http://schemas.microsoft.com/office/powerpoint/2012/main" userId="Rothman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showGuides="1">
      <p:cViewPr varScale="1">
        <p:scale>
          <a:sx n="51" d="100"/>
          <a:sy n="51" d="100"/>
        </p:scale>
        <p:origin x="2952" y="126"/>
      </p:cViewPr>
      <p:guideLst>
        <p:guide orient="horz" pos="8595"/>
        <p:guide pos="4243"/>
        <p:guide pos="4093"/>
        <p:guide pos="4932"/>
        <p:guide pos="5068"/>
        <p:guide pos="5749"/>
        <p:guide pos="6361"/>
        <p:guide pos="3413"/>
        <p:guide pos="3277"/>
        <p:guide pos="2596"/>
        <p:guide pos="2460"/>
        <p:guide pos="1757"/>
        <p:guide pos="1621"/>
        <p:guide pos="941"/>
        <p:guide pos="328"/>
        <p:guide orient="horz" pos="1292"/>
        <p:guide orient="horz" pos="1133"/>
        <p:guide orient="horz" pos="952"/>
        <p:guide orient="horz" pos="43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Weiss">
    <p:spTree>
      <p:nvGrpSpPr>
        <p:cNvPr id="1" name=""/>
        <p:cNvGrpSpPr/>
        <p:nvPr/>
      </p:nvGrpSpPr>
      <p:grpSpPr>
        <a:xfrm>
          <a:off x="0" y="0"/>
          <a:ext cx="0" cy="0"/>
          <a:chOff x="0" y="0"/>
          <a:chExt cx="0" cy="0"/>
        </a:xfrm>
      </p:grpSpPr>
      <p:pic>
        <p:nvPicPr>
          <p:cNvPr id="1034" name="Picture 10" descr="DDC_Logo_110x50"/>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94061" y="14279521"/>
            <a:ext cx="871537" cy="396875"/>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11" name="Text Box 11"/>
          <p:cNvSpPr txBox="1">
            <a:spLocks noChangeArrowheads="1"/>
          </p:cNvSpPr>
          <p:nvPr userDrawn="1"/>
        </p:nvSpPr>
        <p:spPr bwMode="auto">
          <a:xfrm>
            <a:off x="8057523" y="13836608"/>
            <a:ext cx="1216025" cy="64135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700" b="0" i="0" u="none" strike="noStrike" cap="none" normalizeH="0" baseline="0" smtClean="0">
                <a:ln>
                  <a:noFill/>
                </a:ln>
                <a:solidFill>
                  <a:srgbClr val="000000"/>
                </a:solidFill>
                <a:effectLst/>
                <a:latin typeface="Open Sans" panose="020B0606030504020204" pitchFamily="34" charset="0"/>
              </a:rPr>
              <a:t>Mitglied im Netzwerk von:</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1036" name="Picture 12" descr="TUD_Logo_HKS41_22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1186" y="679408"/>
            <a:ext cx="2879725" cy="836613"/>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12" name="Rectangle 13"/>
          <p:cNvSpPr>
            <a:spLocks noChangeArrowheads="1"/>
          </p:cNvSpPr>
          <p:nvPr userDrawn="1"/>
        </p:nvSpPr>
        <p:spPr bwMode="auto">
          <a:xfrm>
            <a:off x="-492752" y="1795421"/>
            <a:ext cx="11418888" cy="241300"/>
          </a:xfrm>
          <a:prstGeom prst="rect">
            <a:avLst/>
          </a:prstGeom>
          <a:noFill/>
          <a:ln w="9525" algn="ctr">
            <a:solidFill>
              <a:srgbClr val="808080"/>
            </a:solidFill>
            <a:miter lim="800000"/>
            <a:headEnd/>
            <a:tailEnd/>
          </a:ln>
          <a:effectLst/>
          <a:extLst>
            <a:ext uri="{909E8E84-426E-40DD-AFC4-6F175D3DCCD1}">
              <a14:hiddenFill xmlns:a14="http://schemas.microsoft.com/office/drawing/2010/main">
                <a:solidFill>
                  <a:srgbClr val="FFFFFF">
                    <a:alpha val="50000"/>
                  </a:srgbClr>
                </a:solidFill>
              </a14:hiddenFill>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46018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u-Weiss-Blau">
    <p:spTree>
      <p:nvGrpSpPr>
        <p:cNvPr id="1" name=""/>
        <p:cNvGrpSpPr/>
        <p:nvPr/>
      </p:nvGrpSpPr>
      <p:grpSpPr>
        <a:xfrm>
          <a:off x="0" y="0"/>
          <a:ext cx="0" cy="0"/>
          <a:chOff x="0" y="0"/>
          <a:chExt cx="0" cy="0"/>
        </a:xfrm>
      </p:grpSpPr>
      <p:sp>
        <p:nvSpPr>
          <p:cNvPr id="11" name="Rectangle 9"/>
          <p:cNvSpPr>
            <a:spLocks noChangeArrowheads="1"/>
          </p:cNvSpPr>
          <p:nvPr userDrawn="1"/>
        </p:nvSpPr>
        <p:spPr bwMode="auto">
          <a:xfrm>
            <a:off x="-30163" y="13684250"/>
            <a:ext cx="10779125" cy="1435100"/>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endParaRPr lang="de-DE"/>
          </a:p>
        </p:txBody>
      </p:sp>
      <p:sp>
        <p:nvSpPr>
          <p:cNvPr id="7" name="Text Box 2"/>
          <p:cNvSpPr txBox="1">
            <a:spLocks noChangeArrowheads="1"/>
          </p:cNvSpPr>
          <p:nvPr userDrawn="1"/>
        </p:nvSpPr>
        <p:spPr bwMode="auto">
          <a:xfrm>
            <a:off x="1471612" y="13844588"/>
            <a:ext cx="1746250" cy="51435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700" b="0" i="0" u="none" strike="noStrike" cap="none" normalizeH="0" baseline="0" smtClean="0">
                <a:ln>
                  <a:noFill/>
                </a:ln>
                <a:solidFill>
                  <a:srgbClr val="FFFFFF"/>
                </a:solidFill>
                <a:effectLst/>
                <a:latin typeface="Open Sans" panose="020B0606030504020204" pitchFamily="34" charset="0"/>
              </a:rPr>
              <a:t>Mitglied im Netzwerk von:</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8" name="Text Box 3"/>
          <p:cNvSpPr txBox="1">
            <a:spLocks noChangeArrowheads="1"/>
          </p:cNvSpPr>
          <p:nvPr userDrawn="1"/>
        </p:nvSpPr>
        <p:spPr bwMode="auto">
          <a:xfrm>
            <a:off x="4140200" y="13844588"/>
            <a:ext cx="2628900" cy="8334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4000"/>
              </a:lnSpc>
              <a:spcBef>
                <a:spcPct val="0"/>
              </a:spcBef>
              <a:spcAft>
                <a:spcPts val="1400"/>
              </a:spcAft>
              <a:buClrTx/>
              <a:buSzTx/>
              <a:buFontTx/>
              <a:buNone/>
              <a:tabLst/>
            </a:pPr>
            <a:r>
              <a:rPr kumimoji="0" lang="de-DE" altLang="de-DE" sz="700" b="0" i="0" u="none" strike="noStrike" cap="none" normalizeH="0" baseline="0" dirty="0" smtClean="0">
                <a:ln>
                  <a:noFill/>
                </a:ln>
                <a:solidFill>
                  <a:srgbClr val="FFFFFF"/>
                </a:solidFill>
                <a:effectLst/>
                <a:latin typeface="Open Sans" panose="020B0606030504020204" pitchFamily="34" charset="0"/>
              </a:rPr>
              <a:t>gefördert durch:</a:t>
            </a:r>
            <a:br>
              <a:rPr kumimoji="0" lang="de-DE" altLang="de-DE" sz="700" b="0" i="0" u="none" strike="noStrike" cap="none" normalizeH="0" baseline="0" dirty="0" smtClean="0">
                <a:ln>
                  <a:noFill/>
                </a:ln>
                <a:solidFill>
                  <a:srgbClr val="FFFFFF"/>
                </a:solidFill>
                <a:effectLst/>
                <a:latin typeface="Open Sans" panose="020B0606030504020204" pitchFamily="34" charset="0"/>
              </a:rPr>
            </a:br>
            <a:r>
              <a:rPr kumimoji="0" lang="de-DE" altLang="de-DE" sz="700" b="0" i="0" u="none" strike="noStrike" cap="none" normalizeH="0" baseline="0" dirty="0" smtClean="0">
                <a:ln>
                  <a:noFill/>
                </a:ln>
                <a:solidFill>
                  <a:srgbClr val="FFFFFF"/>
                </a:solidFill>
                <a:effectLst/>
                <a:latin typeface="Open Sans" panose="020B0606030504020204" pitchFamily="34" charset="0"/>
              </a:rPr>
              <a:t/>
            </a:r>
            <a:br>
              <a:rPr kumimoji="0" lang="de-DE" altLang="de-DE" sz="700" b="0" i="0" u="none" strike="noStrike" cap="none" normalizeH="0" baseline="0" dirty="0" smtClean="0">
                <a:ln>
                  <a:noFill/>
                </a:ln>
                <a:solidFill>
                  <a:srgbClr val="FFFFFF"/>
                </a:solidFill>
                <a:effectLst/>
                <a:latin typeface="Open Sans" panose="020B0606030504020204" pitchFamily="34" charset="0"/>
              </a:rPr>
            </a:br>
            <a:r>
              <a:rPr kumimoji="0" lang="de-DE" altLang="de-DE" sz="700" b="0" i="0" u="none" strike="noStrike" cap="none" normalizeH="0" baseline="0" dirty="0" smtClean="0">
                <a:ln>
                  <a:noFill/>
                </a:ln>
                <a:solidFill>
                  <a:srgbClr val="FFFFFF"/>
                </a:solidFill>
                <a:effectLst/>
                <a:latin typeface="Open Sans" panose="020B0606030504020204" pitchFamily="34" charset="0"/>
              </a:rPr>
              <a:t/>
            </a:r>
            <a:br>
              <a:rPr kumimoji="0" lang="de-DE" altLang="de-DE" sz="700" b="0" i="0" u="none" strike="noStrike" cap="none" normalizeH="0" baseline="0" dirty="0" smtClean="0">
                <a:ln>
                  <a:noFill/>
                </a:ln>
                <a:solidFill>
                  <a:srgbClr val="FFFFFF"/>
                </a:solidFill>
                <a:effectLst/>
                <a:latin typeface="Open Sans" panose="020B0606030504020204" pitchFamily="34" charset="0"/>
              </a:rPr>
            </a:br>
            <a:r>
              <a:rPr kumimoji="0" lang="de-DE" altLang="de-DE" sz="1200" b="0" i="0" u="none" strike="noStrike" cap="none" normalizeH="0" baseline="0" dirty="0" smtClean="0">
                <a:ln>
                  <a:noFill/>
                </a:ln>
                <a:solidFill>
                  <a:srgbClr val="FFFFFF"/>
                </a:solidFill>
                <a:effectLst/>
                <a:latin typeface="Open Sans" panose="020B0606030504020204" pitchFamily="34" charset="0"/>
              </a:rPr>
              <a:t>Platz für ein oder mehrere </a:t>
            </a:r>
            <a:br>
              <a:rPr kumimoji="0" lang="de-DE" altLang="de-DE" sz="1200" b="0" i="0" u="none" strike="noStrike" cap="none" normalizeH="0" baseline="0" dirty="0" smtClean="0">
                <a:ln>
                  <a:noFill/>
                </a:ln>
                <a:solidFill>
                  <a:srgbClr val="FFFFFF"/>
                </a:solidFill>
                <a:effectLst/>
                <a:latin typeface="Open Sans" panose="020B0606030504020204" pitchFamily="34" charset="0"/>
              </a:rPr>
            </a:br>
            <a:r>
              <a:rPr kumimoji="0" lang="de-DE" altLang="de-DE" sz="1200" b="0" i="0" u="none" strike="noStrike" cap="none" normalizeH="0" baseline="0" dirty="0" smtClean="0">
                <a:ln>
                  <a:noFill/>
                </a:ln>
                <a:solidFill>
                  <a:srgbClr val="FFFFFF"/>
                </a:solidFill>
                <a:effectLst/>
                <a:latin typeface="Open Sans" panose="020B0606030504020204" pitchFamily="34" charset="0"/>
              </a:rPr>
              <a:t>Logos Ihrer Fördermittelträger</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pic>
        <p:nvPicPr>
          <p:cNvPr id="3076" name="Picture 4" descr="DDC-Logo_weis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16654" y="14204156"/>
            <a:ext cx="1111250" cy="39528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9" name="Rectangle 5"/>
          <p:cNvSpPr>
            <a:spLocks noChangeAspect="1" noChangeArrowheads="1"/>
          </p:cNvSpPr>
          <p:nvPr userDrawn="1"/>
        </p:nvSpPr>
        <p:spPr bwMode="auto">
          <a:xfrm>
            <a:off x="0" y="0"/>
            <a:ext cx="10718800" cy="2076450"/>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3078" name="Picture 6" descr="TUD_Logo_weiss_228"/>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4987" y="652463"/>
            <a:ext cx="2879725" cy="836612"/>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10" name="Rectangle 7"/>
          <p:cNvSpPr>
            <a:spLocks noChangeArrowheads="1"/>
          </p:cNvSpPr>
          <p:nvPr userDrawn="1"/>
        </p:nvSpPr>
        <p:spPr bwMode="auto">
          <a:xfrm>
            <a:off x="-347663" y="1836738"/>
            <a:ext cx="11547475" cy="239712"/>
          </a:xfrm>
          <a:prstGeom prst="rect">
            <a:avLst/>
          </a:prstGeom>
          <a:solidFill>
            <a:srgbClr val="FFFFFF">
              <a:alpha val="50000"/>
            </a:srgbClr>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3080" name="Picture 8" descr="Bsp_Zweitlogo_weis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254283" y="14150180"/>
            <a:ext cx="2054225" cy="5032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Tree>
    <p:extLst>
      <p:ext uri="{BB962C8B-B14F-4D97-AF65-F5344CB8AC3E}">
        <p14:creationId xmlns:p14="http://schemas.microsoft.com/office/powerpoint/2010/main" val="2883375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u">
    <p:spTree>
      <p:nvGrpSpPr>
        <p:cNvPr id="1" name=""/>
        <p:cNvGrpSpPr/>
        <p:nvPr/>
      </p:nvGrpSpPr>
      <p:grpSpPr>
        <a:xfrm>
          <a:off x="0" y="0"/>
          <a:ext cx="0" cy="0"/>
          <a:chOff x="0" y="0"/>
          <a:chExt cx="0" cy="0"/>
        </a:xfrm>
      </p:grpSpPr>
      <p:sp>
        <p:nvSpPr>
          <p:cNvPr id="7" name="Rectangle 2"/>
          <p:cNvSpPr>
            <a:spLocks noChangeAspect="1" noChangeArrowheads="1"/>
          </p:cNvSpPr>
          <p:nvPr userDrawn="1"/>
        </p:nvSpPr>
        <p:spPr bwMode="auto">
          <a:xfrm>
            <a:off x="0" y="0"/>
            <a:ext cx="10733087" cy="15152688"/>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4099" name="Picture 3" descr="TUD_Logo_weiss_2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6575" y="668338"/>
            <a:ext cx="2879725" cy="836612"/>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8" name="Rectangle 4"/>
          <p:cNvSpPr>
            <a:spLocks noChangeArrowheads="1"/>
          </p:cNvSpPr>
          <p:nvPr userDrawn="1"/>
        </p:nvSpPr>
        <p:spPr bwMode="auto">
          <a:xfrm>
            <a:off x="-414338" y="1808163"/>
            <a:ext cx="11520488" cy="239712"/>
          </a:xfrm>
          <a:prstGeom prst="rect">
            <a:avLst/>
          </a:prstGeom>
          <a:solidFill>
            <a:srgbClr val="FFFFFF">
              <a:alpha val="50000"/>
            </a:srgbClr>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9" name="Text Box 5"/>
          <p:cNvSpPr txBox="1">
            <a:spLocks noChangeArrowheads="1"/>
          </p:cNvSpPr>
          <p:nvPr userDrawn="1"/>
        </p:nvSpPr>
        <p:spPr bwMode="auto">
          <a:xfrm>
            <a:off x="1473200" y="13860463"/>
            <a:ext cx="1746250" cy="51435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700" b="0" i="0" u="none" strike="noStrike" cap="none" normalizeH="0" baseline="0" smtClean="0">
                <a:ln>
                  <a:noFill/>
                </a:ln>
                <a:solidFill>
                  <a:srgbClr val="FFFFFF"/>
                </a:solidFill>
                <a:effectLst/>
                <a:latin typeface="Open Sans" panose="020B0606030504020204" pitchFamily="34" charset="0"/>
              </a:rPr>
              <a:t>Mitglied im Netzwerk von:</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0" name="Text Box 6"/>
          <p:cNvSpPr txBox="1">
            <a:spLocks noChangeArrowheads="1"/>
          </p:cNvSpPr>
          <p:nvPr userDrawn="1"/>
        </p:nvSpPr>
        <p:spPr bwMode="auto">
          <a:xfrm>
            <a:off x="4141787" y="13860463"/>
            <a:ext cx="2628900" cy="8334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4000"/>
              </a:lnSpc>
              <a:spcBef>
                <a:spcPct val="0"/>
              </a:spcBef>
              <a:spcAft>
                <a:spcPts val="1400"/>
              </a:spcAft>
              <a:buClrTx/>
              <a:buSzTx/>
              <a:buFontTx/>
              <a:buNone/>
              <a:tabLst/>
            </a:pPr>
            <a:r>
              <a:rPr kumimoji="0" lang="de-DE" altLang="de-DE" sz="700" b="0" i="0" u="none" strike="noStrike" cap="none" normalizeH="0" baseline="0" smtClean="0">
                <a:ln>
                  <a:noFill/>
                </a:ln>
                <a:solidFill>
                  <a:srgbClr val="FFFFFF"/>
                </a:solidFill>
                <a:effectLst/>
                <a:latin typeface="Open Sans" panose="020B0606030504020204" pitchFamily="34" charset="0"/>
              </a:rPr>
              <a:t>gefördert durch:</a:t>
            </a:r>
            <a:br>
              <a:rPr kumimoji="0" lang="de-DE" altLang="de-DE" sz="700" b="0" i="0" u="none" strike="noStrike" cap="none" normalizeH="0" baseline="0" smtClean="0">
                <a:ln>
                  <a:noFill/>
                </a:ln>
                <a:solidFill>
                  <a:srgbClr val="FFFFFF"/>
                </a:solidFill>
                <a:effectLst/>
                <a:latin typeface="Open Sans" panose="020B0606030504020204" pitchFamily="34" charset="0"/>
              </a:rPr>
            </a:br>
            <a:r>
              <a:rPr kumimoji="0" lang="de-DE" altLang="de-DE" sz="2800" b="0" i="0" u="none" strike="noStrike" cap="none" normalizeH="0" baseline="0" smtClean="0">
                <a:ln>
                  <a:noFill/>
                </a:ln>
                <a:solidFill>
                  <a:srgbClr val="FFFFFF"/>
                </a:solidFill>
                <a:effectLst/>
                <a:latin typeface="Open Sans" panose="020B0606030504020204" pitchFamily="34" charset="0"/>
              </a:rPr>
              <a:t/>
            </a:r>
            <a:br>
              <a:rPr kumimoji="0" lang="de-DE" altLang="de-DE" sz="2800" b="0" i="0" u="none" strike="noStrike" cap="none" normalizeH="0" baseline="0" smtClean="0">
                <a:ln>
                  <a:noFill/>
                </a:ln>
                <a:solidFill>
                  <a:srgbClr val="FFFFFF"/>
                </a:solidFill>
                <a:effectLst/>
                <a:latin typeface="Open Sans" panose="020B0606030504020204" pitchFamily="34" charset="0"/>
              </a:rPr>
            </a:br>
            <a:r>
              <a:rPr kumimoji="0" lang="de-DE" altLang="de-DE" sz="1200" b="0" i="0" u="none" strike="noStrike" cap="none" normalizeH="0" baseline="0" smtClean="0">
                <a:ln>
                  <a:noFill/>
                </a:ln>
                <a:solidFill>
                  <a:srgbClr val="FFFFFF"/>
                </a:solidFill>
                <a:effectLst/>
                <a:latin typeface="Open Sans" panose="020B0606030504020204" pitchFamily="34" charset="0"/>
              </a:rPr>
              <a:t>Platz für ein oder mehrere </a:t>
            </a:r>
            <a:br>
              <a:rPr kumimoji="0" lang="de-DE" altLang="de-DE" sz="1200" b="0" i="0" u="none" strike="noStrike" cap="none" normalizeH="0" baseline="0" smtClean="0">
                <a:ln>
                  <a:noFill/>
                </a:ln>
                <a:solidFill>
                  <a:srgbClr val="FFFFFF"/>
                </a:solidFill>
                <a:effectLst/>
                <a:latin typeface="Open Sans" panose="020B0606030504020204" pitchFamily="34" charset="0"/>
              </a:rPr>
            </a:br>
            <a:r>
              <a:rPr kumimoji="0" lang="de-DE" altLang="de-DE" sz="1200" b="0" i="0" u="none" strike="noStrike" cap="none" normalizeH="0" baseline="0" smtClean="0">
                <a:ln>
                  <a:noFill/>
                </a:ln>
                <a:solidFill>
                  <a:srgbClr val="FFFFFF"/>
                </a:solidFill>
                <a:effectLst/>
                <a:latin typeface="Open Sans" panose="020B0606030504020204" pitchFamily="34" charset="0"/>
              </a:rPr>
              <a:t>Logos Ihrer Fördermittelträger</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4103" name="Picture 7" descr="DDC-Logo_weis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5587" y="14298613"/>
            <a:ext cx="1111250" cy="39528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pic>
        <p:nvPicPr>
          <p:cNvPr id="4104" name="Picture 8" descr="Bsp_Zweitlogo_weis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140575" y="14190663"/>
            <a:ext cx="2054225" cy="503237"/>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Tree>
    <p:extLst>
      <p:ext uri="{BB962C8B-B14F-4D97-AF65-F5344CB8AC3E}">
        <p14:creationId xmlns:p14="http://schemas.microsoft.com/office/powerpoint/2010/main" val="2474848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u-Weiss">
    <p:spTree>
      <p:nvGrpSpPr>
        <p:cNvPr id="1" name=""/>
        <p:cNvGrpSpPr/>
        <p:nvPr/>
      </p:nvGrpSpPr>
      <p:grpSpPr>
        <a:xfrm>
          <a:off x="0" y="0"/>
          <a:ext cx="0" cy="0"/>
          <a:chOff x="0" y="0"/>
          <a:chExt cx="0" cy="0"/>
        </a:xfrm>
      </p:grpSpPr>
      <p:sp>
        <p:nvSpPr>
          <p:cNvPr id="8" name="Rectangle 2"/>
          <p:cNvSpPr>
            <a:spLocks noChangeAspect="1" noChangeArrowheads="1"/>
          </p:cNvSpPr>
          <p:nvPr userDrawn="1"/>
        </p:nvSpPr>
        <p:spPr bwMode="auto">
          <a:xfrm>
            <a:off x="0" y="0"/>
            <a:ext cx="10733087" cy="2047875"/>
          </a:xfrm>
          <a:prstGeom prst="rect">
            <a:avLst/>
          </a:prstGeom>
          <a:solidFill>
            <a:srgbClr val="0B2A51"/>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0" tIns="0" rIns="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5123" name="Picture 3" descr="TUD_Logo_weiss_228"/>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36575" y="668337"/>
            <a:ext cx="2879725" cy="836613"/>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9" name="Rectangle 4"/>
          <p:cNvSpPr>
            <a:spLocks noChangeArrowheads="1"/>
          </p:cNvSpPr>
          <p:nvPr userDrawn="1"/>
        </p:nvSpPr>
        <p:spPr bwMode="auto">
          <a:xfrm>
            <a:off x="-414338" y="1808162"/>
            <a:ext cx="11520488" cy="239713"/>
          </a:xfrm>
          <a:prstGeom prst="rect">
            <a:avLst/>
          </a:prstGeom>
          <a:solidFill>
            <a:srgbClr val="FFFFFF">
              <a:alpha val="50000"/>
            </a:srgbClr>
          </a:solidFill>
          <a:ln>
            <a:noFill/>
          </a:ln>
          <a:effectLst/>
          <a:extLs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4320000" tIns="0" rIns="4320000" bIns="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pic>
        <p:nvPicPr>
          <p:cNvPr id="5125" name="Picture 5" descr="DDC_Logo_110x50"/>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323263" y="14085887"/>
            <a:ext cx="871537" cy="396875"/>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pic>
      <p:sp>
        <p:nvSpPr>
          <p:cNvPr id="10" name="Text Box 6"/>
          <p:cNvSpPr txBox="1">
            <a:spLocks noChangeArrowheads="1"/>
          </p:cNvSpPr>
          <p:nvPr userDrawn="1"/>
        </p:nvSpPr>
        <p:spPr bwMode="auto">
          <a:xfrm>
            <a:off x="8062912" y="13841412"/>
            <a:ext cx="1131888" cy="641350"/>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400"/>
              </a:spcAft>
              <a:buClrTx/>
              <a:buSzTx/>
              <a:buFontTx/>
              <a:buNone/>
              <a:tabLst/>
            </a:pPr>
            <a:r>
              <a:rPr kumimoji="0" lang="de-DE" altLang="de-DE" sz="700" b="0" i="0" u="none" strike="noStrike" cap="none" normalizeH="0" baseline="0" smtClean="0">
                <a:ln>
                  <a:noFill/>
                </a:ln>
                <a:solidFill>
                  <a:srgbClr val="000000"/>
                </a:solidFill>
                <a:effectLst/>
                <a:latin typeface="Open Sans" panose="020B0606030504020204" pitchFamily="34" charset="0"/>
              </a:rPr>
              <a:t>Mitglied im Netzwerk von:</a:t>
            </a:r>
            <a:endParaRPr kumimoji="0" lang="de-DE" altLang="de-DE" sz="1800" b="0" i="0" u="none" strike="noStrike" cap="none" normalizeH="0" baseline="0" smtClean="0">
              <a:ln>
                <a:noFill/>
              </a:ln>
              <a:solidFill>
                <a:schemeClr val="tx1"/>
              </a:solidFill>
              <a:effectLst/>
              <a:latin typeface="Arial" panose="020B0604020202020204" pitchFamily="34" charset="0"/>
            </a:endParaRPr>
          </a:p>
        </p:txBody>
      </p:sp>
      <p:sp>
        <p:nvSpPr>
          <p:cNvPr id="11" name="Text Box 7"/>
          <p:cNvSpPr txBox="1">
            <a:spLocks noChangeArrowheads="1"/>
          </p:cNvSpPr>
          <p:nvPr userDrawn="1"/>
        </p:nvSpPr>
        <p:spPr bwMode="auto">
          <a:xfrm>
            <a:off x="4141787" y="13860462"/>
            <a:ext cx="2628900" cy="83343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4000"/>
              </a:lnSpc>
              <a:spcBef>
                <a:spcPct val="0"/>
              </a:spcBef>
              <a:spcAft>
                <a:spcPts val="1400"/>
              </a:spcAft>
              <a:buClrTx/>
              <a:buSzTx/>
              <a:buFontTx/>
              <a:buNone/>
              <a:tabLst/>
            </a:pPr>
            <a:r>
              <a:rPr kumimoji="0" lang="de-DE" altLang="de-DE" sz="700" b="0" i="0" u="none" strike="noStrike" cap="none" normalizeH="0" baseline="0" dirty="0" smtClean="0">
                <a:ln>
                  <a:noFill/>
                </a:ln>
                <a:solidFill>
                  <a:srgbClr val="0B2A51"/>
                </a:solidFill>
                <a:effectLst/>
                <a:latin typeface="Open Sans" panose="020B0606030504020204" pitchFamily="34" charset="0"/>
              </a:rPr>
              <a:t>gefördert durch:</a:t>
            </a:r>
            <a:br>
              <a:rPr kumimoji="0" lang="de-DE" altLang="de-DE" sz="700" b="0" i="0" u="none" strike="noStrike" cap="none" normalizeH="0" baseline="0" dirty="0" smtClean="0">
                <a:ln>
                  <a:noFill/>
                </a:ln>
                <a:solidFill>
                  <a:srgbClr val="0B2A51"/>
                </a:solidFill>
                <a:effectLst/>
                <a:latin typeface="Open Sans" panose="020B0606030504020204" pitchFamily="34" charset="0"/>
              </a:rPr>
            </a:br>
            <a:r>
              <a:rPr kumimoji="0" lang="de-DE" altLang="de-DE" sz="700" b="0" i="0" u="none" strike="noStrike" cap="none" normalizeH="0" baseline="0" dirty="0" smtClean="0">
                <a:ln>
                  <a:noFill/>
                </a:ln>
                <a:solidFill>
                  <a:srgbClr val="0B2A51"/>
                </a:solidFill>
                <a:effectLst/>
                <a:latin typeface="Open Sans" panose="020B0606030504020204" pitchFamily="34" charset="0"/>
              </a:rPr>
              <a:t/>
            </a:r>
            <a:br>
              <a:rPr kumimoji="0" lang="de-DE" altLang="de-DE" sz="700" b="0" i="0" u="none" strike="noStrike" cap="none" normalizeH="0" baseline="0" dirty="0" smtClean="0">
                <a:ln>
                  <a:noFill/>
                </a:ln>
                <a:solidFill>
                  <a:srgbClr val="0B2A51"/>
                </a:solidFill>
                <a:effectLst/>
                <a:latin typeface="Open Sans" panose="020B0606030504020204" pitchFamily="34" charset="0"/>
              </a:rPr>
            </a:br>
            <a:r>
              <a:rPr kumimoji="0" lang="de-DE" altLang="de-DE" sz="1200" b="0" i="0" u="none" strike="noStrike" cap="none" normalizeH="0" baseline="0" dirty="0" smtClean="0">
                <a:ln>
                  <a:noFill/>
                </a:ln>
                <a:solidFill>
                  <a:srgbClr val="0B2A51"/>
                </a:solidFill>
                <a:effectLst/>
                <a:latin typeface="Open Sans" panose="020B0606030504020204" pitchFamily="34" charset="0"/>
              </a:rPr>
              <a:t>Platz für ein oder mehrere </a:t>
            </a:r>
            <a:br>
              <a:rPr kumimoji="0" lang="de-DE" altLang="de-DE" sz="1200" b="0" i="0" u="none" strike="noStrike" cap="none" normalizeH="0" baseline="0" dirty="0" smtClean="0">
                <a:ln>
                  <a:noFill/>
                </a:ln>
                <a:solidFill>
                  <a:srgbClr val="0B2A51"/>
                </a:solidFill>
                <a:effectLst/>
                <a:latin typeface="Open Sans" panose="020B0606030504020204" pitchFamily="34" charset="0"/>
              </a:rPr>
            </a:br>
            <a:r>
              <a:rPr kumimoji="0" lang="de-DE" altLang="de-DE" sz="1200" b="0" i="0" u="none" strike="noStrike" cap="none" normalizeH="0" baseline="0" dirty="0" smtClean="0">
                <a:ln>
                  <a:noFill/>
                </a:ln>
                <a:solidFill>
                  <a:srgbClr val="0B2A51"/>
                </a:solidFill>
                <a:effectLst/>
                <a:latin typeface="Open Sans" panose="020B0606030504020204" pitchFamily="34" charset="0"/>
              </a:rPr>
              <a:t>Logos Ihrer Fördermittelträger</a:t>
            </a:r>
            <a:endParaRPr kumimoji="0" lang="de-DE" altLang="de-D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65950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46869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5795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9" r:id="rId5"/>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de-DE"/>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hteck 17"/>
          <p:cNvSpPr/>
          <p:nvPr/>
        </p:nvSpPr>
        <p:spPr>
          <a:xfrm>
            <a:off x="5418138" y="12915900"/>
            <a:ext cx="3708400" cy="728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sz="1200" dirty="0" smtClean="0">
                <a:solidFill>
                  <a:schemeClr val="bg1">
                    <a:lumMod val="50000"/>
                  </a:schemeClr>
                </a:solidFill>
              </a:rPr>
              <a:t>Ggfs. Betrieb („In Zusammenarbeit mit…“ o.ä.)</a:t>
            </a:r>
            <a:endParaRPr lang="de-DE" sz="1200" dirty="0">
              <a:solidFill>
                <a:schemeClr val="bg1">
                  <a:lumMod val="50000"/>
                </a:schemeClr>
              </a:solidFill>
            </a:endParaRPr>
          </a:p>
        </p:txBody>
      </p:sp>
      <p:sp>
        <p:nvSpPr>
          <p:cNvPr id="7" name="Text Box 4"/>
          <p:cNvSpPr txBox="1">
            <a:spLocks noChangeArrowheads="1"/>
          </p:cNvSpPr>
          <p:nvPr/>
        </p:nvSpPr>
        <p:spPr bwMode="auto">
          <a:xfrm>
            <a:off x="1446213" y="2357438"/>
            <a:ext cx="6135689" cy="2026288"/>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2000" b="1" i="0" u="none" strike="noStrike" cap="none" normalizeH="0" baseline="0" dirty="0" smtClean="0">
                <a:ln>
                  <a:noFill/>
                </a:ln>
                <a:solidFill>
                  <a:srgbClr val="002F5D"/>
                </a:solidFill>
                <a:effectLst/>
                <a:latin typeface="Open Sans" panose="020B0606030504020204" pitchFamily="34" charset="0"/>
              </a:rPr>
              <a:t>Diplomarbeit</a:t>
            </a:r>
            <a:r>
              <a:rPr kumimoji="0" lang="de-DE" altLang="de-DE" sz="2000" b="1" i="0" u="none" strike="noStrike" cap="none" normalizeH="0" dirty="0" smtClean="0">
                <a:ln>
                  <a:noFill/>
                </a:ln>
                <a:solidFill>
                  <a:srgbClr val="002F5D"/>
                </a:solidFill>
                <a:effectLst/>
                <a:latin typeface="Open Sans" panose="020B0606030504020204" pitchFamily="34" charset="0"/>
              </a:rPr>
              <a:t> Nr.</a:t>
            </a:r>
            <a:r>
              <a:rPr kumimoji="0" lang="de-DE" altLang="de-DE" sz="2000" b="1" i="0" u="none" strike="noStrike" cap="none" normalizeH="0" baseline="0" dirty="0" smtClean="0">
                <a:ln>
                  <a:noFill/>
                </a:ln>
                <a:solidFill>
                  <a:srgbClr val="002F5D"/>
                </a:solidFill>
                <a:effectLst/>
                <a:latin typeface="Open Sans" panose="020B0606030504020204" pitchFamily="34" charset="0"/>
              </a:rPr>
              <a:t> XXX/XXX</a:t>
            </a:r>
          </a:p>
          <a:p>
            <a:pPr marL="0" marR="0" lvl="0" indent="0" algn="l" defTabSz="914400" rtl="0" eaLnBrk="0" fontAlgn="base" latinLnBrk="0" hangingPunct="0">
              <a:lnSpc>
                <a:spcPct val="100000"/>
              </a:lnSpc>
              <a:spcBef>
                <a:spcPct val="0"/>
              </a:spcBef>
              <a:spcAft>
                <a:spcPts val="1600"/>
              </a:spcAft>
              <a:buClrTx/>
              <a:buSzTx/>
              <a:buFontTx/>
              <a:buNone/>
              <a:tabLst/>
            </a:pPr>
            <a:r>
              <a:rPr kumimoji="0" lang="de-DE" altLang="de-DE" sz="2400" b="1" i="0" u="none" strike="noStrike" cap="none" normalizeH="0" baseline="0" dirty="0" smtClean="0">
                <a:ln>
                  <a:noFill/>
                </a:ln>
                <a:solidFill>
                  <a:srgbClr val="002F5D"/>
                </a:solidFill>
                <a:effectLst/>
                <a:latin typeface="Open Sans Semibold" panose="020B0706030804020204" pitchFamily="34" charset="0"/>
              </a:rPr>
              <a:t>Titel der Arbeit</a:t>
            </a:r>
            <a:endParaRPr kumimoji="0" lang="de-DE" altLang="de-DE" sz="2000" b="0" i="0" u="none" strike="noStrike" cap="none" normalizeH="0" baseline="0" dirty="0" smtClean="0">
              <a:ln>
                <a:noFill/>
              </a:ln>
              <a:solidFill>
                <a:schemeClr val="tx1"/>
              </a:solidFill>
              <a:effectLst/>
              <a:latin typeface="Arial" panose="020B0604020202020204" pitchFamily="34" charset="0"/>
            </a:endParaRPr>
          </a:p>
        </p:txBody>
      </p:sp>
      <p:sp>
        <p:nvSpPr>
          <p:cNvPr id="8" name="Text Box 5"/>
          <p:cNvSpPr txBox="1">
            <a:spLocks noChangeArrowheads="1"/>
          </p:cNvSpPr>
          <p:nvPr/>
        </p:nvSpPr>
        <p:spPr bwMode="auto">
          <a:xfrm>
            <a:off x="1446213" y="5019519"/>
            <a:ext cx="3756025" cy="6473981"/>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R="0" indent="0" eaLnBrk="0" fontAlgn="base" hangingPunct="0">
              <a:lnSpc>
                <a:spcPts val="2000"/>
              </a:lnSpc>
              <a:spcBef>
                <a:spcPct val="0"/>
              </a:spcBef>
              <a:buClrTx/>
              <a:buSzTx/>
              <a:buFontTx/>
              <a:buNone/>
              <a:tabLst/>
            </a:pPr>
            <a:r>
              <a:rPr lang="de-DE" altLang="de-DE" sz="1400" b="1" dirty="0" smtClean="0">
                <a:solidFill>
                  <a:srgbClr val="002F5D"/>
                </a:solidFill>
                <a:latin typeface="Open Sans" panose="020B0606030504020204" pitchFamily="34" charset="0"/>
              </a:rPr>
              <a:t>Ggfs. Überschrift</a:t>
            </a:r>
            <a:r>
              <a:rPr kumimoji="0" lang="de-DE" altLang="de-DE" sz="1400" b="1" i="0" u="none" strike="noStrike" cap="none" normalizeH="0" baseline="0" dirty="0" smtClean="0">
                <a:ln>
                  <a:noFill/>
                </a:ln>
                <a:solidFill>
                  <a:srgbClr val="002F5D"/>
                </a:solidFill>
                <a:effectLst/>
                <a:latin typeface="Open Sans" panose="020B0606030504020204" pitchFamily="34" charset="0"/>
              </a:rPr>
              <a:t/>
            </a:r>
            <a:br>
              <a:rPr kumimoji="0" lang="de-DE" altLang="de-DE" sz="1400" b="1" i="0" u="none" strike="noStrike" cap="none" normalizeH="0" baseline="0" dirty="0" smtClean="0">
                <a:ln>
                  <a:noFill/>
                </a:ln>
                <a:solidFill>
                  <a:srgbClr val="002F5D"/>
                </a:solidFill>
                <a:effectLst/>
                <a:latin typeface="Open Sans" panose="020B0606030504020204" pitchFamily="34" charset="0"/>
              </a:rPr>
            </a:br>
            <a:r>
              <a:rPr lang="de-DE" altLang="de-DE" sz="1400" dirty="0" smtClean="0">
                <a:solidFill>
                  <a:srgbClr val="002F5D"/>
                </a:solidFill>
                <a:latin typeface="Open Sans" panose="020B0606030504020204" pitchFamily="34" charset="0"/>
              </a:rPr>
              <a:t>Fließtext</a:t>
            </a:r>
          </a:p>
          <a:p>
            <a:pPr marR="0" indent="0" eaLnBrk="0" fontAlgn="base" hangingPunct="0">
              <a:lnSpc>
                <a:spcPts val="2000"/>
              </a:lnSpc>
              <a:spcBef>
                <a:spcPct val="0"/>
              </a:spcBef>
              <a:buClrTx/>
              <a:buSzTx/>
              <a:buFontTx/>
              <a:buNone/>
              <a:tabLst/>
            </a:pPr>
            <a:endParaRPr lang="de-DE" altLang="de-DE" sz="1400" dirty="0">
              <a:solidFill>
                <a:srgbClr val="002F5D"/>
              </a:solidFill>
              <a:latin typeface="Open Sans" panose="020B0606030504020204" pitchFamily="34" charset="0"/>
            </a:endParaRPr>
          </a:p>
          <a:p>
            <a:pPr marR="0" indent="0" eaLnBrk="0" fontAlgn="base" hangingPunct="0">
              <a:lnSpc>
                <a:spcPts val="2000"/>
              </a:lnSpc>
              <a:spcBef>
                <a:spcPct val="0"/>
              </a:spcBef>
              <a:buClrTx/>
              <a:buSzTx/>
              <a:buFontTx/>
              <a:buNone/>
              <a:tabLst/>
            </a:pPr>
            <a:r>
              <a:rPr lang="de-DE" altLang="de-DE" sz="1400" b="1" dirty="0" smtClean="0">
                <a:solidFill>
                  <a:srgbClr val="002F5D"/>
                </a:solidFill>
                <a:latin typeface="Open Sans" panose="020B0606030504020204" pitchFamily="34" charset="0"/>
              </a:rPr>
              <a:t>Größe</a:t>
            </a:r>
          </a:p>
          <a:p>
            <a:pPr marR="0" indent="0" eaLnBrk="0" fontAlgn="base" hangingPunct="0">
              <a:lnSpc>
                <a:spcPts val="2000"/>
              </a:lnSpc>
              <a:spcBef>
                <a:spcPct val="0"/>
              </a:spcBef>
              <a:buClrTx/>
              <a:buSzTx/>
              <a:buFontTx/>
              <a:buNone/>
              <a:tabLst/>
            </a:pPr>
            <a:r>
              <a:rPr lang="de-DE" altLang="de-DE" sz="1400" dirty="0" smtClean="0">
                <a:solidFill>
                  <a:srgbClr val="002F5D"/>
                </a:solidFill>
                <a:latin typeface="Open Sans" panose="020B0606030504020204" pitchFamily="34" charset="0"/>
              </a:rPr>
              <a:t>Bitte drucken Sie Ihr Poster in Größe DIN A3 aus.</a:t>
            </a:r>
            <a:endParaRPr lang="de-DE" altLang="de-DE" sz="1400" dirty="0" smtClean="0">
              <a:solidFill>
                <a:srgbClr val="002F5D"/>
              </a:solidFill>
              <a:latin typeface="Open Sans" panose="020B0606030504020204" pitchFamily="34" charset="0"/>
            </a:endParaRPr>
          </a:p>
          <a:p>
            <a:pPr marR="0" indent="0" eaLnBrk="0" fontAlgn="base" hangingPunct="0">
              <a:lnSpc>
                <a:spcPts val="2000"/>
              </a:lnSpc>
              <a:spcBef>
                <a:spcPct val="0"/>
              </a:spcBef>
              <a:buClrTx/>
              <a:buSzTx/>
              <a:buFontTx/>
              <a:buNone/>
              <a:tabLst/>
            </a:pPr>
            <a:endParaRPr lang="de-DE" altLang="de-DE" sz="1400" dirty="0">
              <a:solidFill>
                <a:srgbClr val="002F5D"/>
              </a:solidFill>
              <a:latin typeface="Open Sans" panose="020B0606030504020204" pitchFamily="34" charset="0"/>
            </a:endParaRPr>
          </a:p>
          <a:p>
            <a:pPr lvl="0" eaLnBrk="0" fontAlgn="base" hangingPunct="0">
              <a:lnSpc>
                <a:spcPts val="2000"/>
              </a:lnSpc>
              <a:spcBef>
                <a:spcPct val="0"/>
              </a:spcBef>
            </a:pPr>
            <a:r>
              <a:rPr lang="de-DE" altLang="de-DE" sz="1400" b="1" dirty="0">
                <a:solidFill>
                  <a:srgbClr val="002F5D"/>
                </a:solidFill>
                <a:latin typeface="Open Sans" panose="020B0606030504020204" pitchFamily="34" charset="0"/>
              </a:rPr>
              <a:t>Raster</a:t>
            </a:r>
            <a:r>
              <a:rPr lang="de-DE" altLang="de-DE" sz="1400" b="1" dirty="0" smtClean="0">
                <a:solidFill>
                  <a:srgbClr val="002F5D"/>
                </a:solidFill>
                <a:latin typeface="Open Sans" panose="020B0606030504020204" pitchFamily="34" charset="0"/>
              </a:rPr>
              <a:t/>
            </a:r>
            <a:br>
              <a:rPr lang="de-DE" altLang="de-DE" sz="1400" b="1" dirty="0" smtClean="0">
                <a:solidFill>
                  <a:srgbClr val="002F5D"/>
                </a:solidFill>
                <a:latin typeface="Open Sans" panose="020B0606030504020204" pitchFamily="34" charset="0"/>
              </a:rPr>
            </a:br>
            <a:r>
              <a:rPr lang="de-DE" altLang="de-DE" sz="1400" dirty="0">
                <a:solidFill>
                  <a:srgbClr val="002F5D"/>
                </a:solidFill>
                <a:latin typeface="Open Sans" panose="020B0606030504020204" pitchFamily="34" charset="0"/>
              </a:rPr>
              <a:t>Text und Abbildungen sollten nicht über den lilafarbenen Rahmen </a:t>
            </a:r>
            <a:r>
              <a:rPr lang="de-DE" altLang="de-DE" sz="1400" dirty="0" smtClean="0">
                <a:solidFill>
                  <a:srgbClr val="002F5D"/>
                </a:solidFill>
                <a:latin typeface="Open Sans" panose="020B0606030504020204" pitchFamily="34" charset="0"/>
              </a:rPr>
              <a:t>hinausragen </a:t>
            </a:r>
            <a:r>
              <a:rPr lang="de-DE" altLang="de-DE" sz="1400" dirty="0">
                <a:solidFill>
                  <a:srgbClr val="002F5D"/>
                </a:solidFill>
                <a:latin typeface="Open Sans" panose="020B0606030504020204" pitchFamily="34" charset="0"/>
              </a:rPr>
              <a:t>(Rahmen löschen</a:t>
            </a:r>
            <a:r>
              <a:rPr lang="de-DE" altLang="de-DE" sz="1400" dirty="0" smtClean="0">
                <a:solidFill>
                  <a:srgbClr val="002F5D"/>
                </a:solidFill>
                <a:latin typeface="Open Sans" panose="020B0606030504020204" pitchFamily="34" charset="0"/>
              </a:rPr>
              <a:t>!). Textfelder ragen leicht links über den Rahmen hinaus, sodass der Beginn des Textes exakt auf der Linie liegt.</a:t>
            </a:r>
          </a:p>
          <a:p>
            <a:pPr lvl="0" eaLnBrk="0" fontAlgn="base" hangingPunct="0">
              <a:lnSpc>
                <a:spcPts val="2000"/>
              </a:lnSpc>
              <a:spcBef>
                <a:spcPct val="0"/>
              </a:spcBef>
            </a:pPr>
            <a:endParaRPr lang="de-DE" altLang="de-DE" sz="1400" dirty="0">
              <a:solidFill>
                <a:srgbClr val="002F5D"/>
              </a:solidFill>
              <a:latin typeface="Open Sans" panose="020B0606030504020204" pitchFamily="34" charset="0"/>
            </a:endParaRPr>
          </a:p>
          <a:p>
            <a:pPr eaLnBrk="0" fontAlgn="base" hangingPunct="0">
              <a:lnSpc>
                <a:spcPts val="2000"/>
              </a:lnSpc>
              <a:spcBef>
                <a:spcPct val="0"/>
              </a:spcBef>
            </a:pPr>
            <a:r>
              <a:rPr lang="de-DE" altLang="de-DE" sz="1400" b="1" dirty="0" smtClean="0">
                <a:solidFill>
                  <a:srgbClr val="002F5D"/>
                </a:solidFill>
                <a:latin typeface="Open Sans" panose="020B0606030504020204" pitchFamily="34" charset="0"/>
              </a:rPr>
              <a:t>Logos</a:t>
            </a:r>
            <a:r>
              <a:rPr lang="de-DE" altLang="de-DE" sz="1400" b="1" dirty="0">
                <a:solidFill>
                  <a:srgbClr val="002F5D"/>
                </a:solidFill>
                <a:latin typeface="Open Sans" panose="020B0606030504020204" pitchFamily="34" charset="0"/>
              </a:rPr>
              <a:t/>
            </a:r>
            <a:br>
              <a:rPr lang="de-DE" altLang="de-DE" sz="1400" b="1" dirty="0">
                <a:solidFill>
                  <a:srgbClr val="002F5D"/>
                </a:solidFill>
                <a:latin typeface="Open Sans" panose="020B0606030504020204" pitchFamily="34" charset="0"/>
              </a:rPr>
            </a:br>
            <a:r>
              <a:rPr lang="de-DE" altLang="de-DE" sz="1400" dirty="0">
                <a:solidFill>
                  <a:srgbClr val="002F5D"/>
                </a:solidFill>
                <a:latin typeface="Open Sans" panose="020B0606030504020204" pitchFamily="34" charset="0"/>
              </a:rPr>
              <a:t>Weitere Logos – z. B. Logo des Betriebs, bei dem Sie Ihre DA geschrieben haben – können </a:t>
            </a:r>
            <a:r>
              <a:rPr lang="de-DE" altLang="de-DE" sz="1400" dirty="0" smtClean="0">
                <a:solidFill>
                  <a:srgbClr val="002F5D"/>
                </a:solidFill>
                <a:latin typeface="Open Sans" panose="020B0606030504020204" pitchFamily="34" charset="0"/>
              </a:rPr>
              <a:t>oben rechts hinzugefügt </a:t>
            </a:r>
            <a:r>
              <a:rPr lang="de-DE" altLang="de-DE" sz="1400" dirty="0">
                <a:solidFill>
                  <a:srgbClr val="002F5D"/>
                </a:solidFill>
                <a:latin typeface="Open Sans" panose="020B0606030504020204" pitchFamily="34" charset="0"/>
              </a:rPr>
              <a:t>werden</a:t>
            </a:r>
            <a:r>
              <a:rPr lang="de-DE" altLang="de-DE" sz="1400" dirty="0" smtClean="0">
                <a:solidFill>
                  <a:srgbClr val="002F5D"/>
                </a:solidFill>
                <a:latin typeface="Open Sans" panose="020B0606030504020204" pitchFamily="34" charset="0"/>
              </a:rPr>
              <a:t>.</a:t>
            </a:r>
          </a:p>
          <a:p>
            <a:pPr eaLnBrk="0" fontAlgn="base" hangingPunct="0">
              <a:lnSpc>
                <a:spcPts val="2000"/>
              </a:lnSpc>
              <a:spcBef>
                <a:spcPct val="0"/>
              </a:spcBef>
            </a:pPr>
            <a:endParaRPr lang="de-DE" altLang="de-DE" sz="1400" dirty="0">
              <a:solidFill>
                <a:srgbClr val="002F5D"/>
              </a:solidFill>
              <a:latin typeface="Open Sans" panose="020B0606030504020204" pitchFamily="34" charset="0"/>
            </a:endParaRPr>
          </a:p>
          <a:p>
            <a:pPr eaLnBrk="0" fontAlgn="base" hangingPunct="0">
              <a:lnSpc>
                <a:spcPts val="2000"/>
              </a:lnSpc>
              <a:spcBef>
                <a:spcPct val="0"/>
              </a:spcBef>
            </a:pPr>
            <a:r>
              <a:rPr lang="de-DE" altLang="de-DE" sz="1400" b="1" dirty="0" smtClean="0">
                <a:solidFill>
                  <a:srgbClr val="002F5D"/>
                </a:solidFill>
                <a:latin typeface="Open Sans" panose="020B0606030504020204" pitchFamily="34" charset="0"/>
              </a:rPr>
              <a:t>Foto</a:t>
            </a:r>
            <a:r>
              <a:rPr lang="de-DE" altLang="de-DE" sz="1400" b="1" dirty="0">
                <a:solidFill>
                  <a:srgbClr val="002F5D"/>
                </a:solidFill>
                <a:latin typeface="Open Sans" panose="020B0606030504020204" pitchFamily="34" charset="0"/>
              </a:rPr>
              <a:t/>
            </a:r>
            <a:br>
              <a:rPr lang="de-DE" altLang="de-DE" sz="1400" b="1" dirty="0">
                <a:solidFill>
                  <a:srgbClr val="002F5D"/>
                </a:solidFill>
                <a:latin typeface="Open Sans" panose="020B0606030504020204" pitchFamily="34" charset="0"/>
              </a:rPr>
            </a:br>
            <a:r>
              <a:rPr lang="de-DE" altLang="de-DE" sz="1400" dirty="0">
                <a:solidFill>
                  <a:srgbClr val="002F5D"/>
                </a:solidFill>
                <a:latin typeface="Open Sans" panose="020B0606030504020204" pitchFamily="34" charset="0"/>
              </a:rPr>
              <a:t>Fügen Sie oben rechts ein Foto von sich selbst ein</a:t>
            </a:r>
            <a:r>
              <a:rPr lang="de-DE" altLang="de-DE" sz="1400" dirty="0" smtClean="0">
                <a:solidFill>
                  <a:srgbClr val="002F5D"/>
                </a:solidFill>
                <a:latin typeface="Open Sans" panose="020B0606030504020204" pitchFamily="34" charset="0"/>
              </a:rPr>
              <a:t>.</a:t>
            </a:r>
          </a:p>
          <a:p>
            <a:pPr eaLnBrk="0" fontAlgn="base" hangingPunct="0">
              <a:lnSpc>
                <a:spcPts val="2000"/>
              </a:lnSpc>
              <a:spcAft>
                <a:spcPts val="600"/>
              </a:spcAft>
            </a:pPr>
            <a:endParaRPr lang="de-DE" altLang="de-DE" sz="1400" dirty="0" smtClean="0">
              <a:solidFill>
                <a:srgbClr val="002F5D"/>
              </a:solidFill>
              <a:latin typeface="Open Sans" panose="020B0606030504020204" pitchFamily="34" charset="0"/>
            </a:endParaRPr>
          </a:p>
        </p:txBody>
      </p:sp>
      <p:sp>
        <p:nvSpPr>
          <p:cNvPr id="9" name="Text Box 7"/>
          <p:cNvSpPr txBox="1">
            <a:spLocks noChangeArrowheads="1"/>
          </p:cNvSpPr>
          <p:nvPr/>
        </p:nvSpPr>
        <p:spPr bwMode="auto">
          <a:xfrm>
            <a:off x="1446213" y="4404084"/>
            <a:ext cx="3971925" cy="479425"/>
          </a:xfrm>
          <a:prstGeom prst="rect">
            <a:avLst/>
          </a:prstGeom>
          <a:noFill/>
          <a:ln>
            <a:noFill/>
          </a:ln>
          <a:effectLst/>
          <a:extLst>
            <a:ext uri="{909E8E84-426E-40DD-AFC4-6F175D3DCCD1}">
              <a14:hiddenFill xmlns:a14="http://schemas.microsoft.com/office/drawing/2010/main">
                <a:solidFill>
                  <a:srgbClr val="0069B4"/>
                </a:solidFill>
              </a14:hiddenFill>
            </a:ext>
            <a:ext uri="{91240B29-F687-4F45-9708-019B960494DF}">
              <a14:hiddenLine xmlns:a14="http://schemas.microsoft.com/office/drawing/2010/main" w="25400" algn="ctr">
                <a:solidFill>
                  <a:srgbClr val="0B2A51"/>
                </a:solidFill>
                <a:miter lim="800000"/>
                <a:headEnd/>
                <a:tailEnd/>
              </a14:hiddenLine>
            </a:ext>
            <a:ext uri="{AF507438-7753-43E0-B8FC-AC1667EBCBE1}">
              <a14:hiddenEffects xmlns:a14="http://schemas.microsoft.com/office/drawing/2010/main">
                <a:effectLst>
                  <a:outerShdw dist="35921" dir="2700000" algn="ctr" rotWithShape="0">
                    <a:srgbClr val="0B2A5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sz="2000" b="1" i="0" u="none" strike="noStrike" cap="none" normalizeH="0" baseline="0" noProof="1" smtClean="0">
                <a:ln>
                  <a:noFill/>
                </a:ln>
                <a:solidFill>
                  <a:srgbClr val="0B2A51"/>
                </a:solidFill>
                <a:effectLst/>
                <a:latin typeface="Open Sans" panose="020B0606030504020204" pitchFamily="34" charset="0"/>
              </a:rPr>
              <a:t>Bearbeiter/in: Julia Müller</a:t>
            </a:r>
            <a:endParaRPr kumimoji="0" lang="de-DE" altLang="de-DE" sz="1600" b="0" i="0" u="none" strike="noStrike" cap="none" normalizeH="0" baseline="0" dirty="0" smtClean="0">
              <a:ln>
                <a:noFill/>
              </a:ln>
              <a:solidFill>
                <a:schemeClr val="tx1"/>
              </a:solidFill>
              <a:effectLst/>
              <a:latin typeface="Arial" panose="020B0604020202020204" pitchFamily="34" charset="0"/>
            </a:endParaRPr>
          </a:p>
        </p:txBody>
      </p:sp>
      <p:sp>
        <p:nvSpPr>
          <p:cNvPr id="10" name="Rechteck 9"/>
          <p:cNvSpPr/>
          <p:nvPr/>
        </p:nvSpPr>
        <p:spPr>
          <a:xfrm>
            <a:off x="5418138" y="5019519"/>
            <a:ext cx="3708400" cy="3170099"/>
          </a:xfrm>
          <a:prstGeom prst="rect">
            <a:avLst/>
          </a:prstGeom>
        </p:spPr>
        <p:txBody>
          <a:bodyPr wrap="square">
            <a:spAutoFit/>
          </a:bodyPr>
          <a:lstStyle/>
          <a:p>
            <a:pPr lvl="0" eaLnBrk="0" fontAlgn="base" hangingPunct="0">
              <a:lnSpc>
                <a:spcPts val="2000"/>
              </a:lnSpc>
              <a:spcBef>
                <a:spcPct val="0"/>
              </a:spcBef>
            </a:pPr>
            <a:r>
              <a:rPr lang="de-DE" altLang="de-DE" sz="1400" b="1" dirty="0" smtClean="0">
                <a:solidFill>
                  <a:srgbClr val="002F5D"/>
                </a:solidFill>
                <a:latin typeface="Open Sans" panose="020B0606030504020204" pitchFamily="34" charset="0"/>
              </a:rPr>
              <a:t>Aufteilung von Text und Bildern</a:t>
            </a:r>
            <a:r>
              <a:rPr lang="de-DE" altLang="de-DE" sz="1400" b="1" dirty="0">
                <a:solidFill>
                  <a:srgbClr val="002F5D"/>
                </a:solidFill>
                <a:latin typeface="Open Sans" panose="020B0606030504020204" pitchFamily="34" charset="0"/>
              </a:rPr>
              <a:t/>
            </a:r>
            <a:br>
              <a:rPr lang="de-DE" altLang="de-DE" sz="1400" b="1" dirty="0">
                <a:solidFill>
                  <a:srgbClr val="002F5D"/>
                </a:solidFill>
                <a:latin typeface="Open Sans" panose="020B0606030504020204" pitchFamily="34" charset="0"/>
              </a:rPr>
            </a:br>
            <a:r>
              <a:rPr lang="de-DE" altLang="de-DE" sz="1400" dirty="0" smtClean="0">
                <a:solidFill>
                  <a:srgbClr val="002F5D"/>
                </a:solidFill>
                <a:latin typeface="Open Sans" panose="020B0606030504020204" pitchFamily="34" charset="0"/>
              </a:rPr>
              <a:t>Das Poster kann in zwei Spalten geteilt werden, muss jedoch nicht. Passen Sie die Aufteilung von Text und Bildern so an, dass der Inhalt übersichtlich und verständlich ist. Gestalten Sie das Poster optisch ansprechend.</a:t>
            </a:r>
          </a:p>
          <a:p>
            <a:pPr lvl="0" eaLnBrk="0" fontAlgn="base" hangingPunct="0">
              <a:lnSpc>
                <a:spcPts val="2000"/>
              </a:lnSpc>
              <a:spcBef>
                <a:spcPct val="0"/>
              </a:spcBef>
            </a:pPr>
            <a:endParaRPr lang="de-DE" altLang="de-DE" sz="1400" dirty="0">
              <a:solidFill>
                <a:srgbClr val="002F5D"/>
              </a:solidFill>
              <a:latin typeface="Open Sans" panose="020B0606030504020204" pitchFamily="34" charset="0"/>
            </a:endParaRPr>
          </a:p>
          <a:p>
            <a:pPr lvl="0" eaLnBrk="0" fontAlgn="base" hangingPunct="0">
              <a:lnSpc>
                <a:spcPts val="2000"/>
              </a:lnSpc>
              <a:spcBef>
                <a:spcPct val="0"/>
              </a:spcBef>
            </a:pPr>
            <a:r>
              <a:rPr lang="de-DE" altLang="de-DE" sz="1400" b="1" dirty="0" smtClean="0">
                <a:solidFill>
                  <a:srgbClr val="002F5D"/>
                </a:solidFill>
                <a:latin typeface="Open Sans" panose="020B0606030504020204" pitchFamily="34" charset="0"/>
              </a:rPr>
              <a:t>Inhalt</a:t>
            </a:r>
          </a:p>
          <a:p>
            <a:pPr lvl="0" eaLnBrk="0" fontAlgn="base" hangingPunct="0">
              <a:lnSpc>
                <a:spcPts val="2000"/>
              </a:lnSpc>
              <a:spcBef>
                <a:spcPct val="0"/>
              </a:spcBef>
            </a:pPr>
            <a:r>
              <a:rPr lang="de-DE" altLang="de-DE" sz="1400" dirty="0" smtClean="0">
                <a:solidFill>
                  <a:srgbClr val="002F5D"/>
                </a:solidFill>
                <a:latin typeface="Open Sans" panose="020B0606030504020204" pitchFamily="34" charset="0"/>
              </a:rPr>
              <a:t>Fassen Sie Ihre Aufgabe, Lösungen und Ergebnisse kurz und übersichtlich zusammen.</a:t>
            </a:r>
          </a:p>
        </p:txBody>
      </p:sp>
      <p:sp>
        <p:nvSpPr>
          <p:cNvPr id="2" name="Textfeld 1"/>
          <p:cNvSpPr txBox="1"/>
          <p:nvPr/>
        </p:nvSpPr>
        <p:spPr>
          <a:xfrm>
            <a:off x="1495425" y="1783060"/>
            <a:ext cx="7694295" cy="276999"/>
          </a:xfrm>
          <a:prstGeom prst="rect">
            <a:avLst/>
          </a:prstGeom>
          <a:noFill/>
        </p:spPr>
        <p:txBody>
          <a:bodyPr wrap="square" rtlCol="0">
            <a:spAutoFit/>
          </a:bodyPr>
          <a:lstStyle/>
          <a:p>
            <a:r>
              <a:rPr lang="de-DE" sz="1200" dirty="0" smtClean="0">
                <a:solidFill>
                  <a:schemeClr val="bg1">
                    <a:lumMod val="50000"/>
                  </a:schemeClr>
                </a:solidFill>
              </a:rPr>
              <a:t>Fak. Maschinenwesen / Inst. für Energietechnik / Prof. für Gebäudeenergietechnik und Wärmeversorgung</a:t>
            </a:r>
            <a:endParaRPr lang="de-DE" sz="1200" dirty="0">
              <a:solidFill>
                <a:schemeClr val="bg1">
                  <a:lumMod val="50000"/>
                </a:schemeClr>
              </a:solidFill>
            </a:endParaRPr>
          </a:p>
        </p:txBody>
      </p:sp>
      <p:sp>
        <p:nvSpPr>
          <p:cNvPr id="12" name="Rechteck 11"/>
          <p:cNvSpPr/>
          <p:nvPr/>
        </p:nvSpPr>
        <p:spPr>
          <a:xfrm>
            <a:off x="7829550" y="690064"/>
            <a:ext cx="1296988" cy="821236"/>
          </a:xfrm>
          <a:prstGeom prst="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b="1" dirty="0" smtClean="0">
                <a:solidFill>
                  <a:srgbClr val="002060"/>
                </a:solidFill>
              </a:rPr>
              <a:t>Ggfs. Logo Betrieb</a:t>
            </a:r>
            <a:endParaRPr lang="de-DE" sz="1200" b="1" dirty="0">
              <a:solidFill>
                <a:srgbClr val="002060"/>
              </a:solidFill>
            </a:endParaRPr>
          </a:p>
        </p:txBody>
      </p:sp>
      <p:sp>
        <p:nvSpPr>
          <p:cNvPr id="4" name="Rechteck 3"/>
          <p:cNvSpPr/>
          <p:nvPr/>
        </p:nvSpPr>
        <p:spPr>
          <a:xfrm>
            <a:off x="1493839" y="5019520"/>
            <a:ext cx="7632700" cy="8625044"/>
          </a:xfrm>
          <a:prstGeom prst="rect">
            <a:avLst/>
          </a:prstGeom>
          <a:noFill/>
          <a:ln w="19050" cap="flat" cmpd="sng" algn="ctr">
            <a:solidFill>
              <a:schemeClr val="accent3"/>
            </a:solidFill>
            <a:prstDash val="dash"/>
            <a:round/>
            <a:headEnd type="none" w="med" len="med"/>
            <a:tailEnd type="none" w="med" len="med"/>
          </a:ln>
        </p:spPr>
        <p:style>
          <a:lnRef idx="0">
            <a:scrgbClr r="0" g="0" b="0"/>
          </a:lnRef>
          <a:fillRef idx="0">
            <a:scrgbClr r="0" g="0" b="0"/>
          </a:fillRef>
          <a:effectRef idx="0">
            <a:scrgbClr r="0" g="0" b="0"/>
          </a:effectRef>
          <a:fontRef idx="minor">
            <a:schemeClr val="accent3"/>
          </a:fontRef>
        </p:style>
        <p:txBody>
          <a:bodyPr rtlCol="0" anchor="ctr"/>
          <a:lstStyle/>
          <a:p>
            <a:pPr algn="ctr"/>
            <a:endParaRPr lang="de-DE"/>
          </a:p>
        </p:txBody>
      </p:sp>
      <p:sp>
        <p:nvSpPr>
          <p:cNvPr id="5" name="Rechteck 4"/>
          <p:cNvSpPr/>
          <p:nvPr/>
        </p:nvSpPr>
        <p:spPr>
          <a:xfrm>
            <a:off x="7830538" y="2357438"/>
            <a:ext cx="1296000" cy="1792800"/>
          </a:xfrm>
          <a:prstGeom prst="rect">
            <a:avLst/>
          </a:prstGeom>
          <a:pattFill prst="dkUpDiag">
            <a:fgClr>
              <a:schemeClr val="accent2"/>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rgbClr val="002060"/>
                </a:solidFill>
              </a:rPr>
              <a:t>Foto</a:t>
            </a:r>
            <a:endParaRPr lang="de-DE" b="1" dirty="0">
              <a:solidFill>
                <a:srgbClr val="002060"/>
              </a:solidFill>
            </a:endParaRPr>
          </a:p>
        </p:txBody>
      </p:sp>
    </p:spTree>
    <p:extLst>
      <p:ext uri="{BB962C8B-B14F-4D97-AF65-F5344CB8AC3E}">
        <p14:creationId xmlns:p14="http://schemas.microsoft.com/office/powerpoint/2010/main" val="940318698"/>
      </p:ext>
    </p:extLst>
  </p:cSld>
  <p:clrMapOvr>
    <a:masterClrMapping/>
  </p:clrMapOvr>
</p:sld>
</file>

<file path=ppt/theme/theme1.xml><?xml version="1.0" encoding="utf-8"?>
<a:theme xmlns:a="http://schemas.openxmlformats.org/drawingml/2006/main" name="Office">
  <a:themeElements>
    <a:clrScheme name="TU Dresden CD-Farben">
      <a:dk1>
        <a:sysClr val="windowText" lastClr="000000"/>
      </a:dk1>
      <a:lt1>
        <a:sysClr val="window" lastClr="FFFFFF"/>
      </a:lt1>
      <a:dk2>
        <a:srgbClr val="00305E"/>
      </a:dk2>
      <a:lt2>
        <a:srgbClr val="727879"/>
      </a:lt2>
      <a:accent1>
        <a:srgbClr val="006AB3"/>
      </a:accent1>
      <a:accent2>
        <a:srgbClr val="54378A"/>
      </a:accent2>
      <a:accent3>
        <a:srgbClr val="93107E"/>
      </a:accent3>
      <a:accent4>
        <a:srgbClr val="007D40"/>
      </a:accent4>
      <a:accent5>
        <a:srgbClr val="6AB023"/>
      </a:accent5>
      <a:accent6>
        <a:srgbClr val="EE7F00"/>
      </a:accent6>
      <a:hlink>
        <a:srgbClr val="006AB3"/>
      </a:hlink>
      <a:folHlink>
        <a:srgbClr val="54378A"/>
      </a:folHlink>
    </a:clrScheme>
    <a:fontScheme name="TUD">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3" id="{F94669F3-DC31-45CC-92FC-8398739B7E4D}" vid="{8E47873E-0BAB-41AC-9AF8-4CCD160EA53E}"/>
    </a:ext>
  </a:extLst>
</a:theme>
</file>

<file path=docProps/app.xml><?xml version="1.0" encoding="utf-8"?>
<Properties xmlns="http://schemas.openxmlformats.org/officeDocument/2006/extended-properties" xmlns:vt="http://schemas.openxmlformats.org/officeDocument/2006/docPropsVTypes">
  <Template>TUD_Powerpoint</Template>
  <TotalTime>0</TotalTime>
  <Words>49</Words>
  <Application>Microsoft Office PowerPoint</Application>
  <PresentationFormat>Benutzerdefiniert</PresentationFormat>
  <Paragraphs>21</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Open Sans</vt:lpstr>
      <vt:lpstr>Open Sans Semibold</vt:lpstr>
      <vt:lpstr>Office</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cd@tu-dresden.de</dc:creator>
  <cp:lastModifiedBy>Windows-Benutzer</cp:lastModifiedBy>
  <cp:revision>21</cp:revision>
  <dcterms:created xsi:type="dcterms:W3CDTF">2018-02-21T12:27:18Z</dcterms:created>
  <dcterms:modified xsi:type="dcterms:W3CDTF">2019-04-10T14:32:56Z</dcterms:modified>
</cp:coreProperties>
</file>