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54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7"/>
    <p:restoredTop sz="95480" autoAdjust="0"/>
  </p:normalViewPr>
  <p:slideViewPr>
    <p:cSldViewPr snapToGrid="0" snapToObjects="1" showGuides="1">
      <p:cViewPr>
        <p:scale>
          <a:sx n="100" d="100"/>
          <a:sy n="100" d="100"/>
        </p:scale>
        <p:origin x="1944" y="326"/>
      </p:cViewPr>
      <p:guideLst>
        <p:guide orient="horz" pos="663"/>
        <p:guide pos="54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423F41-FCEA-094B-9A65-BCA20776D8D1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E7450-9A70-B44A-BEBB-8E1E181C267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87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E7450-9A70-B44A-BEBB-8E1E181C26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2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30.04.19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MSNZ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68C1-C1C1-D34E-A1E3-349D4BAAF3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604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30.04.19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MSNZ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68C1-C1C1-D34E-A1E3-349D4BAAF3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30.04.19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MSNZ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68C1-C1C1-D34E-A1E3-349D4BAAF3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0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30.04.19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MSNZ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68C1-C1C1-D34E-A1E3-349D4BAAF3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459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30.04.19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MSNZ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68C1-C1C1-D34E-A1E3-349D4BAAF3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41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30.04.19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MSNZ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68C1-C1C1-D34E-A1E3-349D4BAAF3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2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30.04.19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MSNZ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68C1-C1C1-D34E-A1E3-349D4BAAF3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491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30.04.19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MSNZ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68C1-C1C1-D34E-A1E3-349D4BAAF3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5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30.04.19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MSNZ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68C1-C1C1-D34E-A1E3-349D4BAAF3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30.04.19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MSNZ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68C1-C1C1-D34E-A1E3-349D4BAAF3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37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30.04.19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MSNZ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68C1-C1C1-D34E-A1E3-349D4BAAF3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58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30.04.19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MSNZ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B68C1-C1C1-D34E-A1E3-349D4BAAF3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895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/>
        <a:buNone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9"/>
          <p:cNvSpPr/>
          <p:nvPr/>
        </p:nvSpPr>
        <p:spPr>
          <a:xfrm>
            <a:off x="128394" y="5365385"/>
            <a:ext cx="8543352" cy="142867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rgbClr val="002060"/>
                </a:solidFill>
              </a:rPr>
              <a:t>Other funds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8394" y="832821"/>
            <a:ext cx="8543352" cy="154120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rgbClr val="002060"/>
                </a:solidFill>
              </a:rPr>
              <a:t>Project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8394" y="2467356"/>
            <a:ext cx="8543352" cy="28069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rgbClr val="002060"/>
                </a:solidFill>
              </a:rPr>
              <a:t>Personnel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8244"/>
            <a:ext cx="7886700" cy="885938"/>
          </a:xfrm>
        </p:spPr>
        <p:txBody>
          <a:bodyPr>
            <a:normAutofit/>
          </a:bodyPr>
          <a:lstStyle/>
          <a:p>
            <a:r>
              <a:rPr lang="en-US" sz="2400" b="1" i="0" dirty="0" smtClean="0">
                <a:solidFill>
                  <a:srgbClr val="002060"/>
                </a:solidFill>
                <a:latin typeface="+mn-lt"/>
              </a:rPr>
              <a:t>CAMINO</a:t>
            </a:r>
            <a:r>
              <a:rPr lang="en-US" sz="2400" i="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Project title</a:t>
            </a:r>
            <a:endParaRPr lang="en-US" sz="2400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092815"/>
              </p:ext>
            </p:extLst>
          </p:nvPr>
        </p:nvGraphicFramePr>
        <p:xfrm>
          <a:off x="158402" y="876648"/>
          <a:ext cx="8538140" cy="59410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4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3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9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9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19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1932">
                  <a:extLst>
                    <a:ext uri="{9D8B030D-6E8A-4147-A177-3AD203B41FA5}">
                      <a16:colId xmlns:a16="http://schemas.microsoft.com/office/drawing/2014/main" val="1435771909"/>
                    </a:ext>
                  </a:extLst>
                </a:gridCol>
                <a:gridCol w="1181932">
                  <a:extLst>
                    <a:ext uri="{9D8B030D-6E8A-4147-A177-3AD203B41FA5}">
                      <a16:colId xmlns:a16="http://schemas.microsoft.com/office/drawing/2014/main" val="2532302706"/>
                    </a:ext>
                  </a:extLst>
                </a:gridCol>
              </a:tblGrid>
              <a:tr h="29387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Year 1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Year 2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Year</a:t>
                      </a:r>
                      <a:r>
                        <a:rPr lang="en-US" b="1" baseline="0" dirty="0" smtClean="0">
                          <a:solidFill>
                            <a:srgbClr val="002060"/>
                          </a:solidFill>
                        </a:rPr>
                        <a:t> 3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rgbClr val="002060"/>
                          </a:solidFill>
                        </a:rPr>
                        <a:t>Year</a:t>
                      </a:r>
                      <a:r>
                        <a:rPr lang="de-DE" b="1" baseline="0" dirty="0" smtClean="0">
                          <a:solidFill>
                            <a:srgbClr val="002060"/>
                          </a:solidFill>
                        </a:rPr>
                        <a:t> 4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Year 5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Year 6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11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... (Aim 1)</a:t>
                      </a:r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1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... (Aim 2)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103">
                <a:tc>
                  <a:txBody>
                    <a:bodyPr/>
                    <a:lstStyle/>
                    <a:p>
                      <a:r>
                        <a:rPr lang="mr-IN" baseline="0" dirty="0" smtClean="0">
                          <a:solidFill>
                            <a:srgbClr val="002060"/>
                          </a:solidFill>
                        </a:rPr>
                        <a:t>…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(Aim 3)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Advanced</a:t>
                      </a:r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</a:rPr>
                        <a:t> Clinician Scientist, X%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e.g.</a:t>
                      </a:r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Clinician scientists</a:t>
                      </a:r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</a:rPr>
                        <a:t>, X%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e.g. PhD student (E13, 65%)</a:t>
                      </a:r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e.g. Technician (E9,</a:t>
                      </a:r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</a:rPr>
                        <a:t> X%)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427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….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4272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0823019"/>
                  </a:ext>
                </a:extLst>
              </a:tr>
              <a:tr h="374272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0332361"/>
                  </a:ext>
                </a:extLst>
              </a:tr>
              <a:tr h="37427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Consumables</a:t>
                      </a:r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0358966"/>
                  </a:ext>
                </a:extLst>
              </a:tr>
              <a:tr h="37427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Travel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5646886"/>
                  </a:ext>
                </a:extLst>
              </a:tr>
              <a:tr h="374272">
                <a:tc>
                  <a:txBody>
                    <a:bodyPr/>
                    <a:lstStyle/>
                    <a:p>
                      <a:r>
                        <a:rPr lang="en-US" sz="1200" smtClean="0">
                          <a:solidFill>
                            <a:srgbClr val="002060"/>
                          </a:solidFill>
                        </a:rPr>
                        <a:t>Invest</a:t>
                      </a:r>
                      <a:r>
                        <a:rPr lang="en-US" sz="1200" baseline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6586213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735112" y="1296434"/>
            <a:ext cx="5811471" cy="18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198152" y="1641778"/>
            <a:ext cx="2403836" cy="18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51916" y="2040956"/>
            <a:ext cx="5328000" cy="18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735112" y="2741564"/>
            <a:ext cx="6948000" cy="1783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2060"/>
                </a:solidFill>
              </a:rPr>
              <a:t>Clinical </a:t>
            </a:r>
            <a:r>
              <a:rPr lang="en-US" sz="1200" dirty="0" err="1" smtClean="0">
                <a:solidFill>
                  <a:srgbClr val="002060"/>
                </a:solidFill>
              </a:rPr>
              <a:t>Committment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17" name="Rectangle 25"/>
          <p:cNvSpPr/>
          <p:nvPr/>
        </p:nvSpPr>
        <p:spPr>
          <a:xfrm>
            <a:off x="1735112" y="3673003"/>
            <a:ext cx="6948000" cy="180000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9" name="Rectangle 22"/>
          <p:cNvSpPr/>
          <p:nvPr/>
        </p:nvSpPr>
        <p:spPr>
          <a:xfrm>
            <a:off x="1735112" y="4090298"/>
            <a:ext cx="2374940" cy="18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2060"/>
                </a:solidFill>
              </a:rPr>
              <a:t>Third-party funding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89355" y="4091150"/>
            <a:ext cx="4572000" cy="18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2"/>
          <p:cNvSpPr/>
          <p:nvPr/>
        </p:nvSpPr>
        <p:spPr>
          <a:xfrm>
            <a:off x="6457662" y="591770"/>
            <a:ext cx="2238880" cy="1640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2060"/>
                </a:solidFill>
              </a:rPr>
              <a:t>Third-party funding 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735112" y="3229501"/>
            <a:ext cx="6948000" cy="180000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9" name="Rectangle 22"/>
          <p:cNvSpPr/>
          <p:nvPr/>
        </p:nvSpPr>
        <p:spPr>
          <a:xfrm>
            <a:off x="6464542" y="359199"/>
            <a:ext cx="2232000" cy="1783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2060"/>
                </a:solidFill>
              </a:rPr>
              <a:t>Clinical </a:t>
            </a:r>
            <a:r>
              <a:rPr lang="en-US" sz="1200" dirty="0" err="1" smtClean="0">
                <a:solidFill>
                  <a:srgbClr val="002060"/>
                </a:solidFill>
              </a:rPr>
              <a:t>Committment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30" name="Rectangle 12"/>
          <p:cNvSpPr/>
          <p:nvPr/>
        </p:nvSpPr>
        <p:spPr>
          <a:xfrm>
            <a:off x="6464542" y="133121"/>
            <a:ext cx="2232000" cy="18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CAMINO requested funds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188272"/>
      </p:ext>
    </p:extLst>
  </p:cSld>
  <p:clrMapOvr>
    <a:masterClrMapping/>
  </p:clrMapOvr>
</p:sld>
</file>

<file path=ppt/theme/theme1.xml><?xml version="1.0" encoding="utf-8"?>
<a:theme xmlns:a="http://schemas.openxmlformats.org/drawingml/2006/main" name="MSNZ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" id="{885EE195-49BC-5E45-8BC0-4F8E2B537108}" vid="{7EC2A517-FD2B-9041-B64D-AEECD148230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80</Words>
  <Application>Microsoft Office PowerPoint</Application>
  <PresentationFormat>Bildschirmpräsentation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Mangal</vt:lpstr>
      <vt:lpstr>MSNZ</vt:lpstr>
      <vt:lpstr>CAMINO Project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MSNZ project plan</dc:title>
  <dc:creator>Helena Klara Jambor</dc:creator>
  <cp:lastModifiedBy>Jungke, Peggy</cp:lastModifiedBy>
  <cp:revision>26</cp:revision>
  <dcterms:created xsi:type="dcterms:W3CDTF">2019-04-02T09:23:35Z</dcterms:created>
  <dcterms:modified xsi:type="dcterms:W3CDTF">2023-01-06T14:43:52Z</dcterms:modified>
</cp:coreProperties>
</file>