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891" r:id="rId1"/>
  </p:sldMasterIdLst>
  <p:notesMasterIdLst>
    <p:notesMasterId r:id="rId55"/>
  </p:notesMasterIdLst>
  <p:handoutMasterIdLst>
    <p:handoutMasterId r:id="rId56"/>
  </p:handoutMasterIdLst>
  <p:sldIdLst>
    <p:sldId id="256" r:id="rId2"/>
    <p:sldId id="295" r:id="rId3"/>
    <p:sldId id="296" r:id="rId4"/>
    <p:sldId id="297" r:id="rId5"/>
    <p:sldId id="318" r:id="rId6"/>
    <p:sldId id="299" r:id="rId7"/>
    <p:sldId id="332" r:id="rId8"/>
    <p:sldId id="348" r:id="rId9"/>
    <p:sldId id="349" r:id="rId10"/>
    <p:sldId id="350" r:id="rId11"/>
    <p:sldId id="351" r:id="rId12"/>
    <p:sldId id="352" r:id="rId13"/>
    <p:sldId id="353" r:id="rId14"/>
    <p:sldId id="355" r:id="rId15"/>
    <p:sldId id="354" r:id="rId16"/>
    <p:sldId id="300" r:id="rId17"/>
    <p:sldId id="333" r:id="rId18"/>
    <p:sldId id="330" r:id="rId19"/>
    <p:sldId id="329" r:id="rId20"/>
    <p:sldId id="356" r:id="rId21"/>
    <p:sldId id="301" r:id="rId22"/>
    <p:sldId id="340" r:id="rId23"/>
    <p:sldId id="334" r:id="rId24"/>
    <p:sldId id="338" r:id="rId25"/>
    <p:sldId id="335" r:id="rId26"/>
    <p:sldId id="337" r:id="rId27"/>
    <p:sldId id="336" r:id="rId28"/>
    <p:sldId id="339" r:id="rId29"/>
    <p:sldId id="302" r:id="rId30"/>
    <p:sldId id="305" r:id="rId31"/>
    <p:sldId id="303" r:id="rId32"/>
    <p:sldId id="347" r:id="rId33"/>
    <p:sldId id="307" r:id="rId34"/>
    <p:sldId id="308" r:id="rId35"/>
    <p:sldId id="309" r:id="rId36"/>
    <p:sldId id="311" r:id="rId37"/>
    <p:sldId id="357" r:id="rId38"/>
    <p:sldId id="358" r:id="rId39"/>
    <p:sldId id="359" r:id="rId40"/>
    <p:sldId id="360" r:id="rId41"/>
    <p:sldId id="361" r:id="rId42"/>
    <p:sldId id="343" r:id="rId43"/>
    <p:sldId id="344" r:id="rId44"/>
    <p:sldId id="345" r:id="rId45"/>
    <p:sldId id="346" r:id="rId46"/>
    <p:sldId id="322" r:id="rId47"/>
    <p:sldId id="323" r:id="rId48"/>
    <p:sldId id="324" r:id="rId49"/>
    <p:sldId id="317" r:id="rId50"/>
    <p:sldId id="328" r:id="rId51"/>
    <p:sldId id="341" r:id="rId52"/>
    <p:sldId id="342" r:id="rId53"/>
    <p:sldId id="321" r:id="rId54"/>
  </p:sldIdLst>
  <p:sldSz cx="12192000" cy="6858000"/>
  <p:notesSz cx="6858000" cy="9144000"/>
  <p:embeddedFontLst>
    <p:embeddedFont>
      <p:font typeface="Cambria Math" panose="02040503050406030204" pitchFamily="18" charset="0"/>
      <p:regular r:id="rId57"/>
    </p:embeddedFont>
    <p:embeddedFont>
      <p:font typeface="Open Sans" pitchFamily="2" charset="0"/>
      <p:regular r:id="rId58"/>
      <p:bold r:id="rId59"/>
      <p:italic r:id="rId60"/>
      <p:boldItalic r:id="rId61"/>
    </p:embeddedFont>
    <p:embeddedFont>
      <p:font typeface="Univers" panose="020B0503020202020204" pitchFamily="34" charset="0"/>
      <p:regular r:id="rId62"/>
      <p:bold r:id="rId63"/>
    </p:embeddedFont>
    <p:embeddedFont>
      <p:font typeface="Verdana" panose="020B0604030504040204" pitchFamily="34" charset="0"/>
      <p:regular r:id="rId64"/>
      <p:bold r:id="rId65"/>
      <p:italic r:id="rId66"/>
      <p:boldItalic r:id="rId67"/>
    </p:embeddedFont>
  </p:embeddedFontLst>
  <p:defaultTextStyle>
    <a:defPPr>
      <a:defRPr lang="de-DE"/>
    </a:defPPr>
    <a:lvl1pPr marL="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1pPr>
    <a:lvl2pPr marL="4114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2pPr>
    <a:lvl3pPr marL="8229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3pPr>
    <a:lvl4pPr marL="12344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4pPr>
    <a:lvl5pPr marL="164592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5pPr>
    <a:lvl6pPr marL="205740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6pPr>
    <a:lvl7pPr marL="24688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7pPr>
    <a:lvl8pPr marL="28803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8pPr>
    <a:lvl9pPr marL="32918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lgemein" id="{4DDA61EA-A892-4618-9A2A-25AAD848F737}">
          <p14:sldIdLst>
            <p14:sldId id="256"/>
            <p14:sldId id="295"/>
            <p14:sldId id="296"/>
            <p14:sldId id="297"/>
            <p14:sldId id="318"/>
            <p14:sldId id="299"/>
          </p14:sldIdLst>
        </p14:section>
        <p14:section name="KPP" id="{645160B2-750C-4A88-8F9A-8F29D663446E}">
          <p14:sldIdLst>
            <p14:sldId id="332"/>
            <p14:sldId id="348"/>
            <p14:sldId id="349"/>
            <p14:sldId id="350"/>
            <p14:sldId id="351"/>
            <p14:sldId id="352"/>
            <p14:sldId id="353"/>
            <p14:sldId id="355"/>
            <p14:sldId id="354"/>
            <p14:sldId id="300"/>
            <p14:sldId id="333"/>
            <p14:sldId id="330"/>
            <p14:sldId id="329"/>
            <p14:sldId id="356"/>
          </p14:sldIdLst>
        </p14:section>
        <p14:section name="HPSTS" id="{9CA6D3DB-A579-4994-A174-35ADF6261EA8}">
          <p14:sldIdLst>
            <p14:sldId id="301"/>
            <p14:sldId id="340"/>
            <p14:sldId id="334"/>
            <p14:sldId id="338"/>
            <p14:sldId id="335"/>
            <p14:sldId id="337"/>
            <p14:sldId id="336"/>
            <p14:sldId id="339"/>
            <p14:sldId id="302"/>
            <p14:sldId id="305"/>
            <p14:sldId id="303"/>
            <p14:sldId id="347"/>
            <p14:sldId id="307"/>
            <p14:sldId id="308"/>
            <p14:sldId id="309"/>
          </p14:sldIdLst>
        </p14:section>
        <p14:section name="CAN" id="{E7D2868B-8308-4A98-96F3-01F8CD4C8C6E}">
          <p14:sldIdLst>
            <p14:sldId id="311"/>
            <p14:sldId id="357"/>
            <p14:sldId id="358"/>
            <p14:sldId id="359"/>
            <p14:sldId id="360"/>
            <p14:sldId id="361"/>
            <p14:sldId id="343"/>
            <p14:sldId id="344"/>
            <p14:sldId id="345"/>
            <p14:sldId id="346"/>
            <p14:sldId id="322"/>
            <p14:sldId id="323"/>
            <p14:sldId id="324"/>
            <p14:sldId id="317"/>
            <p14:sldId id="328"/>
          </p14:sldIdLst>
        </p14:section>
        <p14:section name="Anhang" id="{C8E11F02-0A0B-4F54-9E0D-F66105EAA086}">
          <p14:sldIdLst>
            <p14:sldId id="341"/>
            <p14:sldId id="342"/>
            <p14:sldId id="3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öfel,Anja" initials="K" lastIdx="10" clrIdx="0">
    <p:extLst>
      <p:ext uri="{19B8F6BF-5375-455C-9EA6-DF929625EA0E}">
        <p15:presenceInfo xmlns:p15="http://schemas.microsoft.com/office/powerpoint/2012/main" userId="S-1-5-21-1982228756-150042506-1537001085-188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05D"/>
    <a:srgbClr val="007A47"/>
    <a:srgbClr val="CBCBCB"/>
    <a:srgbClr val="00CC00"/>
    <a:srgbClr val="CD1719"/>
    <a:srgbClr val="DE2526"/>
    <a:srgbClr val="951B81"/>
    <a:srgbClr val="59358C"/>
    <a:srgbClr val="FFFFFF"/>
    <a:srgbClr val="0069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AB20C4-2B78-445B-699C-1FB151CAE185}" v="98" dt="2025-06-03T07:54:11.558"/>
    <p1510:client id="{78941F6F-6CF9-791F-4395-89E5A0442681}" v="661" dt="2025-06-02T12:12:00.265"/>
    <p1510:client id="{86481825-CA93-ECC3-9B44-2C7493120B2F}" v="29" dt="2025-06-03T06:11:15.499"/>
    <p1510:client id="{9A211B60-9606-CE06-42D4-6E9AC9E6A68A}" v="5" dt="2025-06-03T06:05:05.492"/>
    <p1510:client id="{E40F52CC-0850-36CF-D32C-1FE8615D234B}" v="1" dt="2025-06-03T08:39:35.748"/>
    <p1510:client id="{FDBEA326-6F44-45F2-927F-596F9B0E0C99}" v="4" dt="2025-06-02T12:17:13.0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113A9D2-9D6B-4929-AA2D-F23B5EE8CBE7}" styleName="Designformatvorlage 2 - Akz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unkle Formatvorlage 1 - Akz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7853C-536D-4A76-A0AE-DD22124D55A5}" styleName="Designformatvorlage 1 - Akz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57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7.fntdata"/><Relationship Id="rId6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64" Type="http://schemas.openxmlformats.org/officeDocument/2006/relationships/font" Target="fonts/font8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C6211-610F-44E5-BF19-D3CDF6EDD281}" type="datetimeFigureOut">
              <a:rPr lang="de-DE" smtClean="0"/>
              <a:t>03.06.2025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61AA8-FB04-42D1-9939-D1A1356F80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31560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435D3-23A6-45D3-8DFA-7317DC1E7A64}" type="datetimeFigureOut">
              <a:rPr lang="de-DE" smtClean="0"/>
              <a:t>03.06.2025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9AC09-DF60-43F4-96BF-67D4D9A740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31825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3300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u="sng" dirty="0">
                <a:ea typeface="Open Sans"/>
                <a:cs typeface="Open Sans"/>
              </a:rPr>
              <a:t>Forschung im Mittelpunkt</a:t>
            </a:r>
            <a:r>
              <a:rPr lang="de-DE" sz="1200" b="0" dirty="0">
                <a:ea typeface="Open Sans"/>
                <a:cs typeface="Open Sans"/>
              </a:rPr>
              <a:t>:</a:t>
            </a:r>
            <a:r>
              <a:rPr lang="de-DE" sz="1200" b="0" u="sng" dirty="0">
                <a:ea typeface="Open Sans"/>
                <a:cs typeface="Open Sans"/>
              </a:rPr>
              <a:t> </a:t>
            </a:r>
            <a:r>
              <a:rPr lang="de-DE" sz="1200" b="0" dirty="0">
                <a:ea typeface="Open Sans"/>
                <a:cs typeface="Open Sans"/>
              </a:rPr>
              <a:t>Experimentelle, </a:t>
            </a:r>
            <a:br>
              <a:rPr lang="de-DE" sz="1200" b="0" dirty="0">
                <a:ea typeface="Open Sans"/>
                <a:cs typeface="Open Sans"/>
              </a:rPr>
            </a:br>
            <a:r>
              <a:rPr lang="de-DE" sz="1200" b="0" dirty="0">
                <a:ea typeface="Open Sans"/>
                <a:cs typeface="Open Sans"/>
              </a:rPr>
              <a:t>neurobiologische und kognitive Grundlagen des</a:t>
            </a:r>
            <a:br>
              <a:rPr lang="de-DE" sz="1200" b="0" dirty="0">
                <a:ea typeface="Open Sans"/>
                <a:cs typeface="Open Sans"/>
              </a:rPr>
            </a:br>
            <a:r>
              <a:rPr lang="de-DE" sz="1200" b="0" dirty="0">
                <a:ea typeface="Open Sans"/>
                <a:cs typeface="Open Sans"/>
              </a:rPr>
              <a:t>Erlebens und Verhaltens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8602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u="sng" dirty="0">
                <a:ea typeface="Open Sans"/>
                <a:cs typeface="Open Sans"/>
              </a:rPr>
              <a:t>Forschung im Mittelpunkt</a:t>
            </a:r>
            <a:r>
              <a:rPr lang="de-DE" sz="1200" b="0" dirty="0">
                <a:ea typeface="Open Sans"/>
                <a:cs typeface="Open Sans"/>
              </a:rPr>
              <a:t>:</a:t>
            </a:r>
            <a:r>
              <a:rPr lang="de-DE" sz="1200" b="0" u="sng" dirty="0">
                <a:ea typeface="Open Sans"/>
                <a:cs typeface="Open Sans"/>
              </a:rPr>
              <a:t> </a:t>
            </a:r>
            <a:r>
              <a:rPr lang="de-DE" sz="1200" b="0" dirty="0">
                <a:ea typeface="Open Sans"/>
                <a:cs typeface="Open Sans"/>
              </a:rPr>
              <a:t>Experimentelle, </a:t>
            </a:r>
            <a:br>
              <a:rPr lang="de-DE" sz="1200" b="0" dirty="0">
                <a:ea typeface="Open Sans"/>
                <a:cs typeface="Open Sans"/>
              </a:rPr>
            </a:br>
            <a:r>
              <a:rPr lang="de-DE" sz="1200" b="0" dirty="0">
                <a:ea typeface="Open Sans"/>
                <a:cs typeface="Open Sans"/>
              </a:rPr>
              <a:t>neurobiologische und kognitive Grundlagen des</a:t>
            </a:r>
            <a:br>
              <a:rPr lang="de-DE" sz="1200" b="0" dirty="0">
                <a:ea typeface="Open Sans"/>
                <a:cs typeface="Open Sans"/>
              </a:rPr>
            </a:br>
            <a:r>
              <a:rPr lang="de-DE" sz="1200" b="0" dirty="0">
                <a:ea typeface="Open Sans"/>
                <a:cs typeface="Open Sans"/>
              </a:rPr>
              <a:t>Erlebens und Verhaltens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7932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u="sng" dirty="0">
                <a:ea typeface="Open Sans"/>
                <a:cs typeface="Open Sans"/>
              </a:rPr>
              <a:t>Methodenkompetenz</a:t>
            </a:r>
            <a:r>
              <a:rPr lang="de-DE" sz="1200" b="0" dirty="0">
                <a:ea typeface="Open Sans"/>
                <a:cs typeface="Open Sans"/>
              </a:rPr>
              <a:t>: u.a. EEG, </a:t>
            </a:r>
            <a:r>
              <a:rPr lang="de-DE" sz="1200" b="0" dirty="0" err="1">
                <a:ea typeface="Open Sans"/>
                <a:cs typeface="Open Sans"/>
              </a:rPr>
              <a:t>fMRT</a:t>
            </a:r>
            <a:r>
              <a:rPr lang="de-DE" sz="1200" b="0" dirty="0">
                <a:ea typeface="Open Sans"/>
                <a:cs typeface="Open Sans"/>
              </a:rPr>
              <a:t>, Programmieren, </a:t>
            </a:r>
            <a:r>
              <a:rPr lang="de-DE" sz="1200" b="0" dirty="0" err="1">
                <a:ea typeface="Open Sans"/>
                <a:cs typeface="Open Sans"/>
              </a:rPr>
              <a:t>Computational</a:t>
            </a:r>
            <a:r>
              <a:rPr lang="de-DE" sz="1200" b="0" dirty="0">
                <a:ea typeface="Open Sans"/>
                <a:cs typeface="Open Sans"/>
              </a:rPr>
              <a:t> </a:t>
            </a:r>
            <a:r>
              <a:rPr lang="de-DE" sz="1200" b="0" dirty="0" err="1">
                <a:ea typeface="Open Sans"/>
                <a:cs typeface="Open Sans"/>
              </a:rPr>
              <a:t>Modelling</a:t>
            </a:r>
            <a:r>
              <a:rPr lang="de-DE" sz="1200" b="0" dirty="0">
                <a:ea typeface="Open Sans"/>
                <a:cs typeface="Open Sans"/>
              </a:rPr>
              <a:t> (z.B. in R, </a:t>
            </a:r>
            <a:r>
              <a:rPr lang="de-DE" sz="1200" b="0" dirty="0" err="1">
                <a:ea typeface="Open Sans"/>
                <a:cs typeface="Open Sans"/>
              </a:rPr>
              <a:t>Matlab</a:t>
            </a:r>
            <a:r>
              <a:rPr lang="de-DE" sz="1200" b="0" dirty="0">
                <a:ea typeface="Open Sans"/>
                <a:cs typeface="Open Sans"/>
              </a:rPr>
              <a:t>, Python)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3203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_TUD_weiß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  <p:sp>
        <p:nvSpPr>
          <p:cNvPr id="13" name="Rechteck 12"/>
          <p:cNvSpPr/>
          <p:nvPr/>
        </p:nvSpPr>
        <p:spPr>
          <a:xfrm>
            <a:off x="0" y="1204912"/>
            <a:ext cx="12192000" cy="5653089"/>
          </a:xfrm>
          <a:prstGeom prst="rect">
            <a:avLst/>
          </a:prstGeom>
          <a:gradFill>
            <a:gsLst>
              <a:gs pos="14000">
                <a:schemeClr val="accent2"/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8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692959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/>
              <a:t>Vorname, Name</a:t>
            </a:r>
          </a:p>
        </p:txBody>
      </p:sp>
      <p:sp>
        <p:nvSpPr>
          <p:cNvPr id="19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</a:t>
            </a:r>
          </a:p>
        </p:txBody>
      </p:sp>
      <p:sp>
        <p:nvSpPr>
          <p:cNvPr id="20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5981697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 marL="0" indent="0" algn="l">
              <a:buNone/>
              <a:defRPr b="0">
                <a:solidFill>
                  <a:schemeClr val="bg1">
                    <a:alpha val="7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21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028966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/>
              <a:t>Struktureinheit der TU Dresden</a:t>
            </a:r>
          </a:p>
        </p:txBody>
      </p:sp>
      <p:sp>
        <p:nvSpPr>
          <p:cNvPr id="22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/>
              <a:t>durch Kicken bearbeiten</a:t>
            </a:r>
          </a:p>
        </p:txBody>
      </p:sp>
      <p:sp>
        <p:nvSpPr>
          <p:cNvPr id="23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602029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/>
              <a:t>Ort oder Anlass des Vortrags // 18. Februar 2022</a:t>
            </a:r>
          </a:p>
        </p:txBody>
      </p:sp>
    </p:spTree>
    <p:extLst>
      <p:ext uri="{BB962C8B-B14F-4D97-AF65-F5344CB8AC3E}">
        <p14:creationId xmlns:p14="http://schemas.microsoft.com/office/powerpoint/2010/main" val="1330912023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elfolie_TUD_weiß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1204912"/>
            <a:ext cx="12192000" cy="5653089"/>
          </a:xfrm>
          <a:prstGeom prst="rect">
            <a:avLst/>
          </a:prstGeom>
          <a:gradFill>
            <a:gsLst>
              <a:gs pos="14000">
                <a:srgbClr val="DE2526"/>
              </a:gs>
              <a:gs pos="100000">
                <a:srgbClr val="CD1719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/>
              <a:t>durch Kicken bearbeiten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Ort oder Anlass des Vortrags // 18. Februar 2022</a:t>
            </a:r>
          </a:p>
        </p:txBody>
      </p:sp>
      <p:pic>
        <p:nvPicPr>
          <p:cNvPr id="11" name="Grafik 1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99437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elfolie_TUD_weiß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3">
            <a:extLst>
              <a:ext uri="{FF2B5EF4-FFF2-40B4-BE49-F238E27FC236}">
                <a16:creationId xmlns:a16="http://schemas.microsoft.com/office/drawing/2014/main" id="{8D22BFAA-62C6-4AF7-A140-D9E9750A54AC}"/>
              </a:ext>
            </a:extLst>
          </p:cNvPr>
          <p:cNvSpPr/>
          <p:nvPr userDrawn="1"/>
        </p:nvSpPr>
        <p:spPr>
          <a:xfrm>
            <a:off x="3151994" y="2563831"/>
            <a:ext cx="9050720" cy="4317954"/>
          </a:xfrm>
          <a:custGeom>
            <a:avLst/>
            <a:gdLst>
              <a:gd name="connsiteX0" fmla="*/ 0 w 5904411"/>
              <a:gd name="connsiteY0" fmla="*/ 0 h 3967747"/>
              <a:gd name="connsiteX1" fmla="*/ 5904411 w 5904411"/>
              <a:gd name="connsiteY1" fmla="*/ 0 h 3967747"/>
              <a:gd name="connsiteX2" fmla="*/ 5904411 w 5904411"/>
              <a:gd name="connsiteY2" fmla="*/ 3967747 h 3967747"/>
              <a:gd name="connsiteX3" fmla="*/ 0 w 5904411"/>
              <a:gd name="connsiteY3" fmla="*/ 3967747 h 3967747"/>
              <a:gd name="connsiteX4" fmla="*/ 0 w 5904411"/>
              <a:gd name="connsiteY4" fmla="*/ 0 h 3967747"/>
              <a:gd name="connsiteX0" fmla="*/ 3590925 w 5904411"/>
              <a:gd name="connsiteY0" fmla="*/ 0 h 3967747"/>
              <a:gd name="connsiteX1" fmla="*/ 5904411 w 5904411"/>
              <a:gd name="connsiteY1" fmla="*/ 0 h 3967747"/>
              <a:gd name="connsiteX2" fmla="*/ 5904411 w 5904411"/>
              <a:gd name="connsiteY2" fmla="*/ 3967747 h 3967747"/>
              <a:gd name="connsiteX3" fmla="*/ 0 w 5904411"/>
              <a:gd name="connsiteY3" fmla="*/ 3967747 h 3967747"/>
              <a:gd name="connsiteX4" fmla="*/ 3590925 w 5904411"/>
              <a:gd name="connsiteY4" fmla="*/ 0 h 3967747"/>
              <a:gd name="connsiteX0" fmla="*/ 3857625 w 6171111"/>
              <a:gd name="connsiteY0" fmla="*/ 0 h 3967747"/>
              <a:gd name="connsiteX1" fmla="*/ 6171111 w 6171111"/>
              <a:gd name="connsiteY1" fmla="*/ 0 h 3967747"/>
              <a:gd name="connsiteX2" fmla="*/ 6171111 w 6171111"/>
              <a:gd name="connsiteY2" fmla="*/ 3967747 h 3967747"/>
              <a:gd name="connsiteX3" fmla="*/ 0 w 6171111"/>
              <a:gd name="connsiteY3" fmla="*/ 3958222 h 3967747"/>
              <a:gd name="connsiteX4" fmla="*/ 3857625 w 6171111"/>
              <a:gd name="connsiteY4" fmla="*/ 0 h 3967747"/>
              <a:gd name="connsiteX0" fmla="*/ 3952875 w 6171111"/>
              <a:gd name="connsiteY0" fmla="*/ 9525 h 3967747"/>
              <a:gd name="connsiteX1" fmla="*/ 6171111 w 6171111"/>
              <a:gd name="connsiteY1" fmla="*/ 0 h 3967747"/>
              <a:gd name="connsiteX2" fmla="*/ 6171111 w 6171111"/>
              <a:gd name="connsiteY2" fmla="*/ 3967747 h 3967747"/>
              <a:gd name="connsiteX3" fmla="*/ 0 w 6171111"/>
              <a:gd name="connsiteY3" fmla="*/ 3958222 h 3967747"/>
              <a:gd name="connsiteX4" fmla="*/ 3952875 w 6171111"/>
              <a:gd name="connsiteY4" fmla="*/ 9525 h 3967747"/>
              <a:gd name="connsiteX0" fmla="*/ 3925061 w 6171111"/>
              <a:gd name="connsiteY0" fmla="*/ 0 h 3972129"/>
              <a:gd name="connsiteX1" fmla="*/ 6171111 w 6171111"/>
              <a:gd name="connsiteY1" fmla="*/ 4382 h 3972129"/>
              <a:gd name="connsiteX2" fmla="*/ 6171111 w 6171111"/>
              <a:gd name="connsiteY2" fmla="*/ 3972129 h 3972129"/>
              <a:gd name="connsiteX3" fmla="*/ 0 w 6171111"/>
              <a:gd name="connsiteY3" fmla="*/ 3962604 h 3972129"/>
              <a:gd name="connsiteX4" fmla="*/ 3925061 w 6171111"/>
              <a:gd name="connsiteY4" fmla="*/ 0 h 3972129"/>
              <a:gd name="connsiteX0" fmla="*/ 3925061 w 6171111"/>
              <a:gd name="connsiteY0" fmla="*/ 381 h 3967747"/>
              <a:gd name="connsiteX1" fmla="*/ 6171111 w 6171111"/>
              <a:gd name="connsiteY1" fmla="*/ 0 h 3967747"/>
              <a:gd name="connsiteX2" fmla="*/ 6171111 w 6171111"/>
              <a:gd name="connsiteY2" fmla="*/ 3967747 h 3967747"/>
              <a:gd name="connsiteX3" fmla="*/ 0 w 6171111"/>
              <a:gd name="connsiteY3" fmla="*/ 3958222 h 3967747"/>
              <a:gd name="connsiteX4" fmla="*/ 3925061 w 6171111"/>
              <a:gd name="connsiteY4" fmla="*/ 381 h 3967747"/>
              <a:gd name="connsiteX0" fmla="*/ 3961821 w 6207871"/>
              <a:gd name="connsiteY0" fmla="*/ 381 h 3981196"/>
              <a:gd name="connsiteX1" fmla="*/ 6207871 w 6207871"/>
              <a:gd name="connsiteY1" fmla="*/ 0 h 3981196"/>
              <a:gd name="connsiteX2" fmla="*/ 6207871 w 6207871"/>
              <a:gd name="connsiteY2" fmla="*/ 3967747 h 3981196"/>
              <a:gd name="connsiteX3" fmla="*/ 0 w 6207871"/>
              <a:gd name="connsiteY3" fmla="*/ 3981196 h 3981196"/>
              <a:gd name="connsiteX4" fmla="*/ 3961821 w 6207871"/>
              <a:gd name="connsiteY4" fmla="*/ 381 h 3981196"/>
              <a:gd name="connsiteX0" fmla="*/ 3984796 w 6230846"/>
              <a:gd name="connsiteY0" fmla="*/ 381 h 3981196"/>
              <a:gd name="connsiteX1" fmla="*/ 6230846 w 6230846"/>
              <a:gd name="connsiteY1" fmla="*/ 0 h 3981196"/>
              <a:gd name="connsiteX2" fmla="*/ 6230846 w 6230846"/>
              <a:gd name="connsiteY2" fmla="*/ 3967747 h 3981196"/>
              <a:gd name="connsiteX3" fmla="*/ 0 w 6230846"/>
              <a:gd name="connsiteY3" fmla="*/ 3981196 h 3981196"/>
              <a:gd name="connsiteX4" fmla="*/ 3984796 w 6230846"/>
              <a:gd name="connsiteY4" fmla="*/ 381 h 3981196"/>
              <a:gd name="connsiteX0" fmla="*/ 3984796 w 8344852"/>
              <a:gd name="connsiteY0" fmla="*/ 381 h 3981196"/>
              <a:gd name="connsiteX1" fmla="*/ 8344852 w 8344852"/>
              <a:gd name="connsiteY1" fmla="*/ 0 h 3981196"/>
              <a:gd name="connsiteX2" fmla="*/ 6230846 w 8344852"/>
              <a:gd name="connsiteY2" fmla="*/ 3967747 h 3981196"/>
              <a:gd name="connsiteX3" fmla="*/ 0 w 8344852"/>
              <a:gd name="connsiteY3" fmla="*/ 3981196 h 3981196"/>
              <a:gd name="connsiteX4" fmla="*/ 3984796 w 8344852"/>
              <a:gd name="connsiteY4" fmla="*/ 381 h 3981196"/>
              <a:gd name="connsiteX0" fmla="*/ 3984796 w 8344852"/>
              <a:gd name="connsiteY0" fmla="*/ 381 h 3981196"/>
              <a:gd name="connsiteX1" fmla="*/ 8344852 w 8344852"/>
              <a:gd name="connsiteY1" fmla="*/ 0 h 3981196"/>
              <a:gd name="connsiteX2" fmla="*/ 8344852 w 8344852"/>
              <a:gd name="connsiteY2" fmla="*/ 3967748 h 3981196"/>
              <a:gd name="connsiteX3" fmla="*/ 0 w 8344852"/>
              <a:gd name="connsiteY3" fmla="*/ 3981196 h 3981196"/>
              <a:gd name="connsiteX4" fmla="*/ 3984796 w 8344852"/>
              <a:gd name="connsiteY4" fmla="*/ 381 h 3981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44852" h="3981196">
                <a:moveTo>
                  <a:pt x="3984796" y="381"/>
                </a:moveTo>
                <a:lnTo>
                  <a:pt x="8344852" y="0"/>
                </a:lnTo>
                <a:lnTo>
                  <a:pt x="8344852" y="3967748"/>
                </a:lnTo>
                <a:lnTo>
                  <a:pt x="0" y="3981196"/>
                </a:lnTo>
                <a:lnTo>
                  <a:pt x="3984796" y="381"/>
                </a:lnTo>
                <a:close/>
              </a:path>
            </a:pathLst>
          </a:custGeom>
          <a:solidFill>
            <a:schemeClr val="accent5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de-DE"/>
          </a:p>
        </p:txBody>
      </p:sp>
      <p:sp>
        <p:nvSpPr>
          <p:cNvPr id="19" name="Rechteck 9">
            <a:extLst>
              <a:ext uri="{FF2B5EF4-FFF2-40B4-BE49-F238E27FC236}">
                <a16:creationId xmlns:a16="http://schemas.microsoft.com/office/drawing/2014/main" id="{9FD71789-74E3-45C9-B1BA-98AEA75CF44C}"/>
              </a:ext>
            </a:extLst>
          </p:cNvPr>
          <p:cNvSpPr/>
          <p:nvPr userDrawn="1"/>
        </p:nvSpPr>
        <p:spPr>
          <a:xfrm>
            <a:off x="-1" y="3692352"/>
            <a:ext cx="9555747" cy="3185710"/>
          </a:xfrm>
          <a:custGeom>
            <a:avLst/>
            <a:gdLst>
              <a:gd name="connsiteX0" fmla="*/ 0 w 8810492"/>
              <a:gd name="connsiteY0" fmla="*/ 0 h 2937256"/>
              <a:gd name="connsiteX1" fmla="*/ 8810492 w 8810492"/>
              <a:gd name="connsiteY1" fmla="*/ 0 h 2937256"/>
              <a:gd name="connsiteX2" fmla="*/ 8810492 w 8810492"/>
              <a:gd name="connsiteY2" fmla="*/ 2937256 h 2937256"/>
              <a:gd name="connsiteX3" fmla="*/ 0 w 8810492"/>
              <a:gd name="connsiteY3" fmla="*/ 2937256 h 2937256"/>
              <a:gd name="connsiteX4" fmla="*/ 0 w 8810492"/>
              <a:gd name="connsiteY4" fmla="*/ 0 h 2937256"/>
              <a:gd name="connsiteX0" fmla="*/ 0 w 8810492"/>
              <a:gd name="connsiteY0" fmla="*/ 0 h 2937256"/>
              <a:gd name="connsiteX1" fmla="*/ 5858286 w 8810492"/>
              <a:gd name="connsiteY1" fmla="*/ 0 h 2937256"/>
              <a:gd name="connsiteX2" fmla="*/ 8810492 w 8810492"/>
              <a:gd name="connsiteY2" fmla="*/ 2937256 h 2937256"/>
              <a:gd name="connsiteX3" fmla="*/ 0 w 8810492"/>
              <a:gd name="connsiteY3" fmla="*/ 2937256 h 2937256"/>
              <a:gd name="connsiteX4" fmla="*/ 0 w 8810492"/>
              <a:gd name="connsiteY4" fmla="*/ 0 h 293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10492" h="2937256">
                <a:moveTo>
                  <a:pt x="0" y="0"/>
                </a:moveTo>
                <a:lnTo>
                  <a:pt x="5858286" y="0"/>
                </a:lnTo>
                <a:lnTo>
                  <a:pt x="8810492" y="2937256"/>
                </a:lnTo>
                <a:lnTo>
                  <a:pt x="0" y="293725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/>
              <a:t> </a:t>
            </a:r>
          </a:p>
        </p:txBody>
      </p:sp>
      <p:sp>
        <p:nvSpPr>
          <p:cNvPr id="20" name="Rechteck 8">
            <a:extLst>
              <a:ext uri="{FF2B5EF4-FFF2-40B4-BE49-F238E27FC236}">
                <a16:creationId xmlns:a16="http://schemas.microsoft.com/office/drawing/2014/main" id="{E0A106CA-E2A4-4455-BD1E-8B7BA6CDC669}"/>
              </a:ext>
            </a:extLst>
          </p:cNvPr>
          <p:cNvSpPr/>
          <p:nvPr userDrawn="1"/>
        </p:nvSpPr>
        <p:spPr>
          <a:xfrm>
            <a:off x="-709" y="2302249"/>
            <a:ext cx="6020777" cy="4581946"/>
          </a:xfrm>
          <a:custGeom>
            <a:avLst/>
            <a:gdLst>
              <a:gd name="connsiteX0" fmla="*/ 0 w 3587931"/>
              <a:gd name="connsiteY0" fmla="*/ 0 h 5307874"/>
              <a:gd name="connsiteX1" fmla="*/ 3587931 w 3587931"/>
              <a:gd name="connsiteY1" fmla="*/ 0 h 5307874"/>
              <a:gd name="connsiteX2" fmla="*/ 3587931 w 3587931"/>
              <a:gd name="connsiteY2" fmla="*/ 5307874 h 5307874"/>
              <a:gd name="connsiteX3" fmla="*/ 0 w 3587931"/>
              <a:gd name="connsiteY3" fmla="*/ 5307874 h 5307874"/>
              <a:gd name="connsiteX4" fmla="*/ 0 w 3587931"/>
              <a:gd name="connsiteY4" fmla="*/ 0 h 5307874"/>
              <a:gd name="connsiteX0" fmla="*/ 0 w 3587931"/>
              <a:gd name="connsiteY0" fmla="*/ 0 h 5307874"/>
              <a:gd name="connsiteX1" fmla="*/ 3587931 w 3587931"/>
              <a:gd name="connsiteY1" fmla="*/ 0 h 5307874"/>
              <a:gd name="connsiteX2" fmla="*/ 3587931 w 3587931"/>
              <a:gd name="connsiteY2" fmla="*/ 3657600 h 5307874"/>
              <a:gd name="connsiteX3" fmla="*/ 3587931 w 3587931"/>
              <a:gd name="connsiteY3" fmla="*/ 5307874 h 5307874"/>
              <a:gd name="connsiteX4" fmla="*/ 0 w 3587931"/>
              <a:gd name="connsiteY4" fmla="*/ 5307874 h 5307874"/>
              <a:gd name="connsiteX5" fmla="*/ 0 w 3587931"/>
              <a:gd name="connsiteY5" fmla="*/ 0 h 5307874"/>
              <a:gd name="connsiteX0" fmla="*/ 0 w 3587931"/>
              <a:gd name="connsiteY0" fmla="*/ 0 h 5307874"/>
              <a:gd name="connsiteX1" fmla="*/ 1463039 w 3587931"/>
              <a:gd name="connsiteY1" fmla="*/ 1445623 h 5307874"/>
              <a:gd name="connsiteX2" fmla="*/ 3587931 w 3587931"/>
              <a:gd name="connsiteY2" fmla="*/ 3657600 h 5307874"/>
              <a:gd name="connsiteX3" fmla="*/ 3587931 w 3587931"/>
              <a:gd name="connsiteY3" fmla="*/ 5307874 h 5307874"/>
              <a:gd name="connsiteX4" fmla="*/ 0 w 3587931"/>
              <a:gd name="connsiteY4" fmla="*/ 5307874 h 5307874"/>
              <a:gd name="connsiteX5" fmla="*/ 0 w 3587931"/>
              <a:gd name="connsiteY5" fmla="*/ 0 h 5307874"/>
              <a:gd name="connsiteX0" fmla="*/ 0 w 3622765"/>
              <a:gd name="connsiteY0" fmla="*/ 0 h 5307874"/>
              <a:gd name="connsiteX1" fmla="*/ 1463039 w 3622765"/>
              <a:gd name="connsiteY1" fmla="*/ 1445623 h 5307874"/>
              <a:gd name="connsiteX2" fmla="*/ 3622765 w 3622765"/>
              <a:gd name="connsiteY2" fmla="*/ 3614057 h 5307874"/>
              <a:gd name="connsiteX3" fmla="*/ 3587931 w 3622765"/>
              <a:gd name="connsiteY3" fmla="*/ 5307874 h 5307874"/>
              <a:gd name="connsiteX4" fmla="*/ 0 w 3622765"/>
              <a:gd name="connsiteY4" fmla="*/ 5307874 h 5307874"/>
              <a:gd name="connsiteX5" fmla="*/ 0 w 3622765"/>
              <a:gd name="connsiteY5" fmla="*/ 0 h 5307874"/>
              <a:gd name="connsiteX0" fmla="*/ 0 w 3622765"/>
              <a:gd name="connsiteY0" fmla="*/ 0 h 5307874"/>
              <a:gd name="connsiteX1" fmla="*/ 1463039 w 3622765"/>
              <a:gd name="connsiteY1" fmla="*/ 1445623 h 5307874"/>
              <a:gd name="connsiteX2" fmla="*/ 3622765 w 3622765"/>
              <a:gd name="connsiteY2" fmla="*/ 3614057 h 5307874"/>
              <a:gd name="connsiteX3" fmla="*/ 3622765 w 3622765"/>
              <a:gd name="connsiteY3" fmla="*/ 5307874 h 5307874"/>
              <a:gd name="connsiteX4" fmla="*/ 0 w 3622765"/>
              <a:gd name="connsiteY4" fmla="*/ 5307874 h 5307874"/>
              <a:gd name="connsiteX5" fmla="*/ 0 w 3622765"/>
              <a:gd name="connsiteY5" fmla="*/ 0 h 5307874"/>
              <a:gd name="connsiteX0" fmla="*/ 0 w 3622765"/>
              <a:gd name="connsiteY0" fmla="*/ 0 h 5307874"/>
              <a:gd name="connsiteX1" fmla="*/ 1463039 w 3622765"/>
              <a:gd name="connsiteY1" fmla="*/ 1445623 h 5307874"/>
              <a:gd name="connsiteX2" fmla="*/ 3578520 w 3622765"/>
              <a:gd name="connsiteY2" fmla="*/ 3614057 h 5307874"/>
              <a:gd name="connsiteX3" fmla="*/ 3622765 w 3622765"/>
              <a:gd name="connsiteY3" fmla="*/ 5307874 h 5307874"/>
              <a:gd name="connsiteX4" fmla="*/ 0 w 3622765"/>
              <a:gd name="connsiteY4" fmla="*/ 5307874 h 5307874"/>
              <a:gd name="connsiteX5" fmla="*/ 0 w 3622765"/>
              <a:gd name="connsiteY5" fmla="*/ 0 h 5307874"/>
              <a:gd name="connsiteX0" fmla="*/ 0 w 3593268"/>
              <a:gd name="connsiteY0" fmla="*/ 0 h 5307874"/>
              <a:gd name="connsiteX1" fmla="*/ 1463039 w 3593268"/>
              <a:gd name="connsiteY1" fmla="*/ 1445623 h 5307874"/>
              <a:gd name="connsiteX2" fmla="*/ 3578520 w 3593268"/>
              <a:gd name="connsiteY2" fmla="*/ 3614057 h 5307874"/>
              <a:gd name="connsiteX3" fmla="*/ 3593268 w 3593268"/>
              <a:gd name="connsiteY3" fmla="*/ 5307874 h 5307874"/>
              <a:gd name="connsiteX4" fmla="*/ 0 w 3593268"/>
              <a:gd name="connsiteY4" fmla="*/ 5307874 h 5307874"/>
              <a:gd name="connsiteX5" fmla="*/ 0 w 3593268"/>
              <a:gd name="connsiteY5" fmla="*/ 0 h 5307874"/>
              <a:gd name="connsiteX0" fmla="*/ 0 w 3578520"/>
              <a:gd name="connsiteY0" fmla="*/ 0 h 5307874"/>
              <a:gd name="connsiteX1" fmla="*/ 1463039 w 3578520"/>
              <a:gd name="connsiteY1" fmla="*/ 1445623 h 5307874"/>
              <a:gd name="connsiteX2" fmla="*/ 3578520 w 3578520"/>
              <a:gd name="connsiteY2" fmla="*/ 3614057 h 5307874"/>
              <a:gd name="connsiteX3" fmla="*/ 3563771 w 3578520"/>
              <a:gd name="connsiteY3" fmla="*/ 5307874 h 5307874"/>
              <a:gd name="connsiteX4" fmla="*/ 0 w 3578520"/>
              <a:gd name="connsiteY4" fmla="*/ 5307874 h 5307874"/>
              <a:gd name="connsiteX5" fmla="*/ 0 w 3578520"/>
              <a:gd name="connsiteY5" fmla="*/ 0 h 5307874"/>
              <a:gd name="connsiteX0" fmla="*/ 0 w 3578520"/>
              <a:gd name="connsiteY0" fmla="*/ 0 h 5307874"/>
              <a:gd name="connsiteX1" fmla="*/ 1463039 w 3578520"/>
              <a:gd name="connsiteY1" fmla="*/ 1445623 h 5307874"/>
              <a:gd name="connsiteX2" fmla="*/ 3578520 w 3578520"/>
              <a:gd name="connsiteY2" fmla="*/ 3614057 h 5307874"/>
              <a:gd name="connsiteX3" fmla="*/ 3571146 w 3578520"/>
              <a:gd name="connsiteY3" fmla="*/ 5307874 h 5307874"/>
              <a:gd name="connsiteX4" fmla="*/ 0 w 3578520"/>
              <a:gd name="connsiteY4" fmla="*/ 5307874 h 5307874"/>
              <a:gd name="connsiteX5" fmla="*/ 0 w 3578520"/>
              <a:gd name="connsiteY5" fmla="*/ 0 h 5307874"/>
              <a:gd name="connsiteX0" fmla="*/ 0 w 3578520"/>
              <a:gd name="connsiteY0" fmla="*/ 0 h 5307874"/>
              <a:gd name="connsiteX1" fmla="*/ 1463039 w 3578520"/>
              <a:gd name="connsiteY1" fmla="*/ 1445623 h 5307874"/>
              <a:gd name="connsiteX2" fmla="*/ 3578520 w 3578520"/>
              <a:gd name="connsiteY2" fmla="*/ 3614057 h 5307874"/>
              <a:gd name="connsiteX3" fmla="*/ 3578520 w 3578520"/>
              <a:gd name="connsiteY3" fmla="*/ 5307874 h 5307874"/>
              <a:gd name="connsiteX4" fmla="*/ 0 w 3578520"/>
              <a:gd name="connsiteY4" fmla="*/ 5307874 h 5307874"/>
              <a:gd name="connsiteX5" fmla="*/ 0 w 3578520"/>
              <a:gd name="connsiteY5" fmla="*/ 0 h 5307874"/>
              <a:gd name="connsiteX0" fmla="*/ 0 w 3599785"/>
              <a:gd name="connsiteY0" fmla="*/ 0 h 3872478"/>
              <a:gd name="connsiteX1" fmla="*/ 1484304 w 3599785"/>
              <a:gd name="connsiteY1" fmla="*/ 10227 h 3872478"/>
              <a:gd name="connsiteX2" fmla="*/ 3599785 w 3599785"/>
              <a:gd name="connsiteY2" fmla="*/ 2178661 h 3872478"/>
              <a:gd name="connsiteX3" fmla="*/ 3599785 w 3599785"/>
              <a:gd name="connsiteY3" fmla="*/ 3872478 h 3872478"/>
              <a:gd name="connsiteX4" fmla="*/ 21265 w 3599785"/>
              <a:gd name="connsiteY4" fmla="*/ 3872478 h 3872478"/>
              <a:gd name="connsiteX5" fmla="*/ 0 w 3599785"/>
              <a:gd name="connsiteY5" fmla="*/ 0 h 3872478"/>
              <a:gd name="connsiteX0" fmla="*/ 0 w 3599785"/>
              <a:gd name="connsiteY0" fmla="*/ 0 h 4223352"/>
              <a:gd name="connsiteX1" fmla="*/ 1484304 w 3599785"/>
              <a:gd name="connsiteY1" fmla="*/ 10227 h 4223352"/>
              <a:gd name="connsiteX2" fmla="*/ 3599785 w 3599785"/>
              <a:gd name="connsiteY2" fmla="*/ 2178661 h 4223352"/>
              <a:gd name="connsiteX3" fmla="*/ 3589153 w 3599785"/>
              <a:gd name="connsiteY3" fmla="*/ 4223352 h 4223352"/>
              <a:gd name="connsiteX4" fmla="*/ 21265 w 3599785"/>
              <a:gd name="connsiteY4" fmla="*/ 3872478 h 4223352"/>
              <a:gd name="connsiteX5" fmla="*/ 0 w 3599785"/>
              <a:gd name="connsiteY5" fmla="*/ 0 h 4223352"/>
              <a:gd name="connsiteX0" fmla="*/ 0 w 3599785"/>
              <a:gd name="connsiteY0" fmla="*/ 0 h 4223352"/>
              <a:gd name="connsiteX1" fmla="*/ 1484304 w 3599785"/>
              <a:gd name="connsiteY1" fmla="*/ 10227 h 4223352"/>
              <a:gd name="connsiteX2" fmla="*/ 3599785 w 3599785"/>
              <a:gd name="connsiteY2" fmla="*/ 2178661 h 4223352"/>
              <a:gd name="connsiteX3" fmla="*/ 3589153 w 3599785"/>
              <a:gd name="connsiteY3" fmla="*/ 4223352 h 4223352"/>
              <a:gd name="connsiteX4" fmla="*/ 0 w 3599785"/>
              <a:gd name="connsiteY4" fmla="*/ 4212720 h 4223352"/>
              <a:gd name="connsiteX5" fmla="*/ 0 w 3599785"/>
              <a:gd name="connsiteY5" fmla="*/ 0 h 4223352"/>
              <a:gd name="connsiteX0" fmla="*/ 0 w 3599785"/>
              <a:gd name="connsiteY0" fmla="*/ 7190 h 4230542"/>
              <a:gd name="connsiteX1" fmla="*/ 1484304 w 3599785"/>
              <a:gd name="connsiteY1" fmla="*/ 0 h 4230542"/>
              <a:gd name="connsiteX2" fmla="*/ 3599785 w 3599785"/>
              <a:gd name="connsiteY2" fmla="*/ 2185851 h 4230542"/>
              <a:gd name="connsiteX3" fmla="*/ 3589153 w 3599785"/>
              <a:gd name="connsiteY3" fmla="*/ 4230542 h 4230542"/>
              <a:gd name="connsiteX4" fmla="*/ 0 w 3599785"/>
              <a:gd name="connsiteY4" fmla="*/ 4219910 h 4230542"/>
              <a:gd name="connsiteX5" fmla="*/ 0 w 3599785"/>
              <a:gd name="connsiteY5" fmla="*/ 7190 h 4230542"/>
              <a:gd name="connsiteX0" fmla="*/ 0 w 3607160"/>
              <a:gd name="connsiteY0" fmla="*/ 14564 h 4230542"/>
              <a:gd name="connsiteX1" fmla="*/ 1491679 w 3607160"/>
              <a:gd name="connsiteY1" fmla="*/ 0 h 4230542"/>
              <a:gd name="connsiteX2" fmla="*/ 3607160 w 3607160"/>
              <a:gd name="connsiteY2" fmla="*/ 2185851 h 4230542"/>
              <a:gd name="connsiteX3" fmla="*/ 3596528 w 3607160"/>
              <a:gd name="connsiteY3" fmla="*/ 4230542 h 4230542"/>
              <a:gd name="connsiteX4" fmla="*/ 7375 w 3607160"/>
              <a:gd name="connsiteY4" fmla="*/ 4219910 h 4230542"/>
              <a:gd name="connsiteX5" fmla="*/ 0 w 3607160"/>
              <a:gd name="connsiteY5" fmla="*/ 14564 h 4230542"/>
              <a:gd name="connsiteX0" fmla="*/ 709 w 3600495"/>
              <a:gd name="connsiteY0" fmla="*/ 0 h 4407707"/>
              <a:gd name="connsiteX1" fmla="*/ 1485014 w 3600495"/>
              <a:gd name="connsiteY1" fmla="*/ 177165 h 4407707"/>
              <a:gd name="connsiteX2" fmla="*/ 3600495 w 3600495"/>
              <a:gd name="connsiteY2" fmla="*/ 2363016 h 4407707"/>
              <a:gd name="connsiteX3" fmla="*/ 3589863 w 3600495"/>
              <a:gd name="connsiteY3" fmla="*/ 4407707 h 4407707"/>
              <a:gd name="connsiteX4" fmla="*/ 710 w 3600495"/>
              <a:gd name="connsiteY4" fmla="*/ 4397075 h 4407707"/>
              <a:gd name="connsiteX5" fmla="*/ 709 w 3600495"/>
              <a:gd name="connsiteY5" fmla="*/ 0 h 4407707"/>
              <a:gd name="connsiteX0" fmla="*/ 709 w 3600495"/>
              <a:gd name="connsiteY0" fmla="*/ 0 h 4230727"/>
              <a:gd name="connsiteX1" fmla="*/ 1485014 w 3600495"/>
              <a:gd name="connsiteY1" fmla="*/ 185 h 4230727"/>
              <a:gd name="connsiteX2" fmla="*/ 3600495 w 3600495"/>
              <a:gd name="connsiteY2" fmla="*/ 2186036 h 4230727"/>
              <a:gd name="connsiteX3" fmla="*/ 3589863 w 3600495"/>
              <a:gd name="connsiteY3" fmla="*/ 4230727 h 4230727"/>
              <a:gd name="connsiteX4" fmla="*/ 710 w 3600495"/>
              <a:gd name="connsiteY4" fmla="*/ 4220095 h 4230727"/>
              <a:gd name="connsiteX5" fmla="*/ 709 w 3600495"/>
              <a:gd name="connsiteY5" fmla="*/ 0 h 4230727"/>
              <a:gd name="connsiteX0" fmla="*/ 709 w 5551215"/>
              <a:gd name="connsiteY0" fmla="*/ 0 h 4232550"/>
              <a:gd name="connsiteX1" fmla="*/ 1485014 w 5551215"/>
              <a:gd name="connsiteY1" fmla="*/ 185 h 4232550"/>
              <a:gd name="connsiteX2" fmla="*/ 5551215 w 5551215"/>
              <a:gd name="connsiteY2" fmla="*/ 4232550 h 4232550"/>
              <a:gd name="connsiteX3" fmla="*/ 3589863 w 5551215"/>
              <a:gd name="connsiteY3" fmla="*/ 4230727 h 4232550"/>
              <a:gd name="connsiteX4" fmla="*/ 710 w 5551215"/>
              <a:gd name="connsiteY4" fmla="*/ 4220095 h 4232550"/>
              <a:gd name="connsiteX5" fmla="*/ 709 w 5551215"/>
              <a:gd name="connsiteY5" fmla="*/ 0 h 4232550"/>
              <a:gd name="connsiteX0" fmla="*/ 709 w 5551215"/>
              <a:gd name="connsiteY0" fmla="*/ 0 h 4232550"/>
              <a:gd name="connsiteX1" fmla="*/ 1485014 w 5551215"/>
              <a:gd name="connsiteY1" fmla="*/ 185 h 4232550"/>
              <a:gd name="connsiteX2" fmla="*/ 5551215 w 5551215"/>
              <a:gd name="connsiteY2" fmla="*/ 4232550 h 4232550"/>
              <a:gd name="connsiteX3" fmla="*/ 710 w 5551215"/>
              <a:gd name="connsiteY3" fmla="*/ 4220095 h 4232550"/>
              <a:gd name="connsiteX4" fmla="*/ 709 w 5551215"/>
              <a:gd name="connsiteY4" fmla="*/ 0 h 4232550"/>
              <a:gd name="connsiteX0" fmla="*/ 709 w 5551215"/>
              <a:gd name="connsiteY0" fmla="*/ 0 h 4224599"/>
              <a:gd name="connsiteX1" fmla="*/ 1485014 w 5551215"/>
              <a:gd name="connsiteY1" fmla="*/ 185 h 4224599"/>
              <a:gd name="connsiteX2" fmla="*/ 5551215 w 5551215"/>
              <a:gd name="connsiteY2" fmla="*/ 4224599 h 4224599"/>
              <a:gd name="connsiteX3" fmla="*/ 710 w 5551215"/>
              <a:gd name="connsiteY3" fmla="*/ 4220095 h 4224599"/>
              <a:gd name="connsiteX4" fmla="*/ 709 w 5551215"/>
              <a:gd name="connsiteY4" fmla="*/ 0 h 422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51215" h="4224599">
                <a:moveTo>
                  <a:pt x="709" y="0"/>
                </a:moveTo>
                <a:lnTo>
                  <a:pt x="1485014" y="185"/>
                </a:lnTo>
                <a:lnTo>
                  <a:pt x="5551215" y="4224599"/>
                </a:lnTo>
                <a:lnTo>
                  <a:pt x="710" y="4220095"/>
                </a:lnTo>
                <a:cubicBezTo>
                  <a:pt x="-1748" y="2818313"/>
                  <a:pt x="3167" y="1401782"/>
                  <a:pt x="709" y="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de-DE"/>
          </a:p>
        </p:txBody>
      </p:sp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/>
              <a:t>durch Kicken bearbeiten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Ort oder Anlass des Vortrags // 18. Februar 2022</a:t>
            </a:r>
          </a:p>
        </p:txBody>
      </p:sp>
      <p:pic>
        <p:nvPicPr>
          <p:cNvPr id="21" name="Grafik 2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318043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und ein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10580688" cy="4344987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3pPr>
              <a:spcBef>
                <a:spcPts val="1200"/>
              </a:spcBef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28119933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2 Inhalt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1138"/>
            <a:ext cx="5195887" cy="43608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quarter" idx="15"/>
          </p:nvPr>
        </p:nvSpPr>
        <p:spPr>
          <a:xfrm>
            <a:off x="6267450" y="1481138"/>
            <a:ext cx="5195887" cy="43608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057373242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6267449" y="1484314"/>
            <a:ext cx="5187950" cy="4344985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4313"/>
            <a:ext cx="5195887" cy="43576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70242763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070849" y="1484314"/>
            <a:ext cx="3384549" cy="4344985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4313"/>
            <a:ext cx="6999287" cy="43576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9803747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 und Bild_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0" y="4101152"/>
            <a:ext cx="12191999" cy="2028186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4313"/>
            <a:ext cx="10580687" cy="23984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94580503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 und Bild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070849" y="1484314"/>
            <a:ext cx="4121151" cy="4645024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4313"/>
            <a:ext cx="6999287" cy="43576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97579242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3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>
          <a:xfrm>
            <a:off x="874713" y="1481138"/>
            <a:ext cx="3398837" cy="43608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quarter" idx="14"/>
          </p:nvPr>
        </p:nvSpPr>
        <p:spPr>
          <a:xfrm>
            <a:off x="4457699" y="1481138"/>
            <a:ext cx="3416301" cy="43608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Inhaltsplatzhalter 3"/>
          <p:cNvSpPr>
            <a:spLocks noGrp="1"/>
          </p:cNvSpPr>
          <p:nvPr>
            <p:ph sz="quarter" idx="15"/>
          </p:nvPr>
        </p:nvSpPr>
        <p:spPr>
          <a:xfrm>
            <a:off x="8070850" y="1481138"/>
            <a:ext cx="3384550" cy="43608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43359633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und 4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74711" y="1484313"/>
            <a:ext cx="4300539" cy="1332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Bildplatzhalter 7"/>
          <p:cNvSpPr>
            <a:spLocks noGrp="1"/>
          </p:cNvSpPr>
          <p:nvPr>
            <p:ph type="pic" sz="quarter" idx="14"/>
          </p:nvPr>
        </p:nvSpPr>
        <p:spPr>
          <a:xfrm>
            <a:off x="874712" y="2943181"/>
            <a:ext cx="4300537" cy="1332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15"/>
          </p:nvPr>
        </p:nvSpPr>
        <p:spPr>
          <a:xfrm>
            <a:off x="874710" y="4402050"/>
            <a:ext cx="4300537" cy="1427249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16"/>
          </p:nvPr>
        </p:nvSpPr>
        <p:spPr>
          <a:xfrm>
            <a:off x="5365750" y="1484313"/>
            <a:ext cx="6089650" cy="43576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91138792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_TUD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4" name="Grafik 3" descr="Logo. Acht unregelmäßige Dreiecksflächen sind, im Uhrzeigersinn zu einem regelmäßig achteckigen Ring angeordnet. Links daneben zweizeilig der Schriftzug &quot;DRESDEN concept" title="Logo Dresden concept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694" y="329323"/>
            <a:ext cx="1463906" cy="543600"/>
          </a:xfrm>
          <a:prstGeom prst="rect">
            <a:avLst/>
          </a:prstGeom>
        </p:spPr>
      </p:pic>
      <p:pic>
        <p:nvPicPr>
          <p:cNvPr id="3" name="Grafik 2" descr="Logo. Schriftzug &quot;Technische Universität Dresden&quot;. Links davon befindet sich ein Achteck, das in zwei Bereiche aufgeteilt ist, die zusammen die Buchstaben &quot;T&quot; und &quot;U&quot; ergeben." title="Logo der TU Dresden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5029" cy="514800"/>
          </a:xfrm>
          <a:prstGeom prst="rect">
            <a:avLst/>
          </a:prstGeom>
        </p:spPr>
      </p:pic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692959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5981697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 marL="0" indent="0" algn="l">
              <a:buNone/>
              <a:defRPr b="0">
                <a:solidFill>
                  <a:schemeClr val="bg1">
                    <a:alpha val="7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028966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/>
              <a:t>durch Kicken bearbeiten</a:t>
            </a:r>
          </a:p>
        </p:txBody>
      </p:sp>
      <p:sp>
        <p:nvSpPr>
          <p:cNvPr id="18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602029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/>
              <a:t>Ort oder Anlass des Vortrags // 18. Februar 2022</a:t>
            </a:r>
          </a:p>
        </p:txBody>
      </p:sp>
    </p:spTree>
    <p:extLst>
      <p:ext uri="{BB962C8B-B14F-4D97-AF65-F5344CB8AC3E}">
        <p14:creationId xmlns:p14="http://schemas.microsoft.com/office/powerpoint/2010/main" val="1396564381"/>
      </p:ext>
    </p:extLst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2 Titel und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>
          <a:xfrm>
            <a:off x="6267450" y="368305"/>
            <a:ext cx="5046135" cy="66214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chemeClr val="tx2"/>
                </a:solidFill>
                <a:latin typeface="Open Sans" panose="020B0606030504020204" pitchFamily="34" charset="0"/>
                <a:ea typeface="+mj-ea"/>
                <a:cs typeface="+mj-cs"/>
              </a:defRPr>
            </a:lvl1pPr>
          </a:lstStyle>
          <a:p>
            <a:r>
              <a:rPr lang="de-DE" sz="2400">
                <a:solidFill>
                  <a:schemeClr val="accent1"/>
                </a:solidFill>
              </a:rPr>
              <a:t>Titelmasterformat durch Klicken bearbeiten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4712" y="367507"/>
            <a:ext cx="5195887" cy="662781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2"/>
          </p:nvPr>
        </p:nvSpPr>
        <p:spPr>
          <a:xfrm>
            <a:off x="874713" y="1484313"/>
            <a:ext cx="5195887" cy="43576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Inhaltsplatzhalter 3"/>
          <p:cNvSpPr>
            <a:spLocks noGrp="1"/>
          </p:cNvSpPr>
          <p:nvPr>
            <p:ph sz="quarter" idx="13"/>
          </p:nvPr>
        </p:nvSpPr>
        <p:spPr>
          <a:xfrm>
            <a:off x="6273895" y="1486586"/>
            <a:ext cx="5195887" cy="43576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76531681"/>
      </p:ext>
    </p:extLst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und 18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9" name="Bildplatzhalter 2"/>
          <p:cNvSpPr>
            <a:spLocks noGrp="1"/>
          </p:cNvSpPr>
          <p:nvPr>
            <p:ph type="pic" sz="quarter" idx="10"/>
          </p:nvPr>
        </p:nvSpPr>
        <p:spPr>
          <a:xfrm>
            <a:off x="879785" y="1039484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0" name="Bildplatzhalter 2"/>
          <p:cNvSpPr>
            <a:spLocks noGrp="1"/>
          </p:cNvSpPr>
          <p:nvPr>
            <p:ph type="pic" sz="quarter" idx="11"/>
          </p:nvPr>
        </p:nvSpPr>
        <p:spPr>
          <a:xfrm>
            <a:off x="2579023" y="1039484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1" name="Bildplatzhalter 2"/>
          <p:cNvSpPr>
            <a:spLocks noGrp="1"/>
          </p:cNvSpPr>
          <p:nvPr>
            <p:ph type="pic" sz="quarter" idx="12"/>
          </p:nvPr>
        </p:nvSpPr>
        <p:spPr>
          <a:xfrm>
            <a:off x="4278261" y="1039484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2" name="Bildplatzhalter 2"/>
          <p:cNvSpPr>
            <a:spLocks noGrp="1"/>
          </p:cNvSpPr>
          <p:nvPr>
            <p:ph type="pic" sz="quarter" idx="13"/>
          </p:nvPr>
        </p:nvSpPr>
        <p:spPr>
          <a:xfrm>
            <a:off x="5977499" y="1039484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3" name="Bildplatzhalter 2"/>
          <p:cNvSpPr>
            <a:spLocks noGrp="1"/>
          </p:cNvSpPr>
          <p:nvPr>
            <p:ph type="pic" sz="quarter" idx="14"/>
          </p:nvPr>
        </p:nvSpPr>
        <p:spPr>
          <a:xfrm>
            <a:off x="7676735" y="1037468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4" name="Bildplatzhalter 2"/>
          <p:cNvSpPr>
            <a:spLocks noGrp="1"/>
          </p:cNvSpPr>
          <p:nvPr>
            <p:ph type="pic" sz="quarter" idx="15"/>
          </p:nvPr>
        </p:nvSpPr>
        <p:spPr>
          <a:xfrm>
            <a:off x="887333" y="274907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5" name="Bildplatzhalter 2"/>
          <p:cNvSpPr>
            <a:spLocks noGrp="1"/>
          </p:cNvSpPr>
          <p:nvPr>
            <p:ph type="pic" sz="quarter" idx="16"/>
          </p:nvPr>
        </p:nvSpPr>
        <p:spPr>
          <a:xfrm>
            <a:off x="2586571" y="274907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6" name="Bildplatzhalter 2"/>
          <p:cNvSpPr>
            <a:spLocks noGrp="1"/>
          </p:cNvSpPr>
          <p:nvPr>
            <p:ph type="pic" sz="quarter" idx="17"/>
          </p:nvPr>
        </p:nvSpPr>
        <p:spPr>
          <a:xfrm>
            <a:off x="4285809" y="274907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7" name="Bildplatzhalter 2"/>
          <p:cNvSpPr>
            <a:spLocks noGrp="1"/>
          </p:cNvSpPr>
          <p:nvPr>
            <p:ph type="pic" sz="quarter" idx="18"/>
          </p:nvPr>
        </p:nvSpPr>
        <p:spPr>
          <a:xfrm>
            <a:off x="5985047" y="274907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8" name="Bildplatzhalter 2"/>
          <p:cNvSpPr>
            <a:spLocks noGrp="1"/>
          </p:cNvSpPr>
          <p:nvPr>
            <p:ph type="pic" sz="quarter" idx="19"/>
          </p:nvPr>
        </p:nvSpPr>
        <p:spPr>
          <a:xfrm>
            <a:off x="7684283" y="2747059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9" name="Bildplatzhalter 2"/>
          <p:cNvSpPr>
            <a:spLocks noGrp="1"/>
          </p:cNvSpPr>
          <p:nvPr>
            <p:ph type="pic" sz="quarter" idx="20"/>
          </p:nvPr>
        </p:nvSpPr>
        <p:spPr>
          <a:xfrm>
            <a:off x="885829" y="444961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0" name="Bildplatzhalter 2"/>
          <p:cNvSpPr>
            <a:spLocks noGrp="1"/>
          </p:cNvSpPr>
          <p:nvPr>
            <p:ph type="pic" sz="quarter" idx="21"/>
          </p:nvPr>
        </p:nvSpPr>
        <p:spPr>
          <a:xfrm>
            <a:off x="2585067" y="444961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1" name="Bildplatzhalter 2"/>
          <p:cNvSpPr>
            <a:spLocks noGrp="1"/>
          </p:cNvSpPr>
          <p:nvPr>
            <p:ph type="pic" sz="quarter" idx="22"/>
          </p:nvPr>
        </p:nvSpPr>
        <p:spPr>
          <a:xfrm>
            <a:off x="4284305" y="444961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2" name="Bildplatzhalter 2"/>
          <p:cNvSpPr>
            <a:spLocks noGrp="1"/>
          </p:cNvSpPr>
          <p:nvPr>
            <p:ph type="pic" sz="quarter" idx="23"/>
          </p:nvPr>
        </p:nvSpPr>
        <p:spPr>
          <a:xfrm>
            <a:off x="5983543" y="444961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3" name="Bildplatzhalter 2"/>
          <p:cNvSpPr>
            <a:spLocks noGrp="1"/>
          </p:cNvSpPr>
          <p:nvPr>
            <p:ph type="pic" sz="quarter" idx="24"/>
          </p:nvPr>
        </p:nvSpPr>
        <p:spPr>
          <a:xfrm>
            <a:off x="7682779" y="4447599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4" name="Bildplatzhalter 2"/>
          <p:cNvSpPr>
            <a:spLocks noGrp="1"/>
          </p:cNvSpPr>
          <p:nvPr>
            <p:ph type="pic" sz="quarter" idx="25"/>
          </p:nvPr>
        </p:nvSpPr>
        <p:spPr>
          <a:xfrm>
            <a:off x="9385079" y="1037468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5" name="Bildplatzhalter 2"/>
          <p:cNvSpPr>
            <a:spLocks noGrp="1"/>
          </p:cNvSpPr>
          <p:nvPr>
            <p:ph type="pic" sz="quarter" idx="26"/>
          </p:nvPr>
        </p:nvSpPr>
        <p:spPr>
          <a:xfrm>
            <a:off x="9385079" y="2747059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6" name="Bildplatzhalter 2"/>
          <p:cNvSpPr>
            <a:spLocks noGrp="1"/>
          </p:cNvSpPr>
          <p:nvPr>
            <p:ph type="pic" sz="quarter" idx="27"/>
          </p:nvPr>
        </p:nvSpPr>
        <p:spPr>
          <a:xfrm>
            <a:off x="9383575" y="4447599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059847689"/>
      </p:ext>
    </p:extLst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und 8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879785" y="1030288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sz="quarter" idx="11"/>
          </p:nvPr>
        </p:nvSpPr>
        <p:spPr>
          <a:xfrm>
            <a:off x="3575257" y="1030288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2"/>
          </p:nvPr>
        </p:nvSpPr>
        <p:spPr>
          <a:xfrm>
            <a:off x="6270729" y="1030288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3"/>
          </p:nvPr>
        </p:nvSpPr>
        <p:spPr>
          <a:xfrm>
            <a:off x="8966200" y="1030288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2" name="Bildplatzhalter 2"/>
          <p:cNvSpPr>
            <a:spLocks noGrp="1"/>
          </p:cNvSpPr>
          <p:nvPr>
            <p:ph type="pic" sz="quarter" idx="14"/>
          </p:nvPr>
        </p:nvSpPr>
        <p:spPr>
          <a:xfrm>
            <a:off x="880142" y="3572347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sz="quarter" idx="15"/>
          </p:nvPr>
        </p:nvSpPr>
        <p:spPr>
          <a:xfrm>
            <a:off x="3575614" y="3572347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2"/>
          <p:cNvSpPr>
            <a:spLocks noGrp="1"/>
          </p:cNvSpPr>
          <p:nvPr>
            <p:ph type="pic" sz="quarter" idx="16"/>
          </p:nvPr>
        </p:nvSpPr>
        <p:spPr>
          <a:xfrm>
            <a:off x="6271086" y="3572347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2"/>
          <p:cNvSpPr>
            <a:spLocks noGrp="1"/>
          </p:cNvSpPr>
          <p:nvPr>
            <p:ph type="pic" sz="quarter" idx="17"/>
          </p:nvPr>
        </p:nvSpPr>
        <p:spPr>
          <a:xfrm>
            <a:off x="8966557" y="3572347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260595210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und 6 Bilder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2"/>
          </p:nvPr>
        </p:nvSpPr>
        <p:spPr>
          <a:xfrm>
            <a:off x="9703" y="105758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2"/>
          <p:cNvSpPr>
            <a:spLocks noGrp="1"/>
          </p:cNvSpPr>
          <p:nvPr>
            <p:ph type="pic" sz="quarter" idx="13"/>
          </p:nvPr>
        </p:nvSpPr>
        <p:spPr>
          <a:xfrm>
            <a:off x="4081331" y="105758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2"/>
          <p:cNvSpPr>
            <a:spLocks noGrp="1"/>
          </p:cNvSpPr>
          <p:nvPr>
            <p:ph type="pic" sz="quarter" idx="14"/>
          </p:nvPr>
        </p:nvSpPr>
        <p:spPr>
          <a:xfrm>
            <a:off x="8152960" y="105758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6" name="Bildplatzhalter 2"/>
          <p:cNvSpPr>
            <a:spLocks noGrp="1"/>
          </p:cNvSpPr>
          <p:nvPr>
            <p:ph type="pic" sz="quarter" idx="15"/>
          </p:nvPr>
        </p:nvSpPr>
        <p:spPr>
          <a:xfrm>
            <a:off x="5151" y="360251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7" name="Bildplatzhalter 2"/>
          <p:cNvSpPr>
            <a:spLocks noGrp="1"/>
          </p:cNvSpPr>
          <p:nvPr>
            <p:ph type="pic" sz="quarter" idx="16"/>
          </p:nvPr>
        </p:nvSpPr>
        <p:spPr>
          <a:xfrm>
            <a:off x="4076779" y="360251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8" name="Bildplatzhalter 2"/>
          <p:cNvSpPr>
            <a:spLocks noGrp="1"/>
          </p:cNvSpPr>
          <p:nvPr>
            <p:ph type="pic" sz="quarter" idx="17"/>
          </p:nvPr>
        </p:nvSpPr>
        <p:spPr>
          <a:xfrm>
            <a:off x="8148408" y="360251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303458194"/>
      </p:ext>
    </p:extLst>
  </p:cSld>
  <p:clrMapOvr>
    <a:masterClrMapping/>
  </p:clrMapOvr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15000380"/>
      </p:ext>
    </p:extLst>
  </p:cSld>
  <p:clrMapOvr>
    <a:masterClrMapping/>
  </p:clrMapOvr>
  <p:hf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0"/>
          </p:nvPr>
        </p:nvSpPr>
        <p:spPr>
          <a:xfrm>
            <a:off x="0" y="1030288"/>
            <a:ext cx="12192000" cy="509905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258956533"/>
      </p:ext>
    </p:extLst>
  </p:cSld>
  <p:clrMapOvr>
    <a:masterClrMapping/>
  </p:clrMapOvr>
  <p:hf hd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2192000" cy="6129331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679611084"/>
      </p:ext>
    </p:extLst>
  </p:cSld>
  <p:clrMapOvr>
    <a:masterClrMapping/>
  </p:clrMapOvr>
  <p:hf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2"/>
            <a:ext cx="12192000" cy="6129336"/>
          </a:xfrm>
          <a:prstGeom prst="rect">
            <a:avLst/>
          </a:prstGeom>
          <a:gradFill>
            <a:gsLst>
              <a:gs pos="14000">
                <a:schemeClr val="accent2"/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/>
              <a:t>durch Kicken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470678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2"/>
            <a:ext cx="12192000" cy="6129336"/>
          </a:xfrm>
          <a:prstGeom prst="rect">
            <a:avLst/>
          </a:prstGeom>
          <a:gradFill>
            <a:gsLst>
              <a:gs pos="14000">
                <a:schemeClr val="accent2"/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/>
              <a:t>durch Kicken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59359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2"/>
            <a:ext cx="12192000" cy="6129336"/>
          </a:xfrm>
          <a:prstGeom prst="rect">
            <a:avLst/>
          </a:prstGeom>
          <a:gradFill>
            <a:gsLst>
              <a:gs pos="14000">
                <a:schemeClr val="accent5"/>
              </a:gs>
              <a:gs pos="100000">
                <a:schemeClr val="accent4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/>
              <a:t>durch Kicken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42841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_TUD_blauverla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gradFill>
            <a:gsLst>
              <a:gs pos="14000">
                <a:schemeClr val="accent2"/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692959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5981697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 marL="0" indent="0" algn="l">
              <a:buNone/>
              <a:defRPr b="0">
                <a:solidFill>
                  <a:schemeClr val="bg1">
                    <a:alpha val="7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028966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/>
              <a:t>durch Kicken bearbeiten</a:t>
            </a:r>
          </a:p>
        </p:txBody>
      </p:sp>
      <p:sp>
        <p:nvSpPr>
          <p:cNvPr id="18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602029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/>
              <a:t>Ort oder Anlass des Vortrags // 18. Februar 2022</a:t>
            </a:r>
          </a:p>
        </p:txBody>
      </p:sp>
      <p:pic>
        <p:nvPicPr>
          <p:cNvPr id="19" name="Grafik 18" descr="Logo. Acht unregelmäßige Dreiecksflächen sind, im Uhrzeigersinn zu einem regelmäßig achteckigen Ring angeordnet. Links daneben zweizeilig der Schriftzug &quot;DRESDEN concept" title="Logo Dresden concept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694" y="329323"/>
            <a:ext cx="1463906" cy="543600"/>
          </a:xfrm>
          <a:prstGeom prst="rect">
            <a:avLst/>
          </a:prstGeom>
        </p:spPr>
      </p:pic>
      <p:pic>
        <p:nvPicPr>
          <p:cNvPr id="20" name="Grafik 19" descr="Logo. Schriftzug &quot;Technische Universität Dresden&quot;. Links davon befindet sich ein Achteck, das in zwei Bereiche aufgeteilt ist, die zusammen die Buchstaben &quot;T&quot; und &quot;U&quot; ergeben." title="Logo der TU Dresden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5029" cy="5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281077"/>
      </p:ext>
    </p:extLst>
  </p:cSld>
  <p:clrMapOvr>
    <a:masterClrMapping/>
  </p:clrMapOvr>
  <p:hf hd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12933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/>
              <a:t>durch Kicken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823237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_TUD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692959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Vorname, Name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</a:t>
            </a:r>
          </a:p>
        </p:txBody>
      </p:sp>
      <p:sp>
        <p:nvSpPr>
          <p:cNvPr id="11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5981697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2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028966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Struktureinheit der TU Dresden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/>
              <a:t>durch Kicken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602029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Ort oder Anlass des Vortrags // 18. Februar 2022</a:t>
            </a:r>
          </a:p>
        </p:txBody>
      </p:sp>
      <p:pic>
        <p:nvPicPr>
          <p:cNvPr id="10" name="Grafik 9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98478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folie_TUD_Foto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Bildplatzhalter 9" descr="Logo. Acht unregelmäßige Dreiecksflächen sind, im Uhrzeigersinn einen Farbverlauf von dunkelblau bis hellgrün ergebend, zu einem regelmäßig achteckigen Ring angeordnet. Links daneben zweizeilig der Schriftzug &quot;DRESDEN concept" title="Logo Dresden concept"/>
          <p:cNvSpPr>
            <a:spLocks noGrp="1"/>
          </p:cNvSpPr>
          <p:nvPr>
            <p:ph type="pic" sz="quarter" idx="16"/>
          </p:nvPr>
        </p:nvSpPr>
        <p:spPr>
          <a:xfrm>
            <a:off x="10405594" y="327901"/>
            <a:ext cx="1468800" cy="550800"/>
          </a:xfrm>
          <a:blipFill>
            <a:blip r:embed="rId2"/>
            <a:srcRect/>
            <a:stretch>
              <a:fillRect l="-493" r="-493"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Vorname, Name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</a:t>
            </a:r>
          </a:p>
        </p:txBody>
      </p:sp>
      <p:sp>
        <p:nvSpPr>
          <p:cNvPr id="11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2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Struktureinheit der TU Dresden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/>
              <a:t>durch Kicken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Ort oder Anlass des Vortrags // 18. Februar 2022</a:t>
            </a:r>
          </a:p>
        </p:txBody>
      </p:sp>
      <p:sp>
        <p:nvSpPr>
          <p:cNvPr id="5" name="Bildplatzhalter 4" descr="Logo. Schriftzug &quot;Technische Universität Dresden&quot;. Links davon befindet sich ein Achteck, das in zwei Bereiche aufgeteilt ist, die zusammen die Buchstaben &quot;T&quot; und &quot;U&quot; ergeben." title="Logo der TU Dresden"/>
          <p:cNvSpPr>
            <a:spLocks noGrp="1"/>
          </p:cNvSpPr>
          <p:nvPr>
            <p:ph type="pic" sz="quarter" idx="15"/>
          </p:nvPr>
        </p:nvSpPr>
        <p:spPr>
          <a:xfrm>
            <a:off x="286458" y="346075"/>
            <a:ext cx="1764000" cy="5148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9" r="-29"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211703687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elfolie_TUD_weiß+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6" name="Bildplatzhalter 9" descr="Logo. Acht unregelmäßige Dreiecksflächen sind, im Uhrzeigersinn einen Farbverlauf von dunkelblau bis hellgrün ergebend, zu einem regelmäßig achteckigen Ring angeordnet. Links daneben zweizeilig der Schriftzug &quot;DRESDEN concept" title="Logo Dresden concept"/>
          <p:cNvSpPr>
            <a:spLocks noGrp="1"/>
          </p:cNvSpPr>
          <p:nvPr>
            <p:ph type="pic" sz="quarter" idx="16"/>
          </p:nvPr>
        </p:nvSpPr>
        <p:spPr>
          <a:xfrm>
            <a:off x="10442465" y="328249"/>
            <a:ext cx="1468800" cy="550800"/>
          </a:xfrm>
          <a:blipFill>
            <a:blip r:embed="rId2"/>
            <a:srcRect/>
            <a:stretch>
              <a:fillRect l="-493" r="-493"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r>
              <a:rPr lang="de-DE" sz="300" b="0"/>
              <a:t>Bild durch Klicken auf Symbol hinzufügen</a:t>
            </a:r>
            <a:endParaRPr lang="de-DE"/>
          </a:p>
        </p:txBody>
      </p:sp>
      <p:sp>
        <p:nvSpPr>
          <p:cNvPr id="17" name="Bildplatzhalter 4" descr="Logo. Schriftzug &quot;Technische Universität Dresden&quot;. Links davon befindet sich ein Achteck, das in zwei Bereiche aufgeteilt ist, die zusammen die Buchstaben &quot;T&quot; und &quot;U&quot; ergeben." title="Logo der TU Dresden"/>
          <p:cNvSpPr>
            <a:spLocks noGrp="1"/>
          </p:cNvSpPr>
          <p:nvPr>
            <p:ph type="pic" sz="quarter" idx="15"/>
          </p:nvPr>
        </p:nvSpPr>
        <p:spPr>
          <a:xfrm>
            <a:off x="290304" y="349731"/>
            <a:ext cx="1764000" cy="514800"/>
          </a:xfrm>
          <a:blipFill dpi="0" rotWithShape="1">
            <a:blip r:embed="rId3"/>
            <a:srcRect/>
            <a:stretch>
              <a:fillRect l="-29" r="-29"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Vorname, Name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</a:t>
            </a:r>
          </a:p>
        </p:txBody>
      </p:sp>
      <p:sp>
        <p:nvSpPr>
          <p:cNvPr id="11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2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Struktureinheit der TU Dresden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/>
              <a:t>durch Kicken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Ort oder Anlass des Vortrags // 18. Februar 2022</a:t>
            </a:r>
          </a:p>
        </p:txBody>
      </p:sp>
    </p:spTree>
    <p:extLst>
      <p:ext uri="{BB962C8B-B14F-4D97-AF65-F5344CB8AC3E}">
        <p14:creationId xmlns:p14="http://schemas.microsoft.com/office/powerpoint/2010/main" val="3002802337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elfolie_TUD_Foto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4"/>
          </p:nvPr>
        </p:nvSpPr>
        <p:spPr>
          <a:xfrm>
            <a:off x="0" y="1204913"/>
            <a:ext cx="12192000" cy="565308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7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Vorname, Name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</a:t>
            </a:r>
          </a:p>
        </p:txBody>
      </p:sp>
      <p:sp>
        <p:nvSpPr>
          <p:cNvPr id="11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2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Struktureinheit der TU Dresden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/>
              <a:t>durch Kicken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Ort oder Anlass des Vortrags // 18. Februar 2022</a:t>
            </a:r>
          </a:p>
        </p:txBody>
      </p:sp>
      <p:pic>
        <p:nvPicPr>
          <p:cNvPr id="19" name="Grafik 1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62892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folie_TUD_weiß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1204912"/>
            <a:ext cx="12192000" cy="5653089"/>
          </a:xfrm>
          <a:prstGeom prst="rect">
            <a:avLst/>
          </a:prstGeom>
          <a:gradFill>
            <a:gsLst>
              <a:gs pos="14000">
                <a:schemeClr val="accent5"/>
              </a:gs>
              <a:gs pos="100000">
                <a:schemeClr val="accent4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/>
              <a:t>durch Kicken bearbeiten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Ort oder Anlass des Vortrags // 18. Februar 2022</a:t>
            </a:r>
          </a:p>
        </p:txBody>
      </p:sp>
      <p:pic>
        <p:nvPicPr>
          <p:cNvPr id="11" name="Grafik 1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0520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elfolie_TUD_weiß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1204912"/>
            <a:ext cx="12192000" cy="5653089"/>
          </a:xfrm>
          <a:prstGeom prst="rect">
            <a:avLst/>
          </a:prstGeom>
          <a:gradFill>
            <a:gsLst>
              <a:gs pos="14000">
                <a:srgbClr val="951B81"/>
              </a:gs>
              <a:gs pos="100000">
                <a:srgbClr val="59358C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/>
              <a:t>durch Kicken bearbeiten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Ort oder Anlass des Vortrags // 18. Februar 2022</a:t>
            </a:r>
          </a:p>
        </p:txBody>
      </p:sp>
      <p:pic>
        <p:nvPicPr>
          <p:cNvPr id="11" name="Grafik 1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369740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Das ist eine Überschrift</a:t>
            </a:r>
            <a:br>
              <a:rPr lang="de-DE"/>
            </a:br>
            <a:r>
              <a:rPr lang="de-DE"/>
              <a:t>in zwei Zeilen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74712" y="1481138"/>
            <a:ext cx="10580687" cy="436086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Erste Textebene (16pt bis Ebene 4)</a:t>
            </a:r>
          </a:p>
          <a:p>
            <a:pPr lvl="1"/>
            <a:r>
              <a:rPr lang="de-DE"/>
              <a:t>Zweite Textebene für Aufzählungen</a:t>
            </a:r>
          </a:p>
          <a:p>
            <a:pPr lvl="2"/>
            <a:r>
              <a:rPr lang="de-DE"/>
              <a:t>Dritte Textebene bei viel Text (14pt)</a:t>
            </a:r>
          </a:p>
          <a:p>
            <a:pPr lvl="3"/>
            <a:r>
              <a:rPr lang="de-DE"/>
              <a:t>Vierte Textebene für Aufzählungen bei viel Text</a:t>
            </a:r>
          </a:p>
          <a:p>
            <a:pPr lvl="4"/>
            <a:r>
              <a:rPr lang="de-DE"/>
              <a:t>Fünfte Ebene (nachfolgend alles 14 </a:t>
            </a:r>
            <a:r>
              <a:rPr lang="de-DE" err="1"/>
              <a:t>pt</a:t>
            </a:r>
            <a:r>
              <a:rPr lang="de-DE"/>
              <a:t>)</a:t>
            </a:r>
          </a:p>
          <a:p>
            <a:pPr lvl="5"/>
            <a:r>
              <a:rPr lang="de-DE"/>
              <a:t>Sechste Textebene für Aufzählungen bei viel Text</a:t>
            </a:r>
          </a:p>
          <a:p>
            <a:pPr lvl="6"/>
            <a:r>
              <a:rPr lang="de-DE"/>
              <a:t>Siebte Textebene für Aufzählungen bei viel Text</a:t>
            </a:r>
          </a:p>
          <a:p>
            <a:pPr lvl="7"/>
            <a:r>
              <a:rPr lang="de-DE"/>
              <a:t>Achte Textebene für Aufzählungen bei viel Text</a:t>
            </a:r>
          </a:p>
          <a:p>
            <a:pPr lvl="8"/>
            <a:r>
              <a:rPr lang="de-DE"/>
              <a:t>Neunte Textebene für Aufzählungen bei viel Text</a:t>
            </a:r>
          </a:p>
          <a:p>
            <a:pPr lvl="5"/>
            <a:endParaRPr lang="de-DE"/>
          </a:p>
        </p:txBody>
      </p:sp>
      <p:sp>
        <p:nvSpPr>
          <p:cNvPr id="4" name="Textfeld 3"/>
          <p:cNvSpPr txBox="1"/>
          <p:nvPr userDrawn="1"/>
        </p:nvSpPr>
        <p:spPr>
          <a:xfrm>
            <a:off x="2477770" y="6319797"/>
            <a:ext cx="4485005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>
                <a:solidFill>
                  <a:schemeClr val="tx2"/>
                </a:solidFill>
              </a:rPr>
              <a:t>Masterbewerbung Infoveranstaltung</a:t>
            </a:r>
          </a:p>
          <a:p>
            <a:pPr algn="l"/>
            <a:r>
              <a:rPr lang="de-DE" sz="8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FSR Psychologie / </a:t>
            </a:r>
            <a:r>
              <a:rPr lang="de-DE" sz="80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Studiengangskoordination</a:t>
            </a:r>
            <a:endParaRPr lang="de-DE" sz="80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Wingdings" panose="05000000000000000000" pitchFamily="2" charset="2"/>
            </a:endParaRPr>
          </a:p>
          <a:p>
            <a:pPr algn="l"/>
            <a:endParaRPr lang="de-DE" sz="80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Wingdings" panose="05000000000000000000" pitchFamily="2" charset="2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7157720" y="6306444"/>
            <a:ext cx="704850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de-DE" sz="8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8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Folie</a:t>
            </a:r>
            <a:r>
              <a:rPr lang="de-DE" sz="800" baseline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fld id="{38F97D41-8991-4148-BA02-56FEE4AAF2CC}" type="slidenum">
              <a:rPr lang="de-DE" sz="800" baseline="0" smtClean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l" defTabSz="9142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lang="de-DE" sz="800" baseline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80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" y="6334183"/>
            <a:ext cx="1116268" cy="32373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106" y="6315776"/>
            <a:ext cx="96946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90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904" r:id="rId2"/>
    <p:sldLayoutId id="2147483905" r:id="rId3"/>
    <p:sldLayoutId id="2147483893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894" r:id="rId12"/>
    <p:sldLayoutId id="2147483913" r:id="rId13"/>
    <p:sldLayoutId id="2147483897" r:id="rId14"/>
    <p:sldLayoutId id="2147483914" r:id="rId15"/>
    <p:sldLayoutId id="2147483915" r:id="rId16"/>
    <p:sldLayoutId id="2147483916" r:id="rId17"/>
    <p:sldLayoutId id="2147483899" r:id="rId18"/>
    <p:sldLayoutId id="2147483896" r:id="rId19"/>
    <p:sldLayoutId id="2147483900" r:id="rId20"/>
    <p:sldLayoutId id="2147483901" r:id="rId21"/>
    <p:sldLayoutId id="2147483918" r:id="rId22"/>
    <p:sldLayoutId id="2147483919" r:id="rId23"/>
    <p:sldLayoutId id="2147483917" r:id="rId24"/>
    <p:sldLayoutId id="2147483902" r:id="rId25"/>
    <p:sldLayoutId id="2147483903" r:id="rId26"/>
    <p:sldLayoutId id="2147483895" r:id="rId27"/>
    <p:sldLayoutId id="2147483920" r:id="rId28"/>
    <p:sldLayoutId id="2147483921" r:id="rId29"/>
    <p:sldLayoutId id="2147483922" r:id="rId30"/>
  </p:sldLayoutIdLst>
  <p:hf hdr="0"/>
  <p:txStyles>
    <p:titleStyle>
      <a:lvl1pPr algn="l" defTabSz="914269" rtl="0" eaLnBrk="1" latinLnBrk="0" hangingPunct="1">
        <a:spcBef>
          <a:spcPct val="0"/>
        </a:spcBef>
        <a:buNone/>
        <a:defRPr sz="24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269" rtl="0" eaLnBrk="1" latinLnBrk="0" hangingPunct="1">
        <a:spcBef>
          <a:spcPts val="600"/>
        </a:spcBef>
        <a:buFont typeface="Arial" panose="020B0604020202020204" pitchFamily="34" charset="0"/>
        <a:buNone/>
        <a:defRPr sz="1600" b="1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914269" rtl="0" eaLnBrk="1" latinLnBrk="0" hangingPunct="1">
        <a:spcBef>
          <a:spcPts val="600"/>
        </a:spcBef>
        <a:buFont typeface="Open Sans" panose="020B0606030504020204" pitchFamily="34" charset="0"/>
        <a:buNone/>
        <a:defRPr sz="16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252000" indent="-252000" algn="l" defTabSz="914269" rtl="0" eaLnBrk="1" latinLnBrk="0" hangingPunct="1">
        <a:spcBef>
          <a:spcPts val="0"/>
        </a:spcBef>
        <a:buFont typeface="Arial" panose="020B0604020202020204" pitchFamily="34" charset="0"/>
        <a:buChar char="—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252000" indent="-144000" algn="l" defTabSz="914269" rtl="0" eaLnBrk="1" latinLnBrk="0" hangingPunct="1">
        <a:spcBef>
          <a:spcPts val="0"/>
        </a:spcBef>
        <a:buFont typeface="Open Sans" panose="020B060603050402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914269" rtl="0" eaLnBrk="1" latinLnBrk="0" hangingPunct="1">
        <a:spcBef>
          <a:spcPts val="600"/>
        </a:spcBef>
        <a:spcAft>
          <a:spcPts val="0"/>
        </a:spcAft>
        <a:buFont typeface="Symbol" panose="05050102010706020507" pitchFamily="18" charset="2"/>
        <a:buNone/>
        <a:defRPr sz="1400" b="1" kern="1200" baseline="0">
          <a:solidFill>
            <a:schemeClr val="accent1"/>
          </a:solidFill>
          <a:latin typeface="+mn-lt"/>
          <a:ea typeface="+mn-ea"/>
          <a:cs typeface="+mn-cs"/>
        </a:defRPr>
      </a:lvl5pPr>
      <a:lvl6pPr marL="0" marR="0" indent="0" algn="l" defTabSz="914269" rtl="0" eaLnBrk="1" fontAlgn="auto" latinLnBrk="0" hangingPunct="1">
        <a:lnSpc>
          <a:spcPct val="100000"/>
        </a:lnSpc>
        <a:spcBef>
          <a:spcPts val="6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b="0" kern="1200">
          <a:solidFill>
            <a:schemeClr val="accent1"/>
          </a:solidFill>
          <a:latin typeface="+mn-lt"/>
          <a:ea typeface="+mn-ea"/>
          <a:cs typeface="+mn-cs"/>
        </a:defRPr>
      </a:lvl6pPr>
      <a:lvl7pPr marL="252000" marR="0" indent="-252000" algn="l" defTabSz="914269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Char char="—"/>
        <a:tabLst/>
        <a:defRPr lang="de-DE" sz="1400" kern="1200" dirty="0" smtClean="0">
          <a:solidFill>
            <a:schemeClr val="accent1"/>
          </a:solidFill>
          <a:latin typeface="+mn-lt"/>
          <a:ea typeface="+mn-ea"/>
          <a:cs typeface="+mn-cs"/>
        </a:defRPr>
      </a:lvl7pPr>
      <a:lvl8pPr marL="252000" marR="0" indent="-144000" algn="l" defTabSz="914269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Open Sans" panose="020B0606030504020204" pitchFamily="34" charset="0"/>
        <a:buChar char="–"/>
        <a:tabLst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396000" marR="0" indent="-144000" algn="l" defTabSz="914269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2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3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6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992">
          <p15:clr>
            <a:srgbClr val="F26B43"/>
          </p15:clr>
        </p15:guide>
        <p15:guide id="7" pos="1120">
          <p15:clr>
            <a:srgbClr val="F26B43"/>
          </p15:clr>
        </p15:guide>
        <p15:guide id="8" pos="1676">
          <p15:clr>
            <a:srgbClr val="F26B43"/>
          </p15:clr>
        </p15:guide>
        <p15:guide id="9" pos="1556">
          <p15:clr>
            <a:srgbClr val="F26B43"/>
          </p15:clr>
        </p15:guide>
        <p15:guide id="10" pos="2252">
          <p15:clr>
            <a:srgbClr val="F26B43"/>
          </p15:clr>
        </p15:guide>
        <p15:guide id="11" pos="2128">
          <p15:clr>
            <a:srgbClr val="F26B43"/>
          </p15:clr>
        </p15:guide>
        <p15:guide id="16" pos="3824">
          <p15:clr>
            <a:srgbClr val="F26B43"/>
          </p15:clr>
        </p15:guide>
        <p15:guide id="17" pos="3948">
          <p15:clr>
            <a:srgbClr val="F26B43"/>
          </p15:clr>
        </p15:guide>
        <p15:guide id="20" pos="4384">
          <p15:clr>
            <a:srgbClr val="F26B43"/>
          </p15:clr>
        </p15:guide>
        <p15:guide id="21" pos="4508">
          <p15:clr>
            <a:srgbClr val="F26B43"/>
          </p15:clr>
        </p15:guide>
        <p15:guide id="22" pos="6788" userDrawn="1">
          <p15:clr>
            <a:srgbClr val="F26B43"/>
          </p15:clr>
        </p15:guide>
        <p15:guide id="23" pos="6656">
          <p15:clr>
            <a:srgbClr val="F26B43"/>
          </p15:clr>
        </p15:guide>
        <p15:guide id="24" pos="4960">
          <p15:clr>
            <a:srgbClr val="F26B43"/>
          </p15:clr>
        </p15:guide>
        <p15:guide id="25" pos="5084">
          <p15:clr>
            <a:srgbClr val="F26B43"/>
          </p15:clr>
        </p15:guide>
        <p15:guide id="30" orient="horz" pos="538">
          <p15:clr>
            <a:srgbClr val="F26B43"/>
          </p15:clr>
        </p15:guide>
        <p15:guide id="31" pos="551">
          <p15:clr>
            <a:srgbClr val="F26B43"/>
          </p15:clr>
        </p15:guide>
        <p15:guide id="39" pos="6085" userDrawn="1">
          <p15:clr>
            <a:srgbClr val="F26B43"/>
          </p15:clr>
        </p15:guide>
        <p15:guide id="40" pos="6216">
          <p15:clr>
            <a:srgbClr val="F26B43"/>
          </p15:clr>
        </p15:guide>
        <p15:guide id="41" pos="2692">
          <p15:clr>
            <a:srgbClr val="F26B43"/>
          </p15:clr>
        </p15:guide>
        <p15:guide id="42" pos="2808">
          <p15:clr>
            <a:srgbClr val="F26B43"/>
          </p15:clr>
        </p15:guide>
        <p15:guide id="43" pos="3260">
          <p15:clr>
            <a:srgbClr val="F26B43"/>
          </p15:clr>
        </p15:guide>
        <p15:guide id="44" pos="3380">
          <p15:clr>
            <a:srgbClr val="F26B43"/>
          </p15:clr>
        </p15:guide>
        <p15:guide id="50" pos="5520">
          <p15:clr>
            <a:srgbClr val="F26B43"/>
          </p15:clr>
        </p15:guide>
        <p15:guide id="52" orient="horz" pos="933">
          <p15:clr>
            <a:srgbClr val="F26B43"/>
          </p15:clr>
        </p15:guide>
        <p15:guide id="53" orient="horz" pos="759">
          <p15:clr>
            <a:srgbClr val="F26B43"/>
          </p15:clr>
        </p15:guide>
        <p15:guide id="58" orient="horz" pos="218">
          <p15:clr>
            <a:srgbClr val="F26B43"/>
          </p15:clr>
        </p15:guide>
        <p15:guide id="59" orient="horz" pos="3680">
          <p15:clr>
            <a:srgbClr val="F26B43"/>
          </p15:clr>
        </p15:guide>
        <p15:guide id="60" orient="horz" pos="3861">
          <p15:clr>
            <a:srgbClr val="F26B43"/>
          </p15:clr>
        </p15:guide>
        <p15:guide id="62" orient="horz" pos="2130">
          <p15:clr>
            <a:srgbClr val="F26B43"/>
          </p15:clr>
        </p15:guide>
        <p15:guide id="65" pos="5648">
          <p15:clr>
            <a:srgbClr val="F26B43"/>
          </p15:clr>
        </p15:guide>
        <p15:guide id="66" orient="horz" pos="649">
          <p15:clr>
            <a:srgbClr val="F26B43"/>
          </p15:clr>
        </p15:guide>
        <p15:guide id="67" pos="7216">
          <p15:clr>
            <a:srgbClr val="F26B43"/>
          </p15:clr>
        </p15:guide>
        <p15:guide id="69" orient="horz" pos="3988">
          <p15:clr>
            <a:srgbClr val="F26B43"/>
          </p15:clr>
        </p15:guide>
        <p15:guide id="70" orient="horz" pos="4196">
          <p15:clr>
            <a:srgbClr val="F26B43"/>
          </p15:clr>
        </p15:guide>
        <p15:guide id="71" pos="318">
          <p15:clr>
            <a:srgbClr val="F26B43"/>
          </p15:clr>
        </p15:guide>
        <p15:guide id="72" orient="horz" pos="411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tu-dresden.de/mn/psychologie/ikpp/ressourcen/dateien/bescheinigung-berufliche-anerkennung-kppt-2022.pdf?lang=de" TargetMode="Externa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tu-dresden.de/mn/psychologie/ikpp/studium/bewerbung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tu-dresden.de/mn/psychologie/ikpp/ressourcen/dateien/bescheinigung-berufliche-anerkennung-kppt-2022.pdf" TargetMode="Externa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in/konstantin-schuster-9b5871258/" TargetMode="External"/><Relationship Id="rId7" Type="http://schemas.openxmlformats.org/officeDocument/2006/relationships/hyperlink" Target="https://www.linkedin.com/in/clarissa-sabrina-arlinghaus-7a31b4249/" TargetMode="External"/><Relationship Id="rId2" Type="http://schemas.openxmlformats.org/officeDocument/2006/relationships/hyperlink" Target="https://www.linkedin.com/in/lavinia-rau-356072234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linkedin.com/in/max-schulz-771a59138/" TargetMode="External"/><Relationship Id="rId5" Type="http://schemas.openxmlformats.org/officeDocument/2006/relationships/hyperlink" Target="https://www.linkedin.com/in/antonia-braun-578b15210/" TargetMode="External"/><Relationship Id="rId4" Type="http://schemas.openxmlformats.org/officeDocument/2006/relationships/hyperlink" Target="https://www.linkedin.com/in/vivian-hoffmann-334ba62a0/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tu-dresden.de/mn/psychologie/studium/studiengaenge-1/master-hpsts/copy2_of_questions" TargetMode="External"/><Relationship Id="rId2" Type="http://schemas.openxmlformats.org/officeDocument/2006/relationships/hyperlink" Target="https://master-programs.mn.tu-dresden.de/" TargetMode="Externa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tu-dresden.de/mn/psychologie/ressourcen/dateien/studium/master_psychologie/hpsts/dateien/MSc_Psy_HPSTS_EFO_2015_De.pdf?lang=de" TargetMode="External"/><Relationship Id="rId2" Type="http://schemas.openxmlformats.org/officeDocument/2006/relationships/hyperlink" Target="https://master-programs.mn.tu-dresden.de/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tu-dresden.de/mn/psychologie/ressourcen/dateien/studium/master_psychologie/hpsts/dateien/MSc_Psy_HPSTS_AWO_2015_De.pdf?lang=de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s://tu-dresden.de/mn/psychologie/ressourcen/dateien/studium/master_psychologie/can/CAN_Antrag_Eignung_2025.pdf" TargetMode="Externa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share.tu-dresden.de/s/npmwkJSxTZdQJma" TargetMode="External"/><Relationship Id="rId2" Type="http://schemas.openxmlformats.org/officeDocument/2006/relationships/hyperlink" Target="https://www.ilovepdf.com/de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tu-dresden.de/mn/psychologie/studium/studiengaenge-1/copy_of_master-can/bewerbung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tu-dresden.de/mn/psychologie/ressourcen/dateien/studium/master_psychologie/can/MSc-Psy-CAN_AWO.pdf?lang=de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tu-dresden.de/mn/psychologie/studium/studiengaenge-1/copy_of_master-can/faq#ck_Studienleistungen" TargetMode="External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s://tu-dresden.de/mn/psychologie/studium/studiengaenge-1/copy_of_master-can/faq" TargetMode="Externa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mailto:studienbuero.mn@tu-dresden.de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hyperlink" Target="mailto:fsr.psychologie@tu-dresden.de" TargetMode="External"/><Relationship Id="rId7" Type="http://schemas.openxmlformats.org/officeDocument/2006/relationships/hyperlink" Target="mailto:stugako-psy-ba@mailbox.tu-dresden.de" TargetMode="External"/><Relationship Id="rId2" Type="http://schemas.openxmlformats.org/officeDocument/2006/relationships/hyperlink" Target="https://tud.link/5zahnn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mailto:stugako-kpp-ma@mailbox.tu-dresden.de" TargetMode="External"/><Relationship Id="rId5" Type="http://schemas.openxmlformats.org/officeDocument/2006/relationships/hyperlink" Target="mailto:stugako-can-ma@mailbox.tu-dresden.de" TargetMode="External"/><Relationship Id="rId10" Type="http://schemas.openxmlformats.org/officeDocument/2006/relationships/image" Target="../media/image54.png"/><Relationship Id="rId4" Type="http://schemas.openxmlformats.org/officeDocument/2006/relationships/hyperlink" Target="mailto:stugako-hps-ma@mailbox.tu-dresden.de" TargetMode="External"/><Relationship Id="rId9" Type="http://schemas.openxmlformats.org/officeDocument/2006/relationships/image" Target="../media/image53.sv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tu-dresden.de/studium/vor-dem-studium/bewerbung/studienvoraussetzungen/numerus_clausus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882808" y="2852116"/>
            <a:ext cx="4594206" cy="246221"/>
          </a:xfrm>
        </p:spPr>
        <p:txBody>
          <a:bodyPr/>
          <a:lstStyle/>
          <a:p>
            <a:r>
              <a:rPr lang="de-DE"/>
              <a:t>FSR Psychologie &amp; </a:t>
            </a:r>
            <a:r>
              <a:rPr lang="de-DE" err="1"/>
              <a:t>Studiengangskoordination</a:t>
            </a:r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882771" y="3835706"/>
            <a:ext cx="6690934" cy="430887"/>
          </a:xfrm>
        </p:spPr>
        <p:txBody>
          <a:bodyPr/>
          <a:lstStyle/>
          <a:p>
            <a:r>
              <a:rPr lang="de-DE" sz="2800"/>
              <a:t>Masterstudiengänge Psychologie TU Dresden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882770" y="4375609"/>
            <a:ext cx="8451031" cy="492443"/>
          </a:xfrm>
        </p:spPr>
        <p:txBody>
          <a:bodyPr/>
          <a:lstStyle/>
          <a:p>
            <a:r>
              <a:rPr lang="de-DE"/>
              <a:t>Infoveranstaltung // Stand Bewerbungsphase 2025</a:t>
            </a:r>
          </a:p>
        </p:txBody>
      </p:sp>
    </p:spTree>
    <p:extLst>
      <p:ext uri="{BB962C8B-B14F-4D97-AF65-F5344CB8AC3E}">
        <p14:creationId xmlns:p14="http://schemas.microsoft.com/office/powerpoint/2010/main" val="86802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34"/>
    </mc:Choice>
    <mc:Fallback xmlns="">
      <p:transition spd="slow" advTm="1033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3E4E0-A75D-E23B-9037-52BDC0A4D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DBF1A-D757-B441-5D5B-F451EB732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Open Sans"/>
                <a:cs typeface="Open Sans"/>
              </a:rPr>
              <a:t>Klinische Psychologie und Psychotherapie (KPP)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AB02F-7D6C-EECE-0473-482EAEB23DC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9864180" cy="4259688"/>
          </a:xfrm>
          <a:solidFill>
            <a:schemeClr val="bg1"/>
          </a:solidFill>
        </p:spPr>
        <p:txBody>
          <a:bodyPr vert="horz" lIns="0" tIns="0" rIns="0" bIns="0" rtlCol="0" anchor="t">
            <a:noAutofit/>
          </a:bodyPr>
          <a:lstStyle/>
          <a:p>
            <a:r>
              <a:rPr lang="de-DE">
                <a:ea typeface="Open Sans"/>
                <a:cs typeface="Open Sans"/>
              </a:rPr>
              <a:t>Eine kleine Zeitenwende: </a:t>
            </a:r>
          </a:p>
          <a:p>
            <a:r>
              <a:rPr lang="de-DE" sz="1800" b="0">
                <a:ea typeface="Open Sans"/>
                <a:cs typeface="Open Sans"/>
              </a:rPr>
              <a:t>WS 22/23 Beginn des Masterstudiengangs „Master Psychologie mit Schwerpunkt Klinische Psychologie und Psychotherapie“ gemäß des neuen Psychotherapiegesetzes (September 2020) und der Approbationsordnung.</a:t>
            </a:r>
            <a:endParaRPr lang="de-DE"/>
          </a:p>
          <a:p>
            <a:endParaRPr lang="de-DE" sz="800" b="0">
              <a:ea typeface="Open Sans"/>
              <a:cs typeface="Open Sans"/>
            </a:endParaRPr>
          </a:p>
          <a:p>
            <a:r>
              <a:rPr lang="de-DE">
                <a:ea typeface="Open Sans"/>
                <a:cs typeface="Open Sans"/>
              </a:rPr>
              <a:t>Zulassungsvoraussetzung:</a:t>
            </a:r>
            <a:endParaRPr lang="de-DE"/>
          </a:p>
          <a:p>
            <a:r>
              <a:rPr lang="de-DE" sz="1800" b="0">
                <a:ea typeface="Open Sans"/>
                <a:cs typeface="Open Sans"/>
              </a:rPr>
              <a:t>Approbationskonformer Bachelorabschluss </a:t>
            </a:r>
            <a:br>
              <a:rPr lang="de-DE" sz="1800" b="0">
                <a:ea typeface="Open Sans"/>
                <a:cs typeface="Open Sans"/>
              </a:rPr>
            </a:br>
            <a:r>
              <a:rPr lang="de-DE" sz="1800" b="0">
                <a:ea typeface="Open Sans"/>
                <a:cs typeface="Open Sans"/>
              </a:rPr>
              <a:t>(akkreditiert durch die Landesprüfungsämter)</a:t>
            </a:r>
            <a:endParaRPr lang="de-DE"/>
          </a:p>
          <a:p>
            <a:endParaRPr lang="de-DE" sz="800">
              <a:ea typeface="Open Sans"/>
              <a:cs typeface="Open Sans"/>
            </a:endParaRPr>
          </a:p>
          <a:p>
            <a:r>
              <a:rPr lang="de-DE">
                <a:ea typeface="Open Sans"/>
                <a:cs typeface="Open Sans"/>
              </a:rPr>
              <a:t>Abschluss: </a:t>
            </a:r>
          </a:p>
          <a:p>
            <a:r>
              <a:rPr lang="de-DE" sz="1800" b="0">
                <a:latin typeface="Arial"/>
                <a:ea typeface="Open Sans"/>
                <a:cs typeface="Arial"/>
              </a:rPr>
              <a:t>•</a:t>
            </a:r>
            <a:r>
              <a:rPr lang="de-DE" sz="1800" b="0">
                <a:ea typeface="Open Sans"/>
                <a:cs typeface="Open Sans"/>
              </a:rPr>
              <a:t>Master in Psychologie</a:t>
            </a:r>
            <a:endParaRPr lang="de-DE"/>
          </a:p>
          <a:p>
            <a:r>
              <a:rPr lang="de-DE" sz="1800" b="0">
                <a:latin typeface="Arial"/>
                <a:ea typeface="Open Sans"/>
                <a:cs typeface="Arial"/>
              </a:rPr>
              <a:t>•</a:t>
            </a:r>
            <a:r>
              <a:rPr lang="de-DE" sz="1800" b="0">
                <a:ea typeface="Open Sans"/>
                <a:cs typeface="Open Sans"/>
              </a:rPr>
              <a:t>berechtigt zur Approbationsprüfung gemäß Psychotherapeutengesetz und Approbationsordnung</a:t>
            </a:r>
            <a:endParaRPr lang="de-DE"/>
          </a:p>
          <a:p>
            <a:endParaRPr lang="de-DE">
              <a:ea typeface="Open Sans"/>
              <a:cs typeface="Open Sans"/>
            </a:endParaRPr>
          </a:p>
          <a:p>
            <a:endParaRPr lang="de-DE">
              <a:ea typeface="Open Sans"/>
              <a:cs typeface="Open Sans"/>
            </a:endParaRPr>
          </a:p>
          <a:p>
            <a:endParaRPr lang="de-DE">
              <a:ea typeface="Open Sans"/>
              <a:cs typeface="Open Sans"/>
            </a:endParaRPr>
          </a:p>
          <a:p>
            <a:endParaRPr lang="de-DE">
              <a:ea typeface="Open Sans"/>
              <a:cs typeface="Open Sans"/>
            </a:endParaRPr>
          </a:p>
          <a:p>
            <a:endParaRPr lang="de-DE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61638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55D97-5725-1682-7150-563F04297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358F8-D09B-A99F-09BA-163000F49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Open Sans"/>
                <a:cs typeface="Open Sans"/>
              </a:rPr>
              <a:t>Klinische Psychologie und Psychotherapie (KPP)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1CBD9F-005B-E873-67A4-3F3752E4241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9864180" cy="432629"/>
          </a:xfrm>
          <a:solidFill>
            <a:schemeClr val="bg1"/>
          </a:solidFill>
        </p:spPr>
        <p:txBody>
          <a:bodyPr vert="horz" lIns="0" tIns="0" rIns="0" bIns="0" rtlCol="0" anchor="t">
            <a:noAutofit/>
          </a:bodyPr>
          <a:lstStyle/>
          <a:p>
            <a:r>
              <a:rPr lang="de-DE">
                <a:ea typeface="Open Sans"/>
                <a:cs typeface="Open Sans"/>
              </a:rPr>
              <a:t>Die Lehrstuhlinhaberinnen- und -inhaber </a:t>
            </a:r>
          </a:p>
          <a:p>
            <a:endParaRPr lang="de-DE" sz="1800" b="0">
              <a:ea typeface="Open Sans"/>
              <a:cs typeface="Open Sans"/>
            </a:endParaRPr>
          </a:p>
          <a:p>
            <a:endParaRPr lang="de-DE">
              <a:ea typeface="Open Sans"/>
              <a:cs typeface="Open Sans"/>
            </a:endParaRPr>
          </a:p>
        </p:txBody>
      </p:sp>
      <p:pic>
        <p:nvPicPr>
          <p:cNvPr id="5" name="Grafik 4" descr="Ein Bild, das Menschliches Gesicht, Lächeln, Frau, Kleidung enthält.&#10;&#10;KI-generierte Inhalte können fehlerhaft sein.">
            <a:extLst>
              <a:ext uri="{FF2B5EF4-FFF2-40B4-BE49-F238E27FC236}">
                <a16:creationId xmlns:a16="http://schemas.microsoft.com/office/drawing/2014/main" id="{1C9A719B-200A-F416-EAE2-67D831496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422" y="2416791"/>
            <a:ext cx="2257425" cy="2286000"/>
          </a:xfrm>
          <a:prstGeom prst="rect">
            <a:avLst/>
          </a:prstGeom>
        </p:spPr>
      </p:pic>
      <p:pic>
        <p:nvPicPr>
          <p:cNvPr id="6" name="Grafik 5" descr="Ein Bild, das Menschliches Gesicht, Lächeln, Frau, Screenshot enthält.&#10;&#10;KI-generierte Inhalte können fehlerhaft sein.">
            <a:extLst>
              <a:ext uri="{FF2B5EF4-FFF2-40B4-BE49-F238E27FC236}">
                <a16:creationId xmlns:a16="http://schemas.microsoft.com/office/drawing/2014/main" id="{6721EE0C-21A0-2C74-00D1-0FAE8DE11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6038" y="2372578"/>
            <a:ext cx="1790700" cy="2533650"/>
          </a:xfrm>
          <a:prstGeom prst="rect">
            <a:avLst/>
          </a:prstGeom>
        </p:spPr>
      </p:pic>
      <p:pic>
        <p:nvPicPr>
          <p:cNvPr id="7" name="Grafik 6" descr="Ein Bild, das Lächeln, Menschliches Gesicht, Text, Person enthält.&#10;&#10;KI-generierte Inhalte können fehlerhaft sein.">
            <a:extLst>
              <a:ext uri="{FF2B5EF4-FFF2-40B4-BE49-F238E27FC236}">
                <a16:creationId xmlns:a16="http://schemas.microsoft.com/office/drawing/2014/main" id="{CF7104AC-7287-B9B2-9B8D-1055D47037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1752" y="2373147"/>
            <a:ext cx="2133600" cy="2305050"/>
          </a:xfrm>
          <a:prstGeom prst="rect">
            <a:avLst/>
          </a:prstGeom>
        </p:spPr>
      </p:pic>
      <p:pic>
        <p:nvPicPr>
          <p:cNvPr id="8" name="Grafik 7" descr="Ein Bild, das Text, Menschliches Gesicht, Lächeln, Mann enthält.&#10;&#10;KI-generierte Inhalte können fehlerhaft sein.">
            <a:extLst>
              <a:ext uri="{FF2B5EF4-FFF2-40B4-BE49-F238E27FC236}">
                <a16:creationId xmlns:a16="http://schemas.microsoft.com/office/drawing/2014/main" id="{747CB055-AAAD-F5D1-C5B9-29BBF437CC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4501" y="2363053"/>
            <a:ext cx="1790700" cy="255270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882056B-8091-7819-38AB-88960ACA9B7B}"/>
              </a:ext>
            </a:extLst>
          </p:cNvPr>
          <p:cNvSpPr txBox="1">
            <a:spLocks/>
          </p:cNvSpPr>
          <p:nvPr/>
        </p:nvSpPr>
        <p:spPr>
          <a:xfrm>
            <a:off x="10011887" y="3837414"/>
            <a:ext cx="1220599" cy="250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269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269" rtl="0" eaLnBrk="1" latinLnBrk="0" hangingPunct="1">
              <a:spcBef>
                <a:spcPts val="600"/>
              </a:spcBef>
              <a:buFont typeface="Open Sans" panose="020B0606030504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269" rtl="0" eaLnBrk="1" latinLnBrk="0" hangingPunct="1">
              <a:spcBef>
                <a:spcPts val="1200"/>
              </a:spcBef>
              <a:buFont typeface="Arial" panose="020B0604020202020204" pitchFamily="34" charset="0"/>
              <a:buChar char="—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252000" indent="-144000" algn="l" defTabSz="914269" rtl="0" eaLnBrk="1" latinLnBrk="0" hangingPunct="1">
              <a:spcBef>
                <a:spcPts val="0"/>
              </a:spcBef>
              <a:buFont typeface="Open Sans" panose="020B0606030504020204" pitchFamily="34" charset="0"/>
              <a:buChar char="–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269" rtl="0" eaLnBrk="1" latinLnBrk="0" hangingPunct="1"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marR="0" indent="0" algn="l" defTabSz="91426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52000" marR="0" indent="-25200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—"/>
              <a:tabLst/>
              <a:defRPr lang="de-DE" sz="14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52000" marR="0" indent="-14400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Open Sans" panose="020B0606030504020204" pitchFamily="34" charset="0"/>
              <a:buChar char="–"/>
              <a:tabLst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96000" marR="0" indent="-14400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>
              <a:ea typeface="Open Sans"/>
              <a:cs typeface="Open Sans"/>
            </a:endParaRPr>
          </a:p>
          <a:p>
            <a:r>
              <a:rPr lang="de-DE">
                <a:ea typeface="Open Sans"/>
                <a:cs typeface="Open Sans"/>
              </a:rPr>
              <a:t>N.N.</a:t>
            </a:r>
          </a:p>
          <a:p>
            <a:endParaRPr lang="de-DE" sz="1800" b="0">
              <a:ea typeface="Open Sans"/>
              <a:cs typeface="Open Sans"/>
            </a:endParaRPr>
          </a:p>
          <a:p>
            <a:endParaRPr lang="de-DE">
              <a:ea typeface="Open Sans"/>
              <a:cs typeface="Open Sans"/>
            </a:endParaRPr>
          </a:p>
        </p:txBody>
      </p:sp>
      <p:pic>
        <p:nvPicPr>
          <p:cNvPr id="12" name="Grafik 11" descr="Ein Bild, das Screenshot, Design enthält.&#10;&#10;KI-generierte Inhalte können fehlerhaft sein.">
            <a:extLst>
              <a:ext uri="{FF2B5EF4-FFF2-40B4-BE49-F238E27FC236}">
                <a16:creationId xmlns:a16="http://schemas.microsoft.com/office/drawing/2014/main" id="{2B87E07B-2542-346B-0549-0067E7A978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8596" y="2315073"/>
            <a:ext cx="1647825" cy="1647825"/>
          </a:xfrm>
          <a:prstGeom prst="rect">
            <a:avLst/>
          </a:prstGeom>
          <a:ln>
            <a:noFill/>
          </a:ln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56E1ECF-B3EA-E094-D96C-1B588C2E5E1C}"/>
              </a:ext>
            </a:extLst>
          </p:cNvPr>
          <p:cNvSpPr txBox="1">
            <a:spLocks/>
          </p:cNvSpPr>
          <p:nvPr/>
        </p:nvSpPr>
        <p:spPr>
          <a:xfrm>
            <a:off x="10620350" y="823533"/>
            <a:ext cx="1220599" cy="972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269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269" rtl="0" eaLnBrk="1" latinLnBrk="0" hangingPunct="1">
              <a:spcBef>
                <a:spcPts val="600"/>
              </a:spcBef>
              <a:buFont typeface="Open Sans" panose="020B0606030504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269" rtl="0" eaLnBrk="1" latinLnBrk="0" hangingPunct="1">
              <a:spcBef>
                <a:spcPts val="1200"/>
              </a:spcBef>
              <a:buFont typeface="Arial" panose="020B0604020202020204" pitchFamily="34" charset="0"/>
              <a:buChar char="—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252000" indent="-144000" algn="l" defTabSz="914269" rtl="0" eaLnBrk="1" latinLnBrk="0" hangingPunct="1">
              <a:spcBef>
                <a:spcPts val="0"/>
              </a:spcBef>
              <a:buFont typeface="Open Sans" panose="020B0606030504020204" pitchFamily="34" charset="0"/>
              <a:buChar char="–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269" rtl="0" eaLnBrk="1" latinLnBrk="0" hangingPunct="1"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marR="0" indent="0" algn="l" defTabSz="91426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52000" marR="0" indent="-25200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—"/>
              <a:tabLst/>
              <a:defRPr lang="de-DE" sz="14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52000" marR="0" indent="-14400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Open Sans" panose="020B0606030504020204" pitchFamily="34" charset="0"/>
              <a:buChar char="–"/>
              <a:tabLst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96000" marR="0" indent="-14400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>
              <a:ea typeface="Open Sans"/>
              <a:cs typeface="Open Sans"/>
            </a:endParaRPr>
          </a:p>
          <a:p>
            <a:endParaRPr lang="de-DE"/>
          </a:p>
          <a:p>
            <a:endParaRPr lang="de-DE">
              <a:ea typeface="Open Sans"/>
              <a:cs typeface="Open Sans"/>
            </a:endParaRPr>
          </a:p>
          <a:p>
            <a:endParaRPr lang="de-DE">
              <a:ea typeface="Open Sans"/>
              <a:cs typeface="Open Sans"/>
            </a:endParaRPr>
          </a:p>
          <a:p>
            <a:endParaRPr lang="de-DE" sz="1800" b="0">
              <a:ea typeface="Open Sans"/>
              <a:cs typeface="Open Sans"/>
            </a:endParaRPr>
          </a:p>
          <a:p>
            <a:endParaRPr lang="de-DE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424871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BB789-C087-5C14-2DA6-52D5547EC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C3294-0204-C32C-3A2E-3EDADF10F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Open Sans"/>
                <a:cs typeface="Open Sans"/>
              </a:rPr>
              <a:t>Klinische Psychologie und Psychotherapie (KPP)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68DCE-5A04-B29A-BCA0-AFC48D5B3DA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9864180" cy="607839"/>
          </a:xfrm>
          <a:solidFill>
            <a:schemeClr val="bg1"/>
          </a:solidFill>
        </p:spPr>
        <p:txBody>
          <a:bodyPr vert="horz" lIns="0" tIns="0" rIns="0" bIns="0" rtlCol="0" anchor="t">
            <a:noAutofit/>
          </a:bodyPr>
          <a:lstStyle/>
          <a:p>
            <a:r>
              <a:rPr lang="de-DE" sz="1800">
                <a:ea typeface="Open Sans"/>
                <a:cs typeface="Open Sans"/>
              </a:rPr>
              <a:t>Die Räumlichkeiten unseres Instituts</a:t>
            </a:r>
            <a:endParaRPr lang="de-DE" sz="1800"/>
          </a:p>
          <a:p>
            <a:endParaRPr lang="de-DE">
              <a:ea typeface="Open Sans"/>
              <a:cs typeface="Open Sans"/>
            </a:endParaRPr>
          </a:p>
          <a:p>
            <a:endParaRPr lang="de-DE">
              <a:ea typeface="Open Sans"/>
              <a:cs typeface="Open Sans"/>
            </a:endParaRPr>
          </a:p>
          <a:p>
            <a:endParaRPr lang="de-DE">
              <a:ea typeface="Open Sans"/>
              <a:cs typeface="Open Sans"/>
            </a:endParaRPr>
          </a:p>
        </p:txBody>
      </p:sp>
      <p:pic>
        <p:nvPicPr>
          <p:cNvPr id="4" name="Grafik 3" descr="Ein Bild, das Himmel, draußen, Kleidung, Frau enthält.&#10;&#10;KI-generierte Inhalte können fehlerhaft sein.">
            <a:extLst>
              <a:ext uri="{FF2B5EF4-FFF2-40B4-BE49-F238E27FC236}">
                <a16:creationId xmlns:a16="http://schemas.microsoft.com/office/drawing/2014/main" id="{C6071EDD-ADE6-D4B7-0C6E-5C1047534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585" y="2355520"/>
            <a:ext cx="9582150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305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E298E-F243-1154-9EC1-18B9D9380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7ED2A-8CA5-0C23-9001-FA9895E49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Open Sans"/>
                <a:cs typeface="Open Sans"/>
              </a:rPr>
              <a:t>Klinische Psychologie und Psychotherapie (KPP)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BF1C2-0F04-1137-13A5-07888A003E0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9864180" cy="4093704"/>
          </a:xfrm>
          <a:solidFill>
            <a:schemeClr val="bg1"/>
          </a:solidFill>
        </p:spPr>
        <p:txBody>
          <a:bodyPr vert="horz" lIns="0" tIns="0" rIns="0" bIns="0" rtlCol="0" anchor="t">
            <a:noAutofit/>
          </a:bodyPr>
          <a:lstStyle/>
          <a:p>
            <a:r>
              <a:rPr lang="de-DE" sz="1800">
                <a:ea typeface="Open Sans"/>
                <a:cs typeface="Open Sans"/>
              </a:rPr>
              <a:t>Fokus des neuen Studiengangs</a:t>
            </a:r>
            <a:endParaRPr lang="de-DE" sz="1800"/>
          </a:p>
          <a:p>
            <a:endParaRPr lang="de-DE" sz="1800">
              <a:ea typeface="Open Sans"/>
              <a:cs typeface="Open Sans"/>
            </a:endParaRPr>
          </a:p>
          <a:p>
            <a:pPr algn="ctr"/>
            <a:r>
              <a:rPr lang="de-DE" sz="1800" b="0">
                <a:latin typeface="Arial"/>
                <a:ea typeface="Open Sans"/>
                <a:cs typeface="Arial"/>
              </a:rPr>
              <a:t>•</a:t>
            </a:r>
            <a:r>
              <a:rPr lang="de-DE" sz="1800" b="0">
                <a:solidFill>
                  <a:srgbClr val="000000"/>
                </a:solidFill>
                <a:ea typeface="Open Sans"/>
                <a:cs typeface="Open Sans"/>
              </a:rPr>
              <a:t>verhaltenstherapeutischer Schwerpunkt</a:t>
            </a:r>
            <a:endParaRPr lang="de-DE"/>
          </a:p>
          <a:p>
            <a:pPr algn="ctr"/>
            <a:endParaRPr lang="de-DE"/>
          </a:p>
          <a:p>
            <a:pPr algn="ctr"/>
            <a:r>
              <a:rPr lang="de-DE" sz="1800" b="0">
                <a:latin typeface="Arial"/>
                <a:ea typeface="Open Sans"/>
                <a:cs typeface="Arial"/>
              </a:rPr>
              <a:t>•</a:t>
            </a:r>
            <a:r>
              <a:rPr lang="de-DE" sz="1800" b="0">
                <a:solidFill>
                  <a:srgbClr val="000000"/>
                </a:solidFill>
                <a:ea typeface="Open Sans"/>
                <a:cs typeface="Open Sans"/>
              </a:rPr>
              <a:t>höhere Praxisanteile</a:t>
            </a:r>
            <a:br>
              <a:rPr lang="de-DE" sz="1800" b="0">
                <a:solidFill>
                  <a:srgbClr val="000000"/>
                </a:solidFill>
                <a:ea typeface="Open Sans"/>
                <a:cs typeface="Open Sans"/>
              </a:rPr>
            </a:br>
            <a:r>
              <a:rPr lang="de-DE" sz="1800" b="0">
                <a:solidFill>
                  <a:srgbClr val="000000"/>
                </a:solidFill>
                <a:ea typeface="Open Sans"/>
                <a:cs typeface="Open Sans"/>
              </a:rPr>
              <a:t> </a:t>
            </a:r>
            <a:endParaRPr lang="de-DE"/>
          </a:p>
          <a:p>
            <a:pPr algn="ctr"/>
            <a:r>
              <a:rPr lang="de-DE" sz="1800" b="0">
                <a:latin typeface="Arial"/>
                <a:ea typeface="Open Sans"/>
                <a:cs typeface="Arial"/>
              </a:rPr>
              <a:t>•</a:t>
            </a:r>
            <a:r>
              <a:rPr lang="de-DE" sz="1800" b="0">
                <a:solidFill>
                  <a:srgbClr val="000000"/>
                </a:solidFill>
                <a:ea typeface="Open Sans"/>
                <a:cs typeface="Open Sans"/>
              </a:rPr>
              <a:t>geringere Freiheitsgrade</a:t>
            </a:r>
            <a:endParaRPr lang="de-DE"/>
          </a:p>
          <a:p>
            <a:endParaRPr lang="de-DE" sz="1800">
              <a:ea typeface="Open Sans"/>
              <a:cs typeface="Open Sans"/>
            </a:endParaRPr>
          </a:p>
          <a:p>
            <a:endParaRPr lang="de-DE">
              <a:ea typeface="Open Sans"/>
              <a:cs typeface="Open Sans"/>
            </a:endParaRPr>
          </a:p>
          <a:p>
            <a:endParaRPr lang="de-DE">
              <a:ea typeface="Open Sans"/>
              <a:cs typeface="Open Sans"/>
            </a:endParaRPr>
          </a:p>
          <a:p>
            <a:endParaRPr lang="de-DE">
              <a:ea typeface="Open Sans"/>
              <a:cs typeface="Open Sans"/>
            </a:endParaRPr>
          </a:p>
        </p:txBody>
      </p:sp>
      <p:pic>
        <p:nvPicPr>
          <p:cNvPr id="5" name="Grafik 4" descr="Ein Bild, das Zeichnung, Entwurf, Darstellung, Bild enthält.&#10;&#10;KI-generierte Inhalte können fehlerhaft sein.">
            <a:extLst>
              <a:ext uri="{FF2B5EF4-FFF2-40B4-BE49-F238E27FC236}">
                <a16:creationId xmlns:a16="http://schemas.microsoft.com/office/drawing/2014/main" id="{8AD98E63-4EDC-09A5-AF50-7376F4A79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1583" y="3325078"/>
            <a:ext cx="1733550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782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3158E-90B7-EF7A-852E-098F20AC4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79F72-33F9-F20C-A7BD-3057C0160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Open Sans"/>
                <a:cs typeface="Open Sans"/>
              </a:rPr>
              <a:t>Klinische Psychologie und Psychotherapie (KPP)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62C79-87EE-ED52-E9B1-8A0DD8C236A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9864180" cy="4093704"/>
          </a:xfrm>
          <a:solidFill>
            <a:schemeClr val="bg1"/>
          </a:solidFill>
        </p:spPr>
        <p:txBody>
          <a:bodyPr vert="horz" lIns="0" tIns="0" rIns="0" bIns="0" rtlCol="0" anchor="t">
            <a:noAutofit/>
          </a:bodyPr>
          <a:lstStyle/>
          <a:p>
            <a:r>
              <a:rPr lang="de-DE" sz="1800">
                <a:ea typeface="Open Sans"/>
                <a:cs typeface="Open Sans"/>
              </a:rPr>
              <a:t>Inhalte</a:t>
            </a:r>
            <a:r>
              <a:rPr lang="de-DE" sz="1800">
                <a:solidFill>
                  <a:srgbClr val="00305D"/>
                </a:solidFill>
                <a:ea typeface="Open Sans"/>
                <a:cs typeface="Open Sans"/>
              </a:rPr>
              <a:t> des KPP-Masters</a:t>
            </a:r>
            <a:endParaRPr lang="de-DE"/>
          </a:p>
          <a:p>
            <a:endParaRPr lang="de-DE" sz="1800">
              <a:ea typeface="Open Sans"/>
              <a:cs typeface="Open Sans"/>
            </a:endParaRPr>
          </a:p>
          <a:p>
            <a:endParaRPr lang="de-DE">
              <a:ea typeface="Open Sans"/>
              <a:cs typeface="Open Sans"/>
            </a:endParaRPr>
          </a:p>
          <a:p>
            <a:endParaRPr lang="de-DE">
              <a:ea typeface="Open Sans"/>
              <a:cs typeface="Open Sans"/>
            </a:endParaRPr>
          </a:p>
          <a:p>
            <a:endParaRPr lang="de-DE">
              <a:ea typeface="Open Sans"/>
              <a:cs typeface="Open Sans"/>
            </a:endParaRPr>
          </a:p>
        </p:txBody>
      </p:sp>
      <p:pic>
        <p:nvPicPr>
          <p:cNvPr id="4" name="Grafik 3" descr="Ein Bild, das Text, Schrift, Screenshot, weiß enthält.&#10;&#10;KI-generierte Inhalte können fehlerhaft sein.">
            <a:extLst>
              <a:ext uri="{FF2B5EF4-FFF2-40B4-BE49-F238E27FC236}">
                <a16:creationId xmlns:a16="http://schemas.microsoft.com/office/drawing/2014/main" id="{B9B35EA2-B464-C6F2-24D1-71330FB58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715" y="2022215"/>
            <a:ext cx="1971675" cy="504825"/>
          </a:xfrm>
          <a:prstGeom prst="rect">
            <a:avLst/>
          </a:prstGeom>
        </p:spPr>
      </p:pic>
      <p:pic>
        <p:nvPicPr>
          <p:cNvPr id="6" name="Grafik 5" descr="Ein Bild, das Text, Screenshot, Schrift, Reihe enthält.&#10;&#10;KI-generierte Inhalte können fehlerhaft sein.">
            <a:extLst>
              <a:ext uri="{FF2B5EF4-FFF2-40B4-BE49-F238E27FC236}">
                <a16:creationId xmlns:a16="http://schemas.microsoft.com/office/drawing/2014/main" id="{09CA24CD-838C-3E0F-A930-FD95EE3C0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584" y="2608855"/>
            <a:ext cx="4229100" cy="514350"/>
          </a:xfrm>
          <a:prstGeom prst="rect">
            <a:avLst/>
          </a:prstGeom>
        </p:spPr>
      </p:pic>
      <p:pic>
        <p:nvPicPr>
          <p:cNvPr id="7" name="Grafik 6" descr="Ein Bild, das Text, Screenshot, Schrift, Reihe enthält.&#10;&#10;KI-generierte Inhalte können fehlerhaft sein.">
            <a:extLst>
              <a:ext uri="{FF2B5EF4-FFF2-40B4-BE49-F238E27FC236}">
                <a16:creationId xmlns:a16="http://schemas.microsoft.com/office/drawing/2014/main" id="{A04AD743-0013-3B18-C467-31AA51FBEA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610" y="3210707"/>
            <a:ext cx="4257675" cy="504825"/>
          </a:xfrm>
          <a:prstGeom prst="rect">
            <a:avLst/>
          </a:prstGeom>
        </p:spPr>
      </p:pic>
      <p:pic>
        <p:nvPicPr>
          <p:cNvPr id="9" name="Grafik 8" descr="Ein Bild, das Text, Schrift, weiß, Screenshot enthält.&#10;&#10;KI-generierte Inhalte können fehlerhaft sein.">
            <a:extLst>
              <a:ext uri="{FF2B5EF4-FFF2-40B4-BE49-F238E27FC236}">
                <a16:creationId xmlns:a16="http://schemas.microsoft.com/office/drawing/2014/main" id="{CD3D7506-7694-09B5-0005-F413D70698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3802608"/>
            <a:ext cx="1981200" cy="685800"/>
          </a:xfrm>
          <a:prstGeom prst="rect">
            <a:avLst/>
          </a:prstGeom>
        </p:spPr>
      </p:pic>
      <p:pic>
        <p:nvPicPr>
          <p:cNvPr id="10" name="Grafik 9" descr="Ein Bild, das Text, Schrift, Screenshot, Reihe enthält.&#10;&#10;KI-generierte Inhalte können fehlerhaft sein.">
            <a:extLst>
              <a:ext uri="{FF2B5EF4-FFF2-40B4-BE49-F238E27FC236}">
                <a16:creationId xmlns:a16="http://schemas.microsoft.com/office/drawing/2014/main" id="{000E65E3-F71F-A731-DCDA-DF44D80CD2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4808" y="4575981"/>
            <a:ext cx="2162175" cy="685800"/>
          </a:xfrm>
          <a:prstGeom prst="rect">
            <a:avLst/>
          </a:prstGeom>
        </p:spPr>
      </p:pic>
      <p:pic>
        <p:nvPicPr>
          <p:cNvPr id="11" name="Grafik 10" descr="Ein Bild, das Text, Screenshot, Schrift, Reihe enthält.&#10;&#10;KI-generierte Inhalte können fehlerhaft sein.">
            <a:extLst>
              <a:ext uri="{FF2B5EF4-FFF2-40B4-BE49-F238E27FC236}">
                <a16:creationId xmlns:a16="http://schemas.microsoft.com/office/drawing/2014/main" id="{5E0EA923-B3B0-F98C-C637-E835ED33DF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8492" y="2608855"/>
            <a:ext cx="4248150" cy="514350"/>
          </a:xfrm>
          <a:prstGeom prst="rect">
            <a:avLst/>
          </a:prstGeom>
        </p:spPr>
      </p:pic>
      <p:pic>
        <p:nvPicPr>
          <p:cNvPr id="12" name="Grafik 11" descr="Ein Bild, das Text, Screenshot, Schrift, Reihe enthält.&#10;&#10;KI-generierte Inhalte können fehlerhaft sein.">
            <a:extLst>
              <a:ext uri="{FF2B5EF4-FFF2-40B4-BE49-F238E27FC236}">
                <a16:creationId xmlns:a16="http://schemas.microsoft.com/office/drawing/2014/main" id="{6C560405-834C-98BE-913E-0AB5E8A84D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8492" y="3210707"/>
            <a:ext cx="4248150" cy="504825"/>
          </a:xfrm>
          <a:prstGeom prst="rect">
            <a:avLst/>
          </a:prstGeom>
        </p:spPr>
      </p:pic>
      <p:pic>
        <p:nvPicPr>
          <p:cNvPr id="13" name="Grafik 12" descr="Ein Bild, das Text, Screenshot, Schrift, Reihe enthält.&#10;&#10;KI-generierte Inhalte können fehlerhaft sein.">
            <a:extLst>
              <a:ext uri="{FF2B5EF4-FFF2-40B4-BE49-F238E27FC236}">
                <a16:creationId xmlns:a16="http://schemas.microsoft.com/office/drawing/2014/main" id="{C1327868-5069-727F-8E79-6F8A5DFD9C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47425" y="3802110"/>
            <a:ext cx="4295775" cy="504825"/>
          </a:xfrm>
          <a:prstGeom prst="rect">
            <a:avLst/>
          </a:prstGeom>
        </p:spPr>
      </p:pic>
      <p:pic>
        <p:nvPicPr>
          <p:cNvPr id="14" name="Grafik 13" descr="Ein Bild, das Text, Schrift, Screenshot enthält.&#10;&#10;KI-generierte Inhalte können fehlerhaft sein.">
            <a:extLst>
              <a:ext uri="{FF2B5EF4-FFF2-40B4-BE49-F238E27FC236}">
                <a16:creationId xmlns:a16="http://schemas.microsoft.com/office/drawing/2014/main" id="{DB46F7BD-617D-3A16-3FD0-C771446D938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46502" y="4423367"/>
            <a:ext cx="2000250" cy="695325"/>
          </a:xfrm>
          <a:prstGeom prst="rect">
            <a:avLst/>
          </a:prstGeom>
        </p:spPr>
      </p:pic>
      <p:pic>
        <p:nvPicPr>
          <p:cNvPr id="15" name="Grafik 14" descr="Ein Bild, das Text, Screenshot, Schrift, weiß enthält.&#10;&#10;KI-generierte Inhalte können fehlerhaft sein.">
            <a:extLst>
              <a:ext uri="{FF2B5EF4-FFF2-40B4-BE49-F238E27FC236}">
                <a16:creationId xmlns:a16="http://schemas.microsoft.com/office/drawing/2014/main" id="{E7B7E375-572D-3612-981E-412D1756D8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65969" y="5116347"/>
            <a:ext cx="2076450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248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A87B6-3619-DE75-0C82-0E854AD65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BAD78-5D92-526B-0D85-85BE937A9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Open Sans"/>
                <a:cs typeface="Open Sans"/>
              </a:rPr>
              <a:t>Klinische Psychologie und Psychotherapie (KPP)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61995-6017-9E6B-4775-136DB37D448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9864180" cy="4093704"/>
          </a:xfrm>
          <a:solidFill>
            <a:schemeClr val="bg1"/>
          </a:solidFill>
        </p:spPr>
        <p:txBody>
          <a:bodyPr vert="horz" lIns="0" tIns="0" rIns="0" bIns="0" rtlCol="0" anchor="t">
            <a:noAutofit/>
          </a:bodyPr>
          <a:lstStyle/>
          <a:p>
            <a:r>
              <a:rPr lang="de-DE" sz="1800">
                <a:ea typeface="Open Sans"/>
                <a:cs typeface="Open Sans"/>
              </a:rPr>
              <a:t>Wie werde ich </a:t>
            </a:r>
          </a:p>
          <a:p>
            <a:r>
              <a:rPr lang="de-DE" sz="1800">
                <a:ea typeface="Open Sans"/>
                <a:cs typeface="Open Sans"/>
              </a:rPr>
              <a:t>Psychotherapeut*in?</a:t>
            </a:r>
          </a:p>
          <a:p>
            <a:endParaRPr lang="de-DE" sz="1800">
              <a:ea typeface="Open Sans"/>
              <a:cs typeface="Open Sans"/>
            </a:endParaRPr>
          </a:p>
          <a:p>
            <a:pPr algn="ctr"/>
            <a:endParaRPr lang="de-DE" sz="1800" b="0">
              <a:latin typeface="Arial"/>
              <a:ea typeface="Open Sans"/>
              <a:cs typeface="Arial"/>
            </a:endParaRPr>
          </a:p>
          <a:p>
            <a:endParaRPr lang="de-DE">
              <a:ea typeface="Open Sans"/>
              <a:cs typeface="Open Sans"/>
            </a:endParaRPr>
          </a:p>
        </p:txBody>
      </p:sp>
      <p:pic>
        <p:nvPicPr>
          <p:cNvPr id="4" name="Grafik 3" descr="Ein Bild, das Text, Screenshot, Schrift, Kreis enthält.&#10;&#10;KI-generierte Inhalte können fehlerhaft sein.">
            <a:extLst>
              <a:ext uri="{FF2B5EF4-FFF2-40B4-BE49-F238E27FC236}">
                <a16:creationId xmlns:a16="http://schemas.microsoft.com/office/drawing/2014/main" id="{72CA4E54-CB1C-42C8-F8FC-583B18A40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3661" y="901108"/>
            <a:ext cx="6934200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44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80646C-5180-3497-EB7B-FF836B996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Klinische Psychologie und Psychotherapie (KPP)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18BDCE-0C91-7BD8-F0FC-8F0999D91FA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de-DE" sz="2000"/>
              <a:t>1. Zugangsvoraussetzungen:</a:t>
            </a:r>
            <a:endParaRPr lang="de-DE" sz="200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0"/>
              <a:t>erster in der Bundesrepublik Deutschland anerkannter approbationsordnungskonformer Bachelorabschluss oder 80%-Bescheinigung</a:t>
            </a:r>
            <a:r>
              <a:rPr lang="de-DE" sz="2000" b="0">
                <a:solidFill>
                  <a:srgbClr val="FF0000"/>
                </a:solidFill>
              </a:rPr>
              <a:t>*</a:t>
            </a:r>
            <a:r>
              <a:rPr lang="de-DE" sz="2000" b="0"/>
              <a:t> + Notenübersicht (beim Studienbüro anfragen)</a:t>
            </a:r>
            <a:endParaRPr lang="de-DE" sz="2000" b="0">
              <a:ea typeface="Open Sans"/>
              <a:cs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0"/>
              <a:t>Englischkenntnisse auf dem Niveau B2</a:t>
            </a:r>
            <a:endParaRPr lang="de-DE" sz="2000" b="0">
              <a:ea typeface="Open Sans"/>
              <a:cs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b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800"/>
              <a:t>Dresdner Absolvent*innen (mit den entsprechenden Nachqualifizierungen bei Immatrikulation im „alten Bachelor“) sind automatisch geeignet</a:t>
            </a:r>
            <a:endParaRPr lang="de-DE" sz="1800">
              <a:ea typeface="Open Sans"/>
              <a:cs typeface="Open Sans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800"/>
              <a:t>Nachweis ist durch einen entsprechenden Zeugnisvermerk oder einen </a:t>
            </a:r>
            <a:r>
              <a:rPr lang="de-DE" sz="1800">
                <a:hlinkClick r:id="rId2"/>
              </a:rPr>
              <a:t>Bescheid</a:t>
            </a:r>
            <a:r>
              <a:rPr lang="de-DE" sz="1800"/>
              <a:t> zu führen</a:t>
            </a:r>
            <a:r>
              <a:rPr lang="de-DE" sz="2000"/>
              <a:t> </a:t>
            </a:r>
            <a:endParaRPr lang="de-DE" sz="2000">
              <a:ea typeface="Open Sans"/>
              <a:cs typeface="Open Sans"/>
            </a:endParaRPr>
          </a:p>
          <a:p>
            <a:endParaRPr lang="de-DE"/>
          </a:p>
          <a:p>
            <a:r>
              <a:rPr lang="de-DE">
                <a:solidFill>
                  <a:srgbClr val="FF0000"/>
                </a:solidFill>
              </a:rPr>
              <a:t>* Hinweis auf nächster Seite beachten</a:t>
            </a:r>
            <a:endParaRPr lang="de-DE">
              <a:solidFill>
                <a:srgbClr val="FF0000"/>
              </a:solidFill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414976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B97C4-EFCF-C57C-5C9E-C1BCAD01F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B3C3CF-D913-19D0-6E42-698A337AA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Klinische Psychologie und Psychotherapie (KPP)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844B01-1D82-F8FB-B5D2-82C7E9E3044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de-DE" sz="2000"/>
              <a:t>1. Zugangsvoraussetzungen:</a:t>
            </a:r>
            <a:endParaRPr lang="de-DE" sz="2000">
              <a:solidFill>
                <a:srgbClr val="FF0000"/>
              </a:solidFill>
            </a:endParaRPr>
          </a:p>
          <a:p>
            <a:endParaRPr lang="de-DE"/>
          </a:p>
          <a:p>
            <a:endParaRPr lang="de-DE"/>
          </a:p>
          <a:p>
            <a:endParaRPr lang="de-DE">
              <a:solidFill>
                <a:srgbClr val="FF0000"/>
              </a:solidFill>
              <a:ea typeface="Open Sans"/>
              <a:cs typeface="Open Sans"/>
            </a:endParaRPr>
          </a:p>
          <a:p>
            <a:endParaRPr lang="de-DE">
              <a:solidFill>
                <a:srgbClr val="FF0000"/>
              </a:solidFill>
            </a:endParaRPr>
          </a:p>
        </p:txBody>
      </p:sp>
      <p:pic>
        <p:nvPicPr>
          <p:cNvPr id="5" name="Grafik 4" descr="Ein Bild, das Text, Schrift, Screenshot, Dokument enthält.&#10;&#10;KI-generierte Inhalte können fehlerhaft sein.">
            <a:extLst>
              <a:ext uri="{FF2B5EF4-FFF2-40B4-BE49-F238E27FC236}">
                <a16:creationId xmlns:a16="http://schemas.microsoft.com/office/drawing/2014/main" id="{23E9BF59-E3BD-1D66-C871-FF8DC7F155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9178" b="395"/>
          <a:stretch>
            <a:fillRect/>
          </a:stretch>
        </p:blipFill>
        <p:spPr>
          <a:xfrm>
            <a:off x="5094374" y="849517"/>
            <a:ext cx="5115693" cy="516271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BF0A461-001E-2FD2-E9FF-CBE2CACE3658}"/>
              </a:ext>
            </a:extLst>
          </p:cNvPr>
          <p:cNvSpPr txBox="1"/>
          <p:nvPr/>
        </p:nvSpPr>
        <p:spPr>
          <a:xfrm>
            <a:off x="931460" y="2233685"/>
            <a:ext cx="345402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hlinkClick r:id="rId3"/>
              </a:rPr>
              <a:t>https://tu-dresden.de/mn/psychologie/</a:t>
            </a:r>
            <a:br>
              <a:rPr lang="en-US" sz="1200">
                <a:hlinkClick r:id="rId3"/>
              </a:rPr>
            </a:br>
            <a:r>
              <a:rPr lang="en-US" sz="1200">
                <a:hlinkClick r:id="rId3"/>
              </a:rPr>
              <a:t>ikpp/studium/</a:t>
            </a:r>
            <a:r>
              <a:rPr lang="en-US" sz="1200" err="1">
                <a:hlinkClick r:id="rId3"/>
              </a:rPr>
              <a:t>bewerbung</a:t>
            </a:r>
            <a:r>
              <a:rPr lang="en-US" sz="1200"/>
              <a:t> </a:t>
            </a:r>
            <a:endParaRPr lang="en-US" sz="120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886645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6A785-9F4D-37FD-2293-42E33B6CD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Bewerbungsverfahren im Detail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780BC6-CD45-6525-098E-0C31CBE86F3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de-DE"/>
              <a:t>2. AB 2025 Online-Bewerbung --&gt; Umstellung auf digitales Verfahren </a:t>
            </a:r>
            <a:r>
              <a:rPr lang="de-DE">
                <a:ea typeface="+mn-lt"/>
                <a:cs typeface="+mn-lt"/>
              </a:rPr>
              <a:t>über </a:t>
            </a:r>
            <a:r>
              <a:rPr lang="de-DE" b="0">
                <a:ea typeface="+mn-lt"/>
                <a:cs typeface="+mn-lt"/>
              </a:rPr>
              <a:t>Bewerberportal der TU Dresden.</a:t>
            </a:r>
            <a:endParaRPr lang="de-DE"/>
          </a:p>
          <a:p>
            <a:endParaRPr lang="de-DE" b="0">
              <a:ea typeface="Open Sans"/>
              <a:cs typeface="Open Sans"/>
            </a:endParaRPr>
          </a:p>
          <a:p>
            <a:r>
              <a:rPr lang="de-DE" b="0">
                <a:ea typeface="+mn-lt"/>
                <a:cs typeface="+mn-lt"/>
              </a:rPr>
              <a:t>Im Falle einer Zulassung, legen Sie Ihrer </a:t>
            </a:r>
            <a:r>
              <a:rPr lang="de-DE" b="0">
                <a:ea typeface="+mn-lt"/>
                <a:cs typeface="+mn-lt"/>
                <a:hlinkClick r:id="rId2"/>
              </a:rPr>
              <a:t>Bewerbung die ausgefüllte Bescheinigung</a:t>
            </a:r>
            <a:r>
              <a:rPr lang="de-DE" b="0">
                <a:ea typeface="+mn-lt"/>
                <a:cs typeface="+mn-lt"/>
              </a:rPr>
              <a:t> über den Abschluss und die </a:t>
            </a:r>
            <a:r>
              <a:rPr lang="de-DE" b="0" err="1">
                <a:ea typeface="+mn-lt"/>
                <a:cs typeface="+mn-lt"/>
              </a:rPr>
              <a:t>berufsrechliche</a:t>
            </a:r>
            <a:r>
              <a:rPr lang="de-DE" b="0">
                <a:ea typeface="+mn-lt"/>
                <a:cs typeface="+mn-lt"/>
              </a:rPr>
              <a:t> Anerkennung des Bachelorstudiengags bei. Die Abgabe dieses Dokumentes ist erst notwendig, wenn Sie den Zulassungsbescheid erhalten.</a:t>
            </a:r>
            <a:endParaRPr lang="de-DE"/>
          </a:p>
          <a:p>
            <a:r>
              <a:rPr lang="de-DE" b="0">
                <a:ea typeface="Open Sans"/>
                <a:cs typeface="Open Sans"/>
              </a:rPr>
              <a:t>Ebenso: Kopie des Sprachnachweises Englisch B2 (Abiturzeugnis/Sprachtest/Abgeschlossenes Englisch-Modul)</a:t>
            </a:r>
          </a:p>
          <a:p>
            <a:endParaRPr lang="de-DE" b="0">
              <a:ea typeface="Open Sans"/>
              <a:cs typeface="Open Sans"/>
            </a:endParaRPr>
          </a:p>
          <a:p>
            <a:r>
              <a:rPr lang="de-DE">
                <a:ea typeface="Open Sans"/>
                <a:cs typeface="Open Sans"/>
              </a:rPr>
              <a:t>WICHTIG</a:t>
            </a:r>
            <a:r>
              <a:rPr lang="de-DE" b="0">
                <a:ea typeface="Open Sans"/>
                <a:cs typeface="Open Sans"/>
              </a:rPr>
              <a:t> für spätere Zulassung zur Approbationsprüfung: </a:t>
            </a:r>
          </a:p>
          <a:p>
            <a:r>
              <a:rPr lang="de-DE" b="0">
                <a:ea typeface="Open Sans"/>
                <a:cs typeface="Open Sans"/>
              </a:rPr>
              <a:t>Letzte Prüfungsleistung wurde vor Start des Masters absolviert. </a:t>
            </a:r>
            <a:endParaRPr lang="de-DE"/>
          </a:p>
          <a:p>
            <a:endParaRPr lang="de-DE" b="0">
              <a:ea typeface="Open Sans"/>
              <a:cs typeface="Open Sans"/>
            </a:endParaRPr>
          </a:p>
          <a:p>
            <a:endParaRPr lang="de-DE" b="0">
              <a:ea typeface="Open Sans"/>
              <a:cs typeface="Ope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>
              <a:ea typeface="Open Sans"/>
              <a:cs typeface="Ope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>
              <a:ea typeface="Open Sans"/>
              <a:cs typeface="Ope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>
              <a:ea typeface="Open Sans"/>
              <a:cs typeface="Ope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>
              <a:ea typeface="Open Sans"/>
              <a:cs typeface="Ope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>
              <a:ea typeface="Open Sans"/>
              <a:cs typeface="Ope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>
              <a:ea typeface="Open Sans"/>
              <a:cs typeface="Ope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981587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0BB08E-29B4-A2FA-58A4-3F91AD317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Bewerbungsverfahren im Detail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7B9334-8DCD-D125-6109-2C96D8369F0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2" y="883422"/>
            <a:ext cx="10580688" cy="4344987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de-DE"/>
              <a:t>3. Auswahlkriterien</a:t>
            </a:r>
          </a:p>
          <a:p>
            <a:endParaRPr lang="de-DE"/>
          </a:p>
          <a:p>
            <a:endParaRPr lang="de-DE"/>
          </a:p>
          <a:p>
            <a:endParaRPr lang="de-DE"/>
          </a:p>
          <a:p>
            <a:pPr eaLnBrk="1" hangingPunct="1"/>
            <a:r>
              <a:rPr lang="de-DE" altLang="de-DE" sz="1600" b="0"/>
              <a:t>1,0 = 80 Punkte, 1,1 = 76 Punkte, 1,2 = 72 Punkte,</a:t>
            </a:r>
            <a:endParaRPr lang="de-DE" altLang="de-DE" sz="1600" b="0">
              <a:ea typeface="Open Sans"/>
              <a:cs typeface="Open Sans"/>
            </a:endParaRPr>
          </a:p>
          <a:p>
            <a:pPr eaLnBrk="1" hangingPunct="1"/>
            <a:r>
              <a:rPr lang="de-DE" altLang="de-DE" sz="1600" b="0"/>
              <a:t>1,3 = 68 Punkte, 1,4 = 64 Punkte, 1,5 = 60 Punkte,</a:t>
            </a:r>
            <a:endParaRPr lang="de-DE" altLang="de-DE" sz="1600" b="0">
              <a:ea typeface="Open Sans"/>
              <a:cs typeface="Open Sans"/>
            </a:endParaRPr>
          </a:p>
          <a:p>
            <a:pPr eaLnBrk="1" hangingPunct="1"/>
            <a:r>
              <a:rPr lang="de-DE" altLang="de-DE" sz="1600" b="0"/>
              <a:t>1,6 = 56 Punkte, 1,7 = 52 Punkte, 1,8 = 48 Punkte,</a:t>
            </a:r>
            <a:endParaRPr lang="de-DE" altLang="de-DE" sz="1600" b="0">
              <a:ea typeface="Open Sans"/>
              <a:cs typeface="Open Sans"/>
            </a:endParaRPr>
          </a:p>
          <a:p>
            <a:pPr eaLnBrk="1" hangingPunct="1"/>
            <a:r>
              <a:rPr lang="de-DE" altLang="de-DE" sz="1600" b="0"/>
              <a:t>1,9 = 44 Punkte, 2,0 = 40 Punkte, 2,1 = 36 Punkte,</a:t>
            </a:r>
            <a:endParaRPr lang="de-DE" altLang="de-DE" sz="1600" b="0">
              <a:ea typeface="Open Sans"/>
              <a:cs typeface="Open Sans"/>
            </a:endParaRPr>
          </a:p>
          <a:p>
            <a:pPr eaLnBrk="1" hangingPunct="1"/>
            <a:r>
              <a:rPr lang="de-DE" altLang="de-DE" sz="1600" b="0"/>
              <a:t>2,2 = 32 Punkte, 2,3 = 28 Punkte, 2,4 = 24 Punkte,</a:t>
            </a:r>
            <a:endParaRPr lang="de-DE" altLang="de-DE" sz="1600" b="0">
              <a:ea typeface="Open Sans"/>
              <a:cs typeface="Open Sans"/>
            </a:endParaRPr>
          </a:p>
          <a:p>
            <a:pPr eaLnBrk="1" hangingPunct="1"/>
            <a:r>
              <a:rPr lang="de-DE" altLang="de-DE" sz="1600" b="0"/>
              <a:t>2,5 = 20 Punkte, 2,6 = 16 Punkte, 2,7 = 12 Punkte,</a:t>
            </a:r>
            <a:endParaRPr lang="de-DE" altLang="de-DE" sz="1600" b="0">
              <a:ea typeface="Open Sans"/>
              <a:cs typeface="Open Sans"/>
            </a:endParaRPr>
          </a:p>
          <a:p>
            <a:pPr eaLnBrk="1" hangingPunct="1"/>
            <a:r>
              <a:rPr lang="de-DE" altLang="de-DE" sz="1600" b="0"/>
              <a:t>2,8 = 8 Punkte, 2,9 = 4 Punkte, ≥ 3,0 = 0 Punkte </a:t>
            </a:r>
            <a:endParaRPr lang="de-DE" altLang="de-DE" sz="1600" b="0">
              <a:ea typeface="Open Sans"/>
              <a:cs typeface="Open Sans"/>
            </a:endParaRPr>
          </a:p>
          <a:p>
            <a:pPr eaLnBrk="1" hangingPunct="1"/>
            <a:r>
              <a:rPr lang="de-DE" altLang="de-DE" sz="1400" b="1"/>
              <a:t>Nachweis: </a:t>
            </a:r>
            <a:r>
              <a:rPr lang="de-DE" altLang="de-DE" sz="1400"/>
              <a:t>Bachelorzeugnis </a:t>
            </a:r>
            <a:r>
              <a:rPr lang="de-DE" altLang="de-DE" sz="1400" u="sng"/>
              <a:t>oder</a:t>
            </a:r>
            <a:r>
              <a:rPr lang="de-DE" altLang="de-DE" sz="1400"/>
              <a:t> 80%-Bescheinigung</a:t>
            </a:r>
            <a:endParaRPr lang="de-DE" altLang="de-DE" sz="1100" b="1"/>
          </a:p>
          <a:p>
            <a:endParaRPr lang="de-DE" b="0"/>
          </a:p>
          <a:p>
            <a:endParaRPr lang="de-DE" b="0"/>
          </a:p>
          <a:p>
            <a:endParaRPr lang="de-DE" b="0"/>
          </a:p>
          <a:p>
            <a:r>
              <a:rPr lang="de-DE" b="0"/>
              <a:t>Maximal mögliche Punktzahl: 100 Punkte</a:t>
            </a:r>
            <a:endParaRPr lang="de-DE" b="0">
              <a:ea typeface="Open Sans"/>
              <a:cs typeface="Open Sans"/>
            </a:endParaRPr>
          </a:p>
          <a:p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C72DE46-72AC-0D8D-D156-69EE096E996B}"/>
              </a:ext>
            </a:extLst>
          </p:cNvPr>
          <p:cNvSpPr txBox="1"/>
          <p:nvPr/>
        </p:nvSpPr>
        <p:spPr>
          <a:xfrm>
            <a:off x="874712" y="1250176"/>
            <a:ext cx="5760000" cy="1200329"/>
          </a:xfrm>
          <a:prstGeom prst="rect">
            <a:avLst/>
          </a:prstGeom>
          <a:solidFill>
            <a:srgbClr val="0B2A5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Bachelornote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max. 80 Punkte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FD9FD25-A20B-715A-D71E-0B9772A1C77C}"/>
              </a:ext>
            </a:extLst>
          </p:cNvPr>
          <p:cNvSpPr txBox="1"/>
          <p:nvPr/>
        </p:nvSpPr>
        <p:spPr>
          <a:xfrm>
            <a:off x="6885055" y="1250176"/>
            <a:ext cx="1884475" cy="1200329"/>
          </a:xfrm>
          <a:prstGeom prst="rect">
            <a:avLst/>
          </a:prstGeom>
          <a:solidFill>
            <a:srgbClr val="0B2A5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Abinote</a:t>
            </a:r>
            <a:r>
              <a:rPr kumimoji="0" lang="de-DE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*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max. 20 Punkte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C434D9C-0FE0-06C0-8EB5-83DDDAAF1E28}"/>
              </a:ext>
            </a:extLst>
          </p:cNvPr>
          <p:cNvSpPr txBox="1"/>
          <p:nvPr/>
        </p:nvSpPr>
        <p:spPr>
          <a:xfrm>
            <a:off x="6789053" y="2450505"/>
            <a:ext cx="4875353" cy="2573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0" i="0" u="none" strike="noStrike" kern="1200" cap="none" spc="0" normalizeH="0" baseline="0" noProof="0">
                <a:ln>
                  <a:noFill/>
                </a:ln>
                <a:solidFill>
                  <a:srgbClr val="0B2A5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1,0 = 20 Punkte, 1,1 = 18 Punkte, 1,2 = 16 Punkte,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0" i="0" u="none" strike="noStrike" kern="1200" cap="none" spc="0" normalizeH="0" baseline="0" noProof="0">
                <a:ln>
                  <a:noFill/>
                </a:ln>
                <a:solidFill>
                  <a:srgbClr val="0B2A5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1,3 = 14 Punkte, 1,4 = 12 Punkte, 1,5 = 10 Punkte,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0" i="0" u="none" strike="noStrike" kern="1200" cap="none" spc="0" normalizeH="0" baseline="0" noProof="0">
                <a:ln>
                  <a:noFill/>
                </a:ln>
                <a:solidFill>
                  <a:srgbClr val="0B2A5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1,6 =   8 Punkte, 1,7 =  6 Punkte, 1,8 =   4 Punkte,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0" i="0" u="none" strike="noStrike" kern="1200" cap="none" spc="0" normalizeH="0" baseline="0" noProof="0">
                <a:ln>
                  <a:noFill/>
                </a:ln>
                <a:solidFill>
                  <a:srgbClr val="0B2A5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1,9 =   2 Punkte, ≥2,0 = 0 Punkte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altLang="de-DE" sz="1600">
              <a:solidFill>
                <a:srgbClr val="0B2A51"/>
              </a:solidFill>
              <a:latin typeface="+mj-lt"/>
            </a:endParaRPr>
          </a:p>
          <a:p>
            <a:pPr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kumimoji="0" lang="de-DE" altLang="de-DE" sz="1600" b="0" i="0" u="none" strike="noStrike" kern="1200" cap="none" spc="0" normalizeH="0" baseline="0" noProof="0">
                <a:ln>
                  <a:noFill/>
                </a:ln>
                <a:solidFill>
                  <a:srgbClr val="0B2A5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*</a:t>
            </a:r>
            <a:r>
              <a:rPr kumimoji="0" lang="de-DE" altLang="de-DE" sz="1600" b="0" i="0" u="none" strike="noStrike" kern="1200" cap="none" spc="0" normalizeH="0" baseline="0" noProof="0">
                <a:ln>
                  <a:noFill/>
                </a:ln>
                <a:solidFill>
                  <a:srgbClr val="0B2A51"/>
                </a:solidFill>
                <a:effectLst/>
                <a:uLnTx/>
                <a:uFillTx/>
                <a:ea typeface="+mn-ea"/>
                <a:cs typeface="+mn-cs"/>
              </a:rPr>
              <a:t>oder anderer </a:t>
            </a:r>
            <a:r>
              <a:rPr lang="de-DE" sz="1600" kern="1200" baseline="0">
                <a:solidFill>
                  <a:srgbClr val="0B2A51"/>
                </a:solidFill>
                <a:effectLst/>
                <a:ea typeface="+mn-ea"/>
                <a:cs typeface="+mn-cs"/>
              </a:rPr>
              <a:t>hochschulzugangsberechtigender Schulabschluss</a:t>
            </a:r>
            <a:endParaRPr lang="de-DE" sz="1600">
              <a:effectLst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LU" altLang="de-DE" sz="1600" b="0" i="0" u="none" strike="noStrike" kern="1200" cap="none" spc="0" normalizeH="0" baseline="0" noProof="0">
              <a:ln>
                <a:noFill/>
              </a:ln>
              <a:solidFill>
                <a:srgbClr val="0B2A5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endParaRPr lang="de-DE" sz="1400">
              <a:latin typeface="+mj-lt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DCD4CFD-3080-D7AA-0893-695B112F1D8C}"/>
              </a:ext>
            </a:extLst>
          </p:cNvPr>
          <p:cNvSpPr txBox="1"/>
          <p:nvPr/>
        </p:nvSpPr>
        <p:spPr>
          <a:xfrm>
            <a:off x="6789053" y="4905243"/>
            <a:ext cx="5348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>
                <a:solidFill>
                  <a:srgbClr val="FF0000"/>
                </a:solidFill>
              </a:rPr>
              <a:t>Keine Zusatzpunkte für einschlägige Praktika, Abschlussarbeiten, Berufserfahrung etc.</a:t>
            </a:r>
          </a:p>
        </p:txBody>
      </p:sp>
    </p:spTree>
    <p:extLst>
      <p:ext uri="{BB962C8B-B14F-4D97-AF65-F5344CB8AC3E}">
        <p14:creationId xmlns:p14="http://schemas.microsoft.com/office/powerpoint/2010/main" val="2420067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0F8288-A149-7E79-E927-C6E19519F07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342900" indent="-342900">
              <a:buFontTx/>
              <a:buChar char="•"/>
            </a:pPr>
            <a:r>
              <a:rPr lang="de-DE" altLang="de-DE" sz="2000" b="0" dirty="0"/>
              <a:t>Kamera und Mikro sind für alle ausgeschaltet</a:t>
            </a:r>
          </a:p>
          <a:p>
            <a:endParaRPr lang="de-DE" altLang="de-DE" sz="2000" b="0" dirty="0"/>
          </a:p>
          <a:p>
            <a:pPr marL="342900" indent="-342900">
              <a:buFontTx/>
              <a:buChar char="•"/>
            </a:pPr>
            <a:r>
              <a:rPr lang="de-DE" altLang="de-DE" sz="2000" b="0" dirty="0"/>
              <a:t>Fragen am Ende der Veranstaltung über Chat/Mikro</a:t>
            </a:r>
          </a:p>
          <a:p>
            <a:endParaRPr lang="de-DE" altLang="de-DE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altLang="de-DE" sz="2000" b="0" dirty="0"/>
              <a:t>Die Veranstaltung wird nicht aufgezeichnet. Die Folien stellen wir euch auf der FSR-Website zur Verfügung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altLang="de-DE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altLang="de-DE" sz="2000" b="0" dirty="0"/>
              <a:t>Alle Angaben sind ohne Gewähr</a:t>
            </a:r>
          </a:p>
          <a:p>
            <a:endParaRPr lang="de-DE" sz="14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A6F995A-7501-CC09-5EC1-A81A1B453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Herzlich Willkommen!</a:t>
            </a:r>
          </a:p>
        </p:txBody>
      </p:sp>
    </p:spTree>
    <p:extLst>
      <p:ext uri="{BB962C8B-B14F-4D97-AF65-F5344CB8AC3E}">
        <p14:creationId xmlns:p14="http://schemas.microsoft.com/office/powerpoint/2010/main" val="1847353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35211-E332-727D-0387-2FE4B64D7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514B29-16C3-87EB-FA3E-FCE3319F0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Klinische Psychologie und Psychotherapie (KPP)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E9A58A-8D04-B830-370E-71E61D44331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de-DE" sz="2000"/>
              <a:t>VIEL ERFOLG BEI DER BEWERBUNG!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252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C4627D8A-B7A0-B2B5-24B8-7FF8E679B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6F7FF"/>
              </a:clrFrom>
              <a:clrTo>
                <a:srgbClr val="E6F7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722" y="2511605"/>
            <a:ext cx="5821370" cy="388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FA35B0B-909F-FD39-51A2-5924A0934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/>
              <a:t>Human Performance in </a:t>
            </a:r>
            <a:r>
              <a:rPr lang="de-DE" err="1"/>
              <a:t>Socio</a:t>
            </a:r>
            <a:r>
              <a:rPr lang="de-DE"/>
              <a:t>-Technical Systems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3A8C562-45CF-EF61-5F72-7CA611E2BDC6}"/>
              </a:ext>
            </a:extLst>
          </p:cNvPr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278" y="708834"/>
            <a:ext cx="7517443" cy="2689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245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7F889-0E0C-E33D-9256-9C848CDC4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93689B-9025-0950-D14C-D1CD0BBEC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Open Sans"/>
                <a:cs typeface="Open Sans"/>
              </a:rPr>
              <a:t>Was sind die Inhalte des Masterstudiums HPSTS? 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ADBBAB-C84C-F3B1-CDA3-489F78EB38C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5912233" cy="4344987"/>
          </a:xfrm>
        </p:spPr>
        <p:txBody>
          <a:bodyPr vert="horz" lIns="0" tIns="0" rIns="0" bIns="0" rtlCol="0" anchor="t">
            <a:noAutofit/>
          </a:bodyPr>
          <a:lstStyle/>
          <a:p>
            <a:endParaRPr lang="de-DE" sz="2000" b="0" dirty="0">
              <a:ea typeface="Open Sans"/>
              <a:cs typeface="Open Sans"/>
            </a:endParaRPr>
          </a:p>
          <a:p>
            <a:r>
              <a:rPr lang="de-DE" sz="2000" b="0" dirty="0">
                <a:ea typeface="Open Sans"/>
                <a:cs typeface="Open Sans"/>
              </a:rPr>
              <a:t>Es geht um die vielfältigen sozio-technischen Systeme, in denen wir alle uns täglich bewegen. </a:t>
            </a:r>
            <a:endParaRPr lang="de-DE" dirty="0"/>
          </a:p>
          <a:p>
            <a:r>
              <a:rPr lang="de-DE" sz="2000" b="0" dirty="0">
                <a:ea typeface="Open Sans"/>
                <a:cs typeface="Open Sans"/>
              </a:rPr>
              <a:t>Das heißt: Kleine oder große funktionale Einheiten von Personen und technischen Komponenten, die im Dienst bestimmter Ziele in (zumindest teilweise) strukturierter Weise miteinander interagieren. </a:t>
            </a:r>
          </a:p>
          <a:p>
            <a:r>
              <a:rPr lang="de-DE" sz="2000" b="0" dirty="0">
                <a:ea typeface="Open Sans"/>
                <a:cs typeface="Open Sans"/>
              </a:rPr>
              <a:t>Beispiele: Universität, Fabrik, Behörde, Schule,  Religionsgemeinschaft, Sportverein, Klinik, EU. </a:t>
            </a:r>
          </a:p>
          <a:p>
            <a:r>
              <a:rPr lang="de-DE" sz="2000" b="0" dirty="0">
                <a:ea typeface="Open Sans"/>
                <a:cs typeface="Open Sans"/>
              </a:rPr>
              <a:t> </a:t>
            </a:r>
          </a:p>
          <a:p>
            <a:endParaRPr lang="de-DE" sz="2000">
              <a:ea typeface="Open Sans"/>
              <a:cs typeface="Open Sans"/>
            </a:endParaRPr>
          </a:p>
        </p:txBody>
      </p:sp>
      <p:pic>
        <p:nvPicPr>
          <p:cNvPr id="4" name="Grafik 3" descr="Ein Bild, das Computer, computer, Cartoon, Darstellung enthält.&#10;&#10;KI-generierte Inhalte können fehlerhaft sein.">
            <a:extLst>
              <a:ext uri="{FF2B5EF4-FFF2-40B4-BE49-F238E27FC236}">
                <a16:creationId xmlns:a16="http://schemas.microsoft.com/office/drawing/2014/main" id="{A3F340E3-2562-132C-7E11-9AD430624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3638" y="1241506"/>
            <a:ext cx="3467100" cy="2339774"/>
          </a:xfrm>
          <a:prstGeom prst="rect">
            <a:avLst/>
          </a:prstGeom>
        </p:spPr>
      </p:pic>
      <p:pic>
        <p:nvPicPr>
          <p:cNvPr id="8" name="Grafik 7" descr="Ein Bild, das Maßstabsmodell, Screenshot enthält.&#10;&#10;KI-generierte Inhalte können fehlerhaft sein.">
            <a:extLst>
              <a:ext uri="{FF2B5EF4-FFF2-40B4-BE49-F238E27FC236}">
                <a16:creationId xmlns:a16="http://schemas.microsoft.com/office/drawing/2014/main" id="{91223CFF-8236-B4E8-1FA0-6775BCD91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9479" y="4205952"/>
            <a:ext cx="3581521" cy="172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014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6E1E1D-3D43-0653-D1DF-EB15B9ABE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Open Sans"/>
                <a:cs typeface="Open Sans"/>
              </a:rPr>
              <a:t>Was sind die Inhalte des Masterstudiums HPSTS? 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58427A-0F68-CF59-81F7-118B6FEF91D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de-DE" sz="1800" b="0">
                <a:ea typeface="Open Sans"/>
                <a:cs typeface="Open Sans"/>
              </a:rPr>
              <a:t>Organisationsanalyse und –</a:t>
            </a:r>
            <a:r>
              <a:rPr lang="de-DE" sz="1800" b="0" err="1">
                <a:ea typeface="Open Sans"/>
                <a:cs typeface="Open Sans"/>
              </a:rPr>
              <a:t>gestaltung</a:t>
            </a:r>
            <a:endParaRPr lang="de-DE" sz="1800" b="0">
              <a:ea typeface="Open Sans"/>
              <a:cs typeface="Open Sans"/>
            </a:endParaRPr>
          </a:p>
          <a:p>
            <a:r>
              <a:rPr lang="de-DE" sz="1800" b="0">
                <a:ea typeface="Open Sans"/>
                <a:cs typeface="Open Sans"/>
              </a:rPr>
              <a:t>Individuum und Gruppe </a:t>
            </a:r>
          </a:p>
          <a:p>
            <a:r>
              <a:rPr lang="de-DE" sz="1800" b="0">
                <a:ea typeface="Open Sans"/>
                <a:cs typeface="Open Sans"/>
              </a:rPr>
              <a:t>Arbeitsgestaltung</a:t>
            </a:r>
          </a:p>
          <a:p>
            <a:r>
              <a:rPr lang="de-DE" sz="1800" b="0">
                <a:ea typeface="Open Sans"/>
                <a:cs typeface="Open Sans"/>
              </a:rPr>
              <a:t>Führung </a:t>
            </a:r>
          </a:p>
          <a:p>
            <a:r>
              <a:rPr lang="de-DE" sz="1800" b="0">
                <a:ea typeface="Open Sans"/>
                <a:cs typeface="Open Sans"/>
              </a:rPr>
              <a:t>Feedback und Fehleranalyse  </a:t>
            </a:r>
          </a:p>
          <a:p>
            <a:r>
              <a:rPr lang="de-DE" sz="1800" b="0">
                <a:ea typeface="Open Sans"/>
                <a:cs typeface="Open Sans"/>
              </a:rPr>
              <a:t>Persönlichkeit, Potenzial und Training </a:t>
            </a:r>
            <a:endParaRPr lang="de-DE" sz="1800" b="0">
              <a:solidFill>
                <a:srgbClr val="000000"/>
              </a:solidFill>
              <a:ea typeface="Open Sans"/>
              <a:cs typeface="Open Sans"/>
            </a:endParaRPr>
          </a:p>
          <a:p>
            <a:r>
              <a:rPr lang="de-DE" sz="1800" b="0">
                <a:ea typeface="Open Sans"/>
                <a:cs typeface="Open Sans"/>
              </a:rPr>
              <a:t>Ethik, Macht und Machtmissbrauch </a:t>
            </a:r>
            <a:endParaRPr lang="de-DE" sz="1800" b="0">
              <a:solidFill>
                <a:srgbClr val="000000"/>
              </a:solidFill>
              <a:ea typeface="Open Sans"/>
              <a:cs typeface="Open Sans"/>
            </a:endParaRPr>
          </a:p>
          <a:p>
            <a:r>
              <a:rPr lang="de-DE" sz="1800" b="0">
                <a:ea typeface="Open Sans"/>
                <a:cs typeface="Open Sans"/>
              </a:rPr>
              <a:t>Datengewinnung und Datenanalyse </a:t>
            </a:r>
            <a:endParaRPr lang="de-DE" sz="1800"/>
          </a:p>
          <a:p>
            <a:r>
              <a:rPr lang="de-DE" sz="1800" b="0">
                <a:ea typeface="Open Sans"/>
                <a:cs typeface="Open Sans"/>
              </a:rPr>
              <a:t>Arbeit und Gesundheit </a:t>
            </a:r>
            <a:endParaRPr lang="de-DE" sz="1800" b="0">
              <a:solidFill>
                <a:srgbClr val="000000"/>
              </a:solidFill>
              <a:ea typeface="Open Sans"/>
              <a:cs typeface="Open Sans"/>
            </a:endParaRPr>
          </a:p>
          <a:p>
            <a:r>
              <a:rPr lang="de-DE" sz="1800" b="0">
                <a:ea typeface="Open Sans"/>
                <a:cs typeface="Open Sans"/>
              </a:rPr>
              <a:t>Mensch-Maschine-Interaktion </a:t>
            </a:r>
            <a:endParaRPr lang="de-DE" sz="1800"/>
          </a:p>
          <a:p>
            <a:endParaRPr lang="de-DE" sz="1800" b="0">
              <a:ea typeface="Open Sans"/>
              <a:cs typeface="Open Sans"/>
            </a:endParaRPr>
          </a:p>
          <a:p>
            <a:endParaRPr lang="de-DE" sz="1800">
              <a:ea typeface="Open Sans"/>
              <a:cs typeface="Open Sans"/>
            </a:endParaRPr>
          </a:p>
        </p:txBody>
      </p:sp>
      <p:pic>
        <p:nvPicPr>
          <p:cNvPr id="5" name="Grafik 4" descr="Ein Bild, das Flugreise, Transport, Verkehrsflugzeug, Platane Flugzeug Hobel enthält.&#10;&#10;KI-generierte Inhalte können fehlerhaft sein.">
            <a:extLst>
              <a:ext uri="{FF2B5EF4-FFF2-40B4-BE49-F238E27FC236}">
                <a16:creationId xmlns:a16="http://schemas.microsoft.com/office/drawing/2014/main" id="{DFD05595-C5F7-AA4A-4909-664ECB3712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1660" y="1252115"/>
            <a:ext cx="3236329" cy="1594292"/>
          </a:xfrm>
          <a:prstGeom prst="rect">
            <a:avLst/>
          </a:prstGeom>
        </p:spPr>
      </p:pic>
      <p:pic>
        <p:nvPicPr>
          <p:cNvPr id="6" name="Grafik 5" descr="Ein Bild, das Ball, Puzzle enthält.&#10;&#10;KI-generierte Inhalte können fehlerhaft sein.">
            <a:extLst>
              <a:ext uri="{FF2B5EF4-FFF2-40B4-BE49-F238E27FC236}">
                <a16:creationId xmlns:a16="http://schemas.microsoft.com/office/drawing/2014/main" id="{152B5656-2A36-A557-C8EA-B8571513C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0004" y="3430206"/>
            <a:ext cx="216217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0036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F3B7F-BAC2-99DB-C4E9-D33FF19B7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90AFF4-B6E4-4953-6917-24730CA31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Open Sans"/>
                <a:cs typeface="Open Sans"/>
              </a:rPr>
              <a:t>Beteiligte Professuren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3B9B4-30C2-DB54-4E15-6BC5F0719D0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de-DE" sz="2000">
                <a:ea typeface="Open Sans"/>
                <a:cs typeface="Open Sans"/>
              </a:rPr>
              <a:t> </a:t>
            </a:r>
          </a:p>
          <a:p>
            <a:r>
              <a:rPr lang="de-DE" sz="2000" b="0">
                <a:ea typeface="Open Sans"/>
                <a:cs typeface="Open Sans"/>
              </a:rPr>
              <a:t>Methoden der Psychologie und kognitive Modellierung </a:t>
            </a:r>
          </a:p>
          <a:p>
            <a:r>
              <a:rPr lang="de-DE" sz="2000" b="0">
                <a:ea typeface="Open Sans"/>
                <a:cs typeface="Open Sans"/>
              </a:rPr>
              <a:t>Arbeits- und Organisationspsychologie </a:t>
            </a:r>
          </a:p>
          <a:p>
            <a:r>
              <a:rPr lang="de-DE" sz="2000" b="0">
                <a:ea typeface="Open Sans"/>
                <a:cs typeface="Open Sans"/>
              </a:rPr>
              <a:t>Psychologie des Lehrens und Lernens </a:t>
            </a:r>
            <a:endParaRPr lang="de-DE"/>
          </a:p>
          <a:p>
            <a:r>
              <a:rPr lang="de-DE" sz="2000" b="0">
                <a:ea typeface="Open Sans"/>
                <a:cs typeface="Open Sans"/>
              </a:rPr>
              <a:t>Diagnostik &amp; Intervention</a:t>
            </a:r>
          </a:p>
          <a:p>
            <a:r>
              <a:rPr lang="de-DE" sz="2000" b="0">
                <a:ea typeface="Open Sans"/>
                <a:cs typeface="Open Sans"/>
              </a:rPr>
              <a:t>Sozialpsychologie </a:t>
            </a:r>
          </a:p>
          <a:p>
            <a:r>
              <a:rPr lang="de-DE" sz="2000" b="0">
                <a:ea typeface="Open Sans"/>
                <a:cs typeface="Open Sans"/>
              </a:rPr>
              <a:t>Ingenieurpsychologie und angewandte Kognitionsforschung </a:t>
            </a:r>
          </a:p>
          <a:p>
            <a:r>
              <a:rPr lang="de-DE" sz="2000" b="0">
                <a:ea typeface="Open Sans"/>
                <a:cs typeface="Open Sans"/>
              </a:rPr>
              <a:t>Verkehrspsychologie </a:t>
            </a:r>
          </a:p>
          <a:p>
            <a:endParaRPr lang="de-DE" sz="2000">
              <a:ea typeface="Open Sans"/>
              <a:cs typeface="Open Sans"/>
            </a:endParaRPr>
          </a:p>
          <a:p>
            <a:endParaRPr lang="de-DE" sz="2000">
              <a:ea typeface="Open Sans"/>
              <a:cs typeface="Open Sans"/>
            </a:endParaRPr>
          </a:p>
        </p:txBody>
      </p:sp>
      <p:pic>
        <p:nvPicPr>
          <p:cNvPr id="7" name="Grafik 6" descr="Ein Bild, das Kleidung, Im Haus, Mann, Computer enthält.&#10;&#10;KI-generierte Inhalte können fehlerhaft sein.">
            <a:extLst>
              <a:ext uri="{FF2B5EF4-FFF2-40B4-BE49-F238E27FC236}">
                <a16:creationId xmlns:a16="http://schemas.microsoft.com/office/drawing/2014/main" id="{7E0AF2C4-6F87-1654-9ABD-4F3DE2C0C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2803" y="7234"/>
            <a:ext cx="435292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4767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5BC73D-BBF3-5BA6-5E5E-32E956FFD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Open Sans"/>
                <a:cs typeface="Open Sans"/>
              </a:rPr>
              <a:t>Warum HPSTS studieren? 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5A1131-A0C3-DB60-CFD6-83C2B47AB00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0" tIns="0" rIns="0" bIns="0" rtlCol="0" anchor="t">
            <a:noAutofit/>
          </a:bodyPr>
          <a:lstStyle/>
          <a:p>
            <a:endParaRPr lang="de-DE" sz="2000" dirty="0">
              <a:ea typeface="Open Sans"/>
              <a:cs typeface="Open Sans"/>
            </a:endParaRPr>
          </a:p>
          <a:p>
            <a:endParaRPr lang="de-DE" sz="2000" dirty="0">
              <a:ea typeface="Open Sans"/>
              <a:cs typeface="Open Sans"/>
            </a:endParaRPr>
          </a:p>
          <a:p>
            <a:r>
              <a:rPr lang="de-DE" sz="2000" dirty="0">
                <a:ea typeface="Open Sans"/>
                <a:cs typeface="Open Sans"/>
              </a:rPr>
              <a:t>Inhaltliche Aspekte von Berufen in diesem Bereich  </a:t>
            </a:r>
            <a:endParaRPr lang="de-DE" dirty="0">
              <a:ea typeface="Open Sans"/>
              <a:cs typeface="Open Sans"/>
            </a:endParaRPr>
          </a:p>
          <a:p>
            <a:r>
              <a:rPr lang="de-DE" sz="2000" b="0" dirty="0" err="1">
                <a:ea typeface="Open Sans"/>
                <a:cs typeface="Open Sans"/>
              </a:rPr>
              <a:t>Generalistentum</a:t>
            </a:r>
            <a:r>
              <a:rPr lang="de-DE" sz="2000" b="0" dirty="0">
                <a:ea typeface="Open Sans"/>
                <a:cs typeface="Open Sans"/>
              </a:rPr>
              <a:t>: sehr vielseitig (wenn man das möchte) </a:t>
            </a:r>
          </a:p>
          <a:p>
            <a:r>
              <a:rPr lang="de-DE" sz="2000" b="0" dirty="0">
                <a:ea typeface="Open Sans"/>
                <a:cs typeface="Open Sans"/>
              </a:rPr>
              <a:t>Wird nicht langweilig: dynamisch, komplex, sich entwickelnd, ständig dazulernen </a:t>
            </a:r>
            <a:endParaRPr lang="de-DE" sz="2000">
              <a:ea typeface="Open Sans"/>
              <a:cs typeface="Open Sans"/>
            </a:endParaRPr>
          </a:p>
          <a:p>
            <a:r>
              <a:rPr lang="de-DE" sz="2000" b="0" dirty="0">
                <a:ea typeface="Open Sans"/>
                <a:cs typeface="Open Sans"/>
              </a:rPr>
              <a:t>Eigene inhaltliche Schwerpunkte setzen</a:t>
            </a:r>
            <a:endParaRPr lang="en-US" sz="2000" b="0">
              <a:solidFill>
                <a:srgbClr val="000000"/>
              </a:solidFill>
              <a:ea typeface="Open Sans"/>
              <a:cs typeface="Open Sans"/>
            </a:endParaRPr>
          </a:p>
          <a:p>
            <a:r>
              <a:rPr lang="de-DE" sz="2000" b="0" dirty="0">
                <a:ea typeface="Open Sans"/>
                <a:cs typeface="Open Sans"/>
              </a:rPr>
              <a:t>...und auch wieder verändern </a:t>
            </a:r>
            <a:endParaRPr lang="de-DE" sz="2000"/>
          </a:p>
          <a:p>
            <a:r>
              <a:rPr lang="de-DE" sz="2000" b="0" dirty="0">
                <a:ea typeface="Open Sans"/>
                <a:cs typeface="Open Sans"/>
              </a:rPr>
              <a:t>Stark wissenschaftliche bis stark praktische Ausrichtung möglich  </a:t>
            </a:r>
          </a:p>
          <a:p>
            <a:endParaRPr lang="de-DE" sz="2000" b="0">
              <a:ea typeface="Open Sans"/>
              <a:cs typeface="Open Sans"/>
            </a:endParaRPr>
          </a:p>
          <a:p>
            <a:endParaRPr lang="de-DE" sz="2000" b="0">
              <a:ea typeface="Open Sans"/>
              <a:cs typeface="Open Sans"/>
            </a:endParaRPr>
          </a:p>
          <a:p>
            <a:endParaRPr lang="de-DE" sz="2000" b="0" dirty="0">
              <a:ea typeface="Open Sans"/>
              <a:cs typeface="Open Sans"/>
            </a:endParaRPr>
          </a:p>
        </p:txBody>
      </p:sp>
      <p:pic>
        <p:nvPicPr>
          <p:cNvPr id="4" name="Grafik 3" descr="Ein Bild, das Uhr, Spielzeug enthält.&#10;&#10;KI-generierte Inhalte können fehlerhaft sein.">
            <a:extLst>
              <a:ext uri="{FF2B5EF4-FFF2-40B4-BE49-F238E27FC236}">
                <a16:creationId xmlns:a16="http://schemas.microsoft.com/office/drawing/2014/main" id="{C6F06342-DFB0-F5AF-AF5A-4C0794002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0641" y="204245"/>
            <a:ext cx="35052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2618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5E7E95-F74F-D597-683A-CC380237D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Open Sans"/>
                <a:cs typeface="Open Sans"/>
              </a:rPr>
              <a:t>Warum HPSTS studieren?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C6FB5D-1650-C19A-1469-C7762C06AA1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0" tIns="0" rIns="0" bIns="0" rtlCol="0" anchor="t">
            <a:noAutofit/>
          </a:bodyPr>
          <a:lstStyle/>
          <a:p>
            <a:endParaRPr lang="de-DE" sz="2000" dirty="0">
              <a:ea typeface="Open Sans"/>
              <a:cs typeface="Open Sans"/>
            </a:endParaRPr>
          </a:p>
          <a:p>
            <a:endParaRPr lang="de-DE" sz="2000" dirty="0">
              <a:ea typeface="Open Sans"/>
              <a:cs typeface="Open Sans"/>
            </a:endParaRPr>
          </a:p>
          <a:p>
            <a:r>
              <a:rPr lang="de-DE" sz="2000" dirty="0">
                <a:ea typeface="Open Sans"/>
                <a:cs typeface="Open Sans"/>
              </a:rPr>
              <a:t>Inhaltliche Aspekte von Berufen in diesem Bereich</a:t>
            </a:r>
            <a:endParaRPr lang="de-DE" dirty="0">
              <a:ea typeface="Open Sans"/>
              <a:cs typeface="Open Sans"/>
            </a:endParaRPr>
          </a:p>
          <a:p>
            <a:r>
              <a:rPr lang="de-DE" sz="2000" b="0" dirty="0">
                <a:ea typeface="Open Sans"/>
                <a:cs typeface="Open Sans"/>
              </a:rPr>
              <a:t>Diagnostik, Beratung, und Intervention kann Teil des Berufes sein – </a:t>
            </a:r>
            <a:r>
              <a:rPr lang="de-DE" sz="2000" b="0" i="1" dirty="0">
                <a:ea typeface="Open Sans"/>
                <a:cs typeface="Open Sans"/>
              </a:rPr>
              <a:t>ohne </a:t>
            </a:r>
            <a:r>
              <a:rPr lang="de-DE" sz="2000" b="0" dirty="0">
                <a:ea typeface="Open Sans"/>
                <a:cs typeface="Open Sans"/>
              </a:rPr>
              <a:t>Approbation</a:t>
            </a:r>
            <a:r>
              <a:rPr lang="de-DE" sz="2000" dirty="0">
                <a:ea typeface="Open Sans"/>
                <a:cs typeface="Open Sans"/>
              </a:rPr>
              <a:t> </a:t>
            </a:r>
            <a:endParaRPr lang="en-US" sz="2000" b="0" dirty="0">
              <a:solidFill>
                <a:srgbClr val="000000"/>
              </a:solidFill>
              <a:ea typeface="Open Sans"/>
              <a:cs typeface="Open Sans"/>
            </a:endParaRPr>
          </a:p>
          <a:p>
            <a:r>
              <a:rPr lang="de-DE" sz="2000" b="0" dirty="0">
                <a:ea typeface="Open Sans"/>
                <a:cs typeface="Open Sans"/>
              </a:rPr>
              <a:t>(betriebliche Gesundheitsvorsorge, Selbstmanagement, Erkennen von und Umgang mit Konflikten, Potenzialanalyse und Förderung, Gruppendynamik und Teamentwicklung, Erkennen psychischer Störungen)  </a:t>
            </a:r>
            <a:endParaRPr lang="en-US" sz="2000" b="0" dirty="0">
              <a:solidFill>
                <a:srgbClr val="000000"/>
              </a:solidFill>
              <a:ea typeface="Open Sans"/>
              <a:cs typeface="Open Sans"/>
            </a:endParaRPr>
          </a:p>
          <a:p>
            <a:r>
              <a:rPr lang="de-DE" sz="2000" b="0" dirty="0">
                <a:ea typeface="Open Sans"/>
                <a:cs typeface="Open Sans"/>
              </a:rPr>
              <a:t>Der Fokus liegt dabei aber nicht nur auf der Intervention sondern auch auf der </a:t>
            </a:r>
            <a:r>
              <a:rPr lang="de-DE" sz="2000" b="0" i="1" dirty="0">
                <a:ea typeface="Open Sans"/>
                <a:cs typeface="Open Sans"/>
              </a:rPr>
              <a:t>Prävention </a:t>
            </a:r>
            <a:endParaRPr lang="en-US" sz="2000" b="0" dirty="0">
              <a:solidFill>
                <a:srgbClr val="000000"/>
              </a:solidFill>
              <a:ea typeface="Open Sans"/>
              <a:cs typeface="Open Sans"/>
            </a:endParaRPr>
          </a:p>
          <a:p>
            <a:endParaRPr lang="de-DE">
              <a:ea typeface="Open Sans"/>
              <a:cs typeface="Open Sans"/>
            </a:endParaRPr>
          </a:p>
          <a:p>
            <a:endParaRPr lang="de-DE" dirty="0">
              <a:ea typeface="Open Sans"/>
              <a:cs typeface="Open Sans"/>
            </a:endParaRPr>
          </a:p>
          <a:p>
            <a:endParaRPr lang="de-DE" dirty="0">
              <a:ea typeface="Open Sans"/>
              <a:cs typeface="Open Sans"/>
            </a:endParaRPr>
          </a:p>
        </p:txBody>
      </p:sp>
      <p:pic>
        <p:nvPicPr>
          <p:cNvPr id="5" name="Grafik 4" descr="counselling, advice, therapist, Silhouette, chat, check, counsel, counselor, diagnosis, healthcare, hospital, icon, meeting, occupation, patient, people, session, speak, talk, treatment, clinic, logical, psychology, society, woman">
            <a:extLst>
              <a:ext uri="{FF2B5EF4-FFF2-40B4-BE49-F238E27FC236}">
                <a16:creationId xmlns:a16="http://schemas.microsoft.com/office/drawing/2014/main" id="{63966589-5752-40E2-F87E-406AC9F93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6805" y="184290"/>
            <a:ext cx="3611301" cy="221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6931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78725-481F-9F2F-0B9A-9148FB6E1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6B1D8E-331A-2AF2-B924-D3065F3F9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Open Sans"/>
                <a:cs typeface="Open Sans"/>
              </a:rPr>
              <a:t>Warum HPSTS studieren? 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80009AB-83FF-7637-954B-C3FE7A11129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0" tIns="0" rIns="0" bIns="0" rtlCol="0" anchor="t">
            <a:noAutofit/>
          </a:bodyPr>
          <a:lstStyle/>
          <a:p>
            <a:endParaRPr lang="de-DE" sz="2000" dirty="0">
              <a:ea typeface="Open Sans"/>
              <a:cs typeface="Open Sans"/>
            </a:endParaRPr>
          </a:p>
          <a:p>
            <a:endParaRPr lang="de-DE" sz="2000" dirty="0">
              <a:ea typeface="Open Sans"/>
              <a:cs typeface="Open Sans"/>
            </a:endParaRPr>
          </a:p>
          <a:p>
            <a:endParaRPr lang="de-DE" sz="2000" dirty="0">
              <a:ea typeface="Open Sans"/>
              <a:cs typeface="Open Sans"/>
            </a:endParaRPr>
          </a:p>
          <a:p>
            <a:r>
              <a:rPr lang="de-DE" sz="2000" dirty="0">
                <a:ea typeface="Open Sans"/>
                <a:cs typeface="Open Sans"/>
              </a:rPr>
              <a:t>Berufliche Perspektive</a:t>
            </a:r>
            <a:endParaRPr lang="de-DE" dirty="0"/>
          </a:p>
          <a:p>
            <a:r>
              <a:rPr lang="de-DE" sz="2000" b="0" dirty="0">
                <a:ea typeface="Open Sans"/>
                <a:cs typeface="Open Sans"/>
              </a:rPr>
              <a:t>Sie werden gebraucht, und zwar </a:t>
            </a:r>
            <a:r>
              <a:rPr lang="de-DE" sz="2000" b="0" i="1" dirty="0">
                <a:ea typeface="Open Sans"/>
                <a:cs typeface="Open Sans"/>
              </a:rPr>
              <a:t>dringend</a:t>
            </a:r>
            <a:r>
              <a:rPr lang="de-DE" sz="2000" b="0" dirty="0">
                <a:ea typeface="Open Sans"/>
                <a:cs typeface="Open Sans"/>
              </a:rPr>
              <a:t>: Nahezu 100% Jobgarantie </a:t>
            </a:r>
          </a:p>
          <a:p>
            <a:r>
              <a:rPr lang="de-DE" sz="2000" b="0" dirty="0">
                <a:ea typeface="Open Sans"/>
                <a:cs typeface="Open Sans"/>
              </a:rPr>
              <a:t>Selbstständig oder angestellt arbeiten </a:t>
            </a:r>
          </a:p>
          <a:p>
            <a:r>
              <a:rPr lang="de-DE" sz="2000" b="0" dirty="0">
                <a:ea typeface="Open Sans"/>
                <a:cs typeface="Open Sans"/>
              </a:rPr>
              <a:t>Arbeiten allein, in kleinen oder in großen Teams </a:t>
            </a:r>
          </a:p>
          <a:p>
            <a:r>
              <a:rPr lang="de-DE" sz="2000" b="0" dirty="0">
                <a:ea typeface="Open Sans"/>
                <a:cs typeface="Open Sans"/>
              </a:rPr>
              <a:t>Sehr gute Verdienst- und Aufstiegschancen </a:t>
            </a:r>
          </a:p>
          <a:p>
            <a:endParaRPr lang="de-DE" sz="2000" b="0">
              <a:ea typeface="Open Sans"/>
              <a:cs typeface="Open Sans"/>
            </a:endParaRPr>
          </a:p>
          <a:p>
            <a:endParaRPr lang="de-DE" sz="2000" b="0" dirty="0">
              <a:ea typeface="Open Sans"/>
              <a:cs typeface="Open Sans"/>
            </a:endParaRPr>
          </a:p>
        </p:txBody>
      </p:sp>
      <p:pic>
        <p:nvPicPr>
          <p:cNvPr id="4" name="Grafik 3" descr="Ein Bild, das Kleidung, Person, Schuhwerk, Mann enthält.&#10;&#10;KI-generierte Inhalte können fehlerhaft sein.">
            <a:extLst>
              <a:ext uri="{FF2B5EF4-FFF2-40B4-BE49-F238E27FC236}">
                <a16:creationId xmlns:a16="http://schemas.microsoft.com/office/drawing/2014/main" id="{21FFA806-3480-27E1-8A26-52D62F0DC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6486" y="341936"/>
            <a:ext cx="4102140" cy="238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227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39E94B-7346-4755-AFBE-2487349F7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a typeface="Open Sans"/>
                <a:cs typeface="Open Sans"/>
              </a:rPr>
              <a:t>Einige unserer Absolvent:innen 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9F2F5C-99CD-0119-E44A-83F54891057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de-DE" sz="2000" b="0" dirty="0">
                <a:ea typeface="+mn-lt"/>
                <a:cs typeface="+mn-lt"/>
                <a:hlinkClick r:id="rId2"/>
              </a:rPr>
              <a:t>https://www.linkedin.com/in/lavinia-rau-356072234/</a:t>
            </a:r>
            <a:endParaRPr lang="de-DE" sz="2000" dirty="0">
              <a:ea typeface="+mn-lt"/>
              <a:cs typeface="+mn-lt"/>
            </a:endParaRPr>
          </a:p>
          <a:p>
            <a:pPr>
              <a:lnSpc>
                <a:spcPct val="150000"/>
              </a:lnSpc>
            </a:pPr>
            <a:r>
              <a:rPr lang="de-DE" sz="2000" b="0" dirty="0">
                <a:ea typeface="+mn-lt"/>
                <a:cs typeface="+mn-lt"/>
                <a:hlinkClick r:id="rId3"/>
              </a:rPr>
              <a:t>https://www.linkedin.com/in/konstantin-schuster-9b5871258/</a:t>
            </a:r>
            <a:endParaRPr lang="de-DE" dirty="0">
              <a:ea typeface="Open Sans"/>
              <a:cs typeface="Open Sans"/>
            </a:endParaRPr>
          </a:p>
          <a:p>
            <a:pPr>
              <a:lnSpc>
                <a:spcPct val="150000"/>
              </a:lnSpc>
            </a:pPr>
            <a:r>
              <a:rPr lang="de-DE" sz="2000" b="0" dirty="0">
                <a:ea typeface="+mn-lt"/>
                <a:cs typeface="+mn-lt"/>
                <a:hlinkClick r:id="rId4"/>
              </a:rPr>
              <a:t>https://www.linkedin.com/in/vivian-hoffmann-334ba62a0/</a:t>
            </a:r>
            <a:endParaRPr lang="de-DE" dirty="0">
              <a:ea typeface="+mn-lt"/>
              <a:cs typeface="+mn-lt"/>
            </a:endParaRPr>
          </a:p>
          <a:p>
            <a:pPr>
              <a:lnSpc>
                <a:spcPct val="150000"/>
              </a:lnSpc>
            </a:pPr>
            <a:r>
              <a:rPr lang="de-DE" sz="2000" b="0" dirty="0">
                <a:ea typeface="+mn-lt"/>
                <a:cs typeface="+mn-lt"/>
                <a:hlinkClick r:id="rId5"/>
              </a:rPr>
              <a:t>https://www.linkedin.com/in/antonia-braun-578b15210/</a:t>
            </a:r>
            <a:endParaRPr lang="de-DE" dirty="0">
              <a:ea typeface="+mn-lt"/>
              <a:cs typeface="+mn-lt"/>
            </a:endParaRPr>
          </a:p>
          <a:p>
            <a:pPr>
              <a:lnSpc>
                <a:spcPct val="150000"/>
              </a:lnSpc>
            </a:pPr>
            <a:r>
              <a:rPr lang="de-DE" sz="2000" b="0" dirty="0">
                <a:ea typeface="+mn-lt"/>
                <a:cs typeface="+mn-lt"/>
                <a:hlinkClick r:id="rId6"/>
              </a:rPr>
              <a:t>https://www.linkedin.com/in/max-schulz-771a59138/</a:t>
            </a:r>
            <a:endParaRPr lang="de-DE" dirty="0">
              <a:ea typeface="Open Sans"/>
              <a:cs typeface="Open Sans"/>
            </a:endParaRPr>
          </a:p>
          <a:p>
            <a:pPr>
              <a:lnSpc>
                <a:spcPct val="150000"/>
              </a:lnSpc>
            </a:pPr>
            <a:r>
              <a:rPr lang="de-DE" sz="2000" b="0" dirty="0">
                <a:ea typeface="+mn-lt"/>
                <a:cs typeface="+mn-lt"/>
                <a:hlinkClick r:id="rId7"/>
              </a:rPr>
              <a:t>https://www.linkedin.com/in/clarissa-sabrina-arlinghaus-7a31b4249/</a:t>
            </a:r>
            <a:endParaRPr lang="de-DE" dirty="0">
              <a:ea typeface="Open Sans"/>
              <a:cs typeface="Open Sans"/>
            </a:endParaRPr>
          </a:p>
          <a:p>
            <a:endParaRPr lang="de-DE" sz="2000" b="0">
              <a:ea typeface="+mn-lt"/>
              <a:cs typeface="+mn-lt"/>
            </a:endParaRPr>
          </a:p>
          <a:p>
            <a:endParaRPr lang="de-DE" sz="2000" b="0">
              <a:ea typeface="+mn-lt"/>
              <a:cs typeface="+mn-lt"/>
            </a:endParaRPr>
          </a:p>
          <a:p>
            <a:endParaRPr lang="de-DE" sz="2000" b="0">
              <a:ea typeface="+mn-lt"/>
              <a:cs typeface="+mn-lt"/>
            </a:endParaRPr>
          </a:p>
          <a:p>
            <a:endParaRPr lang="de-DE" sz="2000" b="0">
              <a:ea typeface="+mn-lt"/>
              <a:cs typeface="+mn-lt"/>
            </a:endParaRPr>
          </a:p>
          <a:p>
            <a:endParaRPr lang="de-DE" sz="2000" b="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805402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AA072-ACDE-DD76-4272-CC713DADB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Bewerbungsverfahren im Überblick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DB06D1-4770-D4FE-A4EC-4D83A6A9CC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1" y="948286"/>
            <a:ext cx="10580688" cy="4344987"/>
          </a:xfrm>
        </p:spPr>
        <p:txBody>
          <a:bodyPr/>
          <a:lstStyle/>
          <a:p>
            <a:pPr marR="0" lvl="0" fontAlgn="base">
              <a:spcAft>
                <a:spcPct val="0"/>
              </a:spcAft>
              <a:buClrTx/>
              <a:buSzTx/>
              <a:tabLst/>
              <a:defRPr/>
            </a:pPr>
            <a:r>
              <a:rPr lang="de-DE" altLang="de-DE" sz="2000" b="0"/>
              <a:t>1. Selbstständiges Prüfen der Zugangsvoraussetzungen:</a:t>
            </a:r>
          </a:p>
          <a:p>
            <a:pPr marL="342900" marR="0" lvl="0" indent="-342900" fontAlgn="base">
              <a:lnSpc>
                <a:spcPts val="14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altLang="de-DE" sz="2000" b="0"/>
              <a:t>erster berufsqualifizierender Hochschulabschluss </a:t>
            </a:r>
          </a:p>
          <a:p>
            <a:pPr marL="342900" marR="0" lvl="0" indent="-342900" fontAlgn="base">
              <a:lnSpc>
                <a:spcPts val="14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altLang="de-DE" sz="2000" b="0"/>
              <a:t>Kenntnisse in thematischen Kernbereichen</a:t>
            </a:r>
          </a:p>
          <a:p>
            <a:pPr marL="342900" marR="0" lvl="0" indent="-342900" fontAlgn="base">
              <a:lnSpc>
                <a:spcPts val="14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altLang="de-DE" sz="2000" b="0"/>
              <a:t>Kenntnisse in psychologischen Grundlagenfächern</a:t>
            </a:r>
          </a:p>
          <a:p>
            <a:pPr marL="342900" marR="0" lvl="0" indent="-342900" fontAlgn="base">
              <a:lnSpc>
                <a:spcPts val="14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altLang="de-DE" sz="2000" b="0"/>
              <a:t>Englischkenntnisse auf Niveau B2</a:t>
            </a:r>
          </a:p>
          <a:p>
            <a:pPr marL="342900" marR="0" lvl="0" indent="-342900" fontAlgn="base">
              <a:lnSpc>
                <a:spcPts val="1400"/>
              </a:lnSpc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lang="de-DE" altLang="de-DE" sz="2000"/>
              <a:t>Mit dem B.Sc. Psychologie an der TUD in der Regel alle Kriterien erfüllt</a:t>
            </a:r>
          </a:p>
          <a:p>
            <a:pPr marL="342900" marR="0" lvl="0" indent="-342900" fontAlgn="base">
              <a:lnSpc>
                <a:spcPts val="1400"/>
              </a:lnSpc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lang="de-DE" altLang="de-DE" sz="2000"/>
              <a:t>Externe Bewerbungen: Anhang dieser Präsentation</a:t>
            </a:r>
            <a:endParaRPr lang="de-DE" altLang="de-DE" sz="2000" b="0"/>
          </a:p>
          <a:p>
            <a:pPr marR="0" lvl="0" fontAlgn="base">
              <a:spcAft>
                <a:spcPct val="0"/>
              </a:spcAft>
              <a:buClrTx/>
              <a:buSzTx/>
              <a:tabLst/>
              <a:defRPr/>
            </a:pPr>
            <a:r>
              <a:rPr lang="de-DE" altLang="de-DE" sz="2000" b="0"/>
              <a:t>2. Online-Bewerbung zum Studium über </a:t>
            </a:r>
            <a:r>
              <a:rPr lang="de-DE" altLang="de-DE" sz="2000" b="0" err="1"/>
              <a:t>selma</a:t>
            </a:r>
            <a:r>
              <a:rPr lang="de-DE" altLang="de-DE" sz="2000" b="0"/>
              <a:t> (Bewerbungsportal)</a:t>
            </a:r>
          </a:p>
          <a:p>
            <a:pPr marR="0" lvl="0" fontAlgn="base">
              <a:spcAft>
                <a:spcPct val="0"/>
              </a:spcAft>
              <a:buClrTx/>
              <a:buSzTx/>
              <a:tabLst/>
              <a:defRPr/>
            </a:pPr>
            <a:r>
              <a:rPr lang="de-DE" altLang="de-DE" sz="2000" b="0"/>
              <a:t>3. Antrag auf Teilnahme am Eignungsfeststellungsverfahren (Eignungsfeststellungsportal)</a:t>
            </a:r>
          </a:p>
          <a:p>
            <a:pPr marR="0" lvl="0" fontAlgn="base">
              <a:spcAft>
                <a:spcPct val="0"/>
              </a:spcAft>
              <a:buClrTx/>
              <a:buSzTx/>
              <a:tabLst/>
              <a:defRPr/>
            </a:pPr>
            <a:r>
              <a:rPr lang="de-DE" altLang="de-DE" sz="2000" b="0"/>
              <a:t>4. Versand der Eignungs- &amp; Ablehnungsbescheide durch die HPSTS-Auswahlkommission</a:t>
            </a:r>
          </a:p>
          <a:p>
            <a:pPr marR="0" lvl="0" fontAlgn="base">
              <a:spcAft>
                <a:spcPct val="0"/>
              </a:spcAft>
              <a:buClrTx/>
              <a:buSzTx/>
              <a:tabLst/>
              <a:defRPr/>
            </a:pPr>
            <a:r>
              <a:rPr lang="de-DE" altLang="de-DE" sz="2000" b="0"/>
              <a:t>5. Versand der Zulassungsbescheide durch das Immatrikulationsamt der TUD</a:t>
            </a:r>
          </a:p>
          <a:p>
            <a:endParaRPr lang="de-DE" b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C9E1D14-9795-430B-F47D-723BB1639F65}"/>
              </a:ext>
            </a:extLst>
          </p:cNvPr>
          <p:cNvSpPr txBox="1"/>
          <p:nvPr/>
        </p:nvSpPr>
        <p:spPr>
          <a:xfrm>
            <a:off x="11230303" y="134733"/>
            <a:ext cx="192339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accent1"/>
                </a:solidFill>
              </a:rPr>
              <a:t>HPSTS</a:t>
            </a:r>
          </a:p>
        </p:txBody>
      </p:sp>
    </p:spTree>
    <p:extLst>
      <p:ext uri="{BB962C8B-B14F-4D97-AF65-F5344CB8AC3E}">
        <p14:creationId xmlns:p14="http://schemas.microsoft.com/office/powerpoint/2010/main" val="3208509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A62820-8DC7-4988-5211-CE999A0D7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Fahrplan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CF26888-299F-3E58-E81E-B823C135AB7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200"/>
              <a:t>Grundlagen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de-DE" sz="3200" b="1"/>
              <a:t>KPP / </a:t>
            </a:r>
            <a:r>
              <a:rPr lang="de-DE" sz="3200" b="1" err="1"/>
              <a:t>KliPP</a:t>
            </a:r>
            <a:endParaRPr lang="de-DE" sz="3200" b="1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de-DE" sz="3200" b="1"/>
              <a:t>HPSTS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de-DE" sz="3200" b="1"/>
              <a:t>CAN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3200"/>
              <a:t>Raum für Fragen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2B5CA19-A4E1-7FBA-4B03-321F5FAEB764}"/>
              </a:ext>
            </a:extLst>
          </p:cNvPr>
          <p:cNvSpPr txBox="1"/>
          <p:nvPr/>
        </p:nvSpPr>
        <p:spPr>
          <a:xfrm>
            <a:off x="4781467" y="2090633"/>
            <a:ext cx="7109761" cy="18374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>
                <a:solidFill>
                  <a:schemeClr val="accent1"/>
                </a:solidFill>
              </a:rPr>
              <a:t>In dieser Präsentation: </a:t>
            </a:r>
          </a:p>
          <a:p>
            <a:endParaRPr lang="de-DE">
              <a:solidFill>
                <a:schemeClr val="accent1"/>
              </a:solidFill>
            </a:endParaRPr>
          </a:p>
          <a:p>
            <a:r>
              <a:rPr lang="de-DE">
                <a:solidFill>
                  <a:schemeClr val="accent1"/>
                </a:solidFill>
              </a:rPr>
              <a:t>„Alter Bachelor“ = Studienordnung vom 31.10.2013 (</a:t>
            </a:r>
            <a:r>
              <a:rPr lang="de-DE" err="1">
                <a:solidFill>
                  <a:schemeClr val="accent1"/>
                </a:solidFill>
              </a:rPr>
              <a:t>Immajahrgänge</a:t>
            </a:r>
            <a:r>
              <a:rPr lang="de-DE">
                <a:solidFill>
                  <a:schemeClr val="accent1"/>
                </a:solidFill>
              </a:rPr>
              <a:t> bis </a:t>
            </a:r>
            <a:r>
              <a:rPr lang="de-DE" err="1">
                <a:solidFill>
                  <a:schemeClr val="accent1"/>
                </a:solidFill>
              </a:rPr>
              <a:t>WiSe</a:t>
            </a:r>
            <a:r>
              <a:rPr lang="de-DE">
                <a:solidFill>
                  <a:schemeClr val="accent1"/>
                </a:solidFill>
              </a:rPr>
              <a:t> 2019/2020, inklusive Nachqualifizierung)</a:t>
            </a:r>
          </a:p>
          <a:p>
            <a:endParaRPr lang="de-DE">
              <a:solidFill>
                <a:schemeClr val="accent1"/>
              </a:solidFill>
            </a:endParaRPr>
          </a:p>
          <a:p>
            <a:r>
              <a:rPr lang="de-DE">
                <a:solidFill>
                  <a:schemeClr val="accent1"/>
                </a:solidFill>
              </a:rPr>
              <a:t>„Neuer Bachelor“ = Studienordnung vom 12.08.2021</a:t>
            </a:r>
          </a:p>
          <a:p>
            <a:r>
              <a:rPr lang="de-DE">
                <a:solidFill>
                  <a:schemeClr val="accent1"/>
                </a:solidFill>
              </a:rPr>
              <a:t>(</a:t>
            </a:r>
            <a:r>
              <a:rPr lang="de-DE" err="1">
                <a:solidFill>
                  <a:schemeClr val="accent1"/>
                </a:solidFill>
              </a:rPr>
              <a:t>Immajahrgänge</a:t>
            </a:r>
            <a:r>
              <a:rPr lang="de-DE">
                <a:solidFill>
                  <a:schemeClr val="accent1"/>
                </a:solidFill>
              </a:rPr>
              <a:t> ab </a:t>
            </a:r>
            <a:r>
              <a:rPr lang="de-DE" err="1">
                <a:solidFill>
                  <a:schemeClr val="accent1"/>
                </a:solidFill>
              </a:rPr>
              <a:t>WiSe</a:t>
            </a:r>
            <a:r>
              <a:rPr lang="de-DE">
                <a:solidFill>
                  <a:schemeClr val="accent1"/>
                </a:solidFill>
              </a:rPr>
              <a:t> 2020/2021)</a:t>
            </a:r>
          </a:p>
        </p:txBody>
      </p:sp>
    </p:spTree>
    <p:extLst>
      <p:ext uri="{BB962C8B-B14F-4D97-AF65-F5344CB8AC3E}">
        <p14:creationId xmlns:p14="http://schemas.microsoft.com/office/powerpoint/2010/main" val="14999512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6A785-9F4D-37FD-2293-42E33B6CD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Bewerbungsverfahren im Detail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780BC6-CD45-6525-098E-0C31CBE86F3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/>
              <a:t>2. Online-Bewerbung über </a:t>
            </a:r>
            <a:r>
              <a:rPr lang="de-DE" err="1"/>
              <a:t>selma</a:t>
            </a:r>
            <a:endParaRPr lang="de-DE"/>
          </a:p>
          <a:p>
            <a:endParaRPr lang="de-DE" b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/>
              <a:t>Registrierung als </a:t>
            </a:r>
            <a:r>
              <a:rPr lang="de-DE" b="0" err="1"/>
              <a:t>Bewerber:in</a:t>
            </a:r>
            <a:r>
              <a:rPr lang="de-DE" b="0"/>
              <a:t> (oder bestehender Account)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/>
              <a:t>Auswahl des Studiengangs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/>
              <a:t>Aufforderung zur Einreichung der relevanten Dokumente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513BA48-C114-F915-E7FB-57CAEDD782E2}"/>
              </a:ext>
            </a:extLst>
          </p:cNvPr>
          <p:cNvSpPr txBox="1"/>
          <p:nvPr/>
        </p:nvSpPr>
        <p:spPr>
          <a:xfrm>
            <a:off x="11230303" y="134733"/>
            <a:ext cx="192339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accent1"/>
                </a:solidFill>
              </a:rPr>
              <a:t>HPSTS</a:t>
            </a:r>
          </a:p>
        </p:txBody>
      </p:sp>
      <p:pic>
        <p:nvPicPr>
          <p:cNvPr id="6" name="Inhaltsplatzhalter 6">
            <a:extLst>
              <a:ext uri="{FF2B5EF4-FFF2-40B4-BE49-F238E27FC236}">
                <a16:creationId xmlns:a16="http://schemas.microsoft.com/office/drawing/2014/main" id="{0C397DB5-75BD-D092-7AA9-3F6519651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5356" y="1873250"/>
            <a:ext cx="5221288" cy="261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4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6A785-9F4D-37FD-2293-42E33B6CD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Bewerbungsverfahren im Detail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780BC6-CD45-6525-098E-0C31CBE86F3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1" y="1030289"/>
            <a:ext cx="10580688" cy="4799012"/>
          </a:xfrm>
        </p:spPr>
        <p:txBody>
          <a:bodyPr/>
          <a:lstStyle/>
          <a:p>
            <a:r>
              <a:rPr lang="de-DE" sz="1800"/>
              <a:t>3. Einreichung des Antrags auf Teilnahme am Eignungsfeststellungsverfahren</a:t>
            </a:r>
          </a:p>
          <a:p>
            <a:r>
              <a:rPr lang="de-DE" sz="1800"/>
              <a:t>Ab 2025 digital: </a:t>
            </a:r>
            <a:r>
              <a:rPr lang="de-DE" sz="1800">
                <a:hlinkClick r:id="rId2"/>
              </a:rPr>
              <a:t>https://master-programs.mn.tu-dresden.de/</a:t>
            </a:r>
            <a:r>
              <a:rPr lang="de-DE" sz="1800"/>
              <a:t> </a:t>
            </a:r>
          </a:p>
          <a:p>
            <a:pPr lvl="1"/>
            <a:r>
              <a:rPr lang="de-DE" sz="1800" b="0"/>
              <a:t>Benötigt werden: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de-DE" sz="1800" b="1"/>
              <a:t>Unterschriebenes Bewerbungsanschreiben </a:t>
            </a:r>
            <a:r>
              <a:rPr lang="de-DE" sz="1800" b="0"/>
              <a:t> (aus </a:t>
            </a:r>
            <a:r>
              <a:rPr lang="de-DE" sz="1800" b="0" err="1"/>
              <a:t>selma</a:t>
            </a:r>
            <a:r>
              <a:rPr lang="de-DE" sz="1800"/>
              <a:t>, digital oder händisch unterschrieben</a:t>
            </a:r>
            <a:r>
              <a:rPr lang="de-DE" sz="1800" b="0"/>
              <a:t>)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de-DE" sz="1800" b="1"/>
              <a:t>Zeugnis erster berufsqualifizierender Hochschulabschluss</a:t>
            </a:r>
            <a:r>
              <a:rPr lang="de-DE" sz="1800" b="0"/>
              <a:t>, i.d.R. B.Sc. Psychologie an der TUD</a:t>
            </a:r>
          </a:p>
          <a:p>
            <a:pPr marL="269875" lvl="1"/>
            <a:r>
              <a:rPr lang="de-DE" sz="1800" b="0"/>
              <a:t>alternativ Nachweis über bereits erbrachte Studienleistungen im Umfang von mindestens 80% durch </a:t>
            </a:r>
            <a:r>
              <a:rPr lang="de-DE" sz="1800" b="0" err="1"/>
              <a:t>Transcript</a:t>
            </a:r>
            <a:r>
              <a:rPr lang="de-DE" sz="1800" b="0"/>
              <a:t> </a:t>
            </a:r>
            <a:r>
              <a:rPr lang="de-DE" sz="1800" b="0" err="1"/>
              <a:t>of</a:t>
            </a:r>
            <a:r>
              <a:rPr lang="de-DE" sz="1800" b="0"/>
              <a:t> Records/ Leistungsübersicht</a:t>
            </a:r>
            <a:endParaRPr lang="de-DE" sz="1800"/>
          </a:p>
          <a:p>
            <a:pPr lvl="1" indent="269875">
              <a:buFont typeface="Arial" panose="020B0604020202020204" pitchFamily="34" charset="0"/>
              <a:buChar char="•"/>
            </a:pPr>
            <a:r>
              <a:rPr lang="de-DE" sz="1800" b="1"/>
              <a:t>Sprachnachweis Englisch B2 </a:t>
            </a:r>
            <a:r>
              <a:rPr lang="de-DE" sz="1800" b="0"/>
              <a:t>(</a:t>
            </a:r>
            <a:r>
              <a:rPr lang="de-DE" sz="1800" b="1"/>
              <a:t>Abiturzeugnis/Sprachtest/Englisch-Modul/Auslandsaufenthalt, siehe </a:t>
            </a:r>
            <a:r>
              <a:rPr lang="de-DE" sz="1800" b="1">
                <a:hlinkClick r:id="rId3"/>
              </a:rPr>
              <a:t>FAQ</a:t>
            </a:r>
            <a:r>
              <a:rPr lang="de-DE" sz="1800" b="0"/>
              <a:t>)</a:t>
            </a:r>
            <a:endParaRPr lang="de-DE" sz="18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de-DE" sz="1800" b="0"/>
              <a:t>Nachweise über </a:t>
            </a:r>
            <a:r>
              <a:rPr lang="de-DE" sz="1800" b="1"/>
              <a:t>thematische Kernbereiche </a:t>
            </a:r>
            <a:r>
              <a:rPr lang="de-DE" sz="1800" b="0"/>
              <a:t>(entfällt für </a:t>
            </a:r>
            <a:r>
              <a:rPr lang="de-DE" sz="1800" b="0" err="1"/>
              <a:t>Bewerber:innen</a:t>
            </a:r>
            <a:r>
              <a:rPr lang="de-DE" sz="1800" b="0"/>
              <a:t> mit B.Sc. Psychologie der TUD)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de-DE" sz="1800" b="0"/>
              <a:t>Nachweise über </a:t>
            </a:r>
            <a:r>
              <a:rPr lang="de-DE" sz="1800" b="1"/>
              <a:t>psychologische Grundlagenfächer </a:t>
            </a:r>
            <a:r>
              <a:rPr lang="de-DE" sz="1800" b="0"/>
              <a:t>(entfällt für </a:t>
            </a:r>
            <a:r>
              <a:rPr lang="de-DE" sz="1800" b="0" err="1"/>
              <a:t>Bewerber:innen</a:t>
            </a:r>
            <a:r>
              <a:rPr lang="de-DE" sz="1800" b="0"/>
              <a:t> mit B.Sc. Psychologie der TUD)</a:t>
            </a:r>
          </a:p>
          <a:p>
            <a:endParaRPr lang="de-DE" sz="1800" b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513BA48-C114-F915-E7FB-57CAEDD782E2}"/>
              </a:ext>
            </a:extLst>
          </p:cNvPr>
          <p:cNvSpPr txBox="1"/>
          <p:nvPr/>
        </p:nvSpPr>
        <p:spPr>
          <a:xfrm>
            <a:off x="11230303" y="134733"/>
            <a:ext cx="192339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accent1"/>
                </a:solidFill>
              </a:rPr>
              <a:t>HPSTS</a:t>
            </a:r>
          </a:p>
        </p:txBody>
      </p:sp>
    </p:spTree>
    <p:extLst>
      <p:ext uri="{BB962C8B-B14F-4D97-AF65-F5344CB8AC3E}">
        <p14:creationId xmlns:p14="http://schemas.microsoft.com/office/powerpoint/2010/main" val="35625360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4747D1E-EE08-9CA4-E642-38137CF3F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05271" cy="371877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B1E00DD-AE52-F5FD-7CA9-A8EFE3D05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151" y="3567953"/>
            <a:ext cx="6680727" cy="305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763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6A785-9F4D-37FD-2293-42E33B6CD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Bewerbungsverfahren im Detail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780BC6-CD45-6525-098E-0C31CBE86F3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1" y="1030289"/>
            <a:ext cx="10580688" cy="4799012"/>
          </a:xfrm>
        </p:spPr>
        <p:txBody>
          <a:bodyPr/>
          <a:lstStyle/>
          <a:p>
            <a:r>
              <a:rPr lang="de-DE"/>
              <a:t>4. Versand der Eignungs- und Ablehnungsbescheide durch den HPSTS-Auswahlausschuss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/>
              <a:t>Bis Mitte August: Eignungsfeststellungsbescheid per Mail (noch keine Zulassung!)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/>
              <a:t>Bei Eignung wird die Bewerbung an das Immatrikulationsamt weitergeleitet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/>
              <a:t>Bei fehlenden Unterlagen: Einmalige Hinweismail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/>
          </a:p>
          <a:p>
            <a:endParaRPr lang="de-DE"/>
          </a:p>
          <a:p>
            <a:endParaRPr lang="de-DE"/>
          </a:p>
          <a:p>
            <a:endParaRPr lang="de-DE"/>
          </a:p>
          <a:p>
            <a:endParaRPr lang="de-DE"/>
          </a:p>
          <a:p>
            <a:r>
              <a:rPr lang="de-DE"/>
              <a:t>5. Versand der Zulassungsbescheide durch das Immatrikulationsamt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/>
              <a:t>Bis Ende August: Zulassungsbescheid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/>
              <a:t>Einreichen des Antrags auf Immatrikulation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513BA48-C114-F915-E7FB-57CAEDD782E2}"/>
              </a:ext>
            </a:extLst>
          </p:cNvPr>
          <p:cNvSpPr txBox="1"/>
          <p:nvPr/>
        </p:nvSpPr>
        <p:spPr>
          <a:xfrm>
            <a:off x="11230303" y="134733"/>
            <a:ext cx="192339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accent1"/>
                </a:solidFill>
              </a:rPr>
              <a:t>HPSTS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7B41987-3900-B4FA-127E-C1EBF69B5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913" y="2534545"/>
            <a:ext cx="4381588" cy="208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7627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6A785-9F4D-37FD-2293-42E33B6CD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Bewerbungsverfahren im Detail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780BC6-CD45-6525-098E-0C31CBE86F3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1" y="1030289"/>
            <a:ext cx="10580688" cy="4799012"/>
          </a:xfrm>
        </p:spPr>
        <p:txBody>
          <a:bodyPr/>
          <a:lstStyle/>
          <a:p>
            <a:r>
              <a:rPr lang="de-DE"/>
              <a:t>Auswahlverfahren: Punkteverteilung</a:t>
            </a:r>
          </a:p>
          <a:p>
            <a:r>
              <a:rPr lang="de-DE" b="0"/>
              <a:t>Bildung einer Rangliste basierend auf: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/>
              <a:t>Gesamtnote des Hochschulabschlusszeugnisses</a:t>
            </a:r>
          </a:p>
          <a:p>
            <a:r>
              <a:rPr lang="de-DE" b="0"/>
              <a:t>(siehe Tabelle, max. 40 Punkte)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/>
              <a:t>Studienleistung in den thematischen Kernbereichen</a:t>
            </a:r>
          </a:p>
          <a:p>
            <a:r>
              <a:rPr lang="de-DE" b="0"/>
              <a:t>(ECTS x 0.6, max. 30 Punkte)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/>
              <a:t>Studienleistung in den psychologischen Grundlagen-</a:t>
            </a:r>
            <a:br>
              <a:rPr lang="de-DE" b="0"/>
            </a:br>
            <a:r>
              <a:rPr lang="de-DE" b="0"/>
              <a:t>fächern</a:t>
            </a:r>
          </a:p>
          <a:p>
            <a:r>
              <a:rPr lang="de-DE" b="0"/>
              <a:t>(ECTS x 0.6, max. 30 Punkte)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1800" b="0">
                <a:solidFill>
                  <a:srgbClr val="00305D"/>
                </a:solidFill>
                <a:sym typeface="Wingdings" panose="05000000000000000000" pitchFamily="2" charset="2"/>
              </a:rPr>
              <a:t>Insgesamt maximal 100 Punkte</a:t>
            </a:r>
          </a:p>
          <a:p>
            <a:r>
              <a:rPr lang="de-DE"/>
              <a:t>Auswahlverfahren: Wartesemester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/>
              <a:t>10% der Masterplätze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/>
              <a:t>Wartesemester = Zeitraum zwischen Bachelorabschluss (Erlangung der Zugangsberechtigung) &amp; Zeitpunkt der aktuellen Bewerbung, exklusive evtl. Zeiträume mit Immatrikulation</a:t>
            </a:r>
          </a:p>
          <a:p>
            <a:endParaRPr lang="de-DE" sz="14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050" b="0"/>
          </a:p>
          <a:p>
            <a:endParaRPr lang="de-DE" b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513BA48-C114-F915-E7FB-57CAEDD782E2}"/>
              </a:ext>
            </a:extLst>
          </p:cNvPr>
          <p:cNvSpPr txBox="1"/>
          <p:nvPr/>
        </p:nvSpPr>
        <p:spPr>
          <a:xfrm>
            <a:off x="11230303" y="134733"/>
            <a:ext cx="192339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accent1"/>
                </a:solidFill>
              </a:rPr>
              <a:t>HPSTS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AED51CA-D717-5989-74C4-C3ECBF44F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01" y="1089425"/>
            <a:ext cx="1853345" cy="2816596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E87B819-0C11-C502-CDE7-2C2CB6E3378F}"/>
              </a:ext>
            </a:extLst>
          </p:cNvPr>
          <p:cNvSpPr/>
          <p:nvPr/>
        </p:nvSpPr>
        <p:spPr>
          <a:xfrm>
            <a:off x="650513" y="2595914"/>
            <a:ext cx="5136596" cy="1742883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0880556-FE83-B7CE-3957-2C36AD9E7665}"/>
              </a:ext>
            </a:extLst>
          </p:cNvPr>
          <p:cNvSpPr txBox="1"/>
          <p:nvPr/>
        </p:nvSpPr>
        <p:spPr>
          <a:xfrm>
            <a:off x="6204877" y="3065791"/>
            <a:ext cx="2150445" cy="84023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/>
              <a:t>Mit B.Sc. Psychologie von TUD automatisch 60 Punkte</a:t>
            </a:r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DCF6EB43-9886-7296-F28F-FEE5B05F1662}"/>
              </a:ext>
            </a:extLst>
          </p:cNvPr>
          <p:cNvSpPr/>
          <p:nvPr/>
        </p:nvSpPr>
        <p:spPr>
          <a:xfrm>
            <a:off x="5903940" y="3335411"/>
            <a:ext cx="235248" cy="2638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3645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6A785-9F4D-37FD-2293-42E33B6CD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Zusammenfassung und Fristen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780BC6-CD45-6525-098E-0C31CBE86F3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1" y="1030289"/>
            <a:ext cx="10580688" cy="479901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0"/>
              <a:t>Online-Bewerbung in </a:t>
            </a:r>
            <a:r>
              <a:rPr lang="de-DE" sz="2000" b="0" err="1"/>
              <a:t>selma</a:t>
            </a:r>
            <a:r>
              <a:rPr lang="de-DE" sz="2000" b="0"/>
              <a:t> </a:t>
            </a:r>
            <a:r>
              <a:rPr lang="de-DE" sz="2000"/>
              <a:t>und</a:t>
            </a:r>
            <a:r>
              <a:rPr lang="de-DE" sz="2000" b="0"/>
              <a:t> Antrag auf Teilnahme am </a:t>
            </a:r>
            <a:r>
              <a:rPr lang="de-DE" sz="2000" b="0">
                <a:hlinkClick r:id="rId2"/>
              </a:rPr>
              <a:t>Eignungsfeststellungsverfahren</a:t>
            </a:r>
            <a:r>
              <a:rPr lang="de-DE" sz="2000" b="0"/>
              <a:t> über das entsprechende Portal bis 15.07.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0"/>
              <a:t>bis Mitte August: Eignungsfeststellungsbescheid anhand der </a:t>
            </a:r>
            <a:r>
              <a:rPr lang="de-DE" sz="2000" b="0">
                <a:hlinkClick r:id="rId3"/>
              </a:rPr>
              <a:t>Eignungsfeststellungsordnung</a:t>
            </a:r>
            <a:endParaRPr lang="de-DE" sz="2000" b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0"/>
              <a:t>bis Ende August: Zulassungsbescheid anhand der </a:t>
            </a:r>
            <a:r>
              <a:rPr lang="de-DE" sz="2000" b="0">
                <a:hlinkClick r:id="rId4"/>
              </a:rPr>
              <a:t>Ordnung über die Durchführung des Auswahlverfahrens</a:t>
            </a:r>
            <a:endParaRPr lang="de-DE" sz="2000" b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b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513BA48-C114-F915-E7FB-57CAEDD782E2}"/>
              </a:ext>
            </a:extLst>
          </p:cNvPr>
          <p:cNvSpPr txBox="1"/>
          <p:nvPr/>
        </p:nvSpPr>
        <p:spPr>
          <a:xfrm>
            <a:off x="11230303" y="134733"/>
            <a:ext cx="192339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accent1"/>
                </a:solidFill>
              </a:rPr>
              <a:t>HPSTS</a:t>
            </a:r>
          </a:p>
        </p:txBody>
      </p:sp>
    </p:spTree>
    <p:extLst>
      <p:ext uri="{BB962C8B-B14F-4D97-AF65-F5344CB8AC3E}">
        <p14:creationId xmlns:p14="http://schemas.microsoft.com/office/powerpoint/2010/main" val="40158196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A35B0B-909F-FD39-51A2-5924A0934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err="1"/>
              <a:t>Cognitive</a:t>
            </a:r>
            <a:r>
              <a:rPr lang="de-DE" dirty="0"/>
              <a:t> </a:t>
            </a:r>
            <a:r>
              <a:rPr lang="de-DE" dirty="0" err="1"/>
              <a:t>Affective</a:t>
            </a:r>
            <a:r>
              <a:rPr lang="de-DE" dirty="0"/>
              <a:t> </a:t>
            </a:r>
            <a:r>
              <a:rPr lang="de-DE" dirty="0" err="1"/>
              <a:t>Neuroscience</a:t>
            </a:r>
            <a:r>
              <a:rPr lang="de-DE" dirty="0"/>
              <a:t> (CAN)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19E88F1-5954-56FB-48BB-F0171E83AB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065" y="1539000"/>
            <a:ext cx="6725980" cy="37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4497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7F889-0E0C-E33D-9256-9C848CDC4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93689B-9025-0950-D14C-D1CD0BBEC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a typeface="Open Sans"/>
                <a:cs typeface="Open Sans"/>
              </a:rPr>
              <a:t>Warum CAN?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3A3CC0-F34B-1C7A-A320-47CD147EFB7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2" y="1388876"/>
            <a:ext cx="9903016" cy="4344987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>
                <a:ea typeface="Open Sans"/>
                <a:cs typeface="Open Sans"/>
              </a:rPr>
              <a:t>Forschungsorientiert</a:t>
            </a:r>
            <a:r>
              <a:rPr lang="de-DE" b="0" dirty="0">
                <a:ea typeface="Open Sans"/>
                <a:cs typeface="Open Sans"/>
              </a:rPr>
              <a:t>: Vertiefte Auseinandersetzung mit kognitiven &amp; affektiven Prozessen</a:t>
            </a:r>
          </a:p>
          <a:p>
            <a:endParaRPr lang="de-DE" b="0" u="sng" dirty="0">
              <a:ea typeface="Open Sans"/>
              <a:cs typeface="Open Sans"/>
            </a:endParaRPr>
          </a:p>
          <a:p>
            <a:r>
              <a:rPr lang="de-DE" dirty="0">
                <a:ea typeface="Open Sans"/>
                <a:cs typeface="Open Sans"/>
              </a:rPr>
              <a:t>Starke Methodenkompetenz</a:t>
            </a:r>
            <a:r>
              <a:rPr lang="de-DE" b="0" dirty="0">
                <a:ea typeface="Open Sans"/>
                <a:cs typeface="Open Sans"/>
              </a:rPr>
              <a:t>: Programmierung (R, Matlab, Python), Modellierung, Neuroimaging Analyse (fMRT)</a:t>
            </a:r>
          </a:p>
          <a:p>
            <a:endParaRPr lang="de-DE" b="0" u="sng" dirty="0">
              <a:ea typeface="Open Sans"/>
              <a:cs typeface="Open Sans"/>
            </a:endParaRPr>
          </a:p>
          <a:p>
            <a:r>
              <a:rPr lang="de-DE" dirty="0">
                <a:ea typeface="Open Sans"/>
                <a:cs typeface="Open Sans"/>
              </a:rPr>
              <a:t>Einbindung in aktuelle Forschung</a:t>
            </a:r>
            <a:r>
              <a:rPr lang="de-DE" b="0" dirty="0">
                <a:ea typeface="Open Sans"/>
                <a:cs typeface="Open Sans"/>
              </a:rPr>
              <a:t>: Interdisziplinäre Projekte (z.B. Exzellenzcluster CeTI, Neuroimaging </a:t>
            </a:r>
            <a:r>
              <a:rPr lang="de-DE" b="0" dirty="0" err="1">
                <a:ea typeface="Open Sans"/>
                <a:cs typeface="Open Sans"/>
              </a:rPr>
              <a:t>Centre</a:t>
            </a:r>
            <a:r>
              <a:rPr lang="de-DE" b="0" dirty="0">
                <a:ea typeface="Open Sans"/>
                <a:cs typeface="Open Sans"/>
              </a:rPr>
              <a:t>)</a:t>
            </a:r>
          </a:p>
          <a:p>
            <a:endParaRPr lang="de-DE" b="0" dirty="0">
              <a:ea typeface="Open Sans"/>
              <a:cs typeface="Open Sans"/>
            </a:endParaRPr>
          </a:p>
          <a:p>
            <a:r>
              <a:rPr lang="de-DE" dirty="0">
                <a:ea typeface="Open Sans"/>
                <a:cs typeface="Open Sans"/>
              </a:rPr>
              <a:t>Freiraum für eigene Interessen</a:t>
            </a:r>
            <a:r>
              <a:rPr lang="de-DE" b="0" dirty="0">
                <a:ea typeface="Open Sans"/>
                <a:cs typeface="Open Sans"/>
              </a:rPr>
              <a:t>: Wahlpflichtbereich &amp; Masterarbeit in aktuellen Forschungslinien</a:t>
            </a:r>
          </a:p>
          <a:p>
            <a:endParaRPr lang="de-DE" b="0" dirty="0">
              <a:ea typeface="Open Sans"/>
              <a:cs typeface="Open Sans"/>
            </a:endParaRPr>
          </a:p>
          <a:p>
            <a:r>
              <a:rPr lang="de-DE" dirty="0">
                <a:ea typeface="Open Sans"/>
                <a:cs typeface="Open Sans"/>
              </a:rPr>
              <a:t>Kein klinischer Fokus</a:t>
            </a:r>
            <a:r>
              <a:rPr lang="de-DE" b="0" dirty="0">
                <a:ea typeface="Open Sans"/>
                <a:cs typeface="Open Sans"/>
              </a:rPr>
              <a:t>: volle Konzentration auf Grundlagenforschung und Anwendungsentwicklung</a:t>
            </a:r>
          </a:p>
          <a:p>
            <a:r>
              <a:rPr lang="de-DE" b="0" dirty="0">
                <a:ea typeface="Open Sans"/>
                <a:cs typeface="Open Sans"/>
              </a:rPr>
              <a:t> </a:t>
            </a:r>
          </a:p>
          <a:p>
            <a:endParaRPr lang="de-DE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67768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7F889-0E0C-E33D-9256-9C848CDC4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93689B-9025-0950-D14C-D1CD0BBEC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a typeface="Open Sans"/>
                <a:cs typeface="Open Sans"/>
              </a:rPr>
              <a:t>Forschungsprofillinien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020" y="1237298"/>
            <a:ext cx="10607959" cy="4383404"/>
          </a:xfrm>
          <a:prstGeom prst="rect">
            <a:avLst/>
          </a:prstGeom>
        </p:spPr>
      </p:pic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2FFE286A-1747-C54F-E419-13C1A19AE45D}"/>
              </a:ext>
            </a:extLst>
          </p:cNvPr>
          <p:cNvSpPr/>
          <p:nvPr/>
        </p:nvSpPr>
        <p:spPr>
          <a:xfrm>
            <a:off x="5672332" y="3766811"/>
            <a:ext cx="843634" cy="55502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Portraitaufnahme von Prof. Kiebel">
            <a:extLst>
              <a:ext uri="{FF2B5EF4-FFF2-40B4-BE49-F238E27FC236}">
                <a16:creationId xmlns:a16="http://schemas.microsoft.com/office/drawing/2014/main" id="{0DB8FF5E-45CA-DDEC-7800-D220233496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6853" y="2775659"/>
            <a:ext cx="1034527" cy="128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5469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7F889-0E0C-E33D-9256-9C848CDC4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93689B-9025-0950-D14C-D1CD0BBEC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a typeface="Open Sans"/>
                <a:cs typeface="Open Sans"/>
              </a:rPr>
              <a:t>CAN Modulverantwortliche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020" y="1243394"/>
            <a:ext cx="10607959" cy="4371211"/>
          </a:xfrm>
          <a:prstGeom prst="rect">
            <a:avLst/>
          </a:prstGeom>
        </p:spPr>
      </p:pic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7218DCFE-6C06-9652-C088-9B7530DCE7F4}"/>
              </a:ext>
            </a:extLst>
          </p:cNvPr>
          <p:cNvSpPr/>
          <p:nvPr/>
        </p:nvSpPr>
        <p:spPr>
          <a:xfrm>
            <a:off x="5672332" y="4070131"/>
            <a:ext cx="843634" cy="55502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 descr="Portraitaufnahme von Prof. Kiebel">
            <a:extLst>
              <a:ext uri="{FF2B5EF4-FFF2-40B4-BE49-F238E27FC236}">
                <a16:creationId xmlns:a16="http://schemas.microsoft.com/office/drawing/2014/main" id="{6D4DCE52-E975-1313-2FC1-6955FA234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6853" y="2775659"/>
            <a:ext cx="1034527" cy="128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062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D08180-6FD7-36A6-49F9-42162F437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Grundlagen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8E2EAE-6CD0-2DBD-6D51-F1812224481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2" y="934834"/>
            <a:ext cx="10580688" cy="434498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0"/>
              <a:t>Bewerbungszeitraum: 01.06. – 15.07.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0"/>
              <a:t>Bewerbungsauslösung über Online-Bewerbungsportal der TUD und anschließendes Einreichen der Dokumente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0"/>
              <a:t>Innerhalb der Bewerbungsfrist ist es egal, wann die Bewerbung eingeht. Das Auswahlverfahren beginnt erst nach dem Ende der Bewerbungsfrist. Dabei werden nur Bewerbungen berücksichtigt, die zum Bewerbungsschluss vollständig vorliegen.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0"/>
              <a:t>Einzureichende Dokumente unterscheiden sich zwischen den Mastern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0"/>
              <a:t>Immer benötigt: Bachelorzeugnis oder 80%-Bescheinigung (144 ECTS, Bachelorzeugnis muss bis Ende 1. Semester nachgereicht werden)</a:t>
            </a:r>
            <a:r>
              <a:rPr lang="de-DE" sz="2400" b="0">
                <a:sym typeface="Wingdings" panose="05000000000000000000" pitchFamily="2" charset="2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0">
                <a:solidFill>
                  <a:srgbClr val="FF0000"/>
                </a:solidFill>
                <a:sym typeface="Wingdings" panose="05000000000000000000" pitchFamily="2" charset="2"/>
              </a:rPr>
              <a:t>ACHTUNG! Bei KPP muss das Bachelorzeugnis bis 30.09. vorliegen, damit die Anforderungen der Approbationsordnung erfüllt sind!</a:t>
            </a:r>
            <a:endParaRPr lang="de-DE" sz="2400" b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b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b="0"/>
          </a:p>
        </p:txBody>
      </p:sp>
    </p:spTree>
    <p:extLst>
      <p:ext uri="{BB962C8B-B14F-4D97-AF65-F5344CB8AC3E}">
        <p14:creationId xmlns:p14="http://schemas.microsoft.com/office/powerpoint/2010/main" val="17434056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7F889-0E0C-E33D-9256-9C848CDC4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93689B-9025-0950-D14C-D1CD0BBEC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a typeface="Open Sans"/>
                <a:cs typeface="Open Sans"/>
              </a:rPr>
              <a:t>CAN Modulübersicht</a:t>
            </a:r>
            <a:endParaRPr lang="de-DE" dirty="0"/>
          </a:p>
        </p:txBody>
      </p:sp>
      <p:grpSp>
        <p:nvGrpSpPr>
          <p:cNvPr id="79" name="Gruppieren 78">
            <a:extLst>
              <a:ext uri="{FF2B5EF4-FFF2-40B4-BE49-F238E27FC236}">
                <a16:creationId xmlns:a16="http://schemas.microsoft.com/office/drawing/2014/main" id="{2F9BE7F2-A03B-0C4F-ABBC-FB08EB1FDC53}"/>
              </a:ext>
            </a:extLst>
          </p:cNvPr>
          <p:cNvGrpSpPr/>
          <p:nvPr/>
        </p:nvGrpSpPr>
        <p:grpSpPr>
          <a:xfrm>
            <a:off x="794029" y="876300"/>
            <a:ext cx="9890125" cy="4336897"/>
            <a:chOff x="874712" y="1485900"/>
            <a:chExt cx="9890125" cy="5210175"/>
          </a:xfrm>
        </p:grpSpPr>
        <p:sp>
          <p:nvSpPr>
            <p:cNvPr id="80" name="Line 5">
              <a:extLst>
                <a:ext uri="{FF2B5EF4-FFF2-40B4-BE49-F238E27FC236}">
                  <a16:creationId xmlns:a16="http://schemas.microsoft.com/office/drawing/2014/main" id="{794827E4-A7DF-3943-88AE-AD638487F2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84850" y="1485900"/>
              <a:ext cx="0" cy="5210175"/>
            </a:xfrm>
            <a:prstGeom prst="line">
              <a:avLst/>
            </a:prstGeom>
            <a:noFill/>
            <a:ln w="12700" cap="rnd" cmpd="sng">
              <a:solidFill>
                <a:srgbClr val="FFFFFF">
                  <a:lumMod val="85000"/>
                </a:srgbClr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</a:endParaRPr>
            </a:p>
          </p:txBody>
        </p:sp>
        <p:grpSp>
          <p:nvGrpSpPr>
            <p:cNvPr id="81" name="Gruppierung 9">
              <a:extLst>
                <a:ext uri="{FF2B5EF4-FFF2-40B4-BE49-F238E27FC236}">
                  <a16:creationId xmlns:a16="http://schemas.microsoft.com/office/drawing/2014/main" id="{2A07FB58-DE68-CE49-A2F4-2E2929DEFB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74712" y="1485900"/>
              <a:ext cx="2454238" cy="5210175"/>
              <a:chOff x="591391" y="1341438"/>
              <a:chExt cx="1970865" cy="5327650"/>
            </a:xfrm>
          </p:grpSpPr>
          <p:sp>
            <p:nvSpPr>
              <p:cNvPr id="85" name="Line 4">
                <a:extLst>
                  <a:ext uri="{FF2B5EF4-FFF2-40B4-BE49-F238E27FC236}">
                    <a16:creationId xmlns:a16="http://schemas.microsoft.com/office/drawing/2014/main" id="{5B0FD64F-EAB2-F44A-AA92-C3DDD385BD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62286" y="1341438"/>
                <a:ext cx="0" cy="5327650"/>
              </a:xfrm>
              <a:prstGeom prst="line">
                <a:avLst/>
              </a:prstGeom>
              <a:noFill/>
              <a:ln w="12700" cap="rnd" cmpd="sng">
                <a:solidFill>
                  <a:srgbClr val="FFFFFF">
                    <a:lumMod val="85000"/>
                  </a:srgb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400" b="0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6" name="Line 4">
                <a:extLst>
                  <a:ext uri="{FF2B5EF4-FFF2-40B4-BE49-F238E27FC236}">
                    <a16:creationId xmlns:a16="http://schemas.microsoft.com/office/drawing/2014/main" id="{02134882-5EC2-834F-A2D3-46C16831E2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1391" y="1341438"/>
                <a:ext cx="0" cy="5327650"/>
              </a:xfrm>
              <a:prstGeom prst="line">
                <a:avLst/>
              </a:prstGeom>
              <a:noFill/>
              <a:ln w="12700" cap="rnd" cmpd="sng">
                <a:solidFill>
                  <a:srgbClr val="FFFFFF">
                    <a:lumMod val="85000"/>
                  </a:srgb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400" b="0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82" name="Gruppierung 10">
              <a:extLst>
                <a:ext uri="{FF2B5EF4-FFF2-40B4-BE49-F238E27FC236}">
                  <a16:creationId xmlns:a16="http://schemas.microsoft.com/office/drawing/2014/main" id="{56E758E1-1D8B-EB4A-BE2D-49C94E6AE4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275001" y="1485900"/>
              <a:ext cx="2489836" cy="5210175"/>
              <a:chOff x="6532560" y="1341438"/>
              <a:chExt cx="1999440" cy="5327650"/>
            </a:xfrm>
          </p:grpSpPr>
          <p:sp>
            <p:nvSpPr>
              <p:cNvPr id="83" name="Line 28">
                <a:extLst>
                  <a:ext uri="{FF2B5EF4-FFF2-40B4-BE49-F238E27FC236}">
                    <a16:creationId xmlns:a16="http://schemas.microsoft.com/office/drawing/2014/main" id="{58017C5F-808D-1A4B-836C-3E1650F06A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533071" y="1341438"/>
                <a:ext cx="0" cy="5327650"/>
              </a:xfrm>
              <a:prstGeom prst="line">
                <a:avLst/>
              </a:prstGeom>
              <a:noFill/>
              <a:ln w="12700" cap="rnd" cmpd="sng">
                <a:solidFill>
                  <a:srgbClr val="FFFFFF">
                    <a:lumMod val="85000"/>
                  </a:srgb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400" b="0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4" name="Line 4">
                <a:extLst>
                  <a:ext uri="{FF2B5EF4-FFF2-40B4-BE49-F238E27FC236}">
                    <a16:creationId xmlns:a16="http://schemas.microsoft.com/office/drawing/2014/main" id="{59ADC5A8-0F8B-624D-A4F9-5C123F7DA0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32000" y="1341438"/>
                <a:ext cx="0" cy="5327650"/>
              </a:xfrm>
              <a:prstGeom prst="line">
                <a:avLst/>
              </a:prstGeom>
              <a:noFill/>
              <a:ln w="12700" cap="rnd" cmpd="sng">
                <a:solidFill>
                  <a:srgbClr val="FFFFFF">
                    <a:lumMod val="85000"/>
                  </a:srgbClr>
                </a:solidFill>
                <a:prstDash val="sysDash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400" b="0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87" name="Rectangle 6">
            <a:extLst>
              <a:ext uri="{FF2B5EF4-FFF2-40B4-BE49-F238E27FC236}">
                <a16:creationId xmlns:a16="http://schemas.microsoft.com/office/drawing/2014/main" id="{6490017E-40AB-DB45-83F6-3AFFFF939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5926" y="5407092"/>
            <a:ext cx="117211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sz="1400" dirty="0">
                <a:solidFill>
                  <a:srgbClr val="FFFFFF">
                    <a:lumMod val="50000"/>
                  </a:srgbClr>
                </a:solidFill>
                <a:cs typeface="Univers"/>
              </a:rPr>
              <a:t>1. Semester</a:t>
            </a:r>
          </a:p>
        </p:txBody>
      </p:sp>
      <p:sp>
        <p:nvSpPr>
          <p:cNvPr id="88" name="Rectangle 7">
            <a:extLst>
              <a:ext uri="{FF2B5EF4-FFF2-40B4-BE49-F238E27FC236}">
                <a16:creationId xmlns:a16="http://schemas.microsoft.com/office/drawing/2014/main" id="{97F68BD7-6621-D94A-91A6-94501BE5B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458" y="5424554"/>
            <a:ext cx="117211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sz="1400" dirty="0">
                <a:solidFill>
                  <a:srgbClr val="FFFFFF">
                    <a:lumMod val="50000"/>
                  </a:srgbClr>
                </a:solidFill>
                <a:cs typeface="Univers"/>
              </a:rPr>
              <a:t>2. Semester</a:t>
            </a:r>
          </a:p>
        </p:txBody>
      </p:sp>
      <p:sp>
        <p:nvSpPr>
          <p:cNvPr id="89" name="Rectangle 21">
            <a:extLst>
              <a:ext uri="{FF2B5EF4-FFF2-40B4-BE49-F238E27FC236}">
                <a16:creationId xmlns:a16="http://schemas.microsoft.com/office/drawing/2014/main" id="{908C5C27-7902-4E4A-B3C6-E07A505D4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1781" y="5424554"/>
            <a:ext cx="117211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sz="1400">
                <a:solidFill>
                  <a:srgbClr val="FFFFFF">
                    <a:lumMod val="50000"/>
                  </a:srgbClr>
                </a:solidFill>
                <a:cs typeface="Univers"/>
              </a:rPr>
              <a:t>3. Semester</a:t>
            </a:r>
          </a:p>
        </p:txBody>
      </p:sp>
      <p:sp>
        <p:nvSpPr>
          <p:cNvPr id="90" name="Rectangle 22">
            <a:extLst>
              <a:ext uri="{FF2B5EF4-FFF2-40B4-BE49-F238E27FC236}">
                <a16:creationId xmlns:a16="http://schemas.microsoft.com/office/drawing/2014/main" id="{7E2AF454-6F09-2F40-B722-002E99926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3519" y="5424554"/>
            <a:ext cx="117211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sz="1400">
                <a:solidFill>
                  <a:srgbClr val="FFFFFF">
                    <a:lumMod val="50000"/>
                  </a:srgbClr>
                </a:solidFill>
                <a:cs typeface="Univers"/>
              </a:rPr>
              <a:t>4. Semester</a:t>
            </a:r>
          </a:p>
        </p:txBody>
      </p:sp>
      <p:sp>
        <p:nvSpPr>
          <p:cNvPr id="91" name="Rechteck 90">
            <a:extLst>
              <a:ext uri="{FF2B5EF4-FFF2-40B4-BE49-F238E27FC236}">
                <a16:creationId xmlns:a16="http://schemas.microsoft.com/office/drawing/2014/main" id="{956AFFF4-F435-2046-9989-EE4A02A44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654" y="871538"/>
            <a:ext cx="7380000" cy="293687"/>
          </a:xfrm>
          <a:prstGeom prst="rect">
            <a:avLst/>
          </a:prstGeom>
          <a:solidFill>
            <a:srgbClr val="009EE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Univers"/>
              </a:rPr>
              <a:t>Cognitive </a:t>
            </a:r>
            <a:r>
              <a:rPr kumimoji="0" lang="de-DE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Univers"/>
              </a:rPr>
              <a:t>Neuroscience</a:t>
            </a:r>
            <a:endParaRPr kumimoji="0" lang="de-DE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Univers"/>
            </a:endParaRPr>
          </a:p>
        </p:txBody>
      </p:sp>
      <p:sp>
        <p:nvSpPr>
          <p:cNvPr id="92" name="Rechteck 91">
            <a:extLst>
              <a:ext uri="{FF2B5EF4-FFF2-40B4-BE49-F238E27FC236}">
                <a16:creationId xmlns:a16="http://schemas.microsoft.com/office/drawing/2014/main" id="{33EE08BD-024A-0F43-98AE-949F7AC31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2692" y="1905757"/>
            <a:ext cx="4917600" cy="293687"/>
          </a:xfrm>
          <a:prstGeom prst="rect">
            <a:avLst/>
          </a:prstGeom>
          <a:solidFill>
            <a:srgbClr val="009EE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Univers"/>
              </a:rPr>
              <a:t>Neurobiology </a:t>
            </a:r>
            <a:r>
              <a:rPr kumimoji="0" lang="de-DE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Univers"/>
              </a:rPr>
              <a:t>of</a:t>
            </a: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Univers"/>
              </a:rPr>
              <a:t> Individual Differences</a:t>
            </a:r>
          </a:p>
        </p:txBody>
      </p:sp>
      <p:sp>
        <p:nvSpPr>
          <p:cNvPr id="93" name="Rechteck 92">
            <a:extLst>
              <a:ext uri="{FF2B5EF4-FFF2-40B4-BE49-F238E27FC236}">
                <a16:creationId xmlns:a16="http://schemas.microsoft.com/office/drawing/2014/main" id="{B8D60353-DEBB-904A-8914-D239BF1A4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479" y="1216277"/>
            <a:ext cx="4896000" cy="293688"/>
          </a:xfrm>
          <a:prstGeom prst="rect">
            <a:avLst/>
          </a:prstGeom>
          <a:solidFill>
            <a:srgbClr val="009EE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Univers"/>
              </a:rPr>
              <a:t>Psychobiology</a:t>
            </a:r>
            <a:endParaRPr kumimoji="0" lang="de-DE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Univers"/>
            </a:endParaRPr>
          </a:p>
        </p:txBody>
      </p:sp>
      <p:sp>
        <p:nvSpPr>
          <p:cNvPr id="94" name="Rechteck 93">
            <a:extLst>
              <a:ext uri="{FF2B5EF4-FFF2-40B4-BE49-F238E27FC236}">
                <a16:creationId xmlns:a16="http://schemas.microsoft.com/office/drawing/2014/main" id="{65DC1CD9-0CFC-D546-9F54-50F34A27B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479" y="1561017"/>
            <a:ext cx="4896000" cy="293688"/>
          </a:xfrm>
          <a:prstGeom prst="rect">
            <a:avLst/>
          </a:prstGeom>
          <a:solidFill>
            <a:srgbClr val="009EE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Univers"/>
              </a:rPr>
              <a:t>Developmental</a:t>
            </a: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Univers"/>
              </a:rPr>
              <a:t> </a:t>
            </a:r>
            <a:r>
              <a:rPr kumimoji="0" lang="de-DE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Univers"/>
              </a:rPr>
              <a:t>Neuroscience</a:t>
            </a:r>
            <a:endParaRPr kumimoji="0" lang="de-DE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Univers"/>
            </a:endParaRPr>
          </a:p>
        </p:txBody>
      </p:sp>
      <p:sp>
        <p:nvSpPr>
          <p:cNvPr id="95" name="Rechteck 94">
            <a:extLst>
              <a:ext uri="{FF2B5EF4-FFF2-40B4-BE49-F238E27FC236}">
                <a16:creationId xmlns:a16="http://schemas.microsoft.com/office/drawing/2014/main" id="{152F2C81-0D71-C74D-88D9-D5F0D33FC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479" y="2595236"/>
            <a:ext cx="4896000" cy="293688"/>
          </a:xfrm>
          <a:prstGeom prst="rect">
            <a:avLst/>
          </a:prstGeom>
          <a:solidFill>
            <a:srgbClr val="6AB023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Univers"/>
              </a:rPr>
              <a:t>Advanced Statistical Methods</a:t>
            </a:r>
          </a:p>
        </p:txBody>
      </p:sp>
      <p:sp>
        <p:nvSpPr>
          <p:cNvPr id="96" name="Rechteck 95">
            <a:extLst>
              <a:ext uri="{FF2B5EF4-FFF2-40B4-BE49-F238E27FC236}">
                <a16:creationId xmlns:a16="http://schemas.microsoft.com/office/drawing/2014/main" id="{70EFCC33-04E0-4943-8C06-7D4E6D56C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068" y="3284715"/>
            <a:ext cx="7375324" cy="293687"/>
          </a:xfrm>
          <a:prstGeom prst="rect">
            <a:avLst/>
          </a:prstGeom>
          <a:solidFill>
            <a:srgbClr val="F07D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Univers"/>
              </a:rPr>
              <a:t>Human </a:t>
            </a:r>
            <a:r>
              <a:rPr kumimoji="0" lang="de-DE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Univers"/>
              </a:rPr>
              <a:t>Factors</a:t>
            </a:r>
            <a:endParaRPr kumimoji="0" lang="de-DE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Univers"/>
            </a:endParaRPr>
          </a:p>
        </p:txBody>
      </p:sp>
      <p:sp>
        <p:nvSpPr>
          <p:cNvPr id="97" name="Rechteck 96">
            <a:extLst>
              <a:ext uri="{FF2B5EF4-FFF2-40B4-BE49-F238E27FC236}">
                <a16:creationId xmlns:a16="http://schemas.microsoft.com/office/drawing/2014/main" id="{306FE15B-E199-8845-B01F-AF8F3608F2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4654" y="3629454"/>
            <a:ext cx="2438400" cy="295200"/>
          </a:xfrm>
          <a:prstGeom prst="rect">
            <a:avLst/>
          </a:prstGeom>
          <a:solidFill>
            <a:srgbClr val="F07D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Univers"/>
              </a:rPr>
              <a:t>Occupational Health</a:t>
            </a:r>
          </a:p>
        </p:txBody>
      </p:sp>
      <p:grpSp>
        <p:nvGrpSpPr>
          <p:cNvPr id="98" name="Gruppieren 97">
            <a:extLst>
              <a:ext uri="{FF2B5EF4-FFF2-40B4-BE49-F238E27FC236}">
                <a16:creationId xmlns:a16="http://schemas.microsoft.com/office/drawing/2014/main" id="{7BD78AD0-B9E9-C04C-816F-13050D0D1A72}"/>
              </a:ext>
            </a:extLst>
          </p:cNvPr>
          <p:cNvGrpSpPr/>
          <p:nvPr/>
        </p:nvGrpSpPr>
        <p:grpSpPr>
          <a:xfrm>
            <a:off x="800479" y="2939976"/>
            <a:ext cx="9860977" cy="293687"/>
            <a:chOff x="871537" y="3516160"/>
            <a:chExt cx="9860977" cy="293687"/>
          </a:xfrm>
        </p:grpSpPr>
        <p:sp>
          <p:nvSpPr>
            <p:cNvPr id="99" name="Rechteck 98">
              <a:extLst>
                <a:ext uri="{FF2B5EF4-FFF2-40B4-BE49-F238E27FC236}">
                  <a16:creationId xmlns:a16="http://schemas.microsoft.com/office/drawing/2014/main" id="{3A66E5C1-4E53-D348-B30C-2894CFF6D8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1537" y="3516160"/>
              <a:ext cx="4890889" cy="293687"/>
            </a:xfrm>
            <a:prstGeom prst="rect">
              <a:avLst/>
            </a:prstGeom>
            <a:solidFill>
              <a:srgbClr val="007D4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Univers"/>
                </a:rPr>
                <a:t>Applied Cognitive </a:t>
              </a: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Univers"/>
                </a:rPr>
                <a:t>Neuroscience</a:t>
              </a:r>
              <a:endPara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Univers"/>
              </a:endParaRPr>
            </a:p>
          </p:txBody>
        </p:sp>
        <p:sp>
          <p:nvSpPr>
            <p:cNvPr id="100" name="Rechteck 99">
              <a:extLst>
                <a:ext uri="{FF2B5EF4-FFF2-40B4-BE49-F238E27FC236}">
                  <a16:creationId xmlns:a16="http://schemas.microsoft.com/office/drawing/2014/main" id="{FA916A45-3B1B-E940-9666-66442A0C00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751" y="3516160"/>
              <a:ext cx="2466600" cy="293687"/>
            </a:xfrm>
            <a:prstGeom prst="rect">
              <a:avLst/>
            </a:prstGeom>
            <a:solidFill>
              <a:srgbClr val="007D4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Univers"/>
                </a:rPr>
                <a:t>Internship</a:t>
              </a:r>
              <a:endPara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Univers"/>
              </a:endParaRPr>
            </a:p>
          </p:txBody>
        </p:sp>
        <p:sp>
          <p:nvSpPr>
            <p:cNvPr id="101" name="Rechteck 100">
              <a:extLst>
                <a:ext uri="{FF2B5EF4-FFF2-40B4-BE49-F238E27FC236}">
                  <a16:creationId xmlns:a16="http://schemas.microsoft.com/office/drawing/2014/main" id="{53D7B16F-3696-474D-A204-8BF641DDDE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83576" y="3516953"/>
              <a:ext cx="2448938" cy="292100"/>
            </a:xfrm>
            <a:prstGeom prst="rect">
              <a:avLst/>
            </a:prstGeom>
            <a:solidFill>
              <a:srgbClr val="009BA4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Univers"/>
                </a:rPr>
                <a:t>Masterarbeit</a:t>
              </a:r>
            </a:p>
          </p:txBody>
        </p:sp>
      </p:grpSp>
      <p:sp>
        <p:nvSpPr>
          <p:cNvPr id="102" name="Rechteck 101">
            <a:extLst>
              <a:ext uri="{FF2B5EF4-FFF2-40B4-BE49-F238E27FC236}">
                <a16:creationId xmlns:a16="http://schemas.microsoft.com/office/drawing/2014/main" id="{46676664-34B0-984D-A4F0-5A2D53536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479" y="2250496"/>
            <a:ext cx="4896000" cy="293688"/>
          </a:xfrm>
          <a:prstGeom prst="rect">
            <a:avLst/>
          </a:prstGeom>
          <a:solidFill>
            <a:srgbClr val="6AB023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Univers"/>
              </a:rPr>
              <a:t>Cognitive Neuroscience Methods</a:t>
            </a:r>
          </a:p>
        </p:txBody>
      </p:sp>
      <p:sp>
        <p:nvSpPr>
          <p:cNvPr id="103" name="Rechteck 102">
            <a:extLst>
              <a:ext uri="{FF2B5EF4-FFF2-40B4-BE49-F238E27FC236}">
                <a16:creationId xmlns:a16="http://schemas.microsoft.com/office/drawing/2014/main" id="{9478C989-674E-DC47-A2B5-78005CE1C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067" y="3975706"/>
            <a:ext cx="4895850" cy="280800"/>
          </a:xfrm>
          <a:prstGeom prst="rect">
            <a:avLst/>
          </a:prstGeom>
          <a:solidFill>
            <a:srgbClr val="F07D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lvl="0" algn="ctr" defTabSz="914400">
              <a:defRPr/>
            </a:pPr>
            <a:r>
              <a:rPr lang="de-DE" sz="1400" kern="0" dirty="0" err="1">
                <a:solidFill>
                  <a:srgbClr val="FFFFFF"/>
                </a:solidFill>
                <a:cs typeface="Univers"/>
              </a:rPr>
              <a:t>Psychoendocrinology</a:t>
            </a:r>
            <a:r>
              <a:rPr lang="de-DE" sz="1400" kern="0" dirty="0">
                <a:solidFill>
                  <a:srgbClr val="FFFFFF"/>
                </a:solidFill>
                <a:cs typeface="Univers"/>
              </a:rPr>
              <a:t> </a:t>
            </a:r>
            <a:r>
              <a:rPr lang="de-DE" sz="1400" kern="0" dirty="0" err="1">
                <a:solidFill>
                  <a:srgbClr val="FFFFFF"/>
                </a:solidFill>
                <a:cs typeface="Univers"/>
              </a:rPr>
              <a:t>and</a:t>
            </a:r>
            <a:r>
              <a:rPr lang="de-DE" sz="1400" kern="0" dirty="0">
                <a:solidFill>
                  <a:srgbClr val="FFFFFF"/>
                </a:solidFill>
                <a:cs typeface="Univers"/>
              </a:rPr>
              <a:t> -</a:t>
            </a:r>
            <a:r>
              <a:rPr lang="de-DE" sz="1400" kern="0" dirty="0" err="1">
                <a:solidFill>
                  <a:srgbClr val="FFFFFF"/>
                </a:solidFill>
                <a:cs typeface="Univers"/>
              </a:rPr>
              <a:t>immunology</a:t>
            </a:r>
            <a:endParaRPr kumimoji="0" lang="de-DE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Univers"/>
            </a:endParaRPr>
          </a:p>
        </p:txBody>
      </p:sp>
      <p:sp>
        <p:nvSpPr>
          <p:cNvPr id="105" name="Rechteck 104">
            <a:extLst>
              <a:ext uri="{FF2B5EF4-FFF2-40B4-BE49-F238E27FC236}">
                <a16:creationId xmlns:a16="http://schemas.microsoft.com/office/drawing/2014/main" id="{EA3E626E-7ED2-9B4F-B61A-F1252F77B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592" y="4307558"/>
            <a:ext cx="4887912" cy="295200"/>
          </a:xfrm>
          <a:prstGeom prst="rect">
            <a:avLst/>
          </a:prstGeom>
          <a:solidFill>
            <a:srgbClr val="F07D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lvl="0" algn="ctr" defTabSz="914400">
              <a:defRPr/>
            </a:pPr>
            <a:r>
              <a:rPr lang="en-US" sz="1400" kern="0" dirty="0">
                <a:solidFill>
                  <a:srgbClr val="FFFFFF"/>
                </a:solidFill>
                <a:cs typeface="Univers"/>
              </a:rPr>
              <a:t>Digitally Embodied Perception and Cognition </a:t>
            </a:r>
            <a:endParaRPr kumimoji="0" lang="de-DE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Univers"/>
            </a:endParaRPr>
          </a:p>
        </p:txBody>
      </p:sp>
      <p:sp>
        <p:nvSpPr>
          <p:cNvPr id="107" name="Rechteck 106">
            <a:extLst>
              <a:ext uri="{FF2B5EF4-FFF2-40B4-BE49-F238E27FC236}">
                <a16:creationId xmlns:a16="http://schemas.microsoft.com/office/drawing/2014/main" id="{19382DF5-7681-D44E-82BF-9086CDC69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7692" y="5008046"/>
            <a:ext cx="4927600" cy="292100"/>
          </a:xfrm>
          <a:prstGeom prst="rect">
            <a:avLst/>
          </a:prstGeom>
          <a:solidFill>
            <a:srgbClr val="F07D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Univers"/>
              </a:rPr>
              <a:t>Psychiatrie</a:t>
            </a:r>
          </a:p>
        </p:txBody>
      </p:sp>
      <p:sp>
        <p:nvSpPr>
          <p:cNvPr id="108" name="Rechteck 39">
            <a:extLst>
              <a:ext uri="{FF2B5EF4-FFF2-40B4-BE49-F238E27FC236}">
                <a16:creationId xmlns:a16="http://schemas.microsoft.com/office/drawing/2014/main" id="{57BF7406-7DE7-0845-9B06-FB330372F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8129" y="3291100"/>
            <a:ext cx="2489200" cy="165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500">
                <a:solidFill>
                  <a:srgbClr val="001D4B"/>
                </a:solidFill>
                <a:latin typeface="Univers 45 Light" panose="02000803050000020003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500">
                <a:solidFill>
                  <a:srgbClr val="001D4B"/>
                </a:solidFill>
                <a:latin typeface="Univers 45 Light" panose="02000803050000020003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500">
                <a:solidFill>
                  <a:srgbClr val="001D4B"/>
                </a:solidFill>
                <a:latin typeface="Univers 45 Light" panose="02000803050000020003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500">
                <a:solidFill>
                  <a:srgbClr val="001D4B"/>
                </a:solidFill>
                <a:latin typeface="Univers 45 Light" panose="02000803050000020003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500">
                <a:solidFill>
                  <a:srgbClr val="001D4B"/>
                </a:solidFill>
                <a:latin typeface="Univers 45 Light" panose="02000803050000020003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rgbClr val="001D4B"/>
                </a:solidFill>
                <a:latin typeface="Univers 45 Light" panose="02000803050000020003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rgbClr val="001D4B"/>
                </a:solidFill>
                <a:latin typeface="Univers 45 Light" panose="02000803050000020003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rgbClr val="001D4B"/>
                </a:solidFill>
                <a:latin typeface="Univers 45 Light" panose="02000803050000020003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rgbClr val="001D4B"/>
                </a:solidFill>
                <a:latin typeface="Univers 45 Light" panose="02000803050000020003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600" dirty="0">
                <a:solidFill>
                  <a:srgbClr val="E46C0A"/>
                </a:solidFill>
                <a:latin typeface="Open Sans"/>
              </a:rPr>
              <a:t>frei wählbar</a:t>
            </a:r>
          </a:p>
          <a:p>
            <a:pPr algn="ctr"/>
            <a:r>
              <a:rPr lang="de-DE" altLang="de-DE" sz="1600" dirty="0">
                <a:solidFill>
                  <a:srgbClr val="E46C0A"/>
                </a:solidFill>
                <a:latin typeface="Open Sans"/>
              </a:rPr>
              <a:t>15 LP</a:t>
            </a:r>
          </a:p>
        </p:txBody>
      </p:sp>
      <p:grpSp>
        <p:nvGrpSpPr>
          <p:cNvPr id="109" name="Gruppieren 108">
            <a:extLst>
              <a:ext uri="{FF2B5EF4-FFF2-40B4-BE49-F238E27FC236}">
                <a16:creationId xmlns:a16="http://schemas.microsoft.com/office/drawing/2014/main" id="{C0AD7A64-4F5C-9B48-949C-83A1B79F12B4}"/>
              </a:ext>
            </a:extLst>
          </p:cNvPr>
          <p:cNvGrpSpPr/>
          <p:nvPr/>
        </p:nvGrpSpPr>
        <p:grpSpPr>
          <a:xfrm>
            <a:off x="8264421" y="848400"/>
            <a:ext cx="2342858" cy="1368000"/>
            <a:chOff x="8507531" y="1458000"/>
            <a:chExt cx="2096848" cy="1368000"/>
          </a:xfrm>
        </p:grpSpPr>
        <p:sp>
          <p:nvSpPr>
            <p:cNvPr id="110" name="Rechteck 109">
              <a:extLst>
                <a:ext uri="{FF2B5EF4-FFF2-40B4-BE49-F238E27FC236}">
                  <a16:creationId xmlns:a16="http://schemas.microsoft.com/office/drawing/2014/main" id="{B5185FFA-0596-4049-AB75-13991556FE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7531" y="1458000"/>
              <a:ext cx="2096848" cy="1368000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rgbClr val="FFFFFF">
                  <a:lumMod val="8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grpSp>
          <p:nvGrpSpPr>
            <p:cNvPr id="111" name="Gruppieren 110">
              <a:extLst>
                <a:ext uri="{FF2B5EF4-FFF2-40B4-BE49-F238E27FC236}">
                  <a16:creationId xmlns:a16="http://schemas.microsoft.com/office/drawing/2014/main" id="{5D7DEECE-16C6-DE4D-ACF1-6F3B6914D944}"/>
                </a:ext>
              </a:extLst>
            </p:cNvPr>
            <p:cNvGrpSpPr/>
            <p:nvPr/>
          </p:nvGrpSpPr>
          <p:grpSpPr>
            <a:xfrm>
              <a:off x="8535668" y="1480133"/>
              <a:ext cx="2031909" cy="1324695"/>
              <a:chOff x="8520112" y="1481138"/>
              <a:chExt cx="2243139" cy="1324695"/>
            </a:xfrm>
          </p:grpSpPr>
          <p:sp>
            <p:nvSpPr>
              <p:cNvPr id="112" name="Rechteck 111">
                <a:extLst>
                  <a:ext uri="{FF2B5EF4-FFF2-40B4-BE49-F238E27FC236}">
                    <a16:creationId xmlns:a16="http://schemas.microsoft.com/office/drawing/2014/main" id="{0F9D3770-56BC-4040-94F8-16E84544E2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20113" y="1481138"/>
                <a:ext cx="2241550" cy="293687"/>
              </a:xfrm>
              <a:prstGeom prst="rect">
                <a:avLst/>
              </a:prstGeom>
              <a:solidFill>
                <a:srgbClr val="009EE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cs typeface="Univers"/>
                  </a:rPr>
                  <a:t>Grundlagen</a:t>
                </a:r>
              </a:p>
            </p:txBody>
          </p:sp>
          <p:sp>
            <p:nvSpPr>
              <p:cNvPr id="113" name="Rechteck 112">
                <a:extLst>
                  <a:ext uri="{FF2B5EF4-FFF2-40B4-BE49-F238E27FC236}">
                    <a16:creationId xmlns:a16="http://schemas.microsoft.com/office/drawing/2014/main" id="{4C425636-CCA2-0E40-B013-5220460671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20113" y="1825877"/>
                <a:ext cx="2243138" cy="288099"/>
              </a:xfrm>
              <a:prstGeom prst="rect">
                <a:avLst/>
              </a:prstGeom>
              <a:solidFill>
                <a:srgbClr val="6AB023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cs typeface="Univers"/>
                  </a:rPr>
                  <a:t>Methoden</a:t>
                </a:r>
              </a:p>
            </p:txBody>
          </p:sp>
          <p:sp>
            <p:nvSpPr>
              <p:cNvPr id="114" name="Rechteck 113">
                <a:extLst>
                  <a:ext uri="{FF2B5EF4-FFF2-40B4-BE49-F238E27FC236}">
                    <a16:creationId xmlns:a16="http://schemas.microsoft.com/office/drawing/2014/main" id="{BE4B89C3-A9F1-8F4A-A75E-2CD7162D0F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20112" y="2165028"/>
                <a:ext cx="2243137" cy="299278"/>
              </a:xfrm>
              <a:prstGeom prst="rect">
                <a:avLst/>
              </a:prstGeom>
              <a:solidFill>
                <a:srgbClr val="007D4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cs typeface="Univers"/>
                  </a:rPr>
                  <a:t>Anwendungen</a:t>
                </a:r>
              </a:p>
            </p:txBody>
          </p:sp>
          <p:sp>
            <p:nvSpPr>
              <p:cNvPr id="115" name="Rechteck 114">
                <a:extLst>
                  <a:ext uri="{FF2B5EF4-FFF2-40B4-BE49-F238E27FC236}">
                    <a16:creationId xmlns:a16="http://schemas.microsoft.com/office/drawing/2014/main" id="{C40D16C6-A142-F146-9FB8-A6D96F47E7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20112" y="2521849"/>
                <a:ext cx="2243138" cy="283984"/>
              </a:xfrm>
              <a:prstGeom prst="rect">
                <a:avLst/>
              </a:prstGeom>
              <a:solidFill>
                <a:srgbClr val="F07D00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cs typeface="Univers"/>
                  </a:rPr>
                  <a:t>Wahlpflicht (6/9 LP)</a:t>
                </a:r>
              </a:p>
            </p:txBody>
          </p:sp>
        </p:grpSp>
      </p:grpSp>
      <p:sp>
        <p:nvSpPr>
          <p:cNvPr id="116" name="Rechteck 115">
            <a:extLst>
              <a:ext uri="{FF2B5EF4-FFF2-40B4-BE49-F238E27FC236}">
                <a16:creationId xmlns:a16="http://schemas.microsoft.com/office/drawing/2014/main" id="{19382DF5-7681-D44E-82BF-9086CDC69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1241" y="4661794"/>
            <a:ext cx="2441577" cy="292100"/>
          </a:xfrm>
          <a:prstGeom prst="rect">
            <a:avLst/>
          </a:prstGeom>
          <a:solidFill>
            <a:srgbClr val="F07D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Univers"/>
              </a:rPr>
              <a:t>Diagnostik</a:t>
            </a:r>
          </a:p>
        </p:txBody>
      </p:sp>
    </p:spTree>
    <p:extLst>
      <p:ext uri="{BB962C8B-B14F-4D97-AF65-F5344CB8AC3E}">
        <p14:creationId xmlns:p14="http://schemas.microsoft.com/office/powerpoint/2010/main" val="20050849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7F889-0E0C-E33D-9256-9C848CDC4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93689B-9025-0950-D14C-D1CD0BBEC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a typeface="Open Sans"/>
                <a:cs typeface="Open Sans"/>
              </a:rPr>
              <a:t>Was kann man mit dem CAN Master machen?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ADBBAB-C84C-F3B1-CDA3-489F78EB38C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2" y="1030288"/>
            <a:ext cx="9903016" cy="4344987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>
                <a:ea typeface="Open Sans"/>
                <a:cs typeface="Open Sans"/>
              </a:rPr>
              <a:t>Forschung &amp; Wissenschaft: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b="0" dirty="0">
                <a:ea typeface="Open Sans"/>
                <a:cs typeface="Open Sans"/>
              </a:rPr>
              <a:t>neurokognitive Forschung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b="0" dirty="0">
                <a:ea typeface="Open Sans"/>
                <a:cs typeface="Open Sans"/>
              </a:rPr>
              <a:t>interdisziplinäre Forschung (z.B. Ernährung, Verkehr, Gerontologie, Pharmabereich)</a:t>
            </a:r>
            <a:br>
              <a:rPr lang="de-DE" b="0" dirty="0">
                <a:ea typeface="Open Sans"/>
                <a:cs typeface="Open Sans"/>
              </a:rPr>
            </a:br>
            <a:endParaRPr lang="de-DE" b="0" u="sng" dirty="0">
              <a:ea typeface="Open Sans"/>
              <a:cs typeface="Open Sans"/>
            </a:endParaRPr>
          </a:p>
          <a:p>
            <a:r>
              <a:rPr lang="de-DE" dirty="0">
                <a:ea typeface="Open Sans"/>
                <a:cs typeface="Open Sans"/>
              </a:rPr>
              <a:t>Angewandte Bereiche: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b="0" dirty="0" err="1">
                <a:ea typeface="Open Sans"/>
                <a:cs typeface="Open Sans"/>
              </a:rPr>
              <a:t>data</a:t>
            </a:r>
            <a:r>
              <a:rPr lang="de-DE" b="0" dirty="0">
                <a:ea typeface="Open Sans"/>
                <a:cs typeface="Open Sans"/>
              </a:rPr>
              <a:t> </a:t>
            </a:r>
            <a:r>
              <a:rPr lang="de-DE" b="0" dirty="0" err="1">
                <a:ea typeface="Open Sans"/>
                <a:cs typeface="Open Sans"/>
              </a:rPr>
              <a:t>science</a:t>
            </a:r>
            <a:r>
              <a:rPr lang="de-DE" b="0" dirty="0">
                <a:ea typeface="Open Sans"/>
                <a:cs typeface="Open Sans"/>
              </a:rPr>
              <a:t> und Analyse komplexer Verhaltensdaten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b="0" dirty="0">
                <a:ea typeface="Open Sans"/>
                <a:cs typeface="Open Sans"/>
              </a:rPr>
              <a:t>nicht-therapeutische Neuropsychologie (z.B. Diagnostik, Testentwicklung)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b="0" dirty="0">
                <a:ea typeface="Open Sans"/>
                <a:cs typeface="Open Sans"/>
              </a:rPr>
              <a:t>User Experience (UX) design &amp; Human-</a:t>
            </a:r>
            <a:r>
              <a:rPr lang="de-DE" b="0" dirty="0" err="1">
                <a:ea typeface="Open Sans"/>
                <a:cs typeface="Open Sans"/>
              </a:rPr>
              <a:t>Machine</a:t>
            </a:r>
            <a:r>
              <a:rPr lang="de-DE" b="0" dirty="0">
                <a:ea typeface="Open Sans"/>
                <a:cs typeface="Open Sans"/>
              </a:rPr>
              <a:t> Interaction (auch im Start-up Umfeld)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b="0" dirty="0">
                <a:ea typeface="Open Sans"/>
                <a:cs typeface="Open Sans"/>
              </a:rPr>
              <a:t>Neurotechnologie &amp; Medizintechnik</a:t>
            </a:r>
            <a:br>
              <a:rPr lang="de-DE" b="0" dirty="0">
                <a:ea typeface="Open Sans"/>
                <a:cs typeface="Open Sans"/>
              </a:rPr>
            </a:br>
            <a:endParaRPr lang="de-DE" dirty="0">
              <a:ea typeface="Open Sans"/>
              <a:cs typeface="Open Sans"/>
            </a:endParaRPr>
          </a:p>
          <a:p>
            <a:r>
              <a:rPr lang="de-DE" dirty="0">
                <a:ea typeface="Open Sans"/>
                <a:cs typeface="Open Sans"/>
              </a:rPr>
              <a:t>Beratung und Praxis: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 dirty="0">
                <a:ea typeface="Open Sans"/>
                <a:cs typeface="Open Sans"/>
              </a:rPr>
              <a:t>Consulting im Bereich Gesundheitsforschung, Demenzprävention oder Bildung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 dirty="0">
                <a:ea typeface="Open Sans"/>
                <a:cs typeface="Open Sans"/>
              </a:rPr>
              <a:t>Mitarbeit in innovativen Unternehmen, z.B. DeepMind, generell Start-ups</a:t>
            </a:r>
          </a:p>
          <a:p>
            <a:endParaRPr lang="de-DE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33726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BE83C-5F46-7CE9-209B-1DED4DA30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748C1D-07D4-0FDF-0D11-0A8E4ED24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Bewerbungsverfahren im Überblick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76F0F3-4B70-6866-7BE4-A823606012D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1" y="948286"/>
            <a:ext cx="10580688" cy="4344987"/>
          </a:xfrm>
        </p:spPr>
        <p:txBody>
          <a:bodyPr/>
          <a:lstStyle/>
          <a:p>
            <a:pPr marR="0" lvl="0" fontAlgn="base">
              <a:spcAft>
                <a:spcPct val="0"/>
              </a:spcAft>
              <a:buClrTx/>
              <a:buSzTx/>
              <a:tabLst/>
              <a:defRPr/>
            </a:pPr>
            <a:r>
              <a:rPr lang="de-DE" altLang="de-DE" sz="2000" b="0"/>
              <a:t>1. Selbstständiges Prüfen der Zugangsvoraussetzungen:</a:t>
            </a:r>
          </a:p>
          <a:p>
            <a:pPr marL="342900" marR="0" lvl="0" indent="-342900" fontAlgn="base">
              <a:lnSpc>
                <a:spcPts val="14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altLang="de-DE" sz="2000" b="0"/>
              <a:t>erster berufsqualifizierender Hochschulabschluss </a:t>
            </a:r>
          </a:p>
          <a:p>
            <a:pPr marL="342900" marR="0" lvl="0" indent="-342900" fontAlgn="base">
              <a:lnSpc>
                <a:spcPts val="14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altLang="de-DE" sz="2000" b="0"/>
              <a:t>der Nachweis besonderer Fachkenntnisse</a:t>
            </a:r>
          </a:p>
          <a:p>
            <a:pPr marL="342900" marR="0" lvl="0" indent="-342900" fontAlgn="base">
              <a:lnSpc>
                <a:spcPts val="14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altLang="de-DE" sz="2000" b="0"/>
              <a:t>Englischkenntnisse auf Niveau B2</a:t>
            </a:r>
          </a:p>
          <a:p>
            <a:pPr marL="342900" marR="0" lvl="0" indent="-342900" fontAlgn="base">
              <a:lnSpc>
                <a:spcPts val="1400"/>
              </a:lnSpc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lang="de-DE" altLang="de-DE" sz="2000"/>
              <a:t>Mit dem B.Sc. Psychologie an der TUD in der Regel alle Kriterien erfüllt</a:t>
            </a:r>
          </a:p>
          <a:p>
            <a:pPr marR="0" lvl="0" fontAlgn="base">
              <a:spcAft>
                <a:spcPct val="0"/>
              </a:spcAft>
              <a:buClrTx/>
              <a:buSzTx/>
              <a:tabLst/>
              <a:defRPr/>
            </a:pPr>
            <a:r>
              <a:rPr lang="de-DE" altLang="de-DE" sz="2000" b="0"/>
              <a:t>2. Online-Bewerbung zum Studium über </a:t>
            </a:r>
            <a:r>
              <a:rPr lang="de-DE" altLang="de-DE" sz="2000" b="0" err="1"/>
              <a:t>selma</a:t>
            </a:r>
            <a:r>
              <a:rPr lang="de-DE" altLang="de-DE" sz="2000" b="0"/>
              <a:t> (Bewerbungsportal)</a:t>
            </a:r>
          </a:p>
          <a:p>
            <a:pPr marR="0" lvl="0" fontAlgn="base">
              <a:spcAft>
                <a:spcPct val="0"/>
              </a:spcAft>
              <a:buClrTx/>
              <a:buSzTx/>
              <a:tabLst/>
              <a:defRPr/>
            </a:pPr>
            <a:r>
              <a:rPr lang="de-DE" altLang="de-DE" sz="2000" b="0"/>
              <a:t>3. Antrag auf Teilnahme am Eignungsfeststellungsverfahren</a:t>
            </a:r>
          </a:p>
          <a:p>
            <a:pPr marR="0" lvl="0" fontAlgn="base">
              <a:spcAft>
                <a:spcPct val="0"/>
              </a:spcAft>
              <a:buClrTx/>
              <a:buSzTx/>
              <a:tabLst/>
              <a:defRPr/>
            </a:pPr>
            <a:r>
              <a:rPr lang="de-DE" altLang="de-DE" sz="2000" b="0"/>
              <a:t>4. Versand der Eignungs- &amp; Ablehnungsbescheide</a:t>
            </a:r>
          </a:p>
          <a:p>
            <a:pPr marR="0" lvl="0" fontAlgn="base">
              <a:spcAft>
                <a:spcPct val="0"/>
              </a:spcAft>
              <a:buClrTx/>
              <a:buSzTx/>
              <a:tabLst/>
              <a:defRPr/>
            </a:pPr>
            <a:r>
              <a:rPr lang="de-DE" altLang="de-DE" sz="2000" b="0"/>
              <a:t>5. Versand der Zulassungsbescheide durch das Immatrikulationsamt der TUD</a:t>
            </a:r>
          </a:p>
          <a:p>
            <a:endParaRPr lang="de-DE" b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006E44A-786A-890B-86AF-89C78C112A4A}"/>
              </a:ext>
            </a:extLst>
          </p:cNvPr>
          <p:cNvSpPr txBox="1"/>
          <p:nvPr/>
        </p:nvSpPr>
        <p:spPr>
          <a:xfrm>
            <a:off x="11230303" y="134733"/>
            <a:ext cx="192339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accent1"/>
                </a:solidFill>
              </a:rPr>
              <a:t>CAN</a:t>
            </a:r>
          </a:p>
        </p:txBody>
      </p:sp>
    </p:spTree>
    <p:extLst>
      <p:ext uri="{BB962C8B-B14F-4D97-AF65-F5344CB8AC3E}">
        <p14:creationId xmlns:p14="http://schemas.microsoft.com/office/powerpoint/2010/main" val="21778400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B57CE-3223-E82C-28E6-E90AF05CE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379FC3-2D79-DC6A-4AC6-BEF8FEDDA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Bewerbungsverfahren im Detail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8516F3-CD3E-F97D-4EE0-81573475E3F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2" y="901306"/>
            <a:ext cx="10580688" cy="4344987"/>
          </a:xfrm>
        </p:spPr>
        <p:txBody>
          <a:bodyPr/>
          <a:lstStyle/>
          <a:p>
            <a:r>
              <a:rPr lang="de-DE" sz="2000"/>
              <a:t>2. Online-Bewerbung zum Studium über </a:t>
            </a:r>
            <a:r>
              <a:rPr lang="de-DE" sz="2000" err="1"/>
              <a:t>selma</a:t>
            </a:r>
            <a:endParaRPr lang="de-DE" sz="2000"/>
          </a:p>
          <a:p>
            <a:endParaRPr lang="de-DE" b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/>
              <a:t>Registrierung als </a:t>
            </a:r>
            <a:r>
              <a:rPr lang="de-DE" b="0" err="1"/>
              <a:t>Bewerber:in</a:t>
            </a:r>
            <a:r>
              <a:rPr lang="de-DE" b="0"/>
              <a:t> (oder bestehender Account)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/>
              <a:t>Auswahl des Studiengangs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/>
              <a:t>Aufforderung zur Einreichung der relevanten Dokumente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93941F8-D610-05CA-32AC-9F69234EF427}"/>
              </a:ext>
            </a:extLst>
          </p:cNvPr>
          <p:cNvSpPr txBox="1"/>
          <p:nvPr/>
        </p:nvSpPr>
        <p:spPr>
          <a:xfrm>
            <a:off x="11230303" y="134733"/>
            <a:ext cx="192339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accent1"/>
                </a:solidFill>
              </a:rPr>
              <a:t>CAN</a:t>
            </a:r>
          </a:p>
        </p:txBody>
      </p:sp>
      <p:pic>
        <p:nvPicPr>
          <p:cNvPr id="6" name="Inhaltsplatzhalter 6">
            <a:extLst>
              <a:ext uri="{FF2B5EF4-FFF2-40B4-BE49-F238E27FC236}">
                <a16:creationId xmlns:a16="http://schemas.microsoft.com/office/drawing/2014/main" id="{E240F599-1B77-A9CF-4967-ACE2926EB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5356" y="1320928"/>
            <a:ext cx="5221288" cy="261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468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8F7AC-7BFF-EF01-12E1-E3FA90C3E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33A31C-315C-3D64-883E-D9CF81792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Bewerbungsverfahren im Detail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41EF7D-3908-36A5-2BB4-E04BEDC484F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1" y="1030289"/>
            <a:ext cx="10580688" cy="4799012"/>
          </a:xfrm>
        </p:spPr>
        <p:txBody>
          <a:bodyPr/>
          <a:lstStyle/>
          <a:p>
            <a:r>
              <a:rPr lang="de-DE" sz="1800" dirty="0"/>
              <a:t>3. Einreichung des Antrags auf Teilnahme am Eignungsfeststellungsverfahren</a:t>
            </a:r>
          </a:p>
          <a:p>
            <a:r>
              <a:rPr lang="de-DE" sz="1800" dirty="0"/>
              <a:t>Ab 2025 digital </a:t>
            </a:r>
          </a:p>
          <a:p>
            <a:r>
              <a:rPr lang="de-DE" sz="1800" b="0" dirty="0"/>
              <a:t>Benötigt werden: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de-DE" sz="1800" b="1" dirty="0"/>
              <a:t>Unterschriebenes Bewerbungsanschreiben </a:t>
            </a:r>
            <a:r>
              <a:rPr lang="de-DE" sz="1800" b="0" dirty="0"/>
              <a:t> (aus </a:t>
            </a:r>
            <a:r>
              <a:rPr lang="de-DE" sz="1800" b="0" dirty="0" err="1"/>
              <a:t>selma</a:t>
            </a:r>
            <a:r>
              <a:rPr lang="de-DE" sz="1800" dirty="0"/>
              <a:t>, digital oder händisch unterschrieben</a:t>
            </a:r>
            <a:r>
              <a:rPr lang="de-DE" sz="1800" b="0" dirty="0"/>
              <a:t>)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de-DE" sz="1800" dirty="0"/>
              <a:t>Formgebundenes </a:t>
            </a:r>
            <a:r>
              <a:rPr lang="de-DE" sz="1800" b="1" dirty="0">
                <a:hlinkClick r:id="rId2"/>
              </a:rPr>
              <a:t>Antragsformular</a:t>
            </a:r>
            <a:r>
              <a:rPr lang="de-DE" sz="1800" dirty="0"/>
              <a:t> zur Feststellung der besonderen Eignung für den Master-Studiengang CAN</a:t>
            </a:r>
            <a:endParaRPr lang="de-DE" sz="1800" b="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de-DE" sz="1800" b="1" dirty="0"/>
              <a:t>Zeugnis erster berufsqualifizierender Hochschulabschluss</a:t>
            </a:r>
            <a:r>
              <a:rPr lang="de-DE" sz="1800" b="0" dirty="0"/>
              <a:t>, i.d.R. B.Sc. Psychologie an der TUD</a:t>
            </a:r>
          </a:p>
          <a:p>
            <a:pPr marL="269875" lvl="1"/>
            <a:r>
              <a:rPr lang="de-DE" sz="1800" b="0" dirty="0"/>
              <a:t>alternativ Nachweis über bereits erbrachte Studienleistungen im Umfang von mindestens 80% durch </a:t>
            </a:r>
            <a:r>
              <a:rPr lang="de-DE" sz="1800" b="0" dirty="0" err="1"/>
              <a:t>Transcript</a:t>
            </a:r>
            <a:r>
              <a:rPr lang="de-DE" sz="1800" b="0" dirty="0"/>
              <a:t> </a:t>
            </a:r>
            <a:r>
              <a:rPr lang="de-DE" sz="1800" b="0" dirty="0" err="1"/>
              <a:t>of</a:t>
            </a:r>
            <a:r>
              <a:rPr lang="de-DE" sz="1800" b="0" dirty="0"/>
              <a:t> Records/ Leistungsübersicht</a:t>
            </a:r>
            <a:endParaRPr lang="de-DE" sz="1800" dirty="0"/>
          </a:p>
          <a:p>
            <a:pPr lvl="1" indent="269875">
              <a:buFont typeface="Arial" panose="020B0604020202020204" pitchFamily="34" charset="0"/>
              <a:buChar char="•"/>
            </a:pPr>
            <a:r>
              <a:rPr lang="de-DE" sz="1800" b="1" dirty="0"/>
              <a:t>Sprachnachweis Englisch B2 </a:t>
            </a:r>
            <a:r>
              <a:rPr lang="de-DE" sz="1800" b="0" dirty="0"/>
              <a:t>(</a:t>
            </a:r>
            <a:r>
              <a:rPr lang="de-DE" sz="1800" b="1" dirty="0"/>
              <a:t>Abiturzeugnis/Sprachtest/Abgeschlossenes Englisch-Modul</a:t>
            </a:r>
            <a:r>
              <a:rPr lang="de-DE" sz="1800" b="0" dirty="0"/>
              <a:t>)</a:t>
            </a:r>
            <a:endParaRPr lang="de-DE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de-DE" sz="1800" b="0" dirty="0"/>
              <a:t>Nachweis besonderer Fachkenntnisse gemäß Eignungsfeststellungsordnung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de-DE" sz="1800" dirty="0"/>
              <a:t>Ggf. </a:t>
            </a:r>
            <a:r>
              <a:rPr lang="de-DE" sz="1800" b="0" dirty="0"/>
              <a:t>zusätzliche Zeugnisse und Leistungsnachweise, die besonderes Fachwissen nachweisen, sowie aussagekräftige Beschreibungen der entsprechenden Veranstaltungen (i.d.R. Modulbeschreibungen, bei Bachelorarbeiten Titel und Zusammenfassung). Hinweis: </a:t>
            </a:r>
            <a:r>
              <a:rPr lang="de-DE" sz="1800" b="0" dirty="0" err="1"/>
              <a:t>Bewerber:innen</a:t>
            </a:r>
            <a:r>
              <a:rPr lang="de-DE" sz="1800" dirty="0"/>
              <a:t> mit Abschluss von TUD müssen </a:t>
            </a:r>
            <a:r>
              <a:rPr lang="de-DE" sz="1800" b="0" dirty="0"/>
              <a:t>KEINE Modulbeschreibungen beifügen.</a:t>
            </a:r>
          </a:p>
          <a:p>
            <a:endParaRPr lang="de-DE" sz="1800" b="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298C898-0373-D27C-7749-2978994F9E1A}"/>
              </a:ext>
            </a:extLst>
          </p:cNvPr>
          <p:cNvSpPr txBox="1"/>
          <p:nvPr/>
        </p:nvSpPr>
        <p:spPr>
          <a:xfrm>
            <a:off x="11230303" y="134733"/>
            <a:ext cx="192339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accent1"/>
                </a:solidFill>
              </a:rPr>
              <a:t>CAN</a:t>
            </a:r>
          </a:p>
        </p:txBody>
      </p:sp>
    </p:spTree>
    <p:extLst>
      <p:ext uri="{BB962C8B-B14F-4D97-AF65-F5344CB8AC3E}">
        <p14:creationId xmlns:p14="http://schemas.microsoft.com/office/powerpoint/2010/main" val="38077667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31C208-FBAF-E863-9D5B-D98245EA0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0E3B28-D8F1-5485-D02C-5C127625398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sz="1600"/>
              <a:t>3. Einreichung des Antrags auf Teilnahme am Eignungsfeststellungsverfahren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/>
              <a:t>Hochladen der Bewerbung für den CAN-Master </a:t>
            </a:r>
            <a:r>
              <a:rPr lang="de-DE"/>
              <a:t>*als EINE </a:t>
            </a:r>
            <a:r>
              <a:rPr lang="de-DE" err="1"/>
              <a:t>pdf</a:t>
            </a:r>
            <a:r>
              <a:rPr lang="de-DE"/>
              <a:t>-Datei* </a:t>
            </a:r>
            <a:r>
              <a:rPr lang="de-DE" b="0"/>
              <a:t>(entsprechendes Tool nutzen z.B. </a:t>
            </a:r>
            <a:r>
              <a:rPr lang="de-DE" b="0">
                <a:hlinkClick r:id="rId2"/>
              </a:rPr>
              <a:t>https://www.ilovepdf.com/de</a:t>
            </a:r>
            <a:r>
              <a:rPr lang="de-DE" b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/>
              <a:t>zwingend</a:t>
            </a:r>
            <a:r>
              <a:rPr lang="de-DE" b="0"/>
              <a:t> folgenden Dateinamen nutzen: [Universität Ihres ersten Hochschulabschlusses]_[Ihr Nachname]_[Ihr Vorname].</a:t>
            </a:r>
            <a:r>
              <a:rPr lang="de-DE" b="0" err="1"/>
              <a:t>pdf</a:t>
            </a:r>
            <a:r>
              <a:rPr lang="de-DE" b="0"/>
              <a:t>, z.B. TUDresden_Müller_Sam.pdf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/>
              <a:t>Upload unter </a:t>
            </a:r>
            <a:r>
              <a:rPr lang="de-DE" b="0">
                <a:hlinkClick r:id="rId3"/>
              </a:rPr>
              <a:t>https://datashare.tu-dresden.de/s/npmwkJSxTZdQJma</a:t>
            </a:r>
            <a:r>
              <a:rPr lang="de-DE" b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/>
          </a:p>
          <a:p>
            <a:r>
              <a:rPr lang="de-DE" b="0"/>
              <a:t>Dieses Jahr noch möglich, aber nicht bevorzugt: Einreichung per Post</a:t>
            </a:r>
          </a:p>
          <a:p>
            <a:r>
              <a:rPr lang="de-DE" b="0"/>
              <a:t>Siehe </a:t>
            </a:r>
            <a:r>
              <a:rPr lang="de-DE" b="0">
                <a:hlinkClick r:id="rId4"/>
              </a:rPr>
              <a:t>Website des Studiengangs</a:t>
            </a:r>
            <a:endParaRPr lang="de-DE" b="0"/>
          </a:p>
        </p:txBody>
      </p:sp>
    </p:spTree>
    <p:extLst>
      <p:ext uri="{BB962C8B-B14F-4D97-AF65-F5344CB8AC3E}">
        <p14:creationId xmlns:p14="http://schemas.microsoft.com/office/powerpoint/2010/main" val="16859179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AA072-ACDE-DD76-4272-CC713DADB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Bewerbungsverfahren im Überblick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DB06D1-4770-D4FE-A4EC-4D83A6A9CC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1" y="948286"/>
            <a:ext cx="10580688" cy="4344987"/>
          </a:xfrm>
        </p:spPr>
        <p:txBody>
          <a:bodyPr/>
          <a:lstStyle/>
          <a:p>
            <a:r>
              <a:rPr lang="de-DE" sz="1800">
                <a:solidFill>
                  <a:srgbClr val="0B2A51"/>
                </a:solidFill>
                <a:latin typeface="Calibri" panose="020F0502020204030204" pitchFamily="34" charset="0"/>
                <a:ea typeface="Arial Unicode MS" panose="020B0604020202020204"/>
                <a:cs typeface="Arial" panose="020B0604020202020204" pitchFamily="34" charset="0"/>
              </a:rPr>
              <a:t>Feststellung der Eignung und Auswahlkriterien</a:t>
            </a:r>
            <a:endParaRPr lang="de-DE" b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C9E1D14-9795-430B-F47D-723BB1639F65}"/>
              </a:ext>
            </a:extLst>
          </p:cNvPr>
          <p:cNvSpPr txBox="1"/>
          <p:nvPr/>
        </p:nvSpPr>
        <p:spPr>
          <a:xfrm>
            <a:off x="11230303" y="134733"/>
            <a:ext cx="192339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accent1"/>
                </a:solidFill>
              </a:rPr>
              <a:t>CAN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13277D73-A776-E56B-1A7E-4F46DA719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342" y="1755284"/>
            <a:ext cx="8099425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51DFC85-79F2-9A24-B447-5B8426C93D54}"/>
              </a:ext>
            </a:extLst>
          </p:cNvPr>
          <p:cNvSpPr txBox="1"/>
          <p:nvPr/>
        </p:nvSpPr>
        <p:spPr>
          <a:xfrm>
            <a:off x="9158514" y="5492567"/>
            <a:ext cx="2296885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hlinkClick r:id="rId3"/>
              </a:rPr>
              <a:t>Ordnung über die Durchführung des Auswahlverfahrens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87516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6A785-9F4D-37FD-2293-42E33B6CD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Bewerbungsverfahren im Detail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780BC6-CD45-6525-098E-0C31CBE86F3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2" y="689645"/>
            <a:ext cx="10580688" cy="4344987"/>
          </a:xfrm>
        </p:spPr>
        <p:txBody>
          <a:bodyPr/>
          <a:lstStyle/>
          <a:p>
            <a:r>
              <a:rPr lang="de-DE" sz="1400"/>
              <a:t>Kenntnisse in den thematischen Kernbereichen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>
                <a:sym typeface="Wingdings" panose="05000000000000000000" pitchFamily="2" charset="2"/>
              </a:rPr>
              <a:t>Unabhängig vom Schwerpunkt erfüllt, hier Tabelle für „neuen Bachelorabschluss“ an der TUD</a:t>
            </a:r>
            <a:endParaRPr lang="de-DE" sz="1050"/>
          </a:p>
          <a:p>
            <a:endParaRPr lang="de-DE" b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513BA48-C114-F915-E7FB-57CAEDD782E2}"/>
              </a:ext>
            </a:extLst>
          </p:cNvPr>
          <p:cNvSpPr txBox="1"/>
          <p:nvPr/>
        </p:nvSpPr>
        <p:spPr>
          <a:xfrm>
            <a:off x="11230303" y="134733"/>
            <a:ext cx="192339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accent1"/>
                </a:solidFill>
              </a:rPr>
              <a:t>CAN</a:t>
            </a:r>
          </a:p>
        </p:txBody>
      </p:sp>
      <p:graphicFrame>
        <p:nvGraphicFramePr>
          <p:cNvPr id="5" name="Tabelle 12">
            <a:extLst>
              <a:ext uri="{FF2B5EF4-FFF2-40B4-BE49-F238E27FC236}">
                <a16:creationId xmlns:a16="http://schemas.microsoft.com/office/drawing/2014/main" id="{625890D7-A6A4-E5D0-8C71-6C5F0F21C8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736904"/>
              </p:ext>
            </p:extLst>
          </p:nvPr>
        </p:nvGraphicFramePr>
        <p:xfrm>
          <a:off x="874712" y="1493754"/>
          <a:ext cx="7529848" cy="3599023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02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6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4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64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4565">
                <a:tc>
                  <a:txBody>
                    <a:bodyPr/>
                    <a:lstStyle/>
                    <a:p>
                      <a:endParaRPr lang="de-DE" sz="10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de-DE" sz="12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Thematischer Kernbereich</a:t>
                      </a:r>
                      <a:endParaRPr lang="de-DE" sz="12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de-DE" sz="12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B.Sc. Psychologie (TUD)</a:t>
                      </a:r>
                      <a:endParaRPr lang="de-DE" sz="12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de-DE" sz="12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ECTS</a:t>
                      </a:r>
                      <a:endParaRPr lang="de-DE" sz="12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1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(1)</a:t>
                      </a:r>
                      <a:endParaRPr lang="de-DE" sz="10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Psychologische Methodenlehre</a:t>
                      </a:r>
                      <a:endParaRPr lang="de-DE" sz="9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Methoden der Psychologie &amp; </a:t>
                      </a:r>
                      <a:r>
                        <a:rPr lang="de-DE" sz="1200" kern="1200" err="1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Expra</a:t>
                      </a:r>
                      <a:r>
                        <a:rPr lang="de-DE" sz="12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&amp; Evaluation und Metaanalyse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143">
                <a:tc>
                  <a:txBody>
                    <a:bodyPr/>
                    <a:lstStyle/>
                    <a:p>
                      <a:r>
                        <a:rPr lang="de-DE" sz="10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(2)</a:t>
                      </a:r>
                      <a:endParaRPr lang="de-DE" sz="10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Deskriptive und Inferenzstatistik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Versuchsplanung und Grundlagen der Statistik &amp; Multivariate Statistik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795">
                <a:tc>
                  <a:txBody>
                    <a:bodyPr/>
                    <a:lstStyle/>
                    <a:p>
                      <a:r>
                        <a:rPr lang="de-DE" sz="10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(3)</a:t>
                      </a:r>
                      <a:endParaRPr lang="de-DE" sz="10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Allgemeine Psychologie</a:t>
                      </a:r>
                      <a:endParaRPr lang="de-DE" sz="9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2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Allgemeine Psychologie 1 &amp; 2</a:t>
                      </a:r>
                    </a:p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2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Ingenieur- und Verkehrspsychologie</a:t>
                      </a:r>
                    </a:p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5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Kognitive Neurowissenschaften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 </a:t>
                      </a:r>
                    </a:p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5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 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13">
                <a:tc>
                  <a:txBody>
                    <a:bodyPr/>
                    <a:lstStyle/>
                    <a:p>
                      <a:r>
                        <a:rPr lang="de-DE" sz="10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(4)</a:t>
                      </a:r>
                      <a:endParaRPr lang="de-DE" sz="10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Biopsychologie</a:t>
                      </a:r>
                    </a:p>
                    <a:p>
                      <a:endParaRPr lang="de-DE" sz="9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2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Biopsychologie</a:t>
                      </a:r>
                      <a:endParaRPr lang="de-DE" sz="1200" kern="1200">
                        <a:solidFill>
                          <a:srgbClr val="007A47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143">
                <a:tc>
                  <a:txBody>
                    <a:bodyPr/>
                    <a:lstStyle/>
                    <a:p>
                      <a:r>
                        <a:rPr lang="de-DE" sz="10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(5)</a:t>
                      </a:r>
                      <a:endParaRPr lang="de-DE" sz="10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de-DE" sz="9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Diagnostik</a:t>
                      </a:r>
                      <a:endParaRPr lang="de-DE" sz="9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Psychologische Diagnostik: Grundlagen &amp; Vertiefung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de-DE" sz="1200" kern="1200">
                        <a:solidFill>
                          <a:srgbClr val="007A47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4565">
                <a:tc>
                  <a:txBody>
                    <a:bodyPr/>
                    <a:lstStyle/>
                    <a:p>
                      <a:r>
                        <a:rPr lang="de-DE" sz="10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(6)</a:t>
                      </a:r>
                      <a:endParaRPr lang="de-DE" sz="10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de-DE" sz="9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Entwicklungspsychologie </a:t>
                      </a:r>
                      <a:endParaRPr lang="de-DE" sz="9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Entwicklungspsychologie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6177">
                <a:tc>
                  <a:txBody>
                    <a:bodyPr/>
                    <a:lstStyle/>
                    <a:p>
                      <a:r>
                        <a:rPr lang="de-DE" sz="10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(7)</a:t>
                      </a:r>
                      <a:endParaRPr lang="de-DE" sz="10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Differentielle und Persönlichkeitspsychologie</a:t>
                      </a:r>
                      <a:endParaRPr lang="de-DE" sz="9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2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Persönlichkeitspsychologie</a:t>
                      </a:r>
                      <a:endParaRPr lang="de-DE" sz="1200" kern="1200">
                        <a:solidFill>
                          <a:srgbClr val="007A47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9682">
                <a:tc>
                  <a:txBody>
                    <a:bodyPr/>
                    <a:lstStyle/>
                    <a:p>
                      <a:r>
                        <a:rPr lang="de-DE" sz="10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(8)</a:t>
                      </a:r>
                      <a:endParaRPr lang="de-DE" sz="10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Sozialpsychologie</a:t>
                      </a:r>
                      <a:endParaRPr lang="de-DE" sz="9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Sozialpsychologie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4437B577-BAFD-D933-5BE1-B6538D5C4EF6}"/>
                  </a:ext>
                </a:extLst>
              </p:cNvPr>
              <p:cNvSpPr txBox="1"/>
              <p:nvPr/>
            </p:nvSpPr>
            <p:spPr>
              <a:xfrm>
                <a:off x="8464014" y="1980238"/>
                <a:ext cx="3637459" cy="2897524"/>
              </a:xfrm>
              <a:prstGeom prst="rect">
                <a:avLst/>
              </a:prstGeom>
              <a:noFill/>
              <a:ln w="28575">
                <a:solidFill>
                  <a:srgbClr val="007A47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de-DE" sz="1400">
                    <a:solidFill>
                      <a:schemeClr val="accent1"/>
                    </a:solidFill>
                  </a:rPr>
                  <a:t>mit dem B.Sc. Psychologie an der TUD: </a:t>
                </a:r>
                <a:br>
                  <a:rPr lang="de-DE" sz="1400">
                    <a:solidFill>
                      <a:schemeClr val="accent1"/>
                    </a:solidFill>
                  </a:rPr>
                </a:br>
                <a:r>
                  <a:rPr lang="de-DE" sz="1400">
                    <a:solidFill>
                      <a:srgbClr val="007A47"/>
                    </a:solidFill>
                  </a:rPr>
                  <a:t>mindestens 102 relevante ECTS</a:t>
                </a:r>
              </a:p>
              <a:p>
                <a:endParaRPr lang="de-DE" sz="1400">
                  <a:solidFill>
                    <a:schemeClr val="accent1"/>
                  </a:solidFill>
                </a:endParaRPr>
              </a:p>
              <a:p>
                <a:r>
                  <a:rPr lang="de-DE" sz="1400">
                    <a:solidFill>
                      <a:schemeClr val="accent1"/>
                    </a:solidFill>
                  </a:rPr>
                  <a:t>Berechnung: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1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1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𝐸𝐶𝑇𝑆</m:t>
                          </m:r>
                        </m:num>
                        <m:den>
                          <m:r>
                            <a:rPr lang="de-DE" sz="1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𝐵𝑎𝑐h𝑒𝑙𝑜𝑟𝑛𝑜𝑡𝑒</m:t>
                          </m:r>
                        </m:den>
                      </m:f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𝐴𝑛𝑧𝑎h𝑙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𝑑𝑒𝑟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𝑃𝑢𝑛𝑘𝑡𝑒</m:t>
                      </m:r>
                    </m:oMath>
                  </m:oMathPara>
                </a14:m>
                <a:endParaRPr lang="de-DE" sz="1400">
                  <a:solidFill>
                    <a:schemeClr val="accent1"/>
                  </a:solidFill>
                  <a:sym typeface="Wingdings" panose="05000000000000000000" pitchFamily="2" charset="2"/>
                </a:endParaRPr>
              </a:p>
              <a:p>
                <a:endParaRPr lang="de-DE" sz="1400" b="0" i="1">
                  <a:solidFill>
                    <a:schemeClr val="accent1"/>
                  </a:solidFill>
                  <a:latin typeface="Cambria Math" panose="02040503050406030204" pitchFamily="18" charset="0"/>
                </a:endParaRPr>
              </a:p>
              <a:p>
                <a:r>
                  <a:rPr lang="de-DE" sz="1400" b="0">
                    <a:solidFill>
                      <a:schemeClr val="accent1"/>
                    </a:solidFill>
                  </a:rPr>
                  <a:t>Beispiel mit Bachelorabschluss 1,7: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1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1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102 </m:t>
                          </m:r>
                          <m:r>
                            <a:rPr lang="de-DE" sz="1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𝐸𝐶𝑇𝑆</m:t>
                          </m:r>
                        </m:num>
                        <m:den>
                          <m:r>
                            <a:rPr lang="de-DE" sz="1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1,7</m:t>
                          </m:r>
                        </m:den>
                      </m:f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=60 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𝑃𝑢𝑛𝑘𝑡𝑒</m:t>
                      </m:r>
                    </m:oMath>
                  </m:oMathPara>
                </a14:m>
                <a:endParaRPr lang="de-DE" sz="1400">
                  <a:solidFill>
                    <a:schemeClr val="accent1"/>
                  </a:solidFill>
                  <a:sym typeface="Wingdings" panose="05000000000000000000" pitchFamily="2" charset="2"/>
                </a:endParaRPr>
              </a:p>
              <a:p>
                <a:endParaRPr lang="de-DE" sz="1400">
                  <a:solidFill>
                    <a:schemeClr val="accent1"/>
                  </a:solidFill>
                  <a:sym typeface="Wingdings" panose="05000000000000000000" pitchFamily="2" charset="2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de-DE" sz="1400">
                    <a:solidFill>
                      <a:schemeClr val="accent1"/>
                    </a:solidFill>
                    <a:sym typeface="Wingdings" panose="05000000000000000000" pitchFamily="2" charset="2"/>
                  </a:rPr>
                  <a:t>60 </a:t>
                </a:r>
                <a:r>
                  <a:rPr lang="de-DE" sz="1400">
                    <a:solidFill>
                      <a:schemeClr val="accent1"/>
                    </a:solidFill>
                  </a:rPr>
                  <a:t>Punkte im Bewerbungsverfahren</a:t>
                </a:r>
              </a:p>
              <a:p>
                <a:endParaRPr lang="de-DE"/>
              </a:p>
            </p:txBody>
          </p:sp>
        </mc:Choice>
        <mc:Fallback xmlns="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4437B577-BAFD-D933-5BE1-B6538D5C4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4014" y="1980238"/>
                <a:ext cx="3637459" cy="2897524"/>
              </a:xfrm>
              <a:prstGeom prst="rect">
                <a:avLst/>
              </a:prstGeom>
              <a:blipFill>
                <a:blip r:embed="rId2"/>
                <a:stretch>
                  <a:fillRect l="-166" t="-208"/>
                </a:stretch>
              </a:blipFill>
              <a:ln w="28575">
                <a:solidFill>
                  <a:srgbClr val="007A47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feld 6">
            <a:extLst>
              <a:ext uri="{FF2B5EF4-FFF2-40B4-BE49-F238E27FC236}">
                <a16:creationId xmlns:a16="http://schemas.microsoft.com/office/drawing/2014/main" id="{D29A5F14-EBE1-5C98-BD1C-E014711DC12A}"/>
              </a:ext>
            </a:extLst>
          </p:cNvPr>
          <p:cNvSpPr txBox="1"/>
          <p:nvPr/>
        </p:nvSpPr>
        <p:spPr>
          <a:xfrm>
            <a:off x="874712" y="5247912"/>
            <a:ext cx="109147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buClr>
                <a:srgbClr val="001D4B"/>
              </a:buClr>
              <a:buSzPct val="45000"/>
              <a:tabLst>
                <a:tab pos="684213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/>
            </a:pPr>
            <a:r>
              <a:rPr lang="de-DE" altLang="de-DE" sz="1400">
                <a:solidFill>
                  <a:schemeClr val="accent1"/>
                </a:solidFill>
              </a:rPr>
              <a:t>+ ggf. Bachelorarbeit, wenn „CAN-fachrelevant“ (Kopie von Titel + Abstract als Nachweis)</a:t>
            </a:r>
          </a:p>
          <a:p>
            <a:pPr eaLnBrk="1" hangingPunct="1">
              <a:buClr>
                <a:srgbClr val="001D4B"/>
              </a:buClr>
              <a:buSzPct val="45000"/>
              <a:tabLst>
                <a:tab pos="684213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/>
            </a:pPr>
            <a:r>
              <a:rPr lang="de-DE" altLang="de-DE" sz="1400">
                <a:solidFill>
                  <a:schemeClr val="accent1"/>
                </a:solidFill>
              </a:rPr>
              <a:t>+ ggf. Forschungspraktikum sofern es ein Pflichtpraktikum war und auf der Notenübersicht ausgewiesen ist, Nachweis durch Kopie der Praktikumsbescheinigung aus der Praktikumsort und die Art der Tätigkeit hervorgehen)</a:t>
            </a:r>
          </a:p>
          <a:p>
            <a:pPr eaLnBrk="1" hangingPunct="1">
              <a:buClr>
                <a:srgbClr val="001D4B"/>
              </a:buClr>
              <a:buSzPct val="45000"/>
              <a:tabLst>
                <a:tab pos="684213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/>
            </a:pPr>
            <a:r>
              <a:rPr lang="de-DE" altLang="de-DE" sz="1400" b="1">
                <a:solidFill>
                  <a:schemeClr val="accent1"/>
                </a:solidFill>
              </a:rPr>
              <a:t>Siehe dazu FAQ </a:t>
            </a:r>
            <a:r>
              <a:rPr lang="de-DE" altLang="de-DE" sz="1400" b="1">
                <a:solidFill>
                  <a:schemeClr val="accent1"/>
                </a:solidFill>
                <a:hlinkClick r:id="rId3"/>
              </a:rPr>
              <a:t>„Welche Studienleistungen werden anerkannt?“</a:t>
            </a:r>
            <a:endParaRPr lang="de-DE" altLang="de-DE" sz="1400" b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0760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6A785-9F4D-37FD-2293-42E33B6CD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Bewerbungsverfahren im Detail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780BC6-CD45-6525-098E-0C31CBE86F3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2" y="1025250"/>
            <a:ext cx="10580688" cy="4344987"/>
          </a:xfrm>
        </p:spPr>
        <p:txBody>
          <a:bodyPr/>
          <a:lstStyle/>
          <a:p>
            <a:pPr marL="684213" indent="-682625" eaLnBrk="1" hangingPunct="1">
              <a:buClr>
                <a:srgbClr val="0B2A51"/>
              </a:buClr>
              <a:buFont typeface="Verdana" panose="020B0604030504040204" pitchFamily="34" charset="0"/>
              <a:buChar char="•"/>
              <a:tabLst>
                <a:tab pos="684213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</a:pPr>
            <a:r>
              <a:rPr lang="de-DE" altLang="de-DE" sz="1800" b="0"/>
              <a:t>Bis 15.08. Bescheid über generelle Eignung – noch KEINE Zulassung</a:t>
            </a:r>
          </a:p>
          <a:p>
            <a:pPr marL="684213" indent="-682625" eaLnBrk="1" hangingPunct="1">
              <a:lnSpc>
                <a:spcPct val="151000"/>
              </a:lnSpc>
              <a:buClr>
                <a:srgbClr val="0B2A51"/>
              </a:buClr>
              <a:buFont typeface="Verdana" panose="020B0604030504040204" pitchFamily="34" charset="0"/>
              <a:buChar char="•"/>
              <a:tabLst>
                <a:tab pos="684213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</a:pPr>
            <a:r>
              <a:rPr lang="de-DE" altLang="de-DE" sz="1800" b="0"/>
              <a:t>Zulassung erfolgt nach Rangfolge, bei Punktegleichstand entscheidet das Los</a:t>
            </a:r>
          </a:p>
          <a:p>
            <a:pPr marL="684213" indent="-682625" eaLnBrk="1" hangingPunct="1">
              <a:lnSpc>
                <a:spcPct val="151000"/>
              </a:lnSpc>
              <a:buClr>
                <a:srgbClr val="0B2A51"/>
              </a:buClr>
              <a:buFont typeface="Verdana" panose="020B0604030504040204" pitchFamily="34" charset="0"/>
              <a:buChar char="•"/>
              <a:tabLst>
                <a:tab pos="684213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</a:pPr>
            <a:r>
              <a:rPr lang="de-DE" altLang="de-DE" sz="1800" b="0"/>
              <a:t>Zusagen im ersten Durchgang könnt ihr bis Ende August erwarten, danach gehen ggf. die Zulassungen für die Nachrücker raus</a:t>
            </a:r>
          </a:p>
          <a:p>
            <a:pPr marL="684213" indent="-682625" eaLnBrk="1" hangingPunct="1">
              <a:lnSpc>
                <a:spcPct val="151000"/>
              </a:lnSpc>
              <a:buClr>
                <a:srgbClr val="0B2A51"/>
              </a:buClr>
              <a:buFont typeface="Verdana" panose="020B0604030504040204" pitchFamily="34" charset="0"/>
              <a:buChar char="•"/>
              <a:tabLst>
                <a:tab pos="684213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</a:pPr>
            <a:r>
              <a:rPr lang="de-DE" altLang="de-DE" sz="1800" b="0"/>
              <a:t>Nachrücker-Bescheide bis Ende September (Rückmeldefrist 1. Nachrückverfahren ca. 15.09., 2. Nachrückverfahren ca. 03.10.)</a:t>
            </a:r>
          </a:p>
          <a:p>
            <a:pPr marL="684213" indent="-682625" eaLnBrk="1" hangingPunct="1">
              <a:lnSpc>
                <a:spcPct val="151000"/>
              </a:lnSpc>
              <a:buClr>
                <a:srgbClr val="0B2A51"/>
              </a:buClr>
              <a:buFont typeface="Verdana" panose="020B0604030504040204" pitchFamily="34" charset="0"/>
              <a:buChar char="•"/>
              <a:tabLst>
                <a:tab pos="684213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</a:pPr>
            <a:endParaRPr lang="de-DE" altLang="de-DE" sz="1800" b="0"/>
          </a:p>
          <a:p>
            <a:pPr marL="684213" indent="-682625" eaLnBrk="1" hangingPunct="1">
              <a:lnSpc>
                <a:spcPct val="151000"/>
              </a:lnSpc>
              <a:buClr>
                <a:srgbClr val="0B2A51"/>
              </a:buClr>
              <a:buFont typeface="Verdana" panose="020B0604030504040204" pitchFamily="34" charset="0"/>
              <a:buChar char="•"/>
              <a:tabLst>
                <a:tab pos="684213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</a:pPr>
            <a:r>
              <a:rPr lang="de-DE" altLang="de-DE" sz="1800" b="0"/>
              <a:t>Ausführliches FAQ auf der CAN-Seite </a:t>
            </a:r>
            <a:br>
              <a:rPr lang="de-DE" altLang="de-DE" sz="1800" b="0"/>
            </a:br>
            <a:r>
              <a:rPr lang="de-DE" altLang="de-DE" sz="1800" b="0"/>
              <a:t>(</a:t>
            </a:r>
            <a:r>
              <a:rPr lang="de-DE" altLang="de-DE" sz="1800" b="0">
                <a:hlinkClick r:id="rId2"/>
              </a:rPr>
              <a:t>https://tu-dresden.de/mn/psychologie/studium/studiengaenge-1/copy_of_master-can/faq</a:t>
            </a:r>
            <a:r>
              <a:rPr lang="de-DE" altLang="de-DE" sz="1800" b="0"/>
              <a:t>) </a:t>
            </a:r>
          </a:p>
          <a:p>
            <a:pPr marL="287338" indent="-285750" eaLnBrk="1" hangingPunct="1">
              <a:lnSpc>
                <a:spcPct val="151000"/>
              </a:lnSpc>
              <a:buClr>
                <a:srgbClr val="0B2A51"/>
              </a:buClr>
              <a:buFont typeface="Arial" panose="020B0604020202020204" pitchFamily="34" charset="0"/>
              <a:buChar char="•"/>
              <a:tabLst>
                <a:tab pos="684213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</a:pPr>
            <a:endParaRPr lang="de-DE" altLang="de-DE" sz="1800" b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513BA48-C114-F915-E7FB-57CAEDD782E2}"/>
              </a:ext>
            </a:extLst>
          </p:cNvPr>
          <p:cNvSpPr txBox="1"/>
          <p:nvPr/>
        </p:nvSpPr>
        <p:spPr>
          <a:xfrm>
            <a:off x="11230303" y="134733"/>
            <a:ext cx="192339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accent1"/>
                </a:solidFill>
              </a:rPr>
              <a:t>CAN</a:t>
            </a:r>
          </a:p>
        </p:txBody>
      </p:sp>
    </p:spTree>
    <p:extLst>
      <p:ext uri="{BB962C8B-B14F-4D97-AF65-F5344CB8AC3E}">
        <p14:creationId xmlns:p14="http://schemas.microsoft.com/office/powerpoint/2010/main" val="33051358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6A785-9F4D-37FD-2293-42E33B6CD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Qualifikation </a:t>
            </a:r>
            <a:r>
              <a:rPr lang="de-DE" altLang="de-DE" err="1"/>
              <a:t>Psychologische:r</a:t>
            </a:r>
            <a:r>
              <a:rPr lang="de-DE" altLang="de-DE"/>
              <a:t> </a:t>
            </a:r>
            <a:r>
              <a:rPr lang="de-DE" altLang="de-DE" err="1"/>
              <a:t>Psychotherapeut:in</a:t>
            </a:r>
            <a:r>
              <a:rPr lang="de-DE" altLang="de-DE"/>
              <a:t> mit </a:t>
            </a:r>
            <a:r>
              <a:rPr lang="de-DE" altLang="de-DE" err="1"/>
              <a:t>M.Sc</a:t>
            </a:r>
            <a:r>
              <a:rPr lang="de-DE" altLang="de-DE"/>
              <a:t>. CAN?</a:t>
            </a:r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780BC6-CD45-6525-098E-0C31CBE86F3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1" y="1030289"/>
            <a:ext cx="10580688" cy="479901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sz="400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4000">
                <a:solidFill>
                  <a:srgbClr val="FF0000"/>
                </a:solidFill>
              </a:rPr>
              <a:t>In Dresden nicht mehr möglich!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400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4000"/>
              <a:t>Notwendige klinische Module werden aus Kapazitätsgründen nicht mehr angeboten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513BA48-C114-F915-E7FB-57CAEDD782E2}"/>
              </a:ext>
            </a:extLst>
          </p:cNvPr>
          <p:cNvSpPr txBox="1"/>
          <p:nvPr/>
        </p:nvSpPr>
        <p:spPr>
          <a:xfrm>
            <a:off x="11230303" y="134733"/>
            <a:ext cx="192339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accent1"/>
                </a:solidFill>
              </a:rPr>
              <a:t>CAN</a:t>
            </a:r>
          </a:p>
        </p:txBody>
      </p:sp>
    </p:spTree>
    <p:extLst>
      <p:ext uri="{BB962C8B-B14F-4D97-AF65-F5344CB8AC3E}">
        <p14:creationId xmlns:p14="http://schemas.microsoft.com/office/powerpoint/2010/main" val="2947170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6981A4-C6B2-4382-8343-FFF4F3B45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80%-Bescheinigung und </a:t>
            </a:r>
            <a:r>
              <a:rPr lang="de-DE" err="1"/>
              <a:t>Transcript</a:t>
            </a:r>
            <a:r>
              <a:rPr lang="de-DE"/>
              <a:t> </a:t>
            </a:r>
            <a:r>
              <a:rPr lang="de-DE" err="1"/>
              <a:t>of</a:t>
            </a:r>
            <a:r>
              <a:rPr lang="de-DE"/>
              <a:t> Records/Notenübersicht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B893A5-1164-1B49-84F4-C632F32F5DA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/>
              <a:t>Notenübersicht: evtl. schon vorhanden in </a:t>
            </a:r>
            <a:r>
              <a:rPr lang="de-DE" err="1"/>
              <a:t>selma</a:t>
            </a:r>
            <a:endParaRPr lang="de-D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/>
              <a:t>Anfragen per Mail an das Studienbüro </a:t>
            </a:r>
            <a:r>
              <a:rPr lang="de-DE" err="1"/>
              <a:t>MatNat</a:t>
            </a:r>
            <a:r>
              <a:rPr lang="de-DE"/>
              <a:t>: </a:t>
            </a:r>
            <a:r>
              <a:rPr lang="de-DE">
                <a:hlinkClick r:id="rId2"/>
              </a:rPr>
              <a:t>studienbuero.mn@tu-dresden.de</a:t>
            </a:r>
            <a:r>
              <a:rPr lang="de-DE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2F7B4CD-9635-F5B7-8AC8-B4BDB04D0C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39"/>
          <a:stretch/>
        </p:blipFill>
        <p:spPr>
          <a:xfrm>
            <a:off x="2976136" y="2107127"/>
            <a:ext cx="2810625" cy="394007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21A83BE-93C1-470D-78C0-88B1DA0B69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575" y="2123204"/>
            <a:ext cx="2727836" cy="39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8414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8E9793-8701-3372-0E3D-0CE38BC56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Raum für Fragen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913B2BE-9F64-ED33-2E90-1B47AF0C8EC1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de-DE" altLang="de-DE" sz="1600">
                <a:sym typeface="Wingdings" panose="05000000000000000000" pitchFamily="2" charset="2"/>
              </a:rPr>
              <a:t>Die Folien findet ihr unter:</a:t>
            </a:r>
          </a:p>
          <a:p>
            <a:r>
              <a:rPr lang="de-DE" b="1" i="0" u="none" strike="noStrike">
                <a:solidFill>
                  <a:srgbClr val="002A62"/>
                </a:solidFill>
                <a:effectLst/>
                <a:latin typeface="Open Sans" pitchFamily="2" charset="0"/>
                <a:hlinkClick r:id="rId2"/>
              </a:rPr>
              <a:t>https://tud.link/5zahnn</a:t>
            </a:r>
            <a:r>
              <a:rPr lang="de-DE" b="1" i="0" u="none" strike="noStrike">
                <a:solidFill>
                  <a:srgbClr val="002A62"/>
                </a:solidFill>
                <a:effectLst/>
                <a:latin typeface="Open Sans" pitchFamily="2" charset="0"/>
              </a:rPr>
              <a:t> </a:t>
            </a:r>
          </a:p>
          <a:p>
            <a:endParaRPr lang="de-DE" altLang="de-DE" sz="1600">
              <a:sym typeface="Wingdings" panose="05000000000000000000" pitchFamily="2" charset="2"/>
            </a:endParaRPr>
          </a:p>
          <a:p>
            <a:endParaRPr lang="de-DE" altLang="de-DE">
              <a:sym typeface="Wingdings" panose="05000000000000000000" pitchFamily="2" charset="2"/>
            </a:endParaRPr>
          </a:p>
          <a:p>
            <a:endParaRPr lang="de-DE" altLang="de-DE">
              <a:sym typeface="Wingdings" panose="05000000000000000000" pitchFamily="2" charset="2"/>
            </a:endParaRPr>
          </a:p>
          <a:p>
            <a:endParaRPr lang="de-DE" altLang="de-DE">
              <a:sym typeface="Wingdings" panose="05000000000000000000" pitchFamily="2" charset="2"/>
            </a:endParaRPr>
          </a:p>
          <a:p>
            <a:endParaRPr lang="de-DE" altLang="de-DE">
              <a:sym typeface="Wingdings" panose="05000000000000000000" pitchFamily="2" charset="2"/>
            </a:endParaRPr>
          </a:p>
          <a:p>
            <a:r>
              <a:rPr lang="de-DE" altLang="de-DE" sz="1600">
                <a:sym typeface="Wingdings" panose="05000000000000000000" pitchFamily="2" charset="2"/>
              </a:rPr>
              <a:t>Für alles Weitere zur Bewerbung schreibt uns per Mail!</a:t>
            </a:r>
          </a:p>
          <a:p>
            <a:r>
              <a:rPr lang="de-DE" altLang="de-DE" sz="1600">
                <a:hlinkClick r:id="rId3"/>
              </a:rPr>
              <a:t>fsr.psychologie@tu-dresden.de</a:t>
            </a:r>
            <a:r>
              <a:rPr lang="de-DE" altLang="de-DE" sz="1600"/>
              <a:t> </a:t>
            </a:r>
            <a:br>
              <a:rPr lang="de-DE" altLang="de-DE" sz="1600"/>
            </a:br>
            <a:r>
              <a:rPr lang="de-DE" altLang="de-DE" sz="1600">
                <a:hlinkClick r:id="rId4"/>
              </a:rPr>
              <a:t>stugako-hps-ma@mailbox.tu-dresden.de</a:t>
            </a:r>
            <a:endParaRPr lang="de-DE" altLang="de-DE" sz="1600"/>
          </a:p>
          <a:p>
            <a:r>
              <a:rPr lang="de-DE" altLang="de-DE" sz="1600">
                <a:hlinkClick r:id="rId5"/>
              </a:rPr>
              <a:t>stugako-can-ma@mailbox.tu-dresden.de</a:t>
            </a:r>
            <a:endParaRPr lang="de-DE" altLang="de-DE" sz="1600"/>
          </a:p>
          <a:p>
            <a:r>
              <a:rPr lang="de-DE" altLang="de-DE" sz="1600">
                <a:hlinkClick r:id="rId6"/>
              </a:rPr>
              <a:t>stugako-kpp-ma@mailbox.tu-dresden.de</a:t>
            </a:r>
            <a:endParaRPr lang="de-DE" altLang="de-DE" sz="1600"/>
          </a:p>
          <a:p>
            <a:r>
              <a:rPr lang="de-DE" altLang="de-DE" sz="1600">
                <a:hlinkClick r:id="rId7"/>
              </a:rPr>
              <a:t>stugako-psy-ba@mailbox.tu-dresden.de</a:t>
            </a:r>
            <a:endParaRPr lang="de-DE" altLang="de-DE" sz="1600">
              <a:sym typeface="Wingdings" panose="05000000000000000000" pitchFamily="2" charset="2"/>
            </a:endParaRPr>
          </a:p>
          <a:p>
            <a:r>
              <a:rPr lang="de-DE" altLang="de-DE">
                <a:sym typeface="Wingdings" panose="05000000000000000000" pitchFamily="2" charset="2"/>
              </a:rPr>
              <a:t> </a:t>
            </a:r>
          </a:p>
          <a:p>
            <a:endParaRPr lang="de-DE"/>
          </a:p>
        </p:txBody>
      </p:sp>
      <p:pic>
        <p:nvPicPr>
          <p:cNvPr id="5" name="Inhaltsplatzhalter 4" descr="Erhobene Hand mit einfarbiger Füllung">
            <a:extLst>
              <a:ext uri="{FF2B5EF4-FFF2-40B4-BE49-F238E27FC236}">
                <a16:creationId xmlns:a16="http://schemas.microsoft.com/office/drawing/2014/main" id="{87BA329B-AD91-8584-A77C-E6701E06091E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04458" y="1710588"/>
            <a:ext cx="3436824" cy="3436824"/>
          </a:xfrm>
        </p:spPr>
      </p:pic>
      <p:pic>
        <p:nvPicPr>
          <p:cNvPr id="9" name="Grafik 8" descr="Ein Bild, das Muster, Grafiken, Pixel, Design enthält.&#10;&#10;KI-generierte Inhalte können fehlerhaft sein.">
            <a:extLst>
              <a:ext uri="{FF2B5EF4-FFF2-40B4-BE49-F238E27FC236}">
                <a16:creationId xmlns:a16="http://schemas.microsoft.com/office/drawing/2014/main" id="{01F24C87-DD3F-3D6E-079B-D5AE9256BCB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914" y="2152720"/>
            <a:ext cx="1496780" cy="149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7907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98090-8D2D-B675-76EE-59447D1D2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D363D6-7332-DF5A-DBF2-387A4917D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HPSTS – externe Bewerbungen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0F9B42-FD2E-E59A-7914-F84BDFDD668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2" y="689645"/>
            <a:ext cx="10580688" cy="4344987"/>
          </a:xfrm>
        </p:spPr>
        <p:txBody>
          <a:bodyPr/>
          <a:lstStyle/>
          <a:p>
            <a:r>
              <a:rPr lang="de-DE" sz="1400"/>
              <a:t>Kenntnisse in den thematischen Kernbereichen – Beispiel Bachelorabschluss an der TUD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0"/>
              <a:t>in mindestens </a:t>
            </a:r>
            <a:r>
              <a:rPr lang="de-DE" sz="1400"/>
              <a:t>4 Kernbereichen </a:t>
            </a:r>
            <a:r>
              <a:rPr lang="de-DE" sz="1400" b="0"/>
              <a:t>sind Studienleistungen im Umfang von </a:t>
            </a:r>
            <a:r>
              <a:rPr lang="de-DE" sz="1400"/>
              <a:t>je mindestens 5 ECTS </a:t>
            </a:r>
            <a:r>
              <a:rPr lang="de-DE" sz="1050" b="0"/>
              <a:t>(insgesamt also mindestens 20 ECTS) </a:t>
            </a:r>
            <a:r>
              <a:rPr lang="de-DE" sz="1400" b="0"/>
              <a:t>erforderlich </a:t>
            </a:r>
            <a:r>
              <a:rPr lang="de-DE" sz="1050" b="0"/>
              <a:t>(ergibt max. 30 Punkte im Bewerbungsverfahren)</a:t>
            </a:r>
            <a:endParaRPr lang="de-DE" b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B1FDB70-A78A-3A1E-59A5-AB1004D856A9}"/>
              </a:ext>
            </a:extLst>
          </p:cNvPr>
          <p:cNvSpPr txBox="1"/>
          <p:nvPr/>
        </p:nvSpPr>
        <p:spPr>
          <a:xfrm>
            <a:off x="11230303" y="134733"/>
            <a:ext cx="192339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accent1"/>
                </a:solidFill>
              </a:rPr>
              <a:t>HPSTS</a:t>
            </a:r>
          </a:p>
        </p:txBody>
      </p:sp>
      <p:graphicFrame>
        <p:nvGraphicFramePr>
          <p:cNvPr id="5" name="Tabelle 12">
            <a:extLst>
              <a:ext uri="{FF2B5EF4-FFF2-40B4-BE49-F238E27FC236}">
                <a16:creationId xmlns:a16="http://schemas.microsoft.com/office/drawing/2014/main" id="{6DA2504F-904A-77A8-7564-FD014E0B6A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80260"/>
              </p:ext>
            </p:extLst>
          </p:nvPr>
        </p:nvGraphicFramePr>
        <p:xfrm>
          <a:off x="874712" y="1655691"/>
          <a:ext cx="7391736" cy="4159824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94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6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0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01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6987">
                <a:tc>
                  <a:txBody>
                    <a:bodyPr/>
                    <a:lstStyle/>
                    <a:p>
                      <a:endParaRPr lang="de-DE" sz="8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de-DE" sz="105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Thematischer Kernbereich</a:t>
                      </a:r>
                      <a:endParaRPr lang="de-DE" sz="105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de-DE" sz="1050"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Studienleistung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de-DE" sz="105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ECTS</a:t>
                      </a:r>
                      <a:endParaRPr lang="de-DE" sz="105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0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(1)</a:t>
                      </a:r>
                      <a:endParaRPr lang="de-DE" sz="8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Cognitive</a:t>
                      </a:r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70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Affective</a:t>
                      </a:r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Science (Kognitions- &amp; Emotionsforschung)</a:t>
                      </a:r>
                      <a:endParaRPr lang="de-DE" sz="7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7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Kognitive Neurowissenschaften</a:t>
                      </a:r>
                      <a:endParaRPr lang="de-DE" sz="700" kern="120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de-DE" sz="700" kern="120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987">
                <a:tc>
                  <a:txBody>
                    <a:bodyPr/>
                    <a:lstStyle/>
                    <a:p>
                      <a:r>
                        <a:rPr lang="de-DE" sz="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(2)</a:t>
                      </a:r>
                      <a:endParaRPr lang="de-DE" sz="8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Consumer Research (Verbraucherforschung)</a:t>
                      </a:r>
                      <a:endParaRPr lang="de-DE" sz="7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700" kern="120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700" kern="120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368">
                <a:tc>
                  <a:txBody>
                    <a:bodyPr/>
                    <a:lstStyle/>
                    <a:p>
                      <a:r>
                        <a:rPr lang="de-DE" sz="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(3)</a:t>
                      </a:r>
                      <a:endParaRPr lang="de-DE" sz="8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Human </a:t>
                      </a:r>
                      <a:r>
                        <a:rPr lang="de-DE" sz="70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Factors</a:t>
                      </a:r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Engineering/</a:t>
                      </a:r>
                      <a:r>
                        <a:rPr lang="de-DE" sz="70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Ergonomics</a:t>
                      </a:r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de-DE" sz="70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Neuroergonomics</a:t>
                      </a:r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(Ingenieurwissenschaft/Ergonomie/Neuroergonomie)</a:t>
                      </a:r>
                      <a:endParaRPr lang="de-DE" sz="7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05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Ingenieur- und Verkehrspsychologie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5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394">
                <a:tc>
                  <a:txBody>
                    <a:bodyPr/>
                    <a:lstStyle/>
                    <a:p>
                      <a:r>
                        <a:rPr lang="de-DE" sz="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(4)</a:t>
                      </a:r>
                      <a:endParaRPr lang="de-DE" sz="8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Human </a:t>
                      </a:r>
                      <a:r>
                        <a:rPr lang="de-DE" sz="70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Resource</a:t>
                      </a:r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Management (Personalmanagement) </a:t>
                      </a:r>
                    </a:p>
                    <a:p>
                      <a:endParaRPr lang="de-DE" sz="7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05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Personalpsychologie</a:t>
                      </a:r>
                      <a:endParaRPr lang="de-DE" sz="1050" kern="1200">
                        <a:solidFill>
                          <a:srgbClr val="007A47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5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de-DE" sz="1050" kern="1200">
                        <a:solidFill>
                          <a:srgbClr val="007A47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368">
                <a:tc>
                  <a:txBody>
                    <a:bodyPr/>
                    <a:lstStyle/>
                    <a:p>
                      <a:r>
                        <a:rPr lang="de-DE" sz="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(5)</a:t>
                      </a:r>
                      <a:endParaRPr lang="de-DE" sz="8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Learning &amp; </a:t>
                      </a:r>
                      <a:r>
                        <a:rPr lang="de-DE" sz="70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Instruction</a:t>
                      </a:r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(Empirische Bildungsforschung &amp; Instruktionspsychologie)</a:t>
                      </a:r>
                      <a:endParaRPr lang="de-DE" sz="7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05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Pädagogische Psychologie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5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987">
                <a:tc>
                  <a:txBody>
                    <a:bodyPr/>
                    <a:lstStyle/>
                    <a:p>
                      <a:r>
                        <a:rPr lang="de-DE" sz="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(6)</a:t>
                      </a:r>
                      <a:endParaRPr lang="de-DE" sz="8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Marketing </a:t>
                      </a:r>
                      <a:endParaRPr lang="de-DE" sz="7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050" kern="1200">
                        <a:solidFill>
                          <a:srgbClr val="007A47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050" kern="1200">
                        <a:solidFill>
                          <a:srgbClr val="007A47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1002">
                <a:tc>
                  <a:txBody>
                    <a:bodyPr/>
                    <a:lstStyle/>
                    <a:p>
                      <a:r>
                        <a:rPr lang="de-DE" sz="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(7)</a:t>
                      </a:r>
                      <a:endParaRPr lang="de-DE" sz="8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Organization</a:t>
                      </a:r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&amp; Work Science (Organisations- &amp; Arbeitswissenschaft)</a:t>
                      </a:r>
                      <a:endParaRPr lang="de-DE" sz="7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05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Arbeits- und Organisationspsychologie </a:t>
                      </a:r>
                      <a:endParaRPr lang="de-DE" sz="1050" kern="1200">
                        <a:solidFill>
                          <a:srgbClr val="007A47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5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de-DE" sz="1050" kern="1200">
                        <a:solidFill>
                          <a:srgbClr val="007A47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368">
                <a:tc>
                  <a:txBody>
                    <a:bodyPr/>
                    <a:lstStyle/>
                    <a:p>
                      <a:r>
                        <a:rPr lang="de-DE" sz="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(8)</a:t>
                      </a:r>
                      <a:endParaRPr lang="de-DE" sz="8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Public Health/</a:t>
                      </a:r>
                      <a:r>
                        <a:rPr lang="de-DE" sz="70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Occupational</a:t>
                      </a:r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Health (Gesundheitswesen/ Gesundheit bei der Arbeit) </a:t>
                      </a:r>
                      <a:endParaRPr lang="de-DE" sz="7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Betriebliche Gesundheitspsychologie und gesundheitsförderliche Arbeitsgestaltung</a:t>
                      </a:r>
                      <a:endParaRPr lang="de-DE" sz="700" kern="120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de-DE" sz="700" kern="120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6987">
                <a:tc>
                  <a:txBody>
                    <a:bodyPr/>
                    <a:lstStyle/>
                    <a:p>
                      <a:r>
                        <a:rPr lang="de-DE" sz="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(9)</a:t>
                      </a:r>
                      <a:endParaRPr lang="de-DE" sz="8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Quality Management (Qualitätsmanagement)</a:t>
                      </a:r>
                      <a:endParaRPr lang="de-DE" sz="7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700" kern="120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700" kern="120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368">
                <a:tc>
                  <a:txBody>
                    <a:bodyPr/>
                    <a:lstStyle/>
                    <a:p>
                      <a:r>
                        <a:rPr lang="de-DE" sz="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(10)</a:t>
                      </a:r>
                      <a:endParaRPr lang="de-DE" sz="8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Social</a:t>
                      </a:r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70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Behavior</a:t>
                      </a:r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Science (Sozialwissenschaft)</a:t>
                      </a:r>
                      <a:endParaRPr lang="de-DE" sz="7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05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Sozialpsychologie </a:t>
                      </a:r>
                      <a:endParaRPr lang="de-DE" sz="1050" kern="1200">
                        <a:solidFill>
                          <a:srgbClr val="007A47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5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0159">
                <a:tc>
                  <a:txBody>
                    <a:bodyPr/>
                    <a:lstStyle/>
                    <a:p>
                      <a:r>
                        <a:rPr lang="de-DE" sz="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(11)</a:t>
                      </a:r>
                      <a:endParaRPr lang="de-DE" sz="8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Statistical Methods (Statistische Methoden)</a:t>
                      </a:r>
                    </a:p>
                    <a:p>
                      <a:endParaRPr lang="de-DE" sz="7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05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Versuchsplanung und Grundlagen der Statistik &amp; Multivariate Statistik (neuer Bachelor)</a:t>
                      </a:r>
                      <a:endParaRPr lang="de-DE" sz="1050" kern="1200">
                        <a:solidFill>
                          <a:srgbClr val="007A47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5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de-DE" sz="1050" kern="1200">
                        <a:solidFill>
                          <a:srgbClr val="007A47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6604">
                <a:tc>
                  <a:txBody>
                    <a:bodyPr/>
                    <a:lstStyle/>
                    <a:p>
                      <a:r>
                        <a:rPr lang="de-DE" sz="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(12)</a:t>
                      </a:r>
                      <a:endParaRPr lang="de-DE" sz="8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Traffic and Transportation Science (Verkehrs- &amp; Transportwissenschaften)</a:t>
                      </a:r>
                      <a:endParaRPr lang="de-DE" sz="700"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7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Ingenieur- und Verkehrspsychologie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Verkehrswissenschaft</a:t>
                      </a:r>
                      <a:endParaRPr lang="de-DE" sz="700" kern="120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de-DE" sz="700" kern="120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Verdana" panose="020B0604030504040204" pitchFamily="34" charset="0"/>
                        <a:cs typeface="Calibri" panose="020F0502020204030204" pitchFamily="34" charset="0"/>
                      </a:endParaRP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E64E2742-7CB7-5005-CDDA-6D0C76267DD6}"/>
                  </a:ext>
                </a:extLst>
              </p:cNvPr>
              <p:cNvSpPr txBox="1"/>
              <p:nvPr/>
            </p:nvSpPr>
            <p:spPr>
              <a:xfrm>
                <a:off x="8373272" y="2489424"/>
                <a:ext cx="3637459" cy="2031325"/>
              </a:xfrm>
              <a:prstGeom prst="rect">
                <a:avLst/>
              </a:prstGeom>
              <a:noFill/>
              <a:ln w="28575">
                <a:solidFill>
                  <a:srgbClr val="007A47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de-DE" sz="1400">
                    <a:solidFill>
                      <a:schemeClr val="accent1"/>
                    </a:solidFill>
                  </a:rPr>
                  <a:t>mit dem B.Sc. Psychologie an der TUD: </a:t>
                </a:r>
                <a:br>
                  <a:rPr lang="de-DE" sz="1400">
                    <a:solidFill>
                      <a:schemeClr val="accent1"/>
                    </a:solidFill>
                  </a:rPr>
                </a:br>
                <a:r>
                  <a:rPr lang="de-DE" sz="1400">
                    <a:solidFill>
                      <a:schemeClr val="accent1"/>
                    </a:solidFill>
                  </a:rPr>
                  <a:t>mindestens 6 von 12 Kernbereichen</a:t>
                </a:r>
              </a:p>
              <a:p>
                <a:endParaRPr lang="de-DE" sz="1400">
                  <a:solidFill>
                    <a:schemeClr val="accent1"/>
                  </a:solidFill>
                </a:endParaRPr>
              </a:p>
              <a:p>
                <a:r>
                  <a:rPr lang="de-DE" sz="1400">
                    <a:solidFill>
                      <a:schemeClr val="accent1"/>
                    </a:solidFill>
                  </a:rPr>
                  <a:t>Berechnung: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𝐸𝐶𝑇𝑆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∗0,6=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𝐴𝑛𝑧𝑎h𝑙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𝑑𝑒𝑟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𝑃𝑢𝑛𝑘𝑡𝑒</m:t>
                      </m:r>
                    </m:oMath>
                  </m:oMathPara>
                </a14:m>
                <a:endParaRPr lang="de-DE" sz="1400">
                  <a:solidFill>
                    <a:schemeClr val="accent1"/>
                  </a:solidFill>
                  <a:sym typeface="Wingdings" panose="05000000000000000000" pitchFamily="2" charset="2"/>
                </a:endParaRPr>
              </a:p>
              <a:p>
                <a:endParaRPr lang="de-DE" sz="1400" b="0" i="1">
                  <a:solidFill>
                    <a:schemeClr val="accent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de-DE" sz="1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𝑚𝑖𝑛𝑑</m:t>
                          </m:r>
                          <m:r>
                            <a:rPr lang="de-DE" sz="1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</m:d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51 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𝐸𝐶𝑇𝑆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∗0,6=30,6 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𝑃𝑢𝑛𝑘𝑡𝑒</m:t>
                      </m:r>
                    </m:oMath>
                  </m:oMathPara>
                </a14:m>
                <a:endParaRPr lang="de-DE" sz="1400">
                  <a:solidFill>
                    <a:schemeClr val="accent1"/>
                  </a:solidFill>
                  <a:sym typeface="Wingdings" panose="05000000000000000000" pitchFamily="2" charset="2"/>
                </a:endParaRPr>
              </a:p>
              <a:p>
                <a:endParaRPr lang="de-DE" sz="1400">
                  <a:solidFill>
                    <a:schemeClr val="accent1"/>
                  </a:solidFill>
                  <a:sym typeface="Wingdings" panose="05000000000000000000" pitchFamily="2" charset="2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de-DE" sz="1400">
                    <a:solidFill>
                      <a:schemeClr val="accent1"/>
                    </a:solidFill>
                    <a:sym typeface="Wingdings" panose="05000000000000000000" pitchFamily="2" charset="2"/>
                  </a:rPr>
                  <a:t>30 </a:t>
                </a:r>
                <a:r>
                  <a:rPr lang="de-DE" sz="1400">
                    <a:solidFill>
                      <a:schemeClr val="accent1"/>
                    </a:solidFill>
                  </a:rPr>
                  <a:t>Punkte im Bewerbungsverfahren</a:t>
                </a:r>
                <a:endParaRPr lang="de-DE"/>
              </a:p>
            </p:txBody>
          </p:sp>
        </mc:Choice>
        <mc:Fallback xmlns="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E64E2742-7CB7-5005-CDDA-6D0C76267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3272" y="2489424"/>
                <a:ext cx="3637459" cy="2031325"/>
              </a:xfrm>
              <a:prstGeom prst="rect">
                <a:avLst/>
              </a:prstGeom>
              <a:blipFill>
                <a:blip r:embed="rId2"/>
                <a:stretch>
                  <a:fillRect l="-166" b="-885"/>
                </a:stretch>
              </a:blipFill>
              <a:ln w="28575">
                <a:solidFill>
                  <a:srgbClr val="007A47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44179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37DA7-7B15-C9AC-7285-F3AE4B1FD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C87F63-E2B5-E291-C253-F6C27FBB9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HPSTS – externe Bewerbungen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DEC2630-E05E-6D2B-7DA6-2DD8E0E4F17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2" y="868000"/>
            <a:ext cx="10580688" cy="4344987"/>
          </a:xfrm>
        </p:spPr>
        <p:txBody>
          <a:bodyPr/>
          <a:lstStyle/>
          <a:p>
            <a:r>
              <a:rPr lang="de-DE"/>
              <a:t>Kenntnisse in den psychologischen Grundlagenfächern - </a:t>
            </a:r>
            <a:r>
              <a:rPr lang="de-DE" sz="1600"/>
              <a:t>Beispiel Bachelorabschluss an der TUD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/>
              <a:t>in mindestens </a:t>
            </a:r>
            <a:r>
              <a:rPr lang="de-DE"/>
              <a:t>3 Grundlagenfächern </a:t>
            </a:r>
            <a:r>
              <a:rPr lang="de-DE" b="0"/>
              <a:t>sind Studienleistungen im Umfang von insgesamt </a:t>
            </a:r>
            <a:r>
              <a:rPr lang="de-DE"/>
              <a:t>mindestens 20 ECTS </a:t>
            </a:r>
            <a:r>
              <a:rPr lang="de-DE" b="0"/>
              <a:t>erforderlich </a:t>
            </a:r>
            <a:r>
              <a:rPr lang="de-DE" sz="1100" b="0"/>
              <a:t>(ergibt max. 30 Punkte im Bewerbungsverfahren)</a:t>
            </a:r>
          </a:p>
          <a:p>
            <a:endParaRPr lang="de-DE" b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03209BC-F904-663E-856B-AC6EFCA3AF05}"/>
              </a:ext>
            </a:extLst>
          </p:cNvPr>
          <p:cNvSpPr txBox="1"/>
          <p:nvPr/>
        </p:nvSpPr>
        <p:spPr>
          <a:xfrm>
            <a:off x="11230303" y="134733"/>
            <a:ext cx="192339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accent1"/>
                </a:solidFill>
              </a:rPr>
              <a:t>HPSTS</a:t>
            </a:r>
          </a:p>
        </p:txBody>
      </p:sp>
      <p:graphicFrame>
        <p:nvGraphicFramePr>
          <p:cNvPr id="6" name="Tabelle 12">
            <a:extLst>
              <a:ext uri="{FF2B5EF4-FFF2-40B4-BE49-F238E27FC236}">
                <a16:creationId xmlns:a16="http://schemas.microsoft.com/office/drawing/2014/main" id="{8BB1C1FD-3303-A8F0-0FE4-6D5188E8D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845477"/>
              </p:ext>
            </p:extLst>
          </p:nvPr>
        </p:nvGraphicFramePr>
        <p:xfrm>
          <a:off x="874712" y="2070959"/>
          <a:ext cx="7592551" cy="3663953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86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12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25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2191">
                <a:tc>
                  <a:txBody>
                    <a:bodyPr/>
                    <a:lstStyle/>
                    <a:p>
                      <a:endParaRPr lang="de-DE" sz="9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r>
                        <a:rPr lang="de-DE" sz="11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Psychologisches Grundlagenfach</a:t>
                      </a: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r>
                        <a:rPr lang="de-DE" sz="11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Studienleistung</a:t>
                      </a: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r>
                        <a:rPr lang="de-DE" sz="11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ECTS</a:t>
                      </a:r>
                    </a:p>
                  </a:txBody>
                  <a:tcPr marL="91457" marR="91457" marT="45727" marB="4572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1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(1)</a:t>
                      </a: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Allgemeine Psychologie</a:t>
                      </a:r>
                      <a:endParaRPr lang="de-DE" sz="8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r>
                        <a:rPr lang="de-DE" altLang="de-DE" sz="1100">
                          <a:solidFill>
                            <a:srgbClr val="007A47"/>
                          </a:solidFill>
                          <a:latin typeface="Calibri" panose="020F0502020204030204" pitchFamily="34" charset="0"/>
                        </a:rPr>
                        <a:t>Allgemeine Psychologie 1 &amp; 2</a:t>
                      </a:r>
                      <a:endParaRPr lang="de-DE" sz="11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pPr marL="0" algn="l" defTabSz="914269" rtl="0" eaLnBrk="1" latinLnBrk="0" hangingPunct="1"/>
                      <a:r>
                        <a:rPr lang="de-DE" sz="11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1457" marR="91457" marT="45727" marB="4572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191">
                <a:tc>
                  <a:txBody>
                    <a:bodyPr/>
                    <a:lstStyle/>
                    <a:p>
                      <a:r>
                        <a:rPr lang="de-DE" sz="9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(2)</a:t>
                      </a: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Biologische Psychologie</a:t>
                      </a:r>
                      <a:endParaRPr lang="de-DE" sz="8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r>
                        <a:rPr lang="de-DE" altLang="de-DE" sz="1100">
                          <a:solidFill>
                            <a:srgbClr val="007A47"/>
                          </a:solidFill>
                          <a:latin typeface="Calibri" panose="020F0502020204030204" pitchFamily="34" charset="0"/>
                        </a:rPr>
                        <a:t>Biopsychologie</a:t>
                      </a:r>
                      <a:endParaRPr lang="de-DE" sz="11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pPr marL="0" algn="l" defTabSz="914269" rtl="0" eaLnBrk="1" latinLnBrk="0" hangingPunct="1"/>
                      <a:r>
                        <a:rPr lang="de-DE" sz="11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1457" marR="91457" marT="45727" marB="4572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820">
                <a:tc>
                  <a:txBody>
                    <a:bodyPr/>
                    <a:lstStyle/>
                    <a:p>
                      <a:r>
                        <a:rPr lang="de-DE" sz="9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(3)</a:t>
                      </a: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Differentielle und Persönlichkeitspsychologie</a:t>
                      </a:r>
                      <a:endParaRPr lang="de-DE" sz="8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r>
                        <a:rPr lang="de-DE" altLang="de-DE" sz="1100">
                          <a:solidFill>
                            <a:srgbClr val="007A47"/>
                          </a:solidFill>
                          <a:latin typeface="Calibri" panose="020F0502020204030204" pitchFamily="34" charset="0"/>
                        </a:rPr>
                        <a:t>Persönlichkeitspsychologie</a:t>
                      </a:r>
                      <a:endParaRPr lang="de-DE" sz="11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pPr marL="0" algn="l" defTabSz="914269" rtl="0" eaLnBrk="1" latinLnBrk="0" hangingPunct="1"/>
                      <a:r>
                        <a:rPr lang="de-DE" sz="11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1457" marR="91457" marT="45727" marB="4572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820">
                <a:tc>
                  <a:txBody>
                    <a:bodyPr/>
                    <a:lstStyle/>
                    <a:p>
                      <a:r>
                        <a:rPr lang="de-DE" sz="9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(4)</a:t>
                      </a: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Entwicklungspsychologie</a:t>
                      </a:r>
                      <a:endParaRPr lang="de-DE" sz="8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r>
                        <a:rPr lang="de-DE" altLang="de-DE" sz="1100">
                          <a:solidFill>
                            <a:srgbClr val="007A47"/>
                          </a:solidFill>
                          <a:latin typeface="Calibri" panose="020F0502020204030204" pitchFamily="34" charset="0"/>
                        </a:rPr>
                        <a:t>Entwicklungspsychologie</a:t>
                      </a:r>
                      <a:endParaRPr lang="de-DE" sz="11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pPr marL="0" algn="l" defTabSz="914269" rtl="0" eaLnBrk="1" latinLnBrk="0" hangingPunct="1"/>
                      <a:r>
                        <a:rPr lang="de-DE" sz="11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1457" marR="91457" marT="45727" marB="4572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85">
                <a:tc>
                  <a:txBody>
                    <a:bodyPr/>
                    <a:lstStyle/>
                    <a:p>
                      <a:r>
                        <a:rPr lang="de-DE" sz="9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(5)</a:t>
                      </a: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r>
                        <a:rPr lang="de-DE" sz="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Psychologische Methodenlehre</a:t>
                      </a:r>
                      <a:endParaRPr lang="de-DE" sz="8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r>
                        <a:rPr lang="de-DE" altLang="de-DE" sz="1100">
                          <a:solidFill>
                            <a:srgbClr val="007A47"/>
                          </a:solidFill>
                          <a:latin typeface="Calibri" panose="020F0502020204030204" pitchFamily="34" charset="0"/>
                        </a:rPr>
                        <a:t>Methoden der Psychologie &amp;</a:t>
                      </a:r>
                      <a:br>
                        <a:rPr lang="de-DE" altLang="de-DE" sz="1100">
                          <a:solidFill>
                            <a:srgbClr val="007A47"/>
                          </a:solidFill>
                          <a:latin typeface="Calibri" panose="020F0502020204030204" pitchFamily="34" charset="0"/>
                        </a:rPr>
                      </a:br>
                      <a:r>
                        <a:rPr lang="de-DE" altLang="de-DE" sz="1100">
                          <a:solidFill>
                            <a:srgbClr val="007A47"/>
                          </a:solidFill>
                          <a:latin typeface="Calibri" panose="020F0502020204030204" pitchFamily="34" charset="0"/>
                        </a:rPr>
                        <a:t>Evaluation und Metaanalyse</a:t>
                      </a:r>
                      <a:endParaRPr lang="de-DE" sz="11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pPr marL="0" algn="l" defTabSz="914269" rtl="0" eaLnBrk="1" latinLnBrk="0" hangingPunct="1"/>
                      <a:r>
                        <a:rPr lang="de-DE" sz="11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1457" marR="91457" marT="45727" marB="4572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2191">
                <a:tc>
                  <a:txBody>
                    <a:bodyPr/>
                    <a:lstStyle/>
                    <a:p>
                      <a:r>
                        <a:rPr lang="de-DE" sz="9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(6)</a:t>
                      </a: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r>
                        <a:rPr lang="de-DE" sz="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Psychologische Diagnostik</a:t>
                      </a:r>
                      <a:endParaRPr lang="de-DE" sz="8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r>
                        <a:rPr lang="de-DE" altLang="de-DE" sz="1100">
                          <a:solidFill>
                            <a:srgbClr val="007A47"/>
                          </a:solidFill>
                          <a:latin typeface="Calibri" panose="020F0502020204030204" pitchFamily="34" charset="0"/>
                        </a:rPr>
                        <a:t>Psychologische Diagnostik: Grundlagen</a:t>
                      </a:r>
                      <a:endParaRPr lang="de-DE" sz="11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pPr marL="0" algn="l" defTabSz="914269" rtl="0" eaLnBrk="1" latinLnBrk="0" hangingPunct="1"/>
                      <a:r>
                        <a:rPr lang="de-DE" sz="1100" kern="1200">
                          <a:solidFill>
                            <a:srgbClr val="007A47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1457" marR="91457" marT="45727" marB="4572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2191">
                <a:tc>
                  <a:txBody>
                    <a:bodyPr/>
                    <a:lstStyle/>
                    <a:p>
                      <a:r>
                        <a:rPr lang="de-DE" sz="9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(7)</a:t>
                      </a: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Sozialpsychologie</a:t>
                      </a:r>
                      <a:endParaRPr lang="de-DE" sz="8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endParaRPr lang="de-DE" sz="11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endParaRPr lang="de-DE" sz="11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2191">
                <a:tc>
                  <a:txBody>
                    <a:bodyPr/>
                    <a:lstStyle/>
                    <a:p>
                      <a:r>
                        <a:rPr lang="de-DE" sz="9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(8)</a:t>
                      </a: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Statistik</a:t>
                      </a:r>
                      <a:endParaRPr lang="de-DE" sz="8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endParaRPr lang="de-DE" sz="11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endParaRPr lang="de-DE" sz="11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2191">
                <a:tc>
                  <a:txBody>
                    <a:bodyPr/>
                    <a:lstStyle/>
                    <a:p>
                      <a:r>
                        <a:rPr lang="de-DE" sz="9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(9)</a:t>
                      </a: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Verkehrspsychologie</a:t>
                      </a:r>
                      <a:endParaRPr lang="de-DE" sz="8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endParaRPr lang="de-DE" sz="11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endParaRPr lang="de-DE" sz="11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2191">
                <a:tc>
                  <a:txBody>
                    <a:bodyPr/>
                    <a:lstStyle/>
                    <a:p>
                      <a:r>
                        <a:rPr lang="de-DE" sz="90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(10)</a:t>
                      </a: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Ingenieurpsychologie</a:t>
                      </a:r>
                      <a:endParaRPr lang="de-DE" sz="8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endParaRPr lang="de-DE" sz="11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tc>
                  <a:txBody>
                    <a:bodyPr/>
                    <a:lstStyle/>
                    <a:p>
                      <a:endParaRPr lang="de-DE" sz="11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57" marR="91457" marT="45727" marB="45727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7" name="Grafik 12" descr="Verbotsschild">
            <a:extLst>
              <a:ext uri="{FF2B5EF4-FFF2-40B4-BE49-F238E27FC236}">
                <a16:creationId xmlns:a16="http://schemas.microsoft.com/office/drawing/2014/main" id="{56214EA5-C67C-DCAC-AFFE-432345D02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893" y="4468087"/>
            <a:ext cx="1265237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15">
            <a:extLst>
              <a:ext uri="{FF2B5EF4-FFF2-40B4-BE49-F238E27FC236}">
                <a16:creationId xmlns:a16="http://schemas.microsoft.com/office/drawing/2014/main" id="{63B9CC6B-1DFD-8651-CED6-F3AE4BD64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8476" y="4664822"/>
            <a:ext cx="1728787" cy="939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0B2A5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rgbClr val="0B2A5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Symbol" panose="05050102010706020507" pitchFamily="18" charset="2"/>
              <a:buChar char="-"/>
              <a:defRPr>
                <a:solidFill>
                  <a:srgbClr val="0B2A5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0B2A5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rgbClr val="0B2A5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0B2A5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0B2A5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0B2A5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rgbClr val="0B2A5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de-DE" altLang="de-DE" sz="1100" b="1">
                <a:solidFill>
                  <a:schemeClr val="accent1"/>
                </a:solidFill>
              </a:rPr>
              <a:t>Leistungen </a:t>
            </a:r>
          </a:p>
          <a:p>
            <a:pPr algn="ctr">
              <a:spcBef>
                <a:spcPct val="0"/>
              </a:spcBef>
            </a:pPr>
            <a:r>
              <a:rPr lang="de-DE" altLang="de-DE" sz="1100" b="1">
                <a:solidFill>
                  <a:schemeClr val="accent1"/>
                </a:solidFill>
              </a:rPr>
              <a:t>dürfen nur in einer der beiden Tabellen angegeben werden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DC05A322-82F0-7A77-167F-54B638D3FC9C}"/>
                  </a:ext>
                </a:extLst>
              </p:cNvPr>
              <p:cNvSpPr txBox="1"/>
              <p:nvPr/>
            </p:nvSpPr>
            <p:spPr>
              <a:xfrm>
                <a:off x="8518287" y="2489424"/>
                <a:ext cx="3637459" cy="2280624"/>
              </a:xfrm>
              <a:prstGeom prst="rect">
                <a:avLst/>
              </a:prstGeom>
              <a:noFill/>
              <a:ln w="28575">
                <a:solidFill>
                  <a:srgbClr val="007A47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de-DE" sz="1400">
                    <a:solidFill>
                      <a:schemeClr val="accent1"/>
                    </a:solidFill>
                  </a:rPr>
                  <a:t>mit dem B.Sc. Psychologie an der TUD: </a:t>
                </a:r>
                <a:br>
                  <a:rPr lang="de-DE" sz="1400">
                    <a:solidFill>
                      <a:schemeClr val="accent1"/>
                    </a:solidFill>
                  </a:rPr>
                </a:br>
                <a:r>
                  <a:rPr lang="de-DE" sz="1400">
                    <a:solidFill>
                      <a:schemeClr val="accent1"/>
                    </a:solidFill>
                  </a:rPr>
                  <a:t>6 von 10 Grundlagenfächer</a:t>
                </a:r>
              </a:p>
              <a:p>
                <a:endParaRPr lang="de-DE" sz="1400">
                  <a:solidFill>
                    <a:schemeClr val="accent1"/>
                  </a:solidFill>
                </a:endParaRPr>
              </a:p>
              <a:p>
                <a:r>
                  <a:rPr lang="de-DE" sz="1400">
                    <a:solidFill>
                      <a:schemeClr val="accent1"/>
                    </a:solidFill>
                  </a:rPr>
                  <a:t>Berechnung: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𝐸𝐶𝑇𝑆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∗0,6=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𝐴𝑛𝑧𝑎h𝑙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𝑑𝑒𝑟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𝑃𝑢𝑛𝑘𝑡𝑒</m:t>
                      </m:r>
                    </m:oMath>
                  </m:oMathPara>
                </a14:m>
                <a:endParaRPr lang="de-DE" sz="1400">
                  <a:solidFill>
                    <a:schemeClr val="accent1"/>
                  </a:solidFill>
                  <a:sym typeface="Wingdings" panose="05000000000000000000" pitchFamily="2" charset="2"/>
                </a:endParaRPr>
              </a:p>
              <a:p>
                <a:endParaRPr lang="de-DE" sz="1400" b="0" i="1">
                  <a:solidFill>
                    <a:schemeClr val="accent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de-DE" sz="1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1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𝑚𝑖𝑛𝑑</m:t>
                          </m:r>
                          <m:r>
                            <a:rPr lang="de-DE" sz="1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</m:d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58 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𝐸𝐶𝑇𝑆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∗0,6=34,8 </m:t>
                      </m:r>
                      <m:r>
                        <a:rPr lang="de-DE" sz="1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𝑃𝑢𝑛𝑘𝑡𝑒</m:t>
                      </m:r>
                    </m:oMath>
                  </m:oMathPara>
                </a14:m>
                <a:endParaRPr lang="de-DE" sz="1400">
                  <a:solidFill>
                    <a:schemeClr val="accent1"/>
                  </a:solidFill>
                  <a:sym typeface="Wingdings" panose="05000000000000000000" pitchFamily="2" charset="2"/>
                </a:endParaRPr>
              </a:p>
              <a:p>
                <a:endParaRPr lang="de-DE" sz="1400">
                  <a:solidFill>
                    <a:schemeClr val="accent1"/>
                  </a:solidFill>
                  <a:sym typeface="Wingdings" panose="05000000000000000000" pitchFamily="2" charset="2"/>
                </a:endParaRPr>
              </a:p>
              <a:p>
                <a:r>
                  <a:rPr lang="de-DE" sz="1400">
                    <a:solidFill>
                      <a:schemeClr val="accent1"/>
                    </a:solidFill>
                    <a:sym typeface="Wingdings" panose="05000000000000000000" pitchFamily="2" charset="2"/>
                  </a:rPr>
                  <a:t></a:t>
                </a:r>
                <a:r>
                  <a:rPr lang="de-DE" sz="1400">
                    <a:solidFill>
                      <a:schemeClr val="accent1"/>
                    </a:solidFill>
                  </a:rPr>
                  <a:t> 30 Punkte im Bewerbungsverfahren</a:t>
                </a:r>
              </a:p>
              <a:p>
                <a:endParaRPr lang="de-DE"/>
              </a:p>
            </p:txBody>
          </p:sp>
        </mc:Choice>
        <mc:Fallback xmlns="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DC05A322-82F0-7A77-167F-54B638D3FC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8287" y="2489424"/>
                <a:ext cx="3637459" cy="2280624"/>
              </a:xfrm>
              <a:prstGeom prst="rect">
                <a:avLst/>
              </a:prstGeom>
              <a:blipFill>
                <a:blip r:embed="rId3"/>
                <a:stretch>
                  <a:fillRect l="-166"/>
                </a:stretch>
              </a:blipFill>
              <a:ln w="28575">
                <a:solidFill>
                  <a:srgbClr val="007A47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03323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CF17D8D-3E7F-2385-CDAB-3D2D768BB7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922"/>
          <a:stretch/>
        </p:blipFill>
        <p:spPr>
          <a:xfrm>
            <a:off x="63622" y="0"/>
            <a:ext cx="5115480" cy="6728854"/>
          </a:xfrm>
          <a:prstGeom prst="rect">
            <a:avLst/>
          </a:prstGeom>
          <a:noFill/>
        </p:spPr>
      </p:pic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943A2C5D-66A6-7709-A1F9-CB367F39C6D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rcRect b="4633"/>
          <a:stretch/>
        </p:blipFill>
        <p:spPr>
          <a:xfrm>
            <a:off x="7153969" y="107786"/>
            <a:ext cx="4858149" cy="6642427"/>
          </a:xfrm>
          <a:noFill/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C9B088E-7AC4-6B1D-D11A-1AFCBA1E7A9A}"/>
              </a:ext>
            </a:extLst>
          </p:cNvPr>
          <p:cNvSpPr txBox="1"/>
          <p:nvPr/>
        </p:nvSpPr>
        <p:spPr>
          <a:xfrm>
            <a:off x="4799351" y="1312293"/>
            <a:ext cx="259329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chemeClr val="accent1"/>
                </a:solidFill>
              </a:rPr>
              <a:t>Beispiel</a:t>
            </a:r>
            <a:br>
              <a:rPr lang="de-DE">
                <a:solidFill>
                  <a:schemeClr val="accent1"/>
                </a:solidFill>
              </a:rPr>
            </a:br>
            <a:r>
              <a:rPr lang="de-DE">
                <a:solidFill>
                  <a:schemeClr val="accent1"/>
                </a:solidFill>
              </a:rPr>
              <a:t>Bewerbungsformular </a:t>
            </a:r>
          </a:p>
          <a:p>
            <a:r>
              <a:rPr lang="de-DE">
                <a:solidFill>
                  <a:schemeClr val="accent1"/>
                </a:solidFill>
              </a:rPr>
              <a:t>Bei Bewerbung über uni-</a:t>
            </a:r>
            <a:r>
              <a:rPr lang="de-DE" err="1">
                <a:solidFill>
                  <a:schemeClr val="accent1"/>
                </a:solidFill>
              </a:rPr>
              <a:t>assist</a:t>
            </a:r>
            <a:endParaRPr lang="de-DE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231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41DCC3-7D35-78D2-3775-9FD003B86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Grenzwerte nach Hauptverfahren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36EF16A8-0BE8-9B7C-0FD7-ABAA764F1A7E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696802796"/>
              </p:ext>
            </p:extLst>
          </p:nvPr>
        </p:nvGraphicFramePr>
        <p:xfrm>
          <a:off x="874712" y="867093"/>
          <a:ext cx="10580682" cy="471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1526">
                  <a:extLst>
                    <a:ext uri="{9D8B030D-6E8A-4147-A177-3AD203B41FA5}">
                      <a16:colId xmlns:a16="http://schemas.microsoft.com/office/drawing/2014/main" val="1113704546"/>
                    </a:ext>
                  </a:extLst>
                </a:gridCol>
                <a:gridCol w="1808571">
                  <a:extLst>
                    <a:ext uri="{9D8B030D-6E8A-4147-A177-3AD203B41FA5}">
                      <a16:colId xmlns:a16="http://schemas.microsoft.com/office/drawing/2014/main" val="361023597"/>
                    </a:ext>
                  </a:extLst>
                </a:gridCol>
                <a:gridCol w="1214481">
                  <a:extLst>
                    <a:ext uri="{9D8B030D-6E8A-4147-A177-3AD203B41FA5}">
                      <a16:colId xmlns:a16="http://schemas.microsoft.com/office/drawing/2014/main" val="2240250961"/>
                    </a:ext>
                  </a:extLst>
                </a:gridCol>
                <a:gridCol w="1871619">
                  <a:extLst>
                    <a:ext uri="{9D8B030D-6E8A-4147-A177-3AD203B41FA5}">
                      <a16:colId xmlns:a16="http://schemas.microsoft.com/office/drawing/2014/main" val="352435205"/>
                    </a:ext>
                  </a:extLst>
                </a:gridCol>
                <a:gridCol w="1151433">
                  <a:extLst>
                    <a:ext uri="{9D8B030D-6E8A-4147-A177-3AD203B41FA5}">
                      <a16:colId xmlns:a16="http://schemas.microsoft.com/office/drawing/2014/main" val="2639351050"/>
                    </a:ext>
                  </a:extLst>
                </a:gridCol>
                <a:gridCol w="1831797">
                  <a:extLst>
                    <a:ext uri="{9D8B030D-6E8A-4147-A177-3AD203B41FA5}">
                      <a16:colId xmlns:a16="http://schemas.microsoft.com/office/drawing/2014/main" val="2068176452"/>
                    </a:ext>
                  </a:extLst>
                </a:gridCol>
                <a:gridCol w="1191255">
                  <a:extLst>
                    <a:ext uri="{9D8B030D-6E8A-4147-A177-3AD203B41FA5}">
                      <a16:colId xmlns:a16="http://schemas.microsoft.com/office/drawing/2014/main" val="40065187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/>
                        <a:t>KPP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/>
                        <a:t>HPSTS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/>
                        <a:t>CAN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118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b="1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>
                          <a:solidFill>
                            <a:schemeClr val="accent1"/>
                          </a:solidFill>
                        </a:rPr>
                        <a:t>Bewerbungen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>
                          <a:solidFill>
                            <a:schemeClr val="accent1"/>
                          </a:solidFill>
                        </a:rPr>
                        <a:t>NC (WS)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>
                          <a:solidFill>
                            <a:schemeClr val="accent1"/>
                          </a:solidFill>
                        </a:rPr>
                        <a:t>Bewerbungen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>
                          <a:solidFill>
                            <a:schemeClr val="accent1"/>
                          </a:solidFill>
                        </a:rPr>
                        <a:t>NC (WS)</a:t>
                      </a:r>
                    </a:p>
                    <a:p>
                      <a:endParaRPr lang="de-DE" b="1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>
                          <a:solidFill>
                            <a:schemeClr val="accent1"/>
                          </a:solidFill>
                        </a:rPr>
                        <a:t>Bewerbungen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>
                          <a:solidFill>
                            <a:schemeClr val="accent1"/>
                          </a:solidFill>
                        </a:rPr>
                        <a:t>NC (WS)</a:t>
                      </a:r>
                    </a:p>
                    <a:p>
                      <a:endParaRPr lang="de-DE" b="1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5750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/>
                        <a:t>2015/16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trike="noStrike" err="1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k.A</a:t>
                      </a:r>
                      <a:r>
                        <a:rPr lang="de-DE" strike="noStrike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trike="noStrike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65 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err="1">
                          <a:latin typeface="+mn-lt"/>
                        </a:rPr>
                        <a:t>k.A</a:t>
                      </a:r>
                      <a:r>
                        <a:rPr lang="de-DE">
                          <a:latin typeface="+mn-lt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69 (3)</a:t>
                      </a:r>
                    </a:p>
                  </a:txBody>
                  <a:tcPr marL="91434" marR="91434" marT="45739" marB="457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k.A</a:t>
                      </a: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91434" marR="91434" marT="45739" marB="457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66 (2)</a:t>
                      </a:r>
                    </a:p>
                  </a:txBody>
                  <a:tcPr marL="91434" marR="91434" marT="45739" marB="45739" horzOverflow="overflow"/>
                </a:tc>
                <a:extLst>
                  <a:ext uri="{0D108BD9-81ED-4DB2-BD59-A6C34878D82A}">
                    <a16:rowId xmlns:a16="http://schemas.microsoft.com/office/drawing/2014/main" val="1151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/>
                        <a:t>2016/17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trike="noStrike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798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trike="noStrike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62 (3)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latin typeface="+mn-lt"/>
                        </a:rPr>
                        <a:t>209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Symbol" pitchFamily="2" charset="2"/>
                        <a:defRPr sz="16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Wingdings" pitchFamily="2" charset="2"/>
                        <a:defRPr sz="14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2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68 (0)</a:t>
                      </a:r>
                    </a:p>
                  </a:txBody>
                  <a:tcPr marL="91434" marR="91434" marT="45739" marB="4573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Symbol" pitchFamily="2" charset="2"/>
                        <a:defRPr sz="16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Wingdings" pitchFamily="2" charset="2"/>
                        <a:defRPr sz="14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2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212</a:t>
                      </a:r>
                    </a:p>
                  </a:txBody>
                  <a:tcPr marL="91434" marR="91434" marT="45739" marB="4573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19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Symbol" pitchFamily="2" charset="2"/>
                        <a:defRPr sz="16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Wingdings" pitchFamily="2" charset="2"/>
                        <a:defRPr sz="14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12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200">
                          <a:solidFill>
                            <a:srgbClr val="0B2A5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54 (2)</a:t>
                      </a:r>
                    </a:p>
                  </a:txBody>
                  <a:tcPr marL="91434" marR="91434" marT="45739" marB="45739" horzOverflow="overflow"/>
                </a:tc>
                <a:extLst>
                  <a:ext uri="{0D108BD9-81ED-4DB2-BD59-A6C34878D82A}">
                    <a16:rowId xmlns:a16="http://schemas.microsoft.com/office/drawing/2014/main" val="3242381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/>
                        <a:t>2017/18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trike="noStrike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897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trike="noStrike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latin typeface="+mn-lt"/>
                        </a:rPr>
                        <a:t>169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76 (1)</a:t>
                      </a:r>
                    </a:p>
                  </a:txBody>
                  <a:tcPr marL="91434" marR="91434" marT="45739" marB="457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187</a:t>
                      </a:r>
                    </a:p>
                  </a:txBody>
                  <a:tcPr marL="91434" marR="91434" marT="45739" marB="457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65 (2)</a:t>
                      </a:r>
                    </a:p>
                  </a:txBody>
                  <a:tcPr marL="91434" marR="91434" marT="45739" marB="45739" horzOverflow="overflow"/>
                </a:tc>
                <a:extLst>
                  <a:ext uri="{0D108BD9-81ED-4DB2-BD59-A6C34878D82A}">
                    <a16:rowId xmlns:a16="http://schemas.microsoft.com/office/drawing/2014/main" val="2835271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/>
                        <a:t>2018/19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trike="noStrike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928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trike="noStrike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75 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latin typeface="+mn-lt"/>
                        </a:rPr>
                        <a:t>286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80 (4)</a:t>
                      </a:r>
                    </a:p>
                  </a:txBody>
                  <a:tcPr marL="91434" marR="91434" marT="45739" marB="457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275</a:t>
                      </a:r>
                    </a:p>
                  </a:txBody>
                  <a:tcPr marL="91434" marR="91434" marT="45739" marB="457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71 (4)</a:t>
                      </a:r>
                    </a:p>
                  </a:txBody>
                  <a:tcPr marL="91434" marR="91434" marT="45739" marB="45739" horzOverflow="overflow"/>
                </a:tc>
                <a:extLst>
                  <a:ext uri="{0D108BD9-81ED-4DB2-BD59-A6C34878D82A}">
                    <a16:rowId xmlns:a16="http://schemas.microsoft.com/office/drawing/2014/main" val="1096527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/>
                        <a:t>2019/20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trike="noStrike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695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trike="noStrike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70 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latin typeface="+mn-lt"/>
                        </a:rPr>
                        <a:t>206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80 (2)</a:t>
                      </a:r>
                    </a:p>
                  </a:txBody>
                  <a:tcPr marL="91434" marR="91434" marT="45739" marB="457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194</a:t>
                      </a:r>
                    </a:p>
                  </a:txBody>
                  <a:tcPr marL="91434" marR="91434" marT="45739" marB="457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62 (3)</a:t>
                      </a:r>
                    </a:p>
                  </a:txBody>
                  <a:tcPr marL="91434" marR="91434" marT="45739" marB="45739" horzOverflow="overflow"/>
                </a:tc>
                <a:extLst>
                  <a:ext uri="{0D108BD9-81ED-4DB2-BD59-A6C34878D82A}">
                    <a16:rowId xmlns:a16="http://schemas.microsoft.com/office/drawing/2014/main" val="3547334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/>
                        <a:t>2020/21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trike="noStrike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772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trike="noStrike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74 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latin typeface="+mn-lt"/>
                        </a:rPr>
                        <a:t>183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74 (2)</a:t>
                      </a:r>
                    </a:p>
                  </a:txBody>
                  <a:tcPr marL="91434" marR="91434" marT="45739" marB="457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91434" marR="91434" marT="45739" marB="457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67 (5)</a:t>
                      </a:r>
                    </a:p>
                  </a:txBody>
                  <a:tcPr marL="91434" marR="91434" marT="45739" marB="45739" horzOverflow="overflow"/>
                </a:tc>
                <a:extLst>
                  <a:ext uri="{0D108BD9-81ED-4DB2-BD59-A6C34878D82A}">
                    <a16:rowId xmlns:a16="http://schemas.microsoft.com/office/drawing/2014/main" val="19251186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/>
                        <a:t>2021/22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trike="noStrike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852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trike="noStrike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80 (5)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latin typeface="+mn-lt"/>
                        </a:rPr>
                        <a:t>202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79 (1)</a:t>
                      </a:r>
                    </a:p>
                  </a:txBody>
                  <a:tcPr marL="91434" marR="91434" marT="45739" marB="457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307</a:t>
                      </a:r>
                    </a:p>
                  </a:txBody>
                  <a:tcPr marL="91434" marR="91434" marT="45739" marB="4573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78 (6)</a:t>
                      </a:r>
                    </a:p>
                  </a:txBody>
                  <a:tcPr marL="91434" marR="91434" marT="45739" marB="45739" horzOverflow="overflow"/>
                </a:tc>
                <a:extLst>
                  <a:ext uri="{0D108BD9-81ED-4DB2-BD59-A6C34878D82A}">
                    <a16:rowId xmlns:a16="http://schemas.microsoft.com/office/drawing/2014/main" val="3502746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/>
                        <a:t>2022/23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/>
                        <a:t>226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/>
                        <a:t>52 (0)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latin typeface="+mn-lt"/>
                        </a:rPr>
                        <a:t>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latin typeface="+mn-lt"/>
                        </a:rPr>
                        <a:t>76,4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latin typeface="+mn-lt"/>
                        </a:rPr>
                        <a:t>433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latin typeface="+mn-lt"/>
                        </a:rPr>
                        <a:t>74 (4)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17889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/>
                        <a:t>2023/24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/>
                        <a:t>698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/>
                        <a:t>86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latin typeface="+mn-lt"/>
                        </a:rPr>
                        <a:t>127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latin typeface="+mn-lt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latin typeface="+mn-lt"/>
                        </a:rPr>
                        <a:t>142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latin typeface="+mn-lt"/>
                        </a:rPr>
                        <a:t>29 (1)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266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2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/>
                        <a:t>2024/25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/>
                        <a:t>798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/>
                        <a:t>86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latin typeface="+mn-lt"/>
                        </a:rPr>
                        <a:t>106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latin typeface="+mn-lt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latin typeface="+mn-lt"/>
                        </a:rPr>
                        <a:t>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>
                          <a:latin typeface="+mn-lt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5334908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FE7A3D7D-98C1-AE08-7706-6322390F3B52}"/>
              </a:ext>
            </a:extLst>
          </p:cNvPr>
          <p:cNvSpPr txBox="1"/>
          <p:nvPr/>
        </p:nvSpPr>
        <p:spPr>
          <a:xfrm>
            <a:off x="874712" y="5606186"/>
            <a:ext cx="105806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de-DE" sz="1100">
                <a:solidFill>
                  <a:schemeClr val="tx1"/>
                </a:solidFill>
                <a:latin typeface="Calibri" panose="020F0502020204030204" pitchFamily="34" charset="0"/>
              </a:rPr>
              <a:t>Bewerbung: Anzahl der eingegangenen Bewerbungen, die die Zulassungsvoraussetzungen erfüllt haben</a:t>
            </a:r>
          </a:p>
          <a:p>
            <a:pPr eaLnBrk="1" hangingPunct="1">
              <a:spcBef>
                <a:spcPct val="0"/>
              </a:spcBef>
            </a:pPr>
            <a:r>
              <a:rPr lang="de-DE" altLang="de-DE" sz="1100">
                <a:solidFill>
                  <a:schemeClr val="tx1"/>
                </a:solidFill>
                <a:latin typeface="Calibri" panose="020F0502020204030204" pitchFamily="34" charset="0"/>
              </a:rPr>
              <a:t>NC: Numerus Clausus, hier: Grenzwert in Punkten gemäß Auswahlordnung; WS: Anzahl der Wartesemester</a:t>
            </a:r>
          </a:p>
          <a:p>
            <a:pPr eaLnBrk="1" hangingPunct="1">
              <a:spcBef>
                <a:spcPct val="0"/>
              </a:spcBef>
            </a:pPr>
            <a:r>
              <a:rPr lang="de-DE" altLang="de-DE" sz="1100" b="1">
                <a:solidFill>
                  <a:schemeClr val="tx1"/>
                </a:solidFill>
                <a:latin typeface="Calibri" panose="020F0502020204030204" pitchFamily="34" charset="0"/>
              </a:rPr>
              <a:t>Quelle: </a:t>
            </a:r>
            <a:r>
              <a:rPr lang="de-DE" altLang="de-DE" sz="1100">
                <a:solidFill>
                  <a:schemeClr val="tx1"/>
                </a:solidFill>
                <a:latin typeface="Calibri" panose="020F0502020204030204" pitchFamily="34" charset="0"/>
                <a:hlinkClick r:id="rId2"/>
              </a:rPr>
              <a:t>https://tu-dresden.de/studium/vor-dem-studium/bewerbung/studienvoraussetzungen/numerus_clausus</a:t>
            </a:r>
            <a:r>
              <a:rPr lang="de-DE" altLang="de-DE" sz="110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</a:p>
          <a:p>
            <a:endParaRPr lang="de-DE" sz="1100"/>
          </a:p>
        </p:txBody>
      </p:sp>
    </p:spTree>
    <p:extLst>
      <p:ext uri="{BB962C8B-B14F-4D97-AF65-F5344CB8AC3E}">
        <p14:creationId xmlns:p14="http://schemas.microsoft.com/office/powerpoint/2010/main" val="3010373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A35B0B-909F-FD39-51A2-5924A0934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/>
              <a:t>Klinische Psychologie und Psychotherapie (KPP)</a:t>
            </a:r>
          </a:p>
        </p:txBody>
      </p:sp>
      <p:pic>
        <p:nvPicPr>
          <p:cNvPr id="7" name="Inhaltsplatzhalter 6" descr="Patient und Betreuer">
            <a:extLst>
              <a:ext uri="{FF2B5EF4-FFF2-40B4-BE49-F238E27FC236}">
                <a16:creationId xmlns:a16="http://schemas.microsoft.com/office/drawing/2014/main" id="{130342F5-AA2E-F9D0-1B73-DAFC5C23E4B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316" y="1484313"/>
            <a:ext cx="6517480" cy="4344987"/>
          </a:xfrm>
        </p:spPr>
      </p:pic>
    </p:spTree>
    <p:extLst>
      <p:ext uri="{BB962C8B-B14F-4D97-AF65-F5344CB8AC3E}">
        <p14:creationId xmlns:p14="http://schemas.microsoft.com/office/powerpoint/2010/main" val="2803105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CD9DD-1A6B-B610-4503-D1D24F978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Open Sans"/>
                <a:cs typeface="Open Sans"/>
              </a:rPr>
              <a:t>Klinische Psychologie und Psychotherapie (KPP)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DB92C-AA81-C113-89CB-9FF88CD8ADC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de-DE">
                <a:ea typeface="Open Sans"/>
                <a:cs typeface="Open Sans"/>
              </a:rPr>
              <a:t>Wollen Sie... </a:t>
            </a:r>
          </a:p>
          <a:p>
            <a:endParaRPr lang="de-DE">
              <a:ea typeface="Open Sans"/>
              <a:cs typeface="Open Sans"/>
            </a:endParaRPr>
          </a:p>
          <a:p>
            <a:r>
              <a:rPr lang="de-DE" b="0">
                <a:ea typeface="+mn-lt"/>
                <a:cs typeface="+mn-lt"/>
              </a:rPr>
              <a:t> ✔ verstehen warum Menschen psychische Störungen entwickeln?</a:t>
            </a:r>
            <a:endParaRPr lang="de-DE">
              <a:ea typeface="Open Sans"/>
              <a:cs typeface="Open Sans"/>
            </a:endParaRPr>
          </a:p>
          <a:p>
            <a:r>
              <a:rPr lang="de-DE" b="0">
                <a:ea typeface="+mn-lt"/>
                <a:cs typeface="+mn-lt"/>
              </a:rPr>
              <a:t> ✔ wissen wie psychische Störungen behandelt oder verhindert werden können?</a:t>
            </a:r>
            <a:endParaRPr lang="de-DE">
              <a:ea typeface="Open Sans"/>
              <a:cs typeface="Open Sans"/>
            </a:endParaRPr>
          </a:p>
          <a:p>
            <a:r>
              <a:rPr lang="de-DE" b="0">
                <a:ea typeface="+mn-lt"/>
                <a:cs typeface="+mn-lt"/>
              </a:rPr>
              <a:t> ✔ verstehen wie klinisch-psychologische Interventionen wirken?</a:t>
            </a:r>
            <a:endParaRPr lang="de-DE"/>
          </a:p>
          <a:p>
            <a:r>
              <a:rPr lang="de-DE" b="0">
                <a:ea typeface="+mn-lt"/>
                <a:cs typeface="+mn-lt"/>
              </a:rPr>
              <a:t> ✔ später in einem der vielfältigen Berufsfelder klinischer Psychologen in der Praxis oder Forschung arbeiten?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5149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40B37-73E2-AE68-3B6D-44945E0F5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Text, Diagramm, Kreis, Reihe enthält.&#10;&#10;KI-generierte Inhalte können fehlerhaft sein.">
            <a:extLst>
              <a:ext uri="{FF2B5EF4-FFF2-40B4-BE49-F238E27FC236}">
                <a16:creationId xmlns:a16="http://schemas.microsoft.com/office/drawing/2014/main" id="{6D9A6ACE-5388-623D-9B7A-7E939551BA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5" t="599" r="2732" b="120"/>
          <a:stretch>
            <a:fillRect/>
          </a:stretch>
        </p:blipFill>
        <p:spPr>
          <a:xfrm>
            <a:off x="3231716" y="1575179"/>
            <a:ext cx="5637475" cy="47141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97F119-E6F1-F5F9-29B0-1C0920C53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Open Sans"/>
                <a:cs typeface="Open Sans"/>
              </a:rPr>
              <a:t>Klinische Psychologie und Psychotherapie (KPP)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D65CF-D728-AAED-74A5-399E722649E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2869703" cy="404196"/>
          </a:xfrm>
          <a:solidFill>
            <a:schemeClr val="bg1"/>
          </a:solidFill>
        </p:spPr>
        <p:txBody>
          <a:bodyPr vert="horz" lIns="0" tIns="0" rIns="0" bIns="0" rtlCol="0" anchor="t">
            <a:noAutofit/>
          </a:bodyPr>
          <a:lstStyle/>
          <a:p>
            <a:r>
              <a:rPr lang="de-DE">
                <a:ea typeface="Open Sans"/>
                <a:cs typeface="Open Sans"/>
              </a:rPr>
              <a:t>Berufsfelder </a:t>
            </a:r>
          </a:p>
        </p:txBody>
      </p:sp>
    </p:spTree>
    <p:extLst>
      <p:ext uri="{BB962C8B-B14F-4D97-AF65-F5344CB8AC3E}">
        <p14:creationId xmlns:p14="http://schemas.microsoft.com/office/powerpoint/2010/main" val="4182853755"/>
      </p:ext>
    </p:extLst>
  </p:cSld>
  <p:clrMapOvr>
    <a:masterClrMapping/>
  </p:clrMapOvr>
</p:sld>
</file>

<file path=ppt/theme/theme1.xml><?xml version="1.0" encoding="utf-8"?>
<a:theme xmlns:a="http://schemas.openxmlformats.org/drawingml/2006/main" name="TUD_2018_16zu9">
  <a:themeElements>
    <a:clrScheme name="TUD_2021-08_grün">
      <a:dk1>
        <a:srgbClr val="000000"/>
      </a:dk1>
      <a:lt1>
        <a:sysClr val="window" lastClr="FFFFFF"/>
      </a:lt1>
      <a:dk2>
        <a:srgbClr val="727277"/>
      </a:dk2>
      <a:lt2>
        <a:srgbClr val="FFFFFF"/>
      </a:lt2>
      <a:accent1>
        <a:srgbClr val="00305D"/>
      </a:accent1>
      <a:accent2>
        <a:srgbClr val="0069B4"/>
      </a:accent2>
      <a:accent3>
        <a:srgbClr val="009FE3"/>
      </a:accent3>
      <a:accent4>
        <a:srgbClr val="008244"/>
      </a:accent4>
      <a:accent5>
        <a:srgbClr val="65B32E"/>
      </a:accent5>
      <a:accent6>
        <a:srgbClr val="94C356"/>
      </a:accent6>
      <a:hlink>
        <a:srgbClr val="0069B4"/>
      </a:hlink>
      <a:folHlink>
        <a:srgbClr val="009FE3"/>
      </a:folHlink>
    </a:clrScheme>
    <a:fontScheme name="TUD_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2.06_TUD_PPT_16zu9_Vorlage.potx" id="{294745C1-E1BC-44C1-8C9D-B4CB23BDF171}" vid="{41010231-A741-4371-A565-9EF1890B6372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2022-06_TUD_PPT_16zu9_Vorlage</Template>
  <TotalTime>0</TotalTime>
  <Words>3370</Words>
  <Application>Microsoft Office PowerPoint</Application>
  <PresentationFormat>Breitbild</PresentationFormat>
  <Paragraphs>663</Paragraphs>
  <Slides>53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53</vt:i4>
      </vt:variant>
    </vt:vector>
  </HeadingPairs>
  <TitlesOfParts>
    <vt:vector size="63" baseType="lpstr">
      <vt:lpstr>Wingdings</vt:lpstr>
      <vt:lpstr>Cambria Math</vt:lpstr>
      <vt:lpstr>Symbol</vt:lpstr>
      <vt:lpstr>Arial</vt:lpstr>
      <vt:lpstr>Univers</vt:lpstr>
      <vt:lpstr>Times New Roman</vt:lpstr>
      <vt:lpstr>Open Sans</vt:lpstr>
      <vt:lpstr>Verdana</vt:lpstr>
      <vt:lpstr>Calibri</vt:lpstr>
      <vt:lpstr>TUD_2018_16zu9</vt:lpstr>
      <vt:lpstr>Masterstudiengänge Psychologie TU Dresden</vt:lpstr>
      <vt:lpstr>Herzlich Willkommen!</vt:lpstr>
      <vt:lpstr>Fahrplan</vt:lpstr>
      <vt:lpstr>Grundlagen</vt:lpstr>
      <vt:lpstr>80%-Bescheinigung und Transcript of Records/Notenübersicht</vt:lpstr>
      <vt:lpstr>Grenzwerte nach Hauptverfahren</vt:lpstr>
      <vt:lpstr>Klinische Psychologie und Psychotherapie (KPP)</vt:lpstr>
      <vt:lpstr>Klinische Psychologie und Psychotherapie (KPP)</vt:lpstr>
      <vt:lpstr>Klinische Psychologie und Psychotherapie (KPP)</vt:lpstr>
      <vt:lpstr>Klinische Psychologie und Psychotherapie (KPP)</vt:lpstr>
      <vt:lpstr>Klinische Psychologie und Psychotherapie (KPP)</vt:lpstr>
      <vt:lpstr>Klinische Psychologie und Psychotherapie (KPP)</vt:lpstr>
      <vt:lpstr>Klinische Psychologie und Psychotherapie (KPP)</vt:lpstr>
      <vt:lpstr>Klinische Psychologie und Psychotherapie (KPP)</vt:lpstr>
      <vt:lpstr>Klinische Psychologie und Psychotherapie (KPP)</vt:lpstr>
      <vt:lpstr>Klinische Psychologie und Psychotherapie (KPP)</vt:lpstr>
      <vt:lpstr>Klinische Psychologie und Psychotherapie (KPP)</vt:lpstr>
      <vt:lpstr>Bewerbungsverfahren im Detail</vt:lpstr>
      <vt:lpstr>Bewerbungsverfahren im Detail</vt:lpstr>
      <vt:lpstr>Klinische Psychologie und Psychotherapie (KPP)</vt:lpstr>
      <vt:lpstr>Human Performance in Socio-Technical Systems</vt:lpstr>
      <vt:lpstr>Was sind die Inhalte des Masterstudiums HPSTS? </vt:lpstr>
      <vt:lpstr>Was sind die Inhalte des Masterstudiums HPSTS? </vt:lpstr>
      <vt:lpstr>Beteiligte Professuren</vt:lpstr>
      <vt:lpstr>Warum HPSTS studieren? </vt:lpstr>
      <vt:lpstr>Warum HPSTS studieren?</vt:lpstr>
      <vt:lpstr>Warum HPSTS studieren? </vt:lpstr>
      <vt:lpstr>Einige unserer Absolvent:innen </vt:lpstr>
      <vt:lpstr>Bewerbungsverfahren im Überblick</vt:lpstr>
      <vt:lpstr>Bewerbungsverfahren im Detail</vt:lpstr>
      <vt:lpstr>Bewerbungsverfahren im Detail</vt:lpstr>
      <vt:lpstr>PowerPoint-Präsentation</vt:lpstr>
      <vt:lpstr>Bewerbungsverfahren im Detail</vt:lpstr>
      <vt:lpstr>Bewerbungsverfahren im Detail</vt:lpstr>
      <vt:lpstr>Zusammenfassung und Fristen</vt:lpstr>
      <vt:lpstr>Cognitive Affective Neuroscience (CAN)</vt:lpstr>
      <vt:lpstr>Warum CAN?</vt:lpstr>
      <vt:lpstr>Forschungsprofillinien</vt:lpstr>
      <vt:lpstr>CAN Modulverantwortliche</vt:lpstr>
      <vt:lpstr>CAN Modulübersicht</vt:lpstr>
      <vt:lpstr>Was kann man mit dem CAN Master machen?</vt:lpstr>
      <vt:lpstr>Bewerbungsverfahren im Überblick</vt:lpstr>
      <vt:lpstr>Bewerbungsverfahren im Detail</vt:lpstr>
      <vt:lpstr>Bewerbungsverfahren im Detail</vt:lpstr>
      <vt:lpstr>PowerPoint-Präsentation</vt:lpstr>
      <vt:lpstr>Bewerbungsverfahren im Überblick</vt:lpstr>
      <vt:lpstr>Bewerbungsverfahren im Detail</vt:lpstr>
      <vt:lpstr>Bewerbungsverfahren im Detail</vt:lpstr>
      <vt:lpstr>Qualifikation Psychologische:r Psychotherapeut:in mit M.Sc. CAN?</vt:lpstr>
      <vt:lpstr>Raum für Fragen</vt:lpstr>
      <vt:lpstr>HPSTS – externe Bewerbungen</vt:lpstr>
      <vt:lpstr>HPSTS – externe Bewerbungen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Bewerbung Masterstudiengänge Psychologie TU Dresden</dc:title>
  <dc:subject>Präsentationsvorlage</dc:subject>
  <dc:creator>Vincent Zipper</dc:creator>
  <cp:lastModifiedBy>Vincent Zipper</cp:lastModifiedBy>
  <cp:revision>63</cp:revision>
  <dcterms:created xsi:type="dcterms:W3CDTF">2023-04-21T09:32:08Z</dcterms:created>
  <dcterms:modified xsi:type="dcterms:W3CDTF">2025-06-03T12:58:09Z</dcterms:modified>
</cp:coreProperties>
</file>