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5" r:id="rId3"/>
    <p:sldId id="296" r:id="rId4"/>
    <p:sldId id="297" r:id="rId5"/>
    <p:sldId id="318" r:id="rId6"/>
    <p:sldId id="299" r:id="rId7"/>
    <p:sldId id="332" r:id="rId8"/>
    <p:sldId id="348" r:id="rId9"/>
    <p:sldId id="349" r:id="rId10"/>
    <p:sldId id="350" r:id="rId11"/>
    <p:sldId id="351" r:id="rId12"/>
    <p:sldId id="352" r:id="rId13"/>
    <p:sldId id="353" r:id="rId14"/>
    <p:sldId id="355" r:id="rId15"/>
    <p:sldId id="354" r:id="rId16"/>
    <p:sldId id="300" r:id="rId17"/>
    <p:sldId id="333" r:id="rId18"/>
    <p:sldId id="330" r:id="rId19"/>
    <p:sldId id="329" r:id="rId20"/>
    <p:sldId id="356" r:id="rId21"/>
    <p:sldId id="301" r:id="rId22"/>
    <p:sldId id="340" r:id="rId23"/>
    <p:sldId id="334" r:id="rId24"/>
    <p:sldId id="338" r:id="rId25"/>
    <p:sldId id="335" r:id="rId26"/>
    <p:sldId id="337" r:id="rId27"/>
    <p:sldId id="336" r:id="rId28"/>
    <p:sldId id="339" r:id="rId29"/>
    <p:sldId id="302" r:id="rId30"/>
    <p:sldId id="305" r:id="rId31"/>
    <p:sldId id="303" r:id="rId32"/>
    <p:sldId id="347" r:id="rId33"/>
    <p:sldId id="307" r:id="rId34"/>
    <p:sldId id="308" r:id="rId35"/>
    <p:sldId id="309" r:id="rId36"/>
    <p:sldId id="311" r:id="rId37"/>
    <p:sldId id="357" r:id="rId38"/>
    <p:sldId id="358" r:id="rId39"/>
    <p:sldId id="359" r:id="rId40"/>
    <p:sldId id="360" r:id="rId41"/>
    <p:sldId id="361" r:id="rId42"/>
    <p:sldId id="343" r:id="rId43"/>
    <p:sldId id="344" r:id="rId44"/>
    <p:sldId id="345" r:id="rId45"/>
    <p:sldId id="346" r:id="rId46"/>
    <p:sldId id="322" r:id="rId47"/>
    <p:sldId id="323" r:id="rId48"/>
    <p:sldId id="324" r:id="rId49"/>
    <p:sldId id="317" r:id="rId50"/>
    <p:sldId id="328" r:id="rId51"/>
    <p:sldId id="341" r:id="rId52"/>
    <p:sldId id="342" r:id="rId53"/>
    <p:sldId id="321" r:id="rId54"/>
  </p:sldIdLst>
  <p:sldSz cx="12192000" cy="6858000"/>
  <p:notesSz cx="6858000" cy="9144000"/>
  <p:embeddedFontLst>
    <p:embeddedFont>
      <p:font typeface="Cambria Math" panose="02040503050406030204" pitchFamily="18" charset="0"/>
      <p:regular r:id="rId57"/>
    </p:embeddedFont>
    <p:embeddedFont>
      <p:font typeface="Open Sans" pitchFamily="2" charset="0"/>
      <p:regular r:id="rId58"/>
      <p:bold r:id="rId59"/>
      <p:italic r:id="rId60"/>
      <p:boldItalic r:id="rId61"/>
    </p:embeddedFont>
    <p:embeddedFont>
      <p:font typeface="Univers" panose="020B0503020202020204" pitchFamily="34" charset="0"/>
      <p:regular r:id="rId62"/>
      <p:bold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" id="{4DDA61EA-A892-4618-9A2A-25AAD848F737}">
          <p14:sldIdLst>
            <p14:sldId id="256"/>
            <p14:sldId id="295"/>
            <p14:sldId id="296"/>
            <p14:sldId id="297"/>
            <p14:sldId id="318"/>
            <p14:sldId id="299"/>
          </p14:sldIdLst>
        </p14:section>
        <p14:section name="KPP" id="{645160B2-750C-4A88-8F9A-8F29D663446E}">
          <p14:sldIdLst>
            <p14:sldId id="332"/>
            <p14:sldId id="348"/>
            <p14:sldId id="349"/>
            <p14:sldId id="350"/>
            <p14:sldId id="351"/>
            <p14:sldId id="352"/>
            <p14:sldId id="353"/>
            <p14:sldId id="355"/>
            <p14:sldId id="354"/>
            <p14:sldId id="300"/>
            <p14:sldId id="333"/>
            <p14:sldId id="330"/>
            <p14:sldId id="329"/>
            <p14:sldId id="356"/>
          </p14:sldIdLst>
        </p14:section>
        <p14:section name="HPSTS" id="{9CA6D3DB-A579-4994-A174-35ADF6261EA8}">
          <p14:sldIdLst>
            <p14:sldId id="301"/>
            <p14:sldId id="340"/>
            <p14:sldId id="334"/>
            <p14:sldId id="338"/>
            <p14:sldId id="335"/>
            <p14:sldId id="337"/>
            <p14:sldId id="336"/>
            <p14:sldId id="339"/>
            <p14:sldId id="302"/>
            <p14:sldId id="305"/>
            <p14:sldId id="303"/>
            <p14:sldId id="347"/>
            <p14:sldId id="307"/>
            <p14:sldId id="308"/>
            <p14:sldId id="309"/>
          </p14:sldIdLst>
        </p14:section>
        <p14:section name="CAN" id="{E7D2868B-8308-4A98-96F3-01F8CD4C8C6E}">
          <p14:sldIdLst>
            <p14:sldId id="311"/>
            <p14:sldId id="357"/>
            <p14:sldId id="358"/>
            <p14:sldId id="359"/>
            <p14:sldId id="360"/>
            <p14:sldId id="361"/>
            <p14:sldId id="343"/>
            <p14:sldId id="344"/>
            <p14:sldId id="345"/>
            <p14:sldId id="346"/>
            <p14:sldId id="322"/>
            <p14:sldId id="323"/>
            <p14:sldId id="324"/>
            <p14:sldId id="317"/>
            <p14:sldId id="328"/>
          </p14:sldIdLst>
        </p14:section>
        <p14:section name="Anhang" id="{C8E11F02-0A0B-4F54-9E0D-F66105EAA086}">
          <p14:sldIdLst>
            <p14:sldId id="341"/>
            <p14:sldId id="342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D"/>
    <a:srgbClr val="007A47"/>
    <a:srgbClr val="CBCBCB"/>
    <a:srgbClr val="00CC00"/>
    <a:srgbClr val="CD1719"/>
    <a:srgbClr val="DE2526"/>
    <a:srgbClr val="951B81"/>
    <a:srgbClr val="59358C"/>
    <a:srgbClr val="FFFFFF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B20C4-2B78-445B-699C-1FB151CAE185}" v="98" dt="2025-06-03T07:54:11.558"/>
    <p1510:client id="{78941F6F-6CF9-791F-4395-89E5A0442681}" v="661" dt="2025-06-02T12:12:00.265"/>
    <p1510:client id="{86481825-CA93-ECC3-9B44-2C7493120B2F}" v="29" dt="2025-06-03T06:11:15.499"/>
    <p1510:client id="{9A211B60-9606-CE06-42D4-6E9AC9E6A68A}" v="5" dt="2025-06-03T06:05:05.492"/>
    <p1510:client id="{E40F52CC-0850-36CF-D32C-1FE8615D234B}" v="1" dt="2025-06-03T08:39:35.748"/>
    <p1510:client id="{FDBEA326-6F44-45F2-927F-596F9B0E0C99}" v="4" dt="2025-06-02T12:17:13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03.06.2025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0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u="sng" dirty="0">
                <a:ea typeface="Open Sans"/>
                <a:cs typeface="Open Sans"/>
              </a:rPr>
              <a:t>Forschung im Mittelpunkt</a:t>
            </a:r>
            <a:r>
              <a:rPr lang="de-DE" sz="1200" b="0" dirty="0">
                <a:ea typeface="Open Sans"/>
                <a:cs typeface="Open Sans"/>
              </a:rPr>
              <a:t>:</a:t>
            </a:r>
            <a:r>
              <a:rPr lang="de-DE" sz="1200" b="0" u="sng" dirty="0">
                <a:ea typeface="Open Sans"/>
                <a:cs typeface="Open Sans"/>
              </a:rPr>
              <a:t> </a:t>
            </a:r>
            <a:r>
              <a:rPr lang="de-DE" sz="1200" b="0" dirty="0">
                <a:ea typeface="Open Sans"/>
                <a:cs typeface="Open Sans"/>
              </a:rPr>
              <a:t>Experimentelle, </a:t>
            </a:r>
            <a:br>
              <a:rPr lang="de-DE" sz="1200" b="0" dirty="0">
                <a:ea typeface="Open Sans"/>
                <a:cs typeface="Open Sans"/>
              </a:rPr>
            </a:br>
            <a:r>
              <a:rPr lang="de-DE" sz="1200" b="0" dirty="0">
                <a:ea typeface="Open Sans"/>
                <a:cs typeface="Open Sans"/>
              </a:rPr>
              <a:t>neurobiologische und kognitive Grundlagen des</a:t>
            </a:r>
            <a:br>
              <a:rPr lang="de-DE" sz="1200" b="0" dirty="0">
                <a:ea typeface="Open Sans"/>
                <a:cs typeface="Open Sans"/>
              </a:rPr>
            </a:br>
            <a:r>
              <a:rPr lang="de-DE" sz="1200" b="0" dirty="0">
                <a:ea typeface="Open Sans"/>
                <a:cs typeface="Open Sans"/>
              </a:rPr>
              <a:t>Erlebens und Verhaltens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0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u="sng" dirty="0">
                <a:ea typeface="Open Sans"/>
                <a:cs typeface="Open Sans"/>
              </a:rPr>
              <a:t>Forschung im Mittelpunkt</a:t>
            </a:r>
            <a:r>
              <a:rPr lang="de-DE" sz="1200" b="0" dirty="0">
                <a:ea typeface="Open Sans"/>
                <a:cs typeface="Open Sans"/>
              </a:rPr>
              <a:t>:</a:t>
            </a:r>
            <a:r>
              <a:rPr lang="de-DE" sz="1200" b="0" u="sng" dirty="0">
                <a:ea typeface="Open Sans"/>
                <a:cs typeface="Open Sans"/>
              </a:rPr>
              <a:t> </a:t>
            </a:r>
            <a:r>
              <a:rPr lang="de-DE" sz="1200" b="0" dirty="0">
                <a:ea typeface="Open Sans"/>
                <a:cs typeface="Open Sans"/>
              </a:rPr>
              <a:t>Experimentelle, </a:t>
            </a:r>
            <a:br>
              <a:rPr lang="de-DE" sz="1200" b="0" dirty="0">
                <a:ea typeface="Open Sans"/>
                <a:cs typeface="Open Sans"/>
              </a:rPr>
            </a:br>
            <a:r>
              <a:rPr lang="de-DE" sz="1200" b="0" dirty="0">
                <a:ea typeface="Open Sans"/>
                <a:cs typeface="Open Sans"/>
              </a:rPr>
              <a:t>neurobiologische und kognitive Grundlagen des</a:t>
            </a:r>
            <a:br>
              <a:rPr lang="de-DE" sz="1200" b="0" dirty="0">
                <a:ea typeface="Open Sans"/>
                <a:cs typeface="Open Sans"/>
              </a:rPr>
            </a:br>
            <a:r>
              <a:rPr lang="de-DE" sz="1200" b="0" dirty="0">
                <a:ea typeface="Open Sans"/>
                <a:cs typeface="Open Sans"/>
              </a:rPr>
              <a:t>Erlebens und Verhaltens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3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u="sng" dirty="0">
                <a:ea typeface="Open Sans"/>
                <a:cs typeface="Open Sans"/>
              </a:rPr>
              <a:t>Methodenkompetenz</a:t>
            </a:r>
            <a:r>
              <a:rPr lang="de-DE" sz="1200" b="0" dirty="0">
                <a:ea typeface="Open Sans"/>
                <a:cs typeface="Open Sans"/>
              </a:rPr>
              <a:t>: u.a. EEG, </a:t>
            </a:r>
            <a:r>
              <a:rPr lang="de-DE" sz="1200" b="0" dirty="0" err="1">
                <a:ea typeface="Open Sans"/>
                <a:cs typeface="Open Sans"/>
              </a:rPr>
              <a:t>fMRT</a:t>
            </a:r>
            <a:r>
              <a:rPr lang="de-DE" sz="1200" b="0" dirty="0">
                <a:ea typeface="Open Sans"/>
                <a:cs typeface="Open Sans"/>
              </a:rPr>
              <a:t>, Programmieren, </a:t>
            </a:r>
            <a:r>
              <a:rPr lang="de-DE" sz="1200" b="0" dirty="0" err="1">
                <a:ea typeface="Open Sans"/>
                <a:cs typeface="Open Sans"/>
              </a:rPr>
              <a:t>Computational</a:t>
            </a:r>
            <a:r>
              <a:rPr lang="de-DE" sz="1200" b="0" dirty="0">
                <a:ea typeface="Open Sans"/>
                <a:cs typeface="Open Sans"/>
              </a:rPr>
              <a:t> </a:t>
            </a:r>
            <a:r>
              <a:rPr lang="de-DE" sz="1200" b="0" dirty="0" err="1">
                <a:ea typeface="Open Sans"/>
                <a:cs typeface="Open Sans"/>
              </a:rPr>
              <a:t>Modelling</a:t>
            </a:r>
            <a:r>
              <a:rPr lang="de-DE" sz="1200" b="0" dirty="0">
                <a:ea typeface="Open Sans"/>
                <a:cs typeface="Open Sans"/>
              </a:rPr>
              <a:t> (z.B. in R, </a:t>
            </a:r>
            <a:r>
              <a:rPr lang="de-DE" sz="1200" b="0" dirty="0" err="1">
                <a:ea typeface="Open Sans"/>
                <a:cs typeface="Open Sans"/>
              </a:rPr>
              <a:t>Matlab</a:t>
            </a:r>
            <a:r>
              <a:rPr lang="de-DE" sz="1200" b="0" dirty="0">
                <a:ea typeface="Open Sans"/>
                <a:cs typeface="Open Sans"/>
              </a:rPr>
              <a:t>, Python)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0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 sz="300" b="0"/>
              <a:t>Bild durch Klicken auf Symbol hinzufügen</a:t>
            </a:r>
            <a:endParaRPr lang="de-DE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Das ist eine 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Erste Textebene (16pt bis Ebene 4)</a:t>
            </a:r>
          </a:p>
          <a:p>
            <a:pPr lvl="1"/>
            <a:r>
              <a:rPr lang="de-DE"/>
              <a:t>Zweite Textebene für Aufzählungen</a:t>
            </a:r>
          </a:p>
          <a:p>
            <a:pPr lvl="2"/>
            <a:r>
              <a:rPr lang="de-DE"/>
              <a:t>Dritte Textebene bei viel Text (14pt)</a:t>
            </a:r>
          </a:p>
          <a:p>
            <a:pPr lvl="3"/>
            <a:r>
              <a:rPr lang="de-DE"/>
              <a:t>Vierte Textebene für Aufzählungen bei viel Text</a:t>
            </a:r>
          </a:p>
          <a:p>
            <a:pPr lvl="4"/>
            <a:r>
              <a:rPr lang="de-DE"/>
              <a:t>Fünfte Ebene (nachfolgend alles 14 </a:t>
            </a:r>
            <a:r>
              <a:rPr lang="de-DE" err="1"/>
              <a:t>pt</a:t>
            </a:r>
            <a:r>
              <a:rPr lang="de-DE"/>
              <a:t>)</a:t>
            </a:r>
          </a:p>
          <a:p>
            <a:pPr lvl="5"/>
            <a:r>
              <a:rPr lang="de-DE"/>
              <a:t>Sechste Textebene für Aufzählungen bei viel Text</a:t>
            </a:r>
          </a:p>
          <a:p>
            <a:pPr lvl="6"/>
            <a:r>
              <a:rPr lang="de-DE"/>
              <a:t>Siebte Textebene für Aufzählungen bei viel Text</a:t>
            </a:r>
          </a:p>
          <a:p>
            <a:pPr lvl="7"/>
            <a:r>
              <a:rPr lang="de-DE"/>
              <a:t>Achte Textebene für Aufzählungen bei viel Text</a:t>
            </a:r>
          </a:p>
          <a:p>
            <a:pPr lvl="8"/>
            <a:r>
              <a:rPr lang="de-DE"/>
              <a:t>Neunte Textebene für Aufzählungen bei viel Text</a:t>
            </a:r>
          </a:p>
          <a:p>
            <a:pPr lvl="5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tx2"/>
                </a:solidFill>
              </a:rPr>
              <a:t>Masterbewerbung Infoveranstaltung</a:t>
            </a:r>
          </a:p>
          <a:p>
            <a:pPr algn="l"/>
            <a:r>
              <a:rPr lang="de-DE" sz="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FSR Psychologie / </a:t>
            </a:r>
            <a:r>
              <a:rPr lang="de-DE" sz="80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Studiengangskoordination</a:t>
            </a:r>
            <a:endParaRPr lang="de-DE" sz="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algn="l"/>
            <a:endParaRPr lang="de-DE" sz="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mn/psychologie/ikpp/ressourcen/dateien/bescheinigung-berufliche-anerkennung-kppt-2022.pdf?lang=d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mn/psychologie/ikpp/studium/bewerbun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mn/psychologie/ikpp/ressourcen/dateien/bescheinigung-berufliche-anerkennung-kppt-2022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onstantin-schuster-9b5871258/" TargetMode="External"/><Relationship Id="rId7" Type="http://schemas.openxmlformats.org/officeDocument/2006/relationships/hyperlink" Target="https://www.linkedin.com/in/clarissa-sabrina-arlinghaus-7a31b4249/" TargetMode="External"/><Relationship Id="rId2" Type="http://schemas.openxmlformats.org/officeDocument/2006/relationships/hyperlink" Target="https://www.linkedin.com/in/lavinia-rau-35607223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in/max-schulz-771a59138/" TargetMode="External"/><Relationship Id="rId5" Type="http://schemas.openxmlformats.org/officeDocument/2006/relationships/hyperlink" Target="https://www.linkedin.com/in/antonia-braun-578b15210/" TargetMode="External"/><Relationship Id="rId4" Type="http://schemas.openxmlformats.org/officeDocument/2006/relationships/hyperlink" Target="https://www.linkedin.com/in/vivian-hoffmann-334ba62a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mn/psychologie/studium/studiengaenge-1/master-hpsts/copy2_of_questions" TargetMode="External"/><Relationship Id="rId2" Type="http://schemas.openxmlformats.org/officeDocument/2006/relationships/hyperlink" Target="https://master-programs.mn.tu-dresden.de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mn/psychologie/ressourcen/dateien/studium/master_psychologie/hpsts/dateien/MSc_Psy_HPSTS_EFO_2015_De.pdf?lang=de" TargetMode="External"/><Relationship Id="rId2" Type="http://schemas.openxmlformats.org/officeDocument/2006/relationships/hyperlink" Target="https://master-programs.mn.tu-dresden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u-dresden.de/mn/psychologie/ressourcen/dateien/studium/master_psychologie/hpsts/dateien/MSc_Psy_HPSTS_AWO_2015_De.pdf?lang=d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mn/psychologie/ressourcen/dateien/studium/master_psychologie/can/CAN_Antrag_Eignung_2025.pdf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hare.tu-dresden.de/s/npmwkJSxTZdQJma" TargetMode="External"/><Relationship Id="rId2" Type="http://schemas.openxmlformats.org/officeDocument/2006/relationships/hyperlink" Target="https://www.ilovepdf.com/d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u-dresden.de/mn/psychologie/studium/studiengaenge-1/copy_of_master-can/bewerbu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mn/psychologie/ressourcen/dateien/studium/master_psychologie/can/MSc-Psy-CAN_AWO.pdf?lang=de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mn/psychologie/studium/studiengaenge-1/copy_of_master-can/faq#ck_Studienleistungen" TargetMode="Externa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mn/psychologie/studium/studiengaenge-1/copy_of_master-can/faq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tudienbuero.mn@tu-dresden.d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mailto:fsr.psychologie@tu-dresden.de" TargetMode="External"/><Relationship Id="rId7" Type="http://schemas.openxmlformats.org/officeDocument/2006/relationships/hyperlink" Target="mailto:stugako-psy-ba@mailbox.tu-dresden.de" TargetMode="External"/><Relationship Id="rId2" Type="http://schemas.openxmlformats.org/officeDocument/2006/relationships/hyperlink" Target="https://tud.link/5zahn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tugako-kpp-ma@mailbox.tu-dresden.de" TargetMode="External"/><Relationship Id="rId5" Type="http://schemas.openxmlformats.org/officeDocument/2006/relationships/hyperlink" Target="mailto:stugako-can-ma@mailbox.tu-dresden.de" TargetMode="External"/><Relationship Id="rId10" Type="http://schemas.openxmlformats.org/officeDocument/2006/relationships/image" Target="../media/image54.png"/><Relationship Id="rId4" Type="http://schemas.openxmlformats.org/officeDocument/2006/relationships/hyperlink" Target="mailto:stugako-hps-ma@mailbox.tu-dresden.de" TargetMode="External"/><Relationship Id="rId9" Type="http://schemas.openxmlformats.org/officeDocument/2006/relationships/image" Target="../media/image53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u-dresden.de/studium/vor-dem-studium/bewerbung/studienvoraussetzungen/numerus_clausus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594206" cy="246221"/>
          </a:xfrm>
        </p:spPr>
        <p:txBody>
          <a:bodyPr/>
          <a:lstStyle/>
          <a:p>
            <a:r>
              <a:rPr lang="de-DE"/>
              <a:t>FSR Psychologie &amp; </a:t>
            </a:r>
            <a:r>
              <a:rPr lang="de-DE" err="1"/>
              <a:t>Studiengangskoordination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6690934" cy="430887"/>
          </a:xfrm>
        </p:spPr>
        <p:txBody>
          <a:bodyPr/>
          <a:lstStyle/>
          <a:p>
            <a:r>
              <a:rPr lang="de-DE" sz="2800"/>
              <a:t>Masterstudiengänge Psychologie TU Dresden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8451031" cy="492443"/>
          </a:xfrm>
        </p:spPr>
        <p:txBody>
          <a:bodyPr/>
          <a:lstStyle/>
          <a:p>
            <a:r>
              <a:rPr lang="de-DE"/>
              <a:t>Infoveranstaltung // Stand Bewerbungsphase 2025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4"/>
    </mc:Choice>
    <mc:Fallback xmlns="">
      <p:transition spd="slow" advTm="103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3E4E0-A75D-E23B-9037-52BDC0A4D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BF1A-D757-B441-5D5B-F451EB73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B02F-7D6C-EECE-0473-482EAEB23D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4259688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Open Sans"/>
                <a:cs typeface="Open Sans"/>
              </a:rPr>
              <a:t>Eine kleine Zeitenwende: </a:t>
            </a:r>
          </a:p>
          <a:p>
            <a:r>
              <a:rPr lang="de-DE" sz="1800" b="0">
                <a:ea typeface="Open Sans"/>
                <a:cs typeface="Open Sans"/>
              </a:rPr>
              <a:t>WS 22/23 Beginn des Masterstudiengangs „Master Psychologie mit Schwerpunkt Klinische Psychologie und Psychotherapie“ gemäß des neuen Psychotherapiegesetzes (September 2020) und der Approbationsordnung.</a:t>
            </a:r>
            <a:endParaRPr lang="de-DE"/>
          </a:p>
          <a:p>
            <a:endParaRPr lang="de-DE" sz="800" b="0">
              <a:ea typeface="Open Sans"/>
              <a:cs typeface="Open Sans"/>
            </a:endParaRPr>
          </a:p>
          <a:p>
            <a:r>
              <a:rPr lang="de-DE">
                <a:ea typeface="Open Sans"/>
                <a:cs typeface="Open Sans"/>
              </a:rPr>
              <a:t>Zulassungsvoraussetzung:</a:t>
            </a:r>
            <a:endParaRPr lang="de-DE"/>
          </a:p>
          <a:p>
            <a:r>
              <a:rPr lang="de-DE" sz="1800" b="0">
                <a:ea typeface="Open Sans"/>
                <a:cs typeface="Open Sans"/>
              </a:rPr>
              <a:t>Approbationskonformer Bachelorabschluss </a:t>
            </a:r>
            <a:br>
              <a:rPr lang="de-DE" sz="1800" b="0">
                <a:ea typeface="Open Sans"/>
                <a:cs typeface="Open Sans"/>
              </a:rPr>
            </a:br>
            <a:r>
              <a:rPr lang="de-DE" sz="1800" b="0">
                <a:ea typeface="Open Sans"/>
                <a:cs typeface="Open Sans"/>
              </a:rPr>
              <a:t>(akkreditiert durch die Landesprüfungsämter)</a:t>
            </a:r>
            <a:endParaRPr lang="de-DE"/>
          </a:p>
          <a:p>
            <a:endParaRPr lang="de-DE" sz="800">
              <a:ea typeface="Open Sans"/>
              <a:cs typeface="Open Sans"/>
            </a:endParaRPr>
          </a:p>
          <a:p>
            <a:r>
              <a:rPr lang="de-DE">
                <a:ea typeface="Open Sans"/>
                <a:cs typeface="Open Sans"/>
              </a:rPr>
              <a:t>Abschluss: </a:t>
            </a:r>
          </a:p>
          <a:p>
            <a:r>
              <a:rPr lang="de-DE" sz="1800" b="0">
                <a:latin typeface="Arial"/>
                <a:ea typeface="Open Sans"/>
                <a:cs typeface="Arial"/>
              </a:rPr>
              <a:t>•</a:t>
            </a:r>
            <a:r>
              <a:rPr lang="de-DE" sz="1800" b="0">
                <a:ea typeface="Open Sans"/>
                <a:cs typeface="Open Sans"/>
              </a:rPr>
              <a:t>Master in Psychologie</a:t>
            </a:r>
            <a:endParaRPr lang="de-DE"/>
          </a:p>
          <a:p>
            <a:r>
              <a:rPr lang="de-DE" sz="1800" b="0">
                <a:latin typeface="Arial"/>
                <a:ea typeface="Open Sans"/>
                <a:cs typeface="Arial"/>
              </a:rPr>
              <a:t>•</a:t>
            </a:r>
            <a:r>
              <a:rPr lang="de-DE" sz="1800" b="0">
                <a:ea typeface="Open Sans"/>
                <a:cs typeface="Open Sans"/>
              </a:rPr>
              <a:t>berechtigt zur Approbationsprüfung gemäß Psychotherapeutengesetz und Approbationsordnung</a:t>
            </a:r>
            <a:endParaRPr lang="de-DE"/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63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55D97-5725-1682-7150-563F0429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58F8-D09B-A99F-09BA-163000F4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BD9F-005B-E873-67A4-3F3752E424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432629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Open Sans"/>
                <a:cs typeface="Open Sans"/>
              </a:rPr>
              <a:t>Die Lehrstuhlinhaberinnen- und -inhaber </a:t>
            </a:r>
          </a:p>
          <a:p>
            <a:endParaRPr lang="de-DE" sz="1800" b="0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5" name="Grafik 4" descr="Ein Bild, das Menschliches Gesicht, Lächeln, Frau, Kleidung enthält.&#10;&#10;KI-generierte Inhalte können fehlerhaft sein.">
            <a:extLst>
              <a:ext uri="{FF2B5EF4-FFF2-40B4-BE49-F238E27FC236}">
                <a16:creationId xmlns:a16="http://schemas.microsoft.com/office/drawing/2014/main" id="{1C9A719B-200A-F416-EAE2-67D83149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2" y="2416791"/>
            <a:ext cx="2257425" cy="2286000"/>
          </a:xfrm>
          <a:prstGeom prst="rect">
            <a:avLst/>
          </a:prstGeom>
        </p:spPr>
      </p:pic>
      <p:pic>
        <p:nvPicPr>
          <p:cNvPr id="6" name="Grafik 5" descr="Ein Bild, das Menschliches Gesicht, Lächeln, Frau, Screenshot enthält.&#10;&#10;KI-generierte Inhalte können fehlerhaft sein.">
            <a:extLst>
              <a:ext uri="{FF2B5EF4-FFF2-40B4-BE49-F238E27FC236}">
                <a16:creationId xmlns:a16="http://schemas.microsoft.com/office/drawing/2014/main" id="{6721EE0C-21A0-2C74-00D1-0FAE8DE1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38" y="2372578"/>
            <a:ext cx="1790700" cy="2533650"/>
          </a:xfrm>
          <a:prstGeom prst="rect">
            <a:avLst/>
          </a:prstGeom>
        </p:spPr>
      </p:pic>
      <p:pic>
        <p:nvPicPr>
          <p:cNvPr id="7" name="Grafik 6" descr="Ein Bild, das Lächeln, Menschliches Gesicht, Text, Person enthält.&#10;&#10;KI-generierte Inhalte können fehlerhaft sein.">
            <a:extLst>
              <a:ext uri="{FF2B5EF4-FFF2-40B4-BE49-F238E27FC236}">
                <a16:creationId xmlns:a16="http://schemas.microsoft.com/office/drawing/2014/main" id="{CF7104AC-7287-B9B2-9B8D-1055D470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52" y="2373147"/>
            <a:ext cx="2133600" cy="2305050"/>
          </a:xfrm>
          <a:prstGeom prst="rect">
            <a:avLst/>
          </a:prstGeom>
        </p:spPr>
      </p:pic>
      <p:pic>
        <p:nvPicPr>
          <p:cNvPr id="8" name="Grafik 7" descr="Ein Bild, das Text, Menschliches Gesicht, Lächeln, Mann enthält.&#10;&#10;KI-generierte Inhalte können fehlerhaft sein.">
            <a:extLst>
              <a:ext uri="{FF2B5EF4-FFF2-40B4-BE49-F238E27FC236}">
                <a16:creationId xmlns:a16="http://schemas.microsoft.com/office/drawing/2014/main" id="{747CB055-AAAD-F5D1-C5B9-29BBF437C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501" y="2363053"/>
            <a:ext cx="1790700" cy="25527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82056B-8091-7819-38AB-88960ACA9B7B}"/>
              </a:ext>
            </a:extLst>
          </p:cNvPr>
          <p:cNvSpPr txBox="1">
            <a:spLocks/>
          </p:cNvSpPr>
          <p:nvPr/>
        </p:nvSpPr>
        <p:spPr>
          <a:xfrm>
            <a:off x="10011887" y="3837414"/>
            <a:ext cx="1220599" cy="25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ea typeface="Open Sans"/>
              <a:cs typeface="Open Sans"/>
            </a:endParaRPr>
          </a:p>
          <a:p>
            <a:r>
              <a:rPr lang="de-DE">
                <a:ea typeface="Open Sans"/>
                <a:cs typeface="Open Sans"/>
              </a:rPr>
              <a:t>N.N.</a:t>
            </a:r>
          </a:p>
          <a:p>
            <a:endParaRPr lang="de-DE" sz="1800" b="0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12" name="Grafik 11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B87E07B-2542-346B-0549-0067E7A97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596" y="2315073"/>
            <a:ext cx="1647825" cy="1647825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6E1ECF-B3EA-E094-D96C-1B588C2E5E1C}"/>
              </a:ext>
            </a:extLst>
          </p:cNvPr>
          <p:cNvSpPr txBox="1">
            <a:spLocks/>
          </p:cNvSpPr>
          <p:nvPr/>
        </p:nvSpPr>
        <p:spPr>
          <a:xfrm>
            <a:off x="10620350" y="823533"/>
            <a:ext cx="1220599" cy="97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ea typeface="Open Sans"/>
              <a:cs typeface="Open Sans"/>
            </a:endParaRPr>
          </a:p>
          <a:p>
            <a:endParaRPr lang="de-DE"/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 sz="1800" b="0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487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B789-C087-5C14-2DA6-52D5547E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3294-0204-C32C-3A2E-3EDADF10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8DCE-5A04-B29A-BCA0-AFC48D5B3D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607839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 sz="1800">
                <a:ea typeface="Open Sans"/>
                <a:cs typeface="Open Sans"/>
              </a:rPr>
              <a:t>Die Räumlichkeiten unseres Instituts</a:t>
            </a:r>
            <a:endParaRPr lang="de-DE" sz="1800"/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4" name="Grafik 3" descr="Ein Bild, das Himmel, draußen, Kleidung, Frau enthält.&#10;&#10;KI-generierte Inhalte können fehlerhaft sein.">
            <a:extLst>
              <a:ext uri="{FF2B5EF4-FFF2-40B4-BE49-F238E27FC236}">
                <a16:creationId xmlns:a16="http://schemas.microsoft.com/office/drawing/2014/main" id="{C6071EDD-ADE6-D4B7-0C6E-5C104753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85" y="2355520"/>
            <a:ext cx="95821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298E-F243-1154-9EC1-18B9D9380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ED2A-8CA5-0C23-9001-FA9895E4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F1C2-0F04-1137-13A5-07888A003E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409370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 sz="1800">
                <a:ea typeface="Open Sans"/>
                <a:cs typeface="Open Sans"/>
              </a:rPr>
              <a:t>Fokus des neuen Studiengangs</a:t>
            </a:r>
            <a:endParaRPr lang="de-DE" sz="1800"/>
          </a:p>
          <a:p>
            <a:endParaRPr lang="de-DE" sz="1800">
              <a:ea typeface="Open Sans"/>
              <a:cs typeface="Open Sans"/>
            </a:endParaRPr>
          </a:p>
          <a:p>
            <a:pPr algn="ctr"/>
            <a:r>
              <a:rPr lang="de-DE" sz="1800" b="0">
                <a:latin typeface="Arial"/>
                <a:ea typeface="Open Sans"/>
                <a:cs typeface="Arial"/>
              </a:rPr>
              <a:t>•</a:t>
            </a:r>
            <a:r>
              <a:rPr lang="de-DE" sz="1800" b="0">
                <a:solidFill>
                  <a:srgbClr val="000000"/>
                </a:solidFill>
                <a:ea typeface="Open Sans"/>
                <a:cs typeface="Open Sans"/>
              </a:rPr>
              <a:t>verhaltenstherapeutischer Schwerpunkt</a:t>
            </a:r>
            <a:endParaRPr lang="de-DE"/>
          </a:p>
          <a:p>
            <a:pPr algn="ctr"/>
            <a:endParaRPr lang="de-DE"/>
          </a:p>
          <a:p>
            <a:pPr algn="ctr"/>
            <a:r>
              <a:rPr lang="de-DE" sz="1800" b="0">
                <a:latin typeface="Arial"/>
                <a:ea typeface="Open Sans"/>
                <a:cs typeface="Arial"/>
              </a:rPr>
              <a:t>•</a:t>
            </a:r>
            <a:r>
              <a:rPr lang="de-DE" sz="1800" b="0">
                <a:solidFill>
                  <a:srgbClr val="000000"/>
                </a:solidFill>
                <a:ea typeface="Open Sans"/>
                <a:cs typeface="Open Sans"/>
              </a:rPr>
              <a:t>höhere Praxisanteile</a:t>
            </a:r>
            <a:br>
              <a:rPr lang="de-DE" sz="1800" b="0">
                <a:solidFill>
                  <a:srgbClr val="000000"/>
                </a:solidFill>
                <a:ea typeface="Open Sans"/>
                <a:cs typeface="Open Sans"/>
              </a:rPr>
            </a:br>
            <a:r>
              <a:rPr lang="de-DE" sz="1800" b="0">
                <a:solidFill>
                  <a:srgbClr val="000000"/>
                </a:solidFill>
                <a:ea typeface="Open Sans"/>
                <a:cs typeface="Open Sans"/>
              </a:rPr>
              <a:t> </a:t>
            </a:r>
            <a:endParaRPr lang="de-DE"/>
          </a:p>
          <a:p>
            <a:pPr algn="ctr"/>
            <a:r>
              <a:rPr lang="de-DE" sz="1800" b="0">
                <a:latin typeface="Arial"/>
                <a:ea typeface="Open Sans"/>
                <a:cs typeface="Arial"/>
              </a:rPr>
              <a:t>•</a:t>
            </a:r>
            <a:r>
              <a:rPr lang="de-DE" sz="1800" b="0">
                <a:solidFill>
                  <a:srgbClr val="000000"/>
                </a:solidFill>
                <a:ea typeface="Open Sans"/>
                <a:cs typeface="Open Sans"/>
              </a:rPr>
              <a:t>geringere Freiheitsgrade</a:t>
            </a:r>
            <a:endParaRPr lang="de-DE"/>
          </a:p>
          <a:p>
            <a:endParaRPr lang="de-DE" sz="1800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5" name="Grafik 4" descr="Ein Bild, das Zeichnung, Entwurf, Darstellung, Bild enthält.&#10;&#10;KI-generierte Inhalte können fehlerhaft sein.">
            <a:extLst>
              <a:ext uri="{FF2B5EF4-FFF2-40B4-BE49-F238E27FC236}">
                <a16:creationId xmlns:a16="http://schemas.microsoft.com/office/drawing/2014/main" id="{8AD98E63-4EDC-09A5-AF50-7376F4A7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583" y="3325078"/>
            <a:ext cx="17335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8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158E-90B7-EF7A-852E-098F20AC4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9F72-33F9-F20C-A7BD-3057C016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2C79-87EE-ED52-E9B1-8A0DD8C236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409370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 sz="1800">
                <a:ea typeface="Open Sans"/>
                <a:cs typeface="Open Sans"/>
              </a:rPr>
              <a:t>Inhalte</a:t>
            </a:r>
            <a:r>
              <a:rPr lang="de-DE" sz="1800">
                <a:solidFill>
                  <a:srgbClr val="00305D"/>
                </a:solidFill>
                <a:ea typeface="Open Sans"/>
                <a:cs typeface="Open Sans"/>
              </a:rPr>
              <a:t> des KPP-Masters</a:t>
            </a:r>
            <a:endParaRPr lang="de-DE"/>
          </a:p>
          <a:p>
            <a:endParaRPr lang="de-DE" sz="1800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4" name="Grafik 3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B9B35EA2-B464-C6F2-24D1-71330FB58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15" y="2022215"/>
            <a:ext cx="1971675" cy="504825"/>
          </a:xfrm>
          <a:prstGeom prst="rect">
            <a:avLst/>
          </a:prstGeom>
        </p:spPr>
      </p:pic>
      <p:pic>
        <p:nvPicPr>
          <p:cNvPr id="6" name="Grafik 5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09CA24CD-838C-3E0F-A930-FD95EE3C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84" y="2608855"/>
            <a:ext cx="4229100" cy="514350"/>
          </a:xfrm>
          <a:prstGeom prst="rect">
            <a:avLst/>
          </a:prstGeom>
        </p:spPr>
      </p:pic>
      <p:pic>
        <p:nvPicPr>
          <p:cNvPr id="7" name="Grafik 6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A04AD743-0013-3B18-C467-31AA51FBE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0" y="3210707"/>
            <a:ext cx="4257675" cy="504825"/>
          </a:xfrm>
          <a:prstGeom prst="rect">
            <a:avLst/>
          </a:prstGeom>
        </p:spPr>
      </p:pic>
      <p:pic>
        <p:nvPicPr>
          <p:cNvPr id="9" name="Grafik 8" descr="Ein Bild, das Text, Schrift, weiß, Screenshot enthält.&#10;&#10;KI-generierte Inhalte können fehlerhaft sein.">
            <a:extLst>
              <a:ext uri="{FF2B5EF4-FFF2-40B4-BE49-F238E27FC236}">
                <a16:creationId xmlns:a16="http://schemas.microsoft.com/office/drawing/2014/main" id="{CD3D7506-7694-09B5-0005-F413D7069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802608"/>
            <a:ext cx="1981200" cy="685800"/>
          </a:xfrm>
          <a:prstGeom prst="rect">
            <a:avLst/>
          </a:prstGeom>
        </p:spPr>
      </p:pic>
      <p:pic>
        <p:nvPicPr>
          <p:cNvPr id="10" name="Grafik 9" descr="Ein Bild, das Text, Schrift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000E65E3-F71F-A731-DCDA-DF44D80CD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808" y="4575981"/>
            <a:ext cx="2162175" cy="685800"/>
          </a:xfrm>
          <a:prstGeom prst="rect">
            <a:avLst/>
          </a:prstGeom>
        </p:spPr>
      </p:pic>
      <p:pic>
        <p:nvPicPr>
          <p:cNvPr id="11" name="Grafik 10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5E0EA923-B3B0-F98C-C637-E835ED33D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492" y="2608855"/>
            <a:ext cx="4248150" cy="514350"/>
          </a:xfrm>
          <a:prstGeom prst="rect">
            <a:avLst/>
          </a:prstGeom>
        </p:spPr>
      </p:pic>
      <p:pic>
        <p:nvPicPr>
          <p:cNvPr id="12" name="Grafik 11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6C560405-834C-98BE-913E-0AB5E8A84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492" y="3210707"/>
            <a:ext cx="4248150" cy="504825"/>
          </a:xfrm>
          <a:prstGeom prst="rect">
            <a:avLst/>
          </a:prstGeom>
        </p:spPr>
      </p:pic>
      <p:pic>
        <p:nvPicPr>
          <p:cNvPr id="13" name="Grafik 12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C1327868-5069-727F-8E79-6F8A5DFD9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425" y="3802110"/>
            <a:ext cx="4295775" cy="504825"/>
          </a:xfrm>
          <a:prstGeom prst="rect">
            <a:avLst/>
          </a:prstGeom>
        </p:spPr>
      </p:pic>
      <p:pic>
        <p:nvPicPr>
          <p:cNvPr id="14" name="Grafik 13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DB46F7BD-617D-3A16-3FD0-C771446D93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6502" y="4423367"/>
            <a:ext cx="2000250" cy="695325"/>
          </a:xfrm>
          <a:prstGeom prst="rect">
            <a:avLst/>
          </a:prstGeom>
        </p:spPr>
      </p:pic>
      <p:pic>
        <p:nvPicPr>
          <p:cNvPr id="15" name="Grafik 14" descr="Ein Bild, das Text, Screenshot, Schrift, weiß enthält.&#10;&#10;KI-generierte Inhalte können fehlerhaft sein.">
            <a:extLst>
              <a:ext uri="{FF2B5EF4-FFF2-40B4-BE49-F238E27FC236}">
                <a16:creationId xmlns:a16="http://schemas.microsoft.com/office/drawing/2014/main" id="{E7B7E375-572D-3612-981E-412D1756D8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5969" y="5116347"/>
            <a:ext cx="2076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A87B6-3619-DE75-0C82-0E854AD6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AD78-5D92-526B-0D85-85BE937A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1995-6017-9E6B-4775-136DB37D4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9864180" cy="4093704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 sz="1800">
                <a:ea typeface="Open Sans"/>
                <a:cs typeface="Open Sans"/>
              </a:rPr>
              <a:t>Wie werde ich </a:t>
            </a:r>
          </a:p>
          <a:p>
            <a:r>
              <a:rPr lang="de-DE" sz="1800">
                <a:ea typeface="Open Sans"/>
                <a:cs typeface="Open Sans"/>
              </a:rPr>
              <a:t>Psychotherapeut*in?</a:t>
            </a:r>
          </a:p>
          <a:p>
            <a:endParaRPr lang="de-DE" sz="1800">
              <a:ea typeface="Open Sans"/>
              <a:cs typeface="Open Sans"/>
            </a:endParaRPr>
          </a:p>
          <a:p>
            <a:pPr algn="ctr"/>
            <a:endParaRPr lang="de-DE" sz="1800" b="0">
              <a:latin typeface="Arial"/>
              <a:ea typeface="Open Sans"/>
              <a:cs typeface="Arial"/>
            </a:endParaRPr>
          </a:p>
          <a:p>
            <a:endParaRPr lang="de-DE">
              <a:ea typeface="Open Sans"/>
              <a:cs typeface="Open Sans"/>
            </a:endParaRPr>
          </a:p>
        </p:txBody>
      </p:sp>
      <p:pic>
        <p:nvPicPr>
          <p:cNvPr id="4" name="Grafik 3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72CA4E54-CB1C-42C8-F8FC-583B18A4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61" y="901108"/>
            <a:ext cx="6934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0646C-5180-3497-EB7B-FF836B99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Klinische Psychologie und Psychotherapie (KPP)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18BDCE-0C91-7BD8-F0FC-8F0999D91F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sz="2000"/>
              <a:t>1. Zugangsvoraussetzungen:</a:t>
            </a:r>
            <a:endParaRPr lang="de-DE" sz="20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/>
              <a:t>erster in der Bundesrepublik Deutschland anerkannter approbationsordnungskonformer Bachelorabschluss oder 80%-Bescheinigung</a:t>
            </a:r>
            <a:r>
              <a:rPr lang="de-DE" sz="2000" b="0">
                <a:solidFill>
                  <a:srgbClr val="FF0000"/>
                </a:solidFill>
              </a:rPr>
              <a:t>*</a:t>
            </a:r>
            <a:r>
              <a:rPr lang="de-DE" sz="2000" b="0"/>
              <a:t> + Notenübersicht (beim Studienbüro anfragen)</a:t>
            </a:r>
            <a:endParaRPr lang="de-DE" sz="2000" b="0"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/>
              <a:t>Englischkenntnisse auf dem Niveau B2</a:t>
            </a:r>
            <a:endParaRPr lang="de-DE" sz="2000" b="0"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800"/>
              <a:t>Dresdner Absolvent*innen (mit den entsprechenden Nachqualifizierungen bei Immatrikulation im „alten Bachelor“) sind automatisch geeignet</a:t>
            </a:r>
            <a:endParaRPr lang="de-DE" sz="1800"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800"/>
              <a:t>Nachweis ist durch einen entsprechenden Zeugnisvermerk oder einen </a:t>
            </a:r>
            <a:r>
              <a:rPr lang="de-DE" sz="1800">
                <a:hlinkClick r:id="rId2"/>
              </a:rPr>
              <a:t>Bescheid</a:t>
            </a:r>
            <a:r>
              <a:rPr lang="de-DE" sz="1800"/>
              <a:t> zu führen</a:t>
            </a:r>
            <a:r>
              <a:rPr lang="de-DE" sz="2000"/>
              <a:t> </a:t>
            </a:r>
            <a:endParaRPr lang="de-DE" sz="2000">
              <a:ea typeface="Open Sans"/>
              <a:cs typeface="Open Sans"/>
            </a:endParaRPr>
          </a:p>
          <a:p>
            <a:endParaRPr lang="de-DE"/>
          </a:p>
          <a:p>
            <a:r>
              <a:rPr lang="de-DE">
                <a:solidFill>
                  <a:srgbClr val="FF0000"/>
                </a:solidFill>
              </a:rPr>
              <a:t>* Hinweis auf nächster Seite beachten</a:t>
            </a:r>
            <a:endParaRPr lang="de-DE">
              <a:solidFill>
                <a:srgbClr val="FF0000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4149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B97C4-EFCF-C57C-5C9E-C1BCAD01F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3C3CF-D913-19D0-6E42-698A337A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Klinische Psychologie und Psychotherapie (KPP)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844B01-1D82-F8FB-B5D2-82C7E9E304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sz="2000"/>
              <a:t>1. Zugangsvoraussetzungen:</a:t>
            </a:r>
            <a:endParaRPr lang="de-DE" sz="2000">
              <a:solidFill>
                <a:srgbClr val="FF0000"/>
              </a:solidFill>
            </a:endParaRPr>
          </a:p>
          <a:p>
            <a:endParaRPr lang="de-DE"/>
          </a:p>
          <a:p>
            <a:endParaRPr lang="de-DE"/>
          </a:p>
          <a:p>
            <a:endParaRPr lang="de-DE">
              <a:solidFill>
                <a:srgbClr val="FF0000"/>
              </a:solidFill>
              <a:ea typeface="Open Sans"/>
              <a:cs typeface="Open Sans"/>
            </a:endParaRPr>
          </a:p>
          <a:p>
            <a:endParaRPr lang="de-DE">
              <a:solidFill>
                <a:srgbClr val="FF0000"/>
              </a:solidFill>
            </a:endParaRPr>
          </a:p>
        </p:txBody>
      </p:sp>
      <p:pic>
        <p:nvPicPr>
          <p:cNvPr id="5" name="Grafik 4" descr="Ein Bild, das Text, Schrift, Screenshot, Dokument enthält.&#10;&#10;KI-generierte Inhalte können fehlerhaft sein.">
            <a:extLst>
              <a:ext uri="{FF2B5EF4-FFF2-40B4-BE49-F238E27FC236}">
                <a16:creationId xmlns:a16="http://schemas.microsoft.com/office/drawing/2014/main" id="{23E9BF59-E3BD-1D66-C871-FF8DC7F1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178" b="395"/>
          <a:stretch>
            <a:fillRect/>
          </a:stretch>
        </p:blipFill>
        <p:spPr>
          <a:xfrm>
            <a:off x="5094374" y="849517"/>
            <a:ext cx="5115693" cy="5162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F0A461-001E-2FD2-E9FF-CBE2CACE3658}"/>
              </a:ext>
            </a:extLst>
          </p:cNvPr>
          <p:cNvSpPr txBox="1"/>
          <p:nvPr/>
        </p:nvSpPr>
        <p:spPr>
          <a:xfrm>
            <a:off x="931460" y="2233685"/>
            <a:ext cx="34540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https://tu-dresden.de/mn/psychologie/</a:t>
            </a:r>
            <a:br>
              <a:rPr lang="en-US" sz="1200">
                <a:hlinkClick r:id="rId3"/>
              </a:rPr>
            </a:br>
            <a:r>
              <a:rPr lang="en-US" sz="1200">
                <a:hlinkClick r:id="rId3"/>
              </a:rPr>
              <a:t>ikpp/studium/</a:t>
            </a:r>
            <a:r>
              <a:rPr lang="en-US" sz="1200" err="1">
                <a:hlinkClick r:id="rId3"/>
              </a:rPr>
              <a:t>bewerbung</a:t>
            </a:r>
            <a:r>
              <a:rPr lang="en-US" sz="1200"/>
              <a:t> </a:t>
            </a:r>
            <a:endParaRPr lang="en-US" sz="12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8664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2. AB 2025 Online-Bewerbung --&gt; Umstellung auf digitales Verfahren </a:t>
            </a:r>
            <a:r>
              <a:rPr lang="de-DE">
                <a:ea typeface="+mn-lt"/>
                <a:cs typeface="+mn-lt"/>
              </a:rPr>
              <a:t>über </a:t>
            </a:r>
            <a:r>
              <a:rPr lang="de-DE" b="0">
                <a:ea typeface="+mn-lt"/>
                <a:cs typeface="+mn-lt"/>
              </a:rPr>
              <a:t>Bewerberportal der TU Dresden.</a:t>
            </a:r>
            <a:endParaRPr lang="de-DE"/>
          </a:p>
          <a:p>
            <a:endParaRPr lang="de-DE" b="0">
              <a:ea typeface="Open Sans"/>
              <a:cs typeface="Open Sans"/>
            </a:endParaRPr>
          </a:p>
          <a:p>
            <a:r>
              <a:rPr lang="de-DE" b="0">
                <a:ea typeface="+mn-lt"/>
                <a:cs typeface="+mn-lt"/>
              </a:rPr>
              <a:t>Im Falle einer Zulassung, legen Sie Ihrer </a:t>
            </a:r>
            <a:r>
              <a:rPr lang="de-DE" b="0">
                <a:ea typeface="+mn-lt"/>
                <a:cs typeface="+mn-lt"/>
                <a:hlinkClick r:id="rId2"/>
              </a:rPr>
              <a:t>Bewerbung die ausgefüllte Bescheinigung</a:t>
            </a:r>
            <a:r>
              <a:rPr lang="de-DE" b="0">
                <a:ea typeface="+mn-lt"/>
                <a:cs typeface="+mn-lt"/>
              </a:rPr>
              <a:t> über den Abschluss und die </a:t>
            </a:r>
            <a:r>
              <a:rPr lang="de-DE" b="0" err="1">
                <a:ea typeface="+mn-lt"/>
                <a:cs typeface="+mn-lt"/>
              </a:rPr>
              <a:t>berufsrechliche</a:t>
            </a:r>
            <a:r>
              <a:rPr lang="de-DE" b="0">
                <a:ea typeface="+mn-lt"/>
                <a:cs typeface="+mn-lt"/>
              </a:rPr>
              <a:t> Anerkennung des Bachelorstudiengags bei. Die Abgabe dieses Dokumentes ist erst notwendig, wenn Sie den Zulassungsbescheid erhalten.</a:t>
            </a:r>
            <a:endParaRPr lang="de-DE"/>
          </a:p>
          <a:p>
            <a:r>
              <a:rPr lang="de-DE" b="0">
                <a:ea typeface="Open Sans"/>
                <a:cs typeface="Open Sans"/>
              </a:rPr>
              <a:t>Ebenso: Kopie des Sprachnachweises Englisch B2 (Abiturzeugnis/Sprachtest/Abgeschlossenes Englisch-Modul)</a:t>
            </a:r>
          </a:p>
          <a:p>
            <a:endParaRPr lang="de-DE" b="0">
              <a:ea typeface="Open Sans"/>
              <a:cs typeface="Open Sans"/>
            </a:endParaRPr>
          </a:p>
          <a:p>
            <a:r>
              <a:rPr lang="de-DE">
                <a:ea typeface="Open Sans"/>
                <a:cs typeface="Open Sans"/>
              </a:rPr>
              <a:t>WICHTIG</a:t>
            </a:r>
            <a:r>
              <a:rPr lang="de-DE" b="0">
                <a:ea typeface="Open Sans"/>
                <a:cs typeface="Open Sans"/>
              </a:rPr>
              <a:t> für spätere Zulassung zur Approbationsprüfung: </a:t>
            </a:r>
          </a:p>
          <a:p>
            <a:r>
              <a:rPr lang="de-DE" b="0">
                <a:ea typeface="Open Sans"/>
                <a:cs typeface="Open Sans"/>
              </a:rPr>
              <a:t>Letzte Prüfungsleistung wurde vor Start des Masters absolviert. </a:t>
            </a:r>
            <a:endParaRPr lang="de-DE"/>
          </a:p>
          <a:p>
            <a:endParaRPr lang="de-DE" b="0">
              <a:ea typeface="Open Sans"/>
              <a:cs typeface="Open Sans"/>
            </a:endParaRPr>
          </a:p>
          <a:p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8158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BB08E-29B4-A2FA-58A4-3F91AD31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7B9334-8DCD-D125-6109-2C96D8369F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883422"/>
            <a:ext cx="10580688" cy="434498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3. Auswahlkriterien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pPr eaLnBrk="1" hangingPunct="1"/>
            <a:r>
              <a:rPr lang="de-DE" altLang="de-DE" sz="1600" b="0"/>
              <a:t>1,0 = 80 Punkte, 1,1 = 76 Punkte, 1,2 = 72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1,3 = 68 Punkte, 1,4 = 64 Punkte, 1,5 = 60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1,6 = 56 Punkte, 1,7 = 52 Punkte, 1,8 = 48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1,9 = 44 Punkte, 2,0 = 40 Punkte, 2,1 = 36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2,2 = 32 Punkte, 2,3 = 28 Punkte, 2,4 = 24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2,5 = 20 Punkte, 2,6 = 16 Punkte, 2,7 = 12 Punkte,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600" b="0"/>
              <a:t>2,8 = 8 Punkte, 2,9 = 4 Punkte, ≥ 3,0 = 0 Punkte </a:t>
            </a:r>
            <a:endParaRPr lang="de-DE" altLang="de-DE" sz="1600" b="0">
              <a:ea typeface="Open Sans"/>
              <a:cs typeface="Open Sans"/>
            </a:endParaRPr>
          </a:p>
          <a:p>
            <a:pPr eaLnBrk="1" hangingPunct="1"/>
            <a:r>
              <a:rPr lang="de-DE" altLang="de-DE" sz="1400" b="1"/>
              <a:t>Nachweis: </a:t>
            </a:r>
            <a:r>
              <a:rPr lang="de-DE" altLang="de-DE" sz="1400"/>
              <a:t>Bachelorzeugnis </a:t>
            </a:r>
            <a:r>
              <a:rPr lang="de-DE" altLang="de-DE" sz="1400" u="sng"/>
              <a:t>oder</a:t>
            </a:r>
            <a:r>
              <a:rPr lang="de-DE" altLang="de-DE" sz="1400"/>
              <a:t> 80%-Bescheinigung</a:t>
            </a:r>
            <a:endParaRPr lang="de-DE" altLang="de-DE" sz="1100" b="1"/>
          </a:p>
          <a:p>
            <a:endParaRPr lang="de-DE" b="0"/>
          </a:p>
          <a:p>
            <a:endParaRPr lang="de-DE" b="0"/>
          </a:p>
          <a:p>
            <a:endParaRPr lang="de-DE" b="0"/>
          </a:p>
          <a:p>
            <a:r>
              <a:rPr lang="de-DE" b="0"/>
              <a:t>Maximal mögliche Punktzahl: 100 Punkte</a:t>
            </a:r>
            <a:endParaRPr lang="de-DE" b="0">
              <a:ea typeface="Open Sans"/>
              <a:cs typeface="Open Sans"/>
            </a:endParaRPr>
          </a:p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72DE46-72AC-0D8D-D156-69EE096E996B}"/>
              </a:ext>
            </a:extLst>
          </p:cNvPr>
          <p:cNvSpPr txBox="1"/>
          <p:nvPr/>
        </p:nvSpPr>
        <p:spPr>
          <a:xfrm>
            <a:off x="874712" y="1250176"/>
            <a:ext cx="5760000" cy="1200329"/>
          </a:xfrm>
          <a:prstGeom prst="rect">
            <a:avLst/>
          </a:prstGeom>
          <a:solidFill>
            <a:srgbClr val="0B2A5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Bachelornote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max. 80 Punkte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D9FD25-A20B-715A-D71E-0B9772A1C77C}"/>
              </a:ext>
            </a:extLst>
          </p:cNvPr>
          <p:cNvSpPr txBox="1"/>
          <p:nvPr/>
        </p:nvSpPr>
        <p:spPr>
          <a:xfrm>
            <a:off x="6885055" y="1250176"/>
            <a:ext cx="1884475" cy="1200329"/>
          </a:xfrm>
          <a:prstGeom prst="rect">
            <a:avLst/>
          </a:prstGeom>
          <a:solidFill>
            <a:srgbClr val="0B2A5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Abinote</a:t>
            </a: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max. 20 Punkte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434D9C-0FE0-06C0-8EB5-83DDDAAF1E28}"/>
              </a:ext>
            </a:extLst>
          </p:cNvPr>
          <p:cNvSpPr txBox="1"/>
          <p:nvPr/>
        </p:nvSpPr>
        <p:spPr>
          <a:xfrm>
            <a:off x="6789053" y="2450505"/>
            <a:ext cx="4875353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1,0 = 20 Punkte, 1,1 = 18 Punkte, 1,2 = 16 Punkte,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1,3 = 14 Punkte, 1,4 = 12 Punkte, 1,5 = 10 Punkte,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1,6 =   8 Punkte, 1,7 =  6 Punkte, 1,8 =   4 Punkte,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1,9 =   2 Punkte, ≥2,0 = 0 Punkte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600">
              <a:solidFill>
                <a:srgbClr val="0B2A51"/>
              </a:solidFill>
              <a:latin typeface="+mj-lt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</a:t>
            </a: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ea typeface="+mn-ea"/>
                <a:cs typeface="+mn-cs"/>
              </a:rPr>
              <a:t>oder anderer </a:t>
            </a:r>
            <a:r>
              <a:rPr lang="de-DE" sz="1600" kern="1200" baseline="0">
                <a:solidFill>
                  <a:srgbClr val="0B2A51"/>
                </a:solidFill>
                <a:effectLst/>
                <a:ea typeface="+mn-ea"/>
                <a:cs typeface="+mn-cs"/>
              </a:rPr>
              <a:t>hochschulzugangsberechtigender Schulabschluss</a:t>
            </a:r>
            <a:endParaRPr lang="de-DE" sz="160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LU" altLang="de-DE" sz="16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de-DE" sz="140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CD4CFD-3080-D7AA-0893-695B112F1D8C}"/>
              </a:ext>
            </a:extLst>
          </p:cNvPr>
          <p:cNvSpPr txBox="1"/>
          <p:nvPr/>
        </p:nvSpPr>
        <p:spPr>
          <a:xfrm>
            <a:off x="6789053" y="4905243"/>
            <a:ext cx="534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Keine Zusatzpunkte für einschlägige Praktika, Abschlussarbeiten, Berufserfahrung etc.</a:t>
            </a:r>
          </a:p>
        </p:txBody>
      </p:sp>
    </p:spTree>
    <p:extLst>
      <p:ext uri="{BB962C8B-B14F-4D97-AF65-F5344CB8AC3E}">
        <p14:creationId xmlns:p14="http://schemas.microsoft.com/office/powerpoint/2010/main" val="242006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0F8288-A149-7E79-E927-C6E19519F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de-DE" altLang="de-DE" sz="2000" b="0" dirty="0"/>
              <a:t>Kamera und Mikro sind für alle ausgeschaltet</a:t>
            </a:r>
          </a:p>
          <a:p>
            <a:endParaRPr lang="de-DE" altLang="de-DE" sz="2000" b="0" dirty="0"/>
          </a:p>
          <a:p>
            <a:pPr marL="342900" indent="-342900">
              <a:buFontTx/>
              <a:buChar char="•"/>
            </a:pPr>
            <a:r>
              <a:rPr lang="de-DE" altLang="de-DE" sz="2000" b="0" dirty="0"/>
              <a:t>Fragen am Ende der Veranstaltung über Chat/Mikro</a:t>
            </a:r>
          </a:p>
          <a:p>
            <a:endParaRPr lang="de-DE" alt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b="0" dirty="0"/>
              <a:t>Die Veranstaltung wird nicht aufgezeichnet. Die Folien stellen wir euch auf der FSR-Website zur Verfügung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b="0" dirty="0"/>
              <a:t>Alle Angaben sind ohne Gewähr</a:t>
            </a:r>
          </a:p>
          <a:p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F995A-7501-CC09-5EC1-A81A1B45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184735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35211-E332-727D-0387-2FE4B64D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14B29-16C3-87EB-FA3E-FCE3319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Klinische Psychologie und Psychotherapie (KPP)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9A58A-8D04-B830-370E-71E61D4433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sz="2000"/>
              <a:t>VIEL ERFOLG BEI DER BEWERBUNG!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4627D8A-B7A0-B2B5-24B8-7FF8E679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7FF"/>
              </a:clrFrom>
              <a:clrTo>
                <a:srgbClr val="E6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2" y="2511605"/>
            <a:ext cx="5821370" cy="38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A35B0B-909F-FD39-51A2-5924A093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Human Performance in </a:t>
            </a:r>
            <a:r>
              <a:rPr lang="de-DE" err="1"/>
              <a:t>Socio</a:t>
            </a:r>
            <a:r>
              <a:rPr lang="de-DE"/>
              <a:t>-Technical Systems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A8C562-45CF-EF61-5F72-7CA611E2BDC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78" y="708834"/>
            <a:ext cx="7517443" cy="26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4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Was sind die Inhalte des Masterstudiums HPSTS?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DBBAB-C84C-F3B1-CDA3-489F78EB38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5912233" cy="4344987"/>
          </a:xfrm>
        </p:spPr>
        <p:txBody>
          <a:bodyPr vert="horz" lIns="0" tIns="0" rIns="0" bIns="0" rtlCol="0" anchor="t">
            <a:noAutofit/>
          </a:bodyPr>
          <a:lstStyle/>
          <a:p>
            <a:endParaRPr lang="de-DE" sz="2000" b="0" dirty="0"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Es geht um die vielfältigen sozio-technischen Systeme, in denen wir alle uns täglich bewegen. </a:t>
            </a:r>
            <a:endParaRPr lang="de-DE" dirty="0"/>
          </a:p>
          <a:p>
            <a:r>
              <a:rPr lang="de-DE" sz="2000" b="0" dirty="0">
                <a:ea typeface="Open Sans"/>
                <a:cs typeface="Open Sans"/>
              </a:rPr>
              <a:t>Das heißt: Kleine oder große funktionale Einheiten von Personen und technischen Komponenten, die im Dienst bestimmter Ziele in (zumindest teilweise) strukturierter Weise miteinander interagieren. </a:t>
            </a:r>
          </a:p>
          <a:p>
            <a:r>
              <a:rPr lang="de-DE" sz="2000" b="0" dirty="0">
                <a:ea typeface="Open Sans"/>
                <a:cs typeface="Open Sans"/>
              </a:rPr>
              <a:t>Beispiele: Universität, Fabrik, Behörde, Schule,  Religionsgemeinschaft, Sportverein, Klinik, EU. </a:t>
            </a:r>
          </a:p>
          <a:p>
            <a:r>
              <a:rPr lang="de-DE" sz="2000" b="0" dirty="0">
                <a:ea typeface="Open Sans"/>
                <a:cs typeface="Open Sans"/>
              </a:rPr>
              <a:t> </a:t>
            </a:r>
          </a:p>
          <a:p>
            <a:endParaRPr lang="de-DE" sz="2000">
              <a:ea typeface="Open Sans"/>
              <a:cs typeface="Open Sans"/>
            </a:endParaRPr>
          </a:p>
        </p:txBody>
      </p:sp>
      <p:pic>
        <p:nvPicPr>
          <p:cNvPr id="4" name="Grafik 3" descr="Ein Bild, das Computer, computer,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A3F340E3-2562-132C-7E11-9AD43062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38" y="1241506"/>
            <a:ext cx="3467100" cy="2339774"/>
          </a:xfrm>
          <a:prstGeom prst="rect">
            <a:avLst/>
          </a:prstGeom>
        </p:spPr>
      </p:pic>
      <p:pic>
        <p:nvPicPr>
          <p:cNvPr id="8" name="Grafik 7" descr="Ein Bild, das Maßstabsmodell, Screenshot enthält.&#10;&#10;KI-generierte Inhalte können fehlerhaft sein.">
            <a:extLst>
              <a:ext uri="{FF2B5EF4-FFF2-40B4-BE49-F238E27FC236}">
                <a16:creationId xmlns:a16="http://schemas.microsoft.com/office/drawing/2014/main" id="{91223CFF-8236-B4E8-1FA0-6775BCD91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79" y="4205952"/>
            <a:ext cx="3581521" cy="17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E1E1D-3D43-0653-D1DF-EB15B9AB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Was sind die Inhalte des Masterstudiums HPSTS?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8427A-0F68-CF59-81F7-118B6FEF91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sz="1800" b="0">
                <a:ea typeface="Open Sans"/>
                <a:cs typeface="Open Sans"/>
              </a:rPr>
              <a:t>Organisationsanalyse und –</a:t>
            </a:r>
            <a:r>
              <a:rPr lang="de-DE" sz="1800" b="0" err="1">
                <a:ea typeface="Open Sans"/>
                <a:cs typeface="Open Sans"/>
              </a:rPr>
              <a:t>gestaltung</a:t>
            </a:r>
            <a:endParaRPr lang="de-DE" sz="1800" b="0">
              <a:ea typeface="Open Sans"/>
              <a:cs typeface="Open Sans"/>
            </a:endParaRPr>
          </a:p>
          <a:p>
            <a:r>
              <a:rPr lang="de-DE" sz="1800" b="0">
                <a:ea typeface="Open Sans"/>
                <a:cs typeface="Open Sans"/>
              </a:rPr>
              <a:t>Individuum und Gruppe </a:t>
            </a:r>
          </a:p>
          <a:p>
            <a:r>
              <a:rPr lang="de-DE" sz="1800" b="0">
                <a:ea typeface="Open Sans"/>
                <a:cs typeface="Open Sans"/>
              </a:rPr>
              <a:t>Arbeitsgestaltung</a:t>
            </a:r>
          </a:p>
          <a:p>
            <a:r>
              <a:rPr lang="de-DE" sz="1800" b="0">
                <a:ea typeface="Open Sans"/>
                <a:cs typeface="Open Sans"/>
              </a:rPr>
              <a:t>Führung </a:t>
            </a:r>
          </a:p>
          <a:p>
            <a:r>
              <a:rPr lang="de-DE" sz="1800" b="0">
                <a:ea typeface="Open Sans"/>
                <a:cs typeface="Open Sans"/>
              </a:rPr>
              <a:t>Feedback und Fehleranalyse  </a:t>
            </a:r>
          </a:p>
          <a:p>
            <a:r>
              <a:rPr lang="de-DE" sz="1800" b="0">
                <a:ea typeface="Open Sans"/>
                <a:cs typeface="Open Sans"/>
              </a:rPr>
              <a:t>Persönlichkeit, Potenzial und Training </a:t>
            </a:r>
            <a:endParaRPr lang="de-DE" sz="1800" b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1800" b="0">
                <a:ea typeface="Open Sans"/>
                <a:cs typeface="Open Sans"/>
              </a:rPr>
              <a:t>Ethik, Macht und Machtmissbrauch </a:t>
            </a:r>
            <a:endParaRPr lang="de-DE" sz="1800" b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1800" b="0">
                <a:ea typeface="Open Sans"/>
                <a:cs typeface="Open Sans"/>
              </a:rPr>
              <a:t>Datengewinnung und Datenanalyse </a:t>
            </a:r>
            <a:endParaRPr lang="de-DE" sz="1800"/>
          </a:p>
          <a:p>
            <a:r>
              <a:rPr lang="de-DE" sz="1800" b="0">
                <a:ea typeface="Open Sans"/>
                <a:cs typeface="Open Sans"/>
              </a:rPr>
              <a:t>Arbeit und Gesundheit </a:t>
            </a:r>
            <a:endParaRPr lang="de-DE" sz="1800" b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1800" b="0">
                <a:ea typeface="Open Sans"/>
                <a:cs typeface="Open Sans"/>
              </a:rPr>
              <a:t>Mensch-Maschine-Interaktion </a:t>
            </a:r>
            <a:endParaRPr lang="de-DE" sz="1800"/>
          </a:p>
          <a:p>
            <a:endParaRPr lang="de-DE" sz="1800" b="0">
              <a:ea typeface="Open Sans"/>
              <a:cs typeface="Open Sans"/>
            </a:endParaRPr>
          </a:p>
          <a:p>
            <a:endParaRPr lang="de-DE" sz="1800">
              <a:ea typeface="Open Sans"/>
              <a:cs typeface="Open Sans"/>
            </a:endParaRPr>
          </a:p>
        </p:txBody>
      </p:sp>
      <p:pic>
        <p:nvPicPr>
          <p:cNvPr id="5" name="Grafik 4" descr="Ein Bild, das Flugreise, Transport, Verkehrsflugzeug, Platane Flugzeug Hobel enthält.&#10;&#10;KI-generierte Inhalte können fehlerhaft sein.">
            <a:extLst>
              <a:ext uri="{FF2B5EF4-FFF2-40B4-BE49-F238E27FC236}">
                <a16:creationId xmlns:a16="http://schemas.microsoft.com/office/drawing/2014/main" id="{DFD05595-C5F7-AA4A-4909-664ECB37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0" y="1252115"/>
            <a:ext cx="3236329" cy="1594292"/>
          </a:xfrm>
          <a:prstGeom prst="rect">
            <a:avLst/>
          </a:prstGeom>
        </p:spPr>
      </p:pic>
      <p:pic>
        <p:nvPicPr>
          <p:cNvPr id="6" name="Grafik 5" descr="Ein Bild, das Ball, Puzzle enthält.&#10;&#10;KI-generierte Inhalte können fehlerhaft sein.">
            <a:extLst>
              <a:ext uri="{FF2B5EF4-FFF2-40B4-BE49-F238E27FC236}">
                <a16:creationId xmlns:a16="http://schemas.microsoft.com/office/drawing/2014/main" id="{152B5656-2A36-A557-C8EA-B8571513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04" y="3430206"/>
            <a:ext cx="21621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3B7F-BAC2-99DB-C4E9-D33FF19B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AFF4-B6E4-4953-6917-24730CA3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Beteiligte Professuren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3B9B4-30C2-DB54-4E15-6BC5F0719D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sz="2000">
                <a:ea typeface="Open Sans"/>
                <a:cs typeface="Open Sans"/>
              </a:rPr>
              <a:t> </a:t>
            </a:r>
          </a:p>
          <a:p>
            <a:r>
              <a:rPr lang="de-DE" sz="2000" b="0">
                <a:ea typeface="Open Sans"/>
                <a:cs typeface="Open Sans"/>
              </a:rPr>
              <a:t>Methoden der Psychologie und kognitive Modellierung </a:t>
            </a:r>
          </a:p>
          <a:p>
            <a:r>
              <a:rPr lang="de-DE" sz="2000" b="0">
                <a:ea typeface="Open Sans"/>
                <a:cs typeface="Open Sans"/>
              </a:rPr>
              <a:t>Arbeits- und Organisationspsychologie </a:t>
            </a:r>
          </a:p>
          <a:p>
            <a:r>
              <a:rPr lang="de-DE" sz="2000" b="0">
                <a:ea typeface="Open Sans"/>
                <a:cs typeface="Open Sans"/>
              </a:rPr>
              <a:t>Psychologie des Lehrens und Lernens </a:t>
            </a:r>
            <a:endParaRPr lang="de-DE"/>
          </a:p>
          <a:p>
            <a:r>
              <a:rPr lang="de-DE" sz="2000" b="0">
                <a:ea typeface="Open Sans"/>
                <a:cs typeface="Open Sans"/>
              </a:rPr>
              <a:t>Diagnostik &amp; Intervention</a:t>
            </a:r>
          </a:p>
          <a:p>
            <a:r>
              <a:rPr lang="de-DE" sz="2000" b="0">
                <a:ea typeface="Open Sans"/>
                <a:cs typeface="Open Sans"/>
              </a:rPr>
              <a:t>Sozialpsychologie </a:t>
            </a:r>
          </a:p>
          <a:p>
            <a:r>
              <a:rPr lang="de-DE" sz="2000" b="0">
                <a:ea typeface="Open Sans"/>
                <a:cs typeface="Open Sans"/>
              </a:rPr>
              <a:t>Ingenieurpsychologie und angewandte Kognitionsforschung </a:t>
            </a:r>
          </a:p>
          <a:p>
            <a:r>
              <a:rPr lang="de-DE" sz="2000" b="0">
                <a:ea typeface="Open Sans"/>
                <a:cs typeface="Open Sans"/>
              </a:rPr>
              <a:t>Verkehrspsychologie </a:t>
            </a:r>
          </a:p>
          <a:p>
            <a:endParaRPr lang="de-DE" sz="2000">
              <a:ea typeface="Open Sans"/>
              <a:cs typeface="Open Sans"/>
            </a:endParaRPr>
          </a:p>
          <a:p>
            <a:endParaRPr lang="de-DE" sz="2000">
              <a:ea typeface="Open Sans"/>
              <a:cs typeface="Open Sans"/>
            </a:endParaRPr>
          </a:p>
        </p:txBody>
      </p:sp>
      <p:pic>
        <p:nvPicPr>
          <p:cNvPr id="7" name="Grafik 6" descr="Ein Bild, das Kleidung, Im Haus, Mann, Computer enthält.&#10;&#10;KI-generierte Inhalte können fehlerhaft sein.">
            <a:extLst>
              <a:ext uri="{FF2B5EF4-FFF2-40B4-BE49-F238E27FC236}">
                <a16:creationId xmlns:a16="http://schemas.microsoft.com/office/drawing/2014/main" id="{7E0AF2C4-6F87-1654-9ABD-4F3DE2C0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03" y="7234"/>
            <a:ext cx="43529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BC73D-BBF3-5BA6-5E5E-32E956FF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Warum HPSTS studieren?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5A1131-A0C3-DB60-CFD6-83C2B47AB0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r>
              <a:rPr lang="de-DE" sz="2000" dirty="0">
                <a:ea typeface="Open Sans"/>
                <a:cs typeface="Open Sans"/>
              </a:rPr>
              <a:t>Inhaltliche Aspekte von Berufen in diesem Bereich  </a:t>
            </a:r>
            <a:endParaRPr lang="de-DE" dirty="0">
              <a:ea typeface="Open Sans"/>
              <a:cs typeface="Open Sans"/>
            </a:endParaRPr>
          </a:p>
          <a:p>
            <a:r>
              <a:rPr lang="de-DE" sz="2000" b="0" dirty="0" err="1">
                <a:ea typeface="Open Sans"/>
                <a:cs typeface="Open Sans"/>
              </a:rPr>
              <a:t>Generalistentum</a:t>
            </a:r>
            <a:r>
              <a:rPr lang="de-DE" sz="2000" b="0" dirty="0">
                <a:ea typeface="Open Sans"/>
                <a:cs typeface="Open Sans"/>
              </a:rPr>
              <a:t>: sehr vielseitig (wenn man das möchte) </a:t>
            </a:r>
          </a:p>
          <a:p>
            <a:r>
              <a:rPr lang="de-DE" sz="2000" b="0" dirty="0">
                <a:ea typeface="Open Sans"/>
                <a:cs typeface="Open Sans"/>
              </a:rPr>
              <a:t>Wird nicht langweilig: dynamisch, komplex, sich entwickelnd, ständig dazulernen </a:t>
            </a:r>
            <a:endParaRPr lang="de-DE" sz="2000"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Eigene inhaltliche Schwerpunkte setzen</a:t>
            </a:r>
            <a:endParaRPr lang="en-US" sz="2000" b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...und auch wieder verändern </a:t>
            </a:r>
            <a:endParaRPr lang="de-DE" sz="2000"/>
          </a:p>
          <a:p>
            <a:r>
              <a:rPr lang="de-DE" sz="2000" b="0" dirty="0">
                <a:ea typeface="Open Sans"/>
                <a:cs typeface="Open Sans"/>
              </a:rPr>
              <a:t>Stark wissenschaftliche bis stark praktische Ausrichtung möglich  </a:t>
            </a:r>
          </a:p>
          <a:p>
            <a:endParaRPr lang="de-DE" sz="2000" b="0">
              <a:ea typeface="Open Sans"/>
              <a:cs typeface="Open Sans"/>
            </a:endParaRPr>
          </a:p>
          <a:p>
            <a:endParaRPr lang="de-DE" sz="2000" b="0">
              <a:ea typeface="Open Sans"/>
              <a:cs typeface="Open Sans"/>
            </a:endParaRPr>
          </a:p>
          <a:p>
            <a:endParaRPr lang="de-DE" sz="2000" b="0" dirty="0">
              <a:ea typeface="Open Sans"/>
              <a:cs typeface="Open Sans"/>
            </a:endParaRPr>
          </a:p>
        </p:txBody>
      </p:sp>
      <p:pic>
        <p:nvPicPr>
          <p:cNvPr id="4" name="Grafik 3" descr="Ein Bild, das Uhr, Spielzeug enthält.&#10;&#10;KI-generierte Inhalte können fehlerhaft sein.">
            <a:extLst>
              <a:ext uri="{FF2B5EF4-FFF2-40B4-BE49-F238E27FC236}">
                <a16:creationId xmlns:a16="http://schemas.microsoft.com/office/drawing/2014/main" id="{C6F06342-DFB0-F5AF-AF5A-4C079400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641" y="204245"/>
            <a:ext cx="3505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E7E95-F74F-D597-683A-CC380237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Warum HPSTS studieren?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C6FB5D-1650-C19A-1469-C7762C06AA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r>
              <a:rPr lang="de-DE" sz="2000" dirty="0">
                <a:ea typeface="Open Sans"/>
                <a:cs typeface="Open Sans"/>
              </a:rPr>
              <a:t>Inhaltliche Aspekte von Berufen in diesem Bereich</a:t>
            </a:r>
            <a:endParaRPr lang="de-DE" dirty="0"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Diagnostik, Beratung, und Intervention kann Teil des Berufes sein – </a:t>
            </a:r>
            <a:r>
              <a:rPr lang="de-DE" sz="2000" b="0" i="1" dirty="0">
                <a:ea typeface="Open Sans"/>
                <a:cs typeface="Open Sans"/>
              </a:rPr>
              <a:t>ohne </a:t>
            </a:r>
            <a:r>
              <a:rPr lang="de-DE" sz="2000" b="0" dirty="0">
                <a:ea typeface="Open Sans"/>
                <a:cs typeface="Open Sans"/>
              </a:rPr>
              <a:t>Approbation</a:t>
            </a:r>
            <a:r>
              <a:rPr lang="de-DE" sz="2000" dirty="0">
                <a:ea typeface="Open Sans"/>
                <a:cs typeface="Open Sans"/>
              </a:rPr>
              <a:t> </a:t>
            </a:r>
            <a:endParaRPr lang="en-US" sz="2000" b="0" dirty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(betriebliche Gesundheitsvorsorge, Selbstmanagement, Erkennen von und Umgang mit Konflikten, Potenzialanalyse und Förderung, Gruppendynamik und Teamentwicklung, Erkennen psychischer Störungen)  </a:t>
            </a:r>
            <a:endParaRPr lang="en-US" sz="2000" b="0" dirty="0">
              <a:solidFill>
                <a:srgbClr val="000000"/>
              </a:solidFill>
              <a:ea typeface="Open Sans"/>
              <a:cs typeface="Open Sans"/>
            </a:endParaRPr>
          </a:p>
          <a:p>
            <a:r>
              <a:rPr lang="de-DE" sz="2000" b="0" dirty="0">
                <a:ea typeface="Open Sans"/>
                <a:cs typeface="Open Sans"/>
              </a:rPr>
              <a:t>Der Fokus liegt dabei aber nicht nur auf der Intervention sondern auch auf der </a:t>
            </a:r>
            <a:r>
              <a:rPr lang="de-DE" sz="2000" b="0" i="1" dirty="0">
                <a:ea typeface="Open Sans"/>
                <a:cs typeface="Open Sans"/>
              </a:rPr>
              <a:t>Prävention </a:t>
            </a:r>
            <a:endParaRPr lang="en-US" sz="2000" b="0" dirty="0">
              <a:solidFill>
                <a:srgbClr val="000000"/>
              </a:solidFill>
              <a:ea typeface="Open Sans"/>
              <a:cs typeface="Open Sans"/>
            </a:endParaRPr>
          </a:p>
          <a:p>
            <a:endParaRPr lang="de-DE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</p:txBody>
      </p:sp>
      <p:pic>
        <p:nvPicPr>
          <p:cNvPr id="5" name="Grafik 4" descr="counselling, advice, therapist, Silhouette, chat, check, counsel, counselor, diagnosis, healthcare, hospital, icon, meeting, occupation, patient, people, session, speak, talk, treatment, clinic, logical, psychology, society, woman">
            <a:extLst>
              <a:ext uri="{FF2B5EF4-FFF2-40B4-BE49-F238E27FC236}">
                <a16:creationId xmlns:a16="http://schemas.microsoft.com/office/drawing/2014/main" id="{63966589-5752-40E2-F87E-406AC9F9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05" y="184290"/>
            <a:ext cx="3611301" cy="22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8725-481F-9F2F-0B9A-9148FB6E1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B1D8E-331A-2AF2-B924-D3065F3F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Warum HPSTS studieren?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0009AB-83FF-7637-954B-C3FE7A1112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r>
              <a:rPr lang="de-DE" sz="2000" dirty="0">
                <a:ea typeface="Open Sans"/>
                <a:cs typeface="Open Sans"/>
              </a:rPr>
              <a:t>Berufliche Perspektive</a:t>
            </a:r>
            <a:endParaRPr lang="de-DE" dirty="0"/>
          </a:p>
          <a:p>
            <a:r>
              <a:rPr lang="de-DE" sz="2000" b="0" dirty="0">
                <a:ea typeface="Open Sans"/>
                <a:cs typeface="Open Sans"/>
              </a:rPr>
              <a:t>Sie werden gebraucht, und zwar </a:t>
            </a:r>
            <a:r>
              <a:rPr lang="de-DE" sz="2000" b="0" i="1" dirty="0">
                <a:ea typeface="Open Sans"/>
                <a:cs typeface="Open Sans"/>
              </a:rPr>
              <a:t>dringend</a:t>
            </a:r>
            <a:r>
              <a:rPr lang="de-DE" sz="2000" b="0" dirty="0">
                <a:ea typeface="Open Sans"/>
                <a:cs typeface="Open Sans"/>
              </a:rPr>
              <a:t>: Nahezu 100% Jobgarantie </a:t>
            </a:r>
          </a:p>
          <a:p>
            <a:r>
              <a:rPr lang="de-DE" sz="2000" b="0" dirty="0">
                <a:ea typeface="Open Sans"/>
                <a:cs typeface="Open Sans"/>
              </a:rPr>
              <a:t>Selbstständig oder angestellt arbeiten </a:t>
            </a:r>
          </a:p>
          <a:p>
            <a:r>
              <a:rPr lang="de-DE" sz="2000" b="0" dirty="0">
                <a:ea typeface="Open Sans"/>
                <a:cs typeface="Open Sans"/>
              </a:rPr>
              <a:t>Arbeiten allein, in kleinen oder in großen Teams </a:t>
            </a:r>
          </a:p>
          <a:p>
            <a:r>
              <a:rPr lang="de-DE" sz="2000" b="0" dirty="0">
                <a:ea typeface="Open Sans"/>
                <a:cs typeface="Open Sans"/>
              </a:rPr>
              <a:t>Sehr gute Verdienst- und Aufstiegschancen </a:t>
            </a:r>
          </a:p>
          <a:p>
            <a:endParaRPr lang="de-DE" sz="2000" b="0">
              <a:ea typeface="Open Sans"/>
              <a:cs typeface="Open Sans"/>
            </a:endParaRPr>
          </a:p>
          <a:p>
            <a:endParaRPr lang="de-DE" sz="2000" b="0" dirty="0">
              <a:ea typeface="Open Sans"/>
              <a:cs typeface="Open Sans"/>
            </a:endParaRPr>
          </a:p>
        </p:txBody>
      </p:sp>
      <p:pic>
        <p:nvPicPr>
          <p:cNvPr id="4" name="Grafik 3" descr="Ein Bild, das Kleidung, Person, Schuhwerk, Mann enthält.&#10;&#10;KI-generierte Inhalte können fehlerhaft sein.">
            <a:extLst>
              <a:ext uri="{FF2B5EF4-FFF2-40B4-BE49-F238E27FC236}">
                <a16:creationId xmlns:a16="http://schemas.microsoft.com/office/drawing/2014/main" id="{21FFA806-3480-27E1-8A26-52D62F0D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86" y="341936"/>
            <a:ext cx="4102140" cy="23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9E94B-7346-4755-AFBE-2487349F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Einige unserer Absolvent:innen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F2F5C-99CD-0119-E44A-83F5489105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2"/>
              </a:rPr>
              <a:t>https://www.linkedin.com/in/lavinia-rau-356072234/</a:t>
            </a:r>
            <a:endParaRPr lang="de-DE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3"/>
              </a:rPr>
              <a:t>https://www.linkedin.com/in/konstantin-schuster-9b5871258/</a:t>
            </a:r>
            <a:endParaRPr lang="de-DE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4"/>
              </a:rPr>
              <a:t>https://www.linkedin.com/in/vivian-hoffmann-334ba62a0/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5"/>
              </a:rPr>
              <a:t>https://www.linkedin.com/in/antonia-braun-578b15210/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6"/>
              </a:rPr>
              <a:t>https://www.linkedin.com/in/max-schulz-771a59138/</a:t>
            </a:r>
            <a:endParaRPr lang="de-DE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de-DE" sz="2000" b="0" dirty="0">
                <a:ea typeface="+mn-lt"/>
                <a:cs typeface="+mn-lt"/>
                <a:hlinkClick r:id="rId7"/>
              </a:rPr>
              <a:t>https://www.linkedin.com/in/clarissa-sabrina-arlinghaus-7a31b4249/</a:t>
            </a:r>
            <a:endParaRPr lang="de-DE" dirty="0">
              <a:ea typeface="Open Sans"/>
              <a:cs typeface="Open Sans"/>
            </a:endParaRPr>
          </a:p>
          <a:p>
            <a:endParaRPr lang="de-DE" sz="2000" b="0">
              <a:ea typeface="+mn-lt"/>
              <a:cs typeface="+mn-lt"/>
            </a:endParaRPr>
          </a:p>
          <a:p>
            <a:endParaRPr lang="de-DE" sz="2000" b="0">
              <a:ea typeface="+mn-lt"/>
              <a:cs typeface="+mn-lt"/>
            </a:endParaRPr>
          </a:p>
          <a:p>
            <a:endParaRPr lang="de-DE" sz="2000" b="0">
              <a:ea typeface="+mn-lt"/>
              <a:cs typeface="+mn-lt"/>
            </a:endParaRPr>
          </a:p>
          <a:p>
            <a:endParaRPr lang="de-DE" sz="2000" b="0">
              <a:ea typeface="+mn-lt"/>
              <a:cs typeface="+mn-lt"/>
            </a:endParaRPr>
          </a:p>
          <a:p>
            <a:endParaRPr lang="de-DE" sz="2000" b="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540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AA072-ACDE-DD76-4272-CC713DAD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B06D1-4770-D4FE-A4EC-4D83A6A9CC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48286"/>
            <a:ext cx="10580688" cy="4344987"/>
          </a:xfrm>
        </p:spPr>
        <p:txBody>
          <a:bodyPr/>
          <a:lstStyle/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1. Selbstständiges Prüfen der Zugangsvoraussetzungen: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erster berufsqualifizierender Hochschulabschluss 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Kenntnisse in thematischen Kernbereichen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Kenntnisse in psychologischen Grundlagenfächern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Englischkenntnisse auf Niveau B2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altLang="de-DE" sz="2000"/>
              <a:t>Mit dem B.Sc. Psychologie an der TUD in der Regel alle Kriterien erfüllt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altLang="de-DE" sz="2000"/>
              <a:t>Externe Bewerbungen: Anhang dieser Präsentation</a:t>
            </a:r>
            <a:endParaRPr lang="de-DE" altLang="de-DE" sz="2000" b="0"/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2. Online-Bewerbung zum Studium über </a:t>
            </a:r>
            <a:r>
              <a:rPr lang="de-DE" altLang="de-DE" sz="2000" b="0" err="1"/>
              <a:t>selma</a:t>
            </a:r>
            <a:r>
              <a:rPr lang="de-DE" altLang="de-DE" sz="2000" b="0"/>
              <a:t> (Bewerbungsportal)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3. Antrag auf Teilnahme am Eignungsfeststellungsverfahren (Eignungsfeststellungsportal)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4. Versand der Eignungs- &amp; Ablehnungsbescheide durch die HPSTS-Auswahlkommission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5. Versand der Zulassungsbescheide durch das Immatrikulationsamt der TUD</a:t>
            </a:r>
          </a:p>
          <a:p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9E1D14-9795-430B-F47D-723BB1639F65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</p:spTree>
    <p:extLst>
      <p:ext uri="{BB962C8B-B14F-4D97-AF65-F5344CB8AC3E}">
        <p14:creationId xmlns:p14="http://schemas.microsoft.com/office/powerpoint/2010/main" val="320850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62820-8DC7-4988-5211-CE999A0D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Fahrplan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26888-299F-3E58-E81E-B823C135AB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/>
              <a:t>Grundlagen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3200" b="1"/>
              <a:t>KPP / </a:t>
            </a:r>
            <a:r>
              <a:rPr lang="de-DE" sz="3200" b="1" err="1"/>
              <a:t>KliPP</a:t>
            </a:r>
            <a:endParaRPr lang="de-DE" sz="3200" b="1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3200" b="1"/>
              <a:t>HPSTS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3200" b="1"/>
              <a:t>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/>
              <a:t>Raum für Fragen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B5CA19-A4E1-7FBA-4B03-321F5FAEB764}"/>
              </a:ext>
            </a:extLst>
          </p:cNvPr>
          <p:cNvSpPr txBox="1"/>
          <p:nvPr/>
        </p:nvSpPr>
        <p:spPr>
          <a:xfrm>
            <a:off x="4781467" y="2090633"/>
            <a:ext cx="7109761" cy="1837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In dieser Präsentation: </a:t>
            </a:r>
          </a:p>
          <a:p>
            <a:endParaRPr lang="de-DE">
              <a:solidFill>
                <a:schemeClr val="accent1"/>
              </a:solidFill>
            </a:endParaRPr>
          </a:p>
          <a:p>
            <a:r>
              <a:rPr lang="de-DE">
                <a:solidFill>
                  <a:schemeClr val="accent1"/>
                </a:solidFill>
              </a:rPr>
              <a:t>„Alter Bachelor“ = Studienordnung vom 31.10.2013 (</a:t>
            </a:r>
            <a:r>
              <a:rPr lang="de-DE" err="1">
                <a:solidFill>
                  <a:schemeClr val="accent1"/>
                </a:solidFill>
              </a:rPr>
              <a:t>Immajahrgänge</a:t>
            </a:r>
            <a:r>
              <a:rPr lang="de-DE">
                <a:solidFill>
                  <a:schemeClr val="accent1"/>
                </a:solidFill>
              </a:rPr>
              <a:t> bis </a:t>
            </a:r>
            <a:r>
              <a:rPr lang="de-DE" err="1">
                <a:solidFill>
                  <a:schemeClr val="accent1"/>
                </a:solidFill>
              </a:rPr>
              <a:t>WiSe</a:t>
            </a:r>
            <a:r>
              <a:rPr lang="de-DE">
                <a:solidFill>
                  <a:schemeClr val="accent1"/>
                </a:solidFill>
              </a:rPr>
              <a:t> 2019/2020, inklusive Nachqualifizierung)</a:t>
            </a:r>
          </a:p>
          <a:p>
            <a:endParaRPr lang="de-DE">
              <a:solidFill>
                <a:schemeClr val="accent1"/>
              </a:solidFill>
            </a:endParaRPr>
          </a:p>
          <a:p>
            <a:r>
              <a:rPr lang="de-DE">
                <a:solidFill>
                  <a:schemeClr val="accent1"/>
                </a:solidFill>
              </a:rPr>
              <a:t>„Neuer Bachelor“ = Studienordnung vom 12.08.2021</a:t>
            </a:r>
          </a:p>
          <a:p>
            <a:r>
              <a:rPr lang="de-DE">
                <a:solidFill>
                  <a:schemeClr val="accent1"/>
                </a:solidFill>
              </a:rPr>
              <a:t>(</a:t>
            </a:r>
            <a:r>
              <a:rPr lang="de-DE" err="1">
                <a:solidFill>
                  <a:schemeClr val="accent1"/>
                </a:solidFill>
              </a:rPr>
              <a:t>Immajahrgänge</a:t>
            </a:r>
            <a:r>
              <a:rPr lang="de-DE">
                <a:solidFill>
                  <a:schemeClr val="accent1"/>
                </a:solidFill>
              </a:rPr>
              <a:t> ab </a:t>
            </a:r>
            <a:r>
              <a:rPr lang="de-DE" err="1">
                <a:solidFill>
                  <a:schemeClr val="accent1"/>
                </a:solidFill>
              </a:rPr>
              <a:t>WiSe</a:t>
            </a:r>
            <a:r>
              <a:rPr lang="de-DE">
                <a:solidFill>
                  <a:schemeClr val="accent1"/>
                </a:solidFill>
              </a:rPr>
              <a:t> 2020/2021)</a:t>
            </a:r>
          </a:p>
        </p:txBody>
      </p:sp>
    </p:spTree>
    <p:extLst>
      <p:ext uri="{BB962C8B-B14F-4D97-AF65-F5344CB8AC3E}">
        <p14:creationId xmlns:p14="http://schemas.microsoft.com/office/powerpoint/2010/main" val="149995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2. Online-Bewerbung über </a:t>
            </a:r>
            <a:r>
              <a:rPr lang="de-DE" err="1"/>
              <a:t>selma</a:t>
            </a:r>
            <a:endParaRPr lang="de-DE"/>
          </a:p>
          <a:p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Registrierung als </a:t>
            </a:r>
            <a:r>
              <a:rPr lang="de-DE" b="0" err="1"/>
              <a:t>Bewerber:in</a:t>
            </a:r>
            <a:r>
              <a:rPr lang="de-DE" b="0"/>
              <a:t> (oder bestehender Account)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Auswahl des Studiengangs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Aufforderung zur Einreichung der relevanten Dokumente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0C397DB5-75BD-D092-7AA9-3F6519651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5356" y="1873250"/>
            <a:ext cx="5221288" cy="26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r>
              <a:rPr lang="de-DE" sz="1800"/>
              <a:t>3. Einreichung des Antrags auf Teilnahme am Eignungsfeststellungsverfahren</a:t>
            </a:r>
          </a:p>
          <a:p>
            <a:r>
              <a:rPr lang="de-DE" sz="1800"/>
              <a:t>Ab 2025 digital: </a:t>
            </a:r>
            <a:r>
              <a:rPr lang="de-DE" sz="1800">
                <a:hlinkClick r:id="rId2"/>
              </a:rPr>
              <a:t>https://master-programs.mn.tu-dresden.de/</a:t>
            </a:r>
            <a:r>
              <a:rPr lang="de-DE" sz="1800"/>
              <a:t> </a:t>
            </a:r>
          </a:p>
          <a:p>
            <a:pPr lvl="1"/>
            <a:r>
              <a:rPr lang="de-DE" sz="1800" b="0"/>
              <a:t>Benötigt werden: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1"/>
              <a:t>Unterschriebenes Bewerbungsanschreiben </a:t>
            </a:r>
            <a:r>
              <a:rPr lang="de-DE" sz="1800" b="0"/>
              <a:t> (aus </a:t>
            </a:r>
            <a:r>
              <a:rPr lang="de-DE" sz="1800" b="0" err="1"/>
              <a:t>selma</a:t>
            </a:r>
            <a:r>
              <a:rPr lang="de-DE" sz="1800"/>
              <a:t>, digital oder händisch unterschrieben</a:t>
            </a:r>
            <a:r>
              <a:rPr lang="de-DE" sz="1800" b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1"/>
              <a:t>Zeugnis erster berufsqualifizierender Hochschulabschluss</a:t>
            </a:r>
            <a:r>
              <a:rPr lang="de-DE" sz="1800" b="0"/>
              <a:t>, i.d.R. B.Sc. Psychologie an der TUD</a:t>
            </a:r>
          </a:p>
          <a:p>
            <a:pPr marL="269875" lvl="1"/>
            <a:r>
              <a:rPr lang="de-DE" sz="1800" b="0"/>
              <a:t>alternativ Nachweis über bereits erbrachte Studienleistungen im Umfang von mindestens 80% durch </a:t>
            </a:r>
            <a:r>
              <a:rPr lang="de-DE" sz="1800" b="0" err="1"/>
              <a:t>Transcript</a:t>
            </a:r>
            <a:r>
              <a:rPr lang="de-DE" sz="1800" b="0"/>
              <a:t> </a:t>
            </a:r>
            <a:r>
              <a:rPr lang="de-DE" sz="1800" b="0" err="1"/>
              <a:t>of</a:t>
            </a:r>
            <a:r>
              <a:rPr lang="de-DE" sz="1800" b="0"/>
              <a:t> Records/ Leistungsübersicht</a:t>
            </a:r>
            <a:endParaRPr lang="de-DE" sz="1800"/>
          </a:p>
          <a:p>
            <a:pPr lvl="1" indent="269875">
              <a:buFont typeface="Arial" panose="020B0604020202020204" pitchFamily="34" charset="0"/>
              <a:buChar char="•"/>
            </a:pPr>
            <a:r>
              <a:rPr lang="de-DE" sz="1800" b="1"/>
              <a:t>Sprachnachweis Englisch B2 </a:t>
            </a:r>
            <a:r>
              <a:rPr lang="de-DE" sz="1800" b="0"/>
              <a:t>(</a:t>
            </a:r>
            <a:r>
              <a:rPr lang="de-DE" sz="1800" b="1"/>
              <a:t>Abiturzeugnis/Sprachtest/Englisch-Modul/Auslandsaufenthalt, siehe </a:t>
            </a:r>
            <a:r>
              <a:rPr lang="de-DE" sz="1800" b="1">
                <a:hlinkClick r:id="rId3"/>
              </a:rPr>
              <a:t>FAQ</a:t>
            </a:r>
            <a:r>
              <a:rPr lang="de-DE" sz="1800" b="0"/>
              <a:t>)</a:t>
            </a:r>
            <a:endParaRPr lang="de-DE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0"/>
              <a:t>Nachweise über </a:t>
            </a:r>
            <a:r>
              <a:rPr lang="de-DE" sz="1800" b="1"/>
              <a:t>thematische Kernbereiche </a:t>
            </a:r>
            <a:r>
              <a:rPr lang="de-DE" sz="1800" b="0"/>
              <a:t>(entfällt für </a:t>
            </a:r>
            <a:r>
              <a:rPr lang="de-DE" sz="1800" b="0" err="1"/>
              <a:t>Bewerber:innen</a:t>
            </a:r>
            <a:r>
              <a:rPr lang="de-DE" sz="1800" b="0"/>
              <a:t> mit B.Sc. Psychologie der TUD)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0"/>
              <a:t>Nachweise über </a:t>
            </a:r>
            <a:r>
              <a:rPr lang="de-DE" sz="1800" b="1"/>
              <a:t>psychologische Grundlagenfächer </a:t>
            </a:r>
            <a:r>
              <a:rPr lang="de-DE" sz="1800" b="0"/>
              <a:t>(entfällt für </a:t>
            </a:r>
            <a:r>
              <a:rPr lang="de-DE" sz="1800" b="0" err="1"/>
              <a:t>Bewerber:innen</a:t>
            </a:r>
            <a:r>
              <a:rPr lang="de-DE" sz="1800" b="0"/>
              <a:t> mit B.Sc. Psychologie der TUD)</a:t>
            </a:r>
          </a:p>
          <a:p>
            <a:endParaRPr lang="de-DE" sz="1800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</p:spTree>
    <p:extLst>
      <p:ext uri="{BB962C8B-B14F-4D97-AF65-F5344CB8AC3E}">
        <p14:creationId xmlns:p14="http://schemas.microsoft.com/office/powerpoint/2010/main" val="356253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47D1E-EE08-9CA4-E642-38137CF3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5271" cy="37187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1E00DD-AE52-F5FD-7CA9-A8EFE3D0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51" y="3567953"/>
            <a:ext cx="6680727" cy="30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r>
              <a:rPr lang="de-DE"/>
              <a:t>4. Versand der Eignungs- und Ablehnungsbescheide durch den HPSTS-Auswahlausschuss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Bis Mitte August: Eignungsfeststellungsbescheid per Mail (noch keine Zulassung!)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Bei Eignung wird die Bewerbung an das Immatrikulationsamt weitergeleitet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Bei fehlenden Unterlagen: Einmalige Hinweismail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5. Versand der Zulassungsbescheide durch das Immatrikulationsamt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Bis Ende August: Zulassungsbescheid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Einreichen des Antrags auf Immatrikulation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B41987-3900-B4FA-127E-C1EBF69B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" y="2534545"/>
            <a:ext cx="4381588" cy="20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2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r>
              <a:rPr lang="de-DE"/>
              <a:t>Auswahlverfahren: Punkteverteilung</a:t>
            </a:r>
          </a:p>
          <a:p>
            <a:r>
              <a:rPr lang="de-DE" b="0"/>
              <a:t>Bildung einer Rangliste basierend auf: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Gesamtnote des Hochschulabschlusszeugnisses</a:t>
            </a:r>
          </a:p>
          <a:p>
            <a:r>
              <a:rPr lang="de-DE" b="0"/>
              <a:t>(siehe Tabelle, max. 40 Punkte)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Studienleistung in den thematischen Kernbereichen</a:t>
            </a:r>
          </a:p>
          <a:p>
            <a:r>
              <a:rPr lang="de-DE" b="0"/>
              <a:t>(ECTS x 0.6, max. 30 Punkte)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Studienleistung in den psychologischen Grundlagen-</a:t>
            </a:r>
            <a:br>
              <a:rPr lang="de-DE" b="0"/>
            </a:br>
            <a:r>
              <a:rPr lang="de-DE" b="0"/>
              <a:t>fächern</a:t>
            </a:r>
          </a:p>
          <a:p>
            <a:r>
              <a:rPr lang="de-DE" b="0"/>
              <a:t>(ECTS x 0.6, max. 30 Punkte)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1800" b="0">
                <a:solidFill>
                  <a:srgbClr val="00305D"/>
                </a:solidFill>
                <a:sym typeface="Wingdings" panose="05000000000000000000" pitchFamily="2" charset="2"/>
              </a:rPr>
              <a:t>Insgesamt maximal 100 Punkte</a:t>
            </a:r>
          </a:p>
          <a:p>
            <a:r>
              <a:rPr lang="de-DE"/>
              <a:t>Auswahlverfahren: Wartesemester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10% der Masterplätze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Wartesemester = Zeitraum zwischen Bachelorabschluss (Erlangung der Zugangsberechtigung) &amp; Zeitpunkt der aktuellen Bewerbung, exklusive evtl. Zeiträume mit Immatrikulation</a:t>
            </a:r>
          </a:p>
          <a:p>
            <a:endParaRPr lang="de-DE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50" b="0"/>
          </a:p>
          <a:p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ED51CA-D717-5989-74C4-C3ECBF44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01" y="1089425"/>
            <a:ext cx="1853345" cy="281659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E87B819-0C11-C502-CDE7-2C2CB6E3378F}"/>
              </a:ext>
            </a:extLst>
          </p:cNvPr>
          <p:cNvSpPr/>
          <p:nvPr/>
        </p:nvSpPr>
        <p:spPr>
          <a:xfrm>
            <a:off x="650513" y="2595914"/>
            <a:ext cx="5136596" cy="17428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880556-FE83-B7CE-3957-2C36AD9E7665}"/>
              </a:ext>
            </a:extLst>
          </p:cNvPr>
          <p:cNvSpPr txBox="1"/>
          <p:nvPr/>
        </p:nvSpPr>
        <p:spPr>
          <a:xfrm>
            <a:off x="6204877" y="3065791"/>
            <a:ext cx="2150445" cy="8402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/>
              <a:t>Mit B.Sc. Psychologie von TUD automatisch 60 Punkte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CF6EB43-9886-7296-F28F-FEE5B05F1662}"/>
              </a:ext>
            </a:extLst>
          </p:cNvPr>
          <p:cNvSpPr/>
          <p:nvPr/>
        </p:nvSpPr>
        <p:spPr>
          <a:xfrm>
            <a:off x="5903940" y="3335411"/>
            <a:ext cx="235248" cy="2638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364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 und Fristen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/>
              <a:t>Online-Bewerbung in </a:t>
            </a:r>
            <a:r>
              <a:rPr lang="de-DE" sz="2000" b="0" err="1"/>
              <a:t>selma</a:t>
            </a:r>
            <a:r>
              <a:rPr lang="de-DE" sz="2000" b="0"/>
              <a:t> </a:t>
            </a:r>
            <a:r>
              <a:rPr lang="de-DE" sz="2000"/>
              <a:t>und</a:t>
            </a:r>
            <a:r>
              <a:rPr lang="de-DE" sz="2000" b="0"/>
              <a:t> Antrag auf Teilnahme am </a:t>
            </a:r>
            <a:r>
              <a:rPr lang="de-DE" sz="2000" b="0">
                <a:hlinkClick r:id="rId2"/>
              </a:rPr>
              <a:t>Eignungsfeststellungsverfahren</a:t>
            </a:r>
            <a:r>
              <a:rPr lang="de-DE" sz="2000" b="0"/>
              <a:t> über das entsprechende Portal bis 15.07.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/>
              <a:t>bis Mitte August: Eignungsfeststellungsbescheid anhand der </a:t>
            </a:r>
            <a:r>
              <a:rPr lang="de-DE" sz="2000" b="0">
                <a:hlinkClick r:id="rId3"/>
              </a:rPr>
              <a:t>Eignungsfeststellungsordnung</a:t>
            </a:r>
            <a:endParaRPr lang="de-DE" sz="20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/>
              <a:t>bis Ende August: Zulassungsbescheid anhand der </a:t>
            </a:r>
            <a:r>
              <a:rPr lang="de-DE" sz="2000" b="0">
                <a:hlinkClick r:id="rId4"/>
              </a:rPr>
              <a:t>Ordnung über die Durchführung des Auswahlverfahrens</a:t>
            </a:r>
            <a:endParaRPr lang="de-DE" sz="20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</p:spTree>
    <p:extLst>
      <p:ext uri="{BB962C8B-B14F-4D97-AF65-F5344CB8AC3E}">
        <p14:creationId xmlns:p14="http://schemas.microsoft.com/office/powerpoint/2010/main" val="4015819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5B0B-909F-FD39-51A2-5924A093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Cognitive</a:t>
            </a:r>
            <a:r>
              <a:rPr lang="de-DE" dirty="0"/>
              <a:t> </a:t>
            </a:r>
            <a:r>
              <a:rPr lang="de-DE" dirty="0" err="1"/>
              <a:t>Affective</a:t>
            </a:r>
            <a:r>
              <a:rPr lang="de-DE" dirty="0"/>
              <a:t> </a:t>
            </a:r>
            <a:r>
              <a:rPr lang="de-DE" dirty="0" err="1"/>
              <a:t>Neuroscience</a:t>
            </a:r>
            <a:r>
              <a:rPr lang="de-DE" dirty="0"/>
              <a:t> (CAN)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9E88F1-5954-56FB-48BB-F0171E83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65" y="1539000"/>
            <a:ext cx="672598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9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Warum CAN?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3A3CC0-F34B-1C7A-A320-47CD147EFB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388876"/>
            <a:ext cx="9903016" cy="434498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ea typeface="Open Sans"/>
                <a:cs typeface="Open Sans"/>
              </a:rPr>
              <a:t>Forschungsorientiert</a:t>
            </a:r>
            <a:r>
              <a:rPr lang="de-DE" b="0" dirty="0">
                <a:ea typeface="Open Sans"/>
                <a:cs typeface="Open Sans"/>
              </a:rPr>
              <a:t>: Vertiefte Auseinandersetzung mit kognitiven &amp; affektiven Prozessen</a:t>
            </a:r>
          </a:p>
          <a:p>
            <a:endParaRPr lang="de-DE" b="0" u="sng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Starke Methodenkompetenz</a:t>
            </a:r>
            <a:r>
              <a:rPr lang="de-DE" b="0" dirty="0">
                <a:ea typeface="Open Sans"/>
                <a:cs typeface="Open Sans"/>
              </a:rPr>
              <a:t>: Programmierung (R, Matlab, Python), Modellierung, Neuroimaging Analyse (fMRT)</a:t>
            </a:r>
          </a:p>
          <a:p>
            <a:endParaRPr lang="de-DE" b="0" u="sng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Einbindung in aktuelle Forschung</a:t>
            </a:r>
            <a:r>
              <a:rPr lang="de-DE" b="0" dirty="0">
                <a:ea typeface="Open Sans"/>
                <a:cs typeface="Open Sans"/>
              </a:rPr>
              <a:t>: Interdisziplinäre Projekte (z.B. Exzellenzcluster CeTI, Neuroimaging </a:t>
            </a:r>
            <a:r>
              <a:rPr lang="de-DE" b="0" dirty="0" err="1">
                <a:ea typeface="Open Sans"/>
                <a:cs typeface="Open Sans"/>
              </a:rPr>
              <a:t>Centre</a:t>
            </a:r>
            <a:r>
              <a:rPr lang="de-DE" b="0" dirty="0">
                <a:ea typeface="Open Sans"/>
                <a:cs typeface="Open Sans"/>
              </a:rPr>
              <a:t>)</a:t>
            </a:r>
          </a:p>
          <a:p>
            <a:endParaRPr lang="de-DE" b="0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Freiraum für eigene Interessen</a:t>
            </a:r>
            <a:r>
              <a:rPr lang="de-DE" b="0" dirty="0">
                <a:ea typeface="Open Sans"/>
                <a:cs typeface="Open Sans"/>
              </a:rPr>
              <a:t>: Wahlpflichtbereich &amp; Masterarbeit in aktuellen Forschungslinien</a:t>
            </a:r>
          </a:p>
          <a:p>
            <a:endParaRPr lang="de-DE" b="0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Kein klinischer Fokus</a:t>
            </a:r>
            <a:r>
              <a:rPr lang="de-DE" b="0" dirty="0">
                <a:ea typeface="Open Sans"/>
                <a:cs typeface="Open Sans"/>
              </a:rPr>
              <a:t>: volle Konzentration auf Grundlagenforschung und Anwendungsentwicklung</a:t>
            </a:r>
          </a:p>
          <a:p>
            <a:r>
              <a:rPr lang="de-DE" b="0" dirty="0">
                <a:ea typeface="Open Sans"/>
                <a:cs typeface="Open Sans"/>
              </a:rPr>
              <a:t> </a:t>
            </a:r>
          </a:p>
          <a:p>
            <a:endParaRPr lang="de-DE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776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Forschungsprofillinien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1237298"/>
            <a:ext cx="10607959" cy="4383404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FFE286A-1747-C54F-E419-13C1A19AE45D}"/>
              </a:ext>
            </a:extLst>
          </p:cNvPr>
          <p:cNvSpPr/>
          <p:nvPr/>
        </p:nvSpPr>
        <p:spPr>
          <a:xfrm>
            <a:off x="5672332" y="3766811"/>
            <a:ext cx="843634" cy="555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Portraitaufnahme von Prof. Kiebel">
            <a:extLst>
              <a:ext uri="{FF2B5EF4-FFF2-40B4-BE49-F238E27FC236}">
                <a16:creationId xmlns:a16="http://schemas.microsoft.com/office/drawing/2014/main" id="{0DB8FF5E-45CA-DDEC-7800-D2202334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853" y="2775659"/>
            <a:ext cx="1034527" cy="12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46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CAN Modulverantwortliche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1243394"/>
            <a:ext cx="10607959" cy="4371211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218DCFE-6C06-9652-C088-9B7530DCE7F4}"/>
              </a:ext>
            </a:extLst>
          </p:cNvPr>
          <p:cNvSpPr/>
          <p:nvPr/>
        </p:nvSpPr>
        <p:spPr>
          <a:xfrm>
            <a:off x="5672332" y="4070131"/>
            <a:ext cx="843634" cy="555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Portraitaufnahme von Prof. Kiebel">
            <a:extLst>
              <a:ext uri="{FF2B5EF4-FFF2-40B4-BE49-F238E27FC236}">
                <a16:creationId xmlns:a16="http://schemas.microsoft.com/office/drawing/2014/main" id="{6D4DCE52-E975-1313-2FC1-6955FA23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853" y="2775659"/>
            <a:ext cx="1034527" cy="12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6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08180-6FD7-36A6-49F9-42162F43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8E2EAE-6CD0-2DBD-6D51-F18122244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934834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/>
              <a:t>Bewerbungszeitraum: 01.06. – 15.07.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/>
              <a:t>Bewerbungsauslösung über Online-Bewerbungsportal der TUD und anschließendes Einreichen der Dokumente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/>
              <a:t>Innerhalb der Bewerbungsfrist ist es egal, wann die Bewerbung eingeht. Das Auswahlverfahren beginnt erst nach dem Ende der Bewerbungsfrist. Dabei werden nur Bewerbungen berücksichtigt, die zum Bewerbungsschluss vollständig vorliegen.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/>
              <a:t>Einzureichende Dokumente unterscheiden sich zwischen den Mastern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/>
              <a:t>Immer benötigt: Bachelorzeugnis oder 80%-Bescheinigung (144 ECTS, Bachelorzeugnis muss bis Ende 1. Semester nachgereicht werden)</a:t>
            </a:r>
            <a:r>
              <a:rPr lang="de-DE" sz="2400" b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>
                <a:solidFill>
                  <a:srgbClr val="FF0000"/>
                </a:solidFill>
                <a:sym typeface="Wingdings" panose="05000000000000000000" pitchFamily="2" charset="2"/>
              </a:rPr>
              <a:t>ACHTUNG! Bei KPP muss das Bachelorzeugnis bis 30.09. vorliegen, damit die Anforderungen der Approbationsordnung erfüllt sind!</a:t>
            </a:r>
            <a:endParaRPr lang="de-DE" sz="24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0"/>
          </a:p>
        </p:txBody>
      </p:sp>
    </p:spTree>
    <p:extLst>
      <p:ext uri="{BB962C8B-B14F-4D97-AF65-F5344CB8AC3E}">
        <p14:creationId xmlns:p14="http://schemas.microsoft.com/office/powerpoint/2010/main" val="1743405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CAN Modulübersicht</a:t>
            </a:r>
            <a:endParaRPr lang="de-DE" dirty="0"/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2F9BE7F2-A03B-0C4F-ABBC-FB08EB1FDC53}"/>
              </a:ext>
            </a:extLst>
          </p:cNvPr>
          <p:cNvGrpSpPr/>
          <p:nvPr/>
        </p:nvGrpSpPr>
        <p:grpSpPr>
          <a:xfrm>
            <a:off x="794029" y="876300"/>
            <a:ext cx="9890125" cy="4336897"/>
            <a:chOff x="874712" y="1485900"/>
            <a:chExt cx="9890125" cy="5210175"/>
          </a:xfrm>
        </p:grpSpPr>
        <p:sp>
          <p:nvSpPr>
            <p:cNvPr id="80" name="Line 5">
              <a:extLst>
                <a:ext uri="{FF2B5EF4-FFF2-40B4-BE49-F238E27FC236}">
                  <a16:creationId xmlns:a16="http://schemas.microsoft.com/office/drawing/2014/main" id="{794827E4-A7DF-3943-88AE-AD638487F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4850" y="1485900"/>
              <a:ext cx="0" cy="5210175"/>
            </a:xfrm>
            <a:prstGeom prst="line">
              <a:avLst/>
            </a:prstGeom>
            <a:noFill/>
            <a:ln w="12700" cap="rnd" cmpd="sng">
              <a:solidFill>
                <a:srgbClr val="FFFFFF">
                  <a:lumMod val="85000"/>
                </a:srgb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uppierung 9">
              <a:extLst>
                <a:ext uri="{FF2B5EF4-FFF2-40B4-BE49-F238E27FC236}">
                  <a16:creationId xmlns:a16="http://schemas.microsoft.com/office/drawing/2014/main" id="{2A07FB58-DE68-CE49-A2F4-2E2929DEFB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712" y="1485900"/>
              <a:ext cx="2454238" cy="5210175"/>
              <a:chOff x="591391" y="1341438"/>
              <a:chExt cx="1970865" cy="5327650"/>
            </a:xfrm>
          </p:grpSpPr>
          <p:sp>
            <p:nvSpPr>
              <p:cNvPr id="85" name="Line 4">
                <a:extLst>
                  <a:ext uri="{FF2B5EF4-FFF2-40B4-BE49-F238E27FC236}">
                    <a16:creationId xmlns:a16="http://schemas.microsoft.com/office/drawing/2014/main" id="{5B0FD64F-EAB2-F44A-AA92-C3DDD385B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286" y="1341438"/>
                <a:ext cx="0" cy="5327650"/>
              </a:xfrm>
              <a:prstGeom prst="line">
                <a:avLst/>
              </a:prstGeom>
              <a:noFill/>
              <a:ln w="12700" cap="rnd" cmpd="sng">
                <a:solidFill>
                  <a:srgbClr val="FFFFFF">
                    <a:lumMod val="85000"/>
                  </a:srgb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305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Line 4">
                <a:extLst>
                  <a:ext uri="{FF2B5EF4-FFF2-40B4-BE49-F238E27FC236}">
                    <a16:creationId xmlns:a16="http://schemas.microsoft.com/office/drawing/2014/main" id="{02134882-5EC2-834F-A2D3-46C16831E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91" y="1341438"/>
                <a:ext cx="0" cy="5327650"/>
              </a:xfrm>
              <a:prstGeom prst="line">
                <a:avLst/>
              </a:prstGeom>
              <a:noFill/>
              <a:ln w="12700" cap="rnd" cmpd="sng">
                <a:solidFill>
                  <a:srgbClr val="FFFFFF">
                    <a:lumMod val="85000"/>
                  </a:srgb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305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" name="Gruppierung 10">
              <a:extLst>
                <a:ext uri="{FF2B5EF4-FFF2-40B4-BE49-F238E27FC236}">
                  <a16:creationId xmlns:a16="http://schemas.microsoft.com/office/drawing/2014/main" id="{56E758E1-1D8B-EB4A-BE2D-49C94E6AE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001" y="1485900"/>
              <a:ext cx="2489836" cy="5210175"/>
              <a:chOff x="6532560" y="1341438"/>
              <a:chExt cx="1999440" cy="5327650"/>
            </a:xfrm>
          </p:grpSpPr>
          <p:sp>
            <p:nvSpPr>
              <p:cNvPr id="83" name="Line 28">
                <a:extLst>
                  <a:ext uri="{FF2B5EF4-FFF2-40B4-BE49-F238E27FC236}">
                    <a16:creationId xmlns:a16="http://schemas.microsoft.com/office/drawing/2014/main" id="{58017C5F-808D-1A4B-836C-3E1650F06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3071" y="1341438"/>
                <a:ext cx="0" cy="5327650"/>
              </a:xfrm>
              <a:prstGeom prst="line">
                <a:avLst/>
              </a:prstGeom>
              <a:noFill/>
              <a:ln w="12700" cap="rnd" cmpd="sng">
                <a:solidFill>
                  <a:srgbClr val="FFFFFF">
                    <a:lumMod val="85000"/>
                  </a:srgb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305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Line 4">
                <a:extLst>
                  <a:ext uri="{FF2B5EF4-FFF2-40B4-BE49-F238E27FC236}">
                    <a16:creationId xmlns:a16="http://schemas.microsoft.com/office/drawing/2014/main" id="{59ADC5A8-0F8B-624D-A4F9-5C123F7DA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2000" y="1341438"/>
                <a:ext cx="0" cy="5327650"/>
              </a:xfrm>
              <a:prstGeom prst="line">
                <a:avLst/>
              </a:prstGeom>
              <a:noFill/>
              <a:ln w="12700" cap="rnd" cmpd="sng">
                <a:solidFill>
                  <a:srgbClr val="FFFFFF">
                    <a:lumMod val="85000"/>
                  </a:srgb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00305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7" name="Rectangle 6">
            <a:extLst>
              <a:ext uri="{FF2B5EF4-FFF2-40B4-BE49-F238E27FC236}">
                <a16:creationId xmlns:a16="http://schemas.microsoft.com/office/drawing/2014/main" id="{6490017E-40AB-DB45-83F6-3AFFFF93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926" y="5407092"/>
            <a:ext cx="1172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rgbClr val="FFFFFF">
                    <a:lumMod val="50000"/>
                  </a:srgbClr>
                </a:solidFill>
                <a:cs typeface="Univers"/>
              </a:rPr>
              <a:t>1. Semester</a:t>
            </a:r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97F68BD7-6621-D94A-91A6-94501BE5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458" y="5424554"/>
            <a:ext cx="1172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rgbClr val="FFFFFF">
                    <a:lumMod val="50000"/>
                  </a:srgbClr>
                </a:solidFill>
                <a:cs typeface="Univers"/>
              </a:rPr>
              <a:t>2. Semester</a:t>
            </a: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908C5C27-7902-4E4A-B3C6-E07A505D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781" y="5424554"/>
            <a:ext cx="1172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FFFFFF">
                    <a:lumMod val="50000"/>
                  </a:srgbClr>
                </a:solidFill>
                <a:cs typeface="Univers"/>
              </a:rPr>
              <a:t>3. Semester</a:t>
            </a:r>
          </a:p>
        </p:txBody>
      </p:sp>
      <p:sp>
        <p:nvSpPr>
          <p:cNvPr id="90" name="Rectangle 22">
            <a:extLst>
              <a:ext uri="{FF2B5EF4-FFF2-40B4-BE49-F238E27FC236}">
                <a16:creationId xmlns:a16="http://schemas.microsoft.com/office/drawing/2014/main" id="{7E2AF454-6F09-2F40-B722-002E9992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519" y="5424554"/>
            <a:ext cx="1172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FFFFFF">
                    <a:lumMod val="50000"/>
                  </a:srgbClr>
                </a:solidFill>
                <a:cs typeface="Univers"/>
              </a:rPr>
              <a:t>4. Semester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AFFF4-F435-2046-9989-EE4A02A4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54" y="871538"/>
            <a:ext cx="7380000" cy="293687"/>
          </a:xfrm>
          <a:prstGeom prst="rect">
            <a:avLst/>
          </a:prstGeom>
          <a:solidFill>
            <a:srgbClr val="009EE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Cognitive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Neuroscience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3EE08BD-024A-0F43-98AE-949F7AC3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692" y="1905757"/>
            <a:ext cx="4917600" cy="293687"/>
          </a:xfrm>
          <a:prstGeom prst="rect">
            <a:avLst/>
          </a:prstGeom>
          <a:solidFill>
            <a:srgbClr val="009EE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Neurobiology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of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 Individual Differences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B8D60353-DEBB-904A-8914-D239BF1A4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79" y="1216277"/>
            <a:ext cx="4896000" cy="293688"/>
          </a:xfrm>
          <a:prstGeom prst="rect">
            <a:avLst/>
          </a:prstGeom>
          <a:solidFill>
            <a:srgbClr val="009EE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Psychobiology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5DC1CD9-0CFC-D546-9F54-50F34A27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79" y="1561017"/>
            <a:ext cx="4896000" cy="293688"/>
          </a:xfrm>
          <a:prstGeom prst="rect">
            <a:avLst/>
          </a:prstGeom>
          <a:solidFill>
            <a:srgbClr val="009EE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Developmental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Neuroscience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152F2C81-0D71-C74D-88D9-D5F0D33F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79" y="2595236"/>
            <a:ext cx="4896000" cy="293688"/>
          </a:xfrm>
          <a:prstGeom prst="rect">
            <a:avLst/>
          </a:prstGeom>
          <a:solidFill>
            <a:srgbClr val="6AB023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Advanced Statistical Methods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70EFCC33-04E0-4943-8C06-7D4E6D56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68" y="3284715"/>
            <a:ext cx="7375324" cy="293687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Human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Factors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306FE15B-E199-8845-B01F-AF8F3608F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654" y="3629454"/>
            <a:ext cx="2438400" cy="295200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Occupational Health</a:t>
            </a:r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7BD78AD0-B9E9-C04C-816F-13050D0D1A72}"/>
              </a:ext>
            </a:extLst>
          </p:cNvPr>
          <p:cNvGrpSpPr/>
          <p:nvPr/>
        </p:nvGrpSpPr>
        <p:grpSpPr>
          <a:xfrm>
            <a:off x="800479" y="2939976"/>
            <a:ext cx="9860977" cy="293687"/>
            <a:chOff x="871537" y="3516160"/>
            <a:chExt cx="9860977" cy="293687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3A66E5C1-4E53-D348-B30C-2894CFF6D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7" y="3516160"/>
              <a:ext cx="4890889" cy="293687"/>
            </a:xfrm>
            <a:prstGeom prst="rect">
              <a:avLst/>
            </a:prstGeom>
            <a:solidFill>
              <a:srgbClr val="007D4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Univers"/>
                </a:rPr>
                <a:t>Applied Cognitive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Univers"/>
                </a:rPr>
                <a:t>Neuroscience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FA916A45-3B1B-E940-9666-66442A0C0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751" y="3516160"/>
              <a:ext cx="2466600" cy="293687"/>
            </a:xfrm>
            <a:prstGeom prst="rect">
              <a:avLst/>
            </a:prstGeom>
            <a:solidFill>
              <a:srgbClr val="007D4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Univers"/>
                </a:rPr>
                <a:t>Internship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53D7B16F-3696-474D-A204-8BF641DD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3576" y="3516953"/>
              <a:ext cx="2448938" cy="292100"/>
            </a:xfrm>
            <a:prstGeom prst="rect">
              <a:avLst/>
            </a:prstGeom>
            <a:solidFill>
              <a:srgbClr val="009BA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Univers"/>
                </a:rPr>
                <a:t>Masterarbeit</a:t>
              </a:r>
            </a:p>
          </p:txBody>
        </p:sp>
      </p:grpSp>
      <p:sp>
        <p:nvSpPr>
          <p:cNvPr id="102" name="Rechteck 101">
            <a:extLst>
              <a:ext uri="{FF2B5EF4-FFF2-40B4-BE49-F238E27FC236}">
                <a16:creationId xmlns:a16="http://schemas.microsoft.com/office/drawing/2014/main" id="{46676664-34B0-984D-A4F0-5A2D5353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79" y="2250496"/>
            <a:ext cx="4896000" cy="293688"/>
          </a:xfrm>
          <a:prstGeom prst="rect">
            <a:avLst/>
          </a:prstGeom>
          <a:solidFill>
            <a:srgbClr val="6AB023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Cognitive Neuroscience Methods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9478C989-674E-DC47-A2B5-78005CE1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67" y="3975706"/>
            <a:ext cx="4895850" cy="280800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 defTabSz="914400">
              <a:defRPr/>
            </a:pPr>
            <a:r>
              <a:rPr lang="de-DE" sz="1400" kern="0" dirty="0" err="1">
                <a:solidFill>
                  <a:srgbClr val="FFFFFF"/>
                </a:solidFill>
                <a:cs typeface="Univers"/>
              </a:rPr>
              <a:t>Psychoendocrinology</a:t>
            </a:r>
            <a:r>
              <a:rPr lang="de-DE" sz="1400" kern="0" dirty="0">
                <a:solidFill>
                  <a:srgbClr val="FFFFFF"/>
                </a:solidFill>
                <a:cs typeface="Univers"/>
              </a:rPr>
              <a:t> </a:t>
            </a:r>
            <a:r>
              <a:rPr lang="de-DE" sz="1400" kern="0" dirty="0" err="1">
                <a:solidFill>
                  <a:srgbClr val="FFFFFF"/>
                </a:solidFill>
                <a:cs typeface="Univers"/>
              </a:rPr>
              <a:t>and</a:t>
            </a:r>
            <a:r>
              <a:rPr lang="de-DE" sz="1400" kern="0" dirty="0">
                <a:solidFill>
                  <a:srgbClr val="FFFFFF"/>
                </a:solidFill>
                <a:cs typeface="Univers"/>
              </a:rPr>
              <a:t> -</a:t>
            </a:r>
            <a:r>
              <a:rPr lang="de-DE" sz="1400" kern="0" dirty="0" err="1">
                <a:solidFill>
                  <a:srgbClr val="FFFFFF"/>
                </a:solidFill>
                <a:cs typeface="Univers"/>
              </a:rPr>
              <a:t>immunology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EA3E626E-7ED2-9B4F-B61A-F1252F77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92" y="4307558"/>
            <a:ext cx="4887912" cy="295200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 defTabSz="914400">
              <a:defRPr/>
            </a:pPr>
            <a:r>
              <a:rPr lang="en-US" sz="1400" kern="0" dirty="0">
                <a:solidFill>
                  <a:srgbClr val="FFFFFF"/>
                </a:solidFill>
                <a:cs typeface="Univers"/>
              </a:rPr>
              <a:t>Digitally Embodied Perception and Cognition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Univer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9382DF5-7681-D44E-82BF-9086CDC6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692" y="5008046"/>
            <a:ext cx="4927600" cy="292100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Psychiatrie</a:t>
            </a:r>
          </a:p>
        </p:txBody>
      </p:sp>
      <p:sp>
        <p:nvSpPr>
          <p:cNvPr id="108" name="Rechteck 39">
            <a:extLst>
              <a:ext uri="{FF2B5EF4-FFF2-40B4-BE49-F238E27FC236}">
                <a16:creationId xmlns:a16="http://schemas.microsoft.com/office/drawing/2014/main" id="{57BF7406-7DE7-0845-9B06-FB330372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129" y="3291100"/>
            <a:ext cx="2489200" cy="16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1D4B"/>
                </a:solidFill>
                <a:latin typeface="Univers 45 Light" panose="02000803050000020003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E46C0A"/>
                </a:solidFill>
                <a:latin typeface="Open Sans"/>
              </a:rPr>
              <a:t>frei wählbar</a:t>
            </a:r>
          </a:p>
          <a:p>
            <a:pPr algn="ctr"/>
            <a:r>
              <a:rPr lang="de-DE" altLang="de-DE" sz="1600" dirty="0">
                <a:solidFill>
                  <a:srgbClr val="E46C0A"/>
                </a:solidFill>
                <a:latin typeface="Open Sans"/>
              </a:rPr>
              <a:t>15 LP</a:t>
            </a:r>
          </a:p>
        </p:txBody>
      </p: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C0AD7A64-4F5C-9B48-949C-83A1B79F12B4}"/>
              </a:ext>
            </a:extLst>
          </p:cNvPr>
          <p:cNvGrpSpPr/>
          <p:nvPr/>
        </p:nvGrpSpPr>
        <p:grpSpPr>
          <a:xfrm>
            <a:off x="8264421" y="848400"/>
            <a:ext cx="2342858" cy="1368000"/>
            <a:chOff x="8507531" y="1458000"/>
            <a:chExt cx="2096848" cy="1368000"/>
          </a:xfrm>
        </p:grpSpPr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B5185FFA-0596-4049-AB75-13991556F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531" y="1458000"/>
              <a:ext cx="2096848" cy="13680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5D7DEECE-16C6-DE4D-ACF1-6F3B6914D944}"/>
                </a:ext>
              </a:extLst>
            </p:cNvPr>
            <p:cNvGrpSpPr/>
            <p:nvPr/>
          </p:nvGrpSpPr>
          <p:grpSpPr>
            <a:xfrm>
              <a:off x="8535668" y="1480133"/>
              <a:ext cx="2031909" cy="1324695"/>
              <a:chOff x="8520112" y="1481138"/>
              <a:chExt cx="2243139" cy="1324695"/>
            </a:xfrm>
          </p:grpSpPr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0F9D3770-56BC-4040-94F8-16E84544E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0113" y="1481138"/>
                <a:ext cx="2241550" cy="293687"/>
              </a:xfrm>
              <a:prstGeom prst="rect">
                <a:avLst/>
              </a:prstGeom>
              <a:solidFill>
                <a:srgbClr val="009EE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Univers"/>
                  </a:rPr>
                  <a:t>Grundlagen</a:t>
                </a:r>
              </a:p>
            </p:txBody>
          </p:sp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4C425636-CCA2-0E40-B013-522046067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0113" y="1825877"/>
                <a:ext cx="2243138" cy="288099"/>
              </a:xfrm>
              <a:prstGeom prst="rect">
                <a:avLst/>
              </a:prstGeom>
              <a:solidFill>
                <a:srgbClr val="6AB023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Univers"/>
                  </a:rPr>
                  <a:t>Methoden</a:t>
                </a:r>
              </a:p>
            </p:txBody>
          </p:sp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BE4B89C3-A9F1-8F4A-A75E-2CD7162D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0112" y="2165028"/>
                <a:ext cx="2243137" cy="299278"/>
              </a:xfrm>
              <a:prstGeom prst="rect">
                <a:avLst/>
              </a:prstGeom>
              <a:solidFill>
                <a:srgbClr val="007D4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Univers"/>
                  </a:rPr>
                  <a:t>Anwendungen</a:t>
                </a:r>
              </a:p>
            </p:txBody>
          </p:sp>
          <p:sp>
            <p:nvSpPr>
              <p:cNvPr id="115" name="Rechteck 114">
                <a:extLst>
                  <a:ext uri="{FF2B5EF4-FFF2-40B4-BE49-F238E27FC236}">
                    <a16:creationId xmlns:a16="http://schemas.microsoft.com/office/drawing/2014/main" id="{C40D16C6-A142-F146-9FB8-A6D96F47E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0112" y="2521849"/>
                <a:ext cx="2243138" cy="283984"/>
              </a:xfrm>
              <a:prstGeom prst="rect">
                <a:avLst/>
              </a:prstGeom>
              <a:solidFill>
                <a:srgbClr val="F07D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Univers"/>
                  </a:rPr>
                  <a:t>Wahlpflicht (6/9 LP)</a:t>
                </a:r>
              </a:p>
            </p:txBody>
          </p:sp>
        </p:grpSp>
      </p:grpSp>
      <p:sp>
        <p:nvSpPr>
          <p:cNvPr id="116" name="Rechteck 115">
            <a:extLst>
              <a:ext uri="{FF2B5EF4-FFF2-40B4-BE49-F238E27FC236}">
                <a16:creationId xmlns:a16="http://schemas.microsoft.com/office/drawing/2014/main" id="{19382DF5-7681-D44E-82BF-9086CDC6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41" y="4661794"/>
            <a:ext cx="2441577" cy="292100"/>
          </a:xfrm>
          <a:prstGeom prst="rect">
            <a:avLst/>
          </a:prstGeom>
          <a:solidFill>
            <a:srgbClr val="F07D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Univers"/>
              </a:rPr>
              <a:t>Diagnostik</a:t>
            </a:r>
          </a:p>
        </p:txBody>
      </p:sp>
    </p:spTree>
    <p:extLst>
      <p:ext uri="{BB962C8B-B14F-4D97-AF65-F5344CB8AC3E}">
        <p14:creationId xmlns:p14="http://schemas.microsoft.com/office/powerpoint/2010/main" val="2005084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7F889-0E0C-E33D-9256-9C848CDC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689B-9025-0950-D14C-D1CD0BBE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Open Sans"/>
                <a:cs typeface="Open Sans"/>
              </a:rPr>
              <a:t>Was kann man mit dem CAN Master machen?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DBBAB-C84C-F3B1-CDA3-489F78EB38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030288"/>
            <a:ext cx="9903016" cy="434498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ea typeface="Open Sans"/>
                <a:cs typeface="Open Sans"/>
              </a:rPr>
              <a:t>Forschung &amp; Wissenschaft: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neurokognitive Forschung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interdisziplinäre Forschung (z.B. Ernährung, Verkehr, Gerontologie, Pharmabereich)</a:t>
            </a:r>
            <a:br>
              <a:rPr lang="de-DE" b="0" dirty="0">
                <a:ea typeface="Open Sans"/>
                <a:cs typeface="Open Sans"/>
              </a:rPr>
            </a:br>
            <a:endParaRPr lang="de-DE" b="0" u="sng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Angewandte Bereiche: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 err="1">
                <a:ea typeface="Open Sans"/>
                <a:cs typeface="Open Sans"/>
              </a:rPr>
              <a:t>data</a:t>
            </a:r>
            <a:r>
              <a:rPr lang="de-DE" b="0" dirty="0">
                <a:ea typeface="Open Sans"/>
                <a:cs typeface="Open Sans"/>
              </a:rPr>
              <a:t> </a:t>
            </a:r>
            <a:r>
              <a:rPr lang="de-DE" b="0" dirty="0" err="1">
                <a:ea typeface="Open Sans"/>
                <a:cs typeface="Open Sans"/>
              </a:rPr>
              <a:t>science</a:t>
            </a:r>
            <a:r>
              <a:rPr lang="de-DE" b="0" dirty="0">
                <a:ea typeface="Open Sans"/>
                <a:cs typeface="Open Sans"/>
              </a:rPr>
              <a:t> und Analyse komplexer Verhaltensdaten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nicht-therapeutische Neuropsychologie (z.B. Diagnostik, Testentwicklung)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User Experience (UX) design &amp; Human-</a:t>
            </a:r>
            <a:r>
              <a:rPr lang="de-DE" b="0" dirty="0" err="1">
                <a:ea typeface="Open Sans"/>
                <a:cs typeface="Open Sans"/>
              </a:rPr>
              <a:t>Machine</a:t>
            </a:r>
            <a:r>
              <a:rPr lang="de-DE" b="0" dirty="0">
                <a:ea typeface="Open Sans"/>
                <a:cs typeface="Open Sans"/>
              </a:rPr>
              <a:t> Interaction (auch im Start-up Umfeld)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Neurotechnologie &amp; Medizintechnik</a:t>
            </a:r>
            <a:br>
              <a:rPr lang="de-DE" b="0" dirty="0">
                <a:ea typeface="Open Sans"/>
                <a:cs typeface="Open Sans"/>
              </a:rPr>
            </a:br>
            <a:endParaRPr lang="de-DE" dirty="0">
              <a:ea typeface="Open Sans"/>
              <a:cs typeface="Open Sans"/>
            </a:endParaRPr>
          </a:p>
          <a:p>
            <a:r>
              <a:rPr lang="de-DE" dirty="0">
                <a:ea typeface="Open Sans"/>
                <a:cs typeface="Open Sans"/>
              </a:rPr>
              <a:t>Beratung und Praxis: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Consulting im Bereich Gesundheitsforschung, Demenzprävention oder Bildung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ea typeface="Open Sans"/>
                <a:cs typeface="Open Sans"/>
              </a:rPr>
              <a:t>Mitarbeit in innovativen Unternehmen, z.B. DeepMind, generell Start-ups</a:t>
            </a:r>
          </a:p>
          <a:p>
            <a:endParaRPr lang="de-DE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37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BE83C-5F46-7CE9-209B-1DED4DA3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48C1D-07D4-0FDF-0D11-0A8E4ED2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76F0F3-4B70-6866-7BE4-A823606012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48286"/>
            <a:ext cx="10580688" cy="4344987"/>
          </a:xfrm>
        </p:spPr>
        <p:txBody>
          <a:bodyPr/>
          <a:lstStyle/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1. Selbstständiges Prüfen der Zugangsvoraussetzungen: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erster berufsqualifizierender Hochschulabschluss 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der Nachweis besonderer Fachkenntnisse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b="0"/>
              <a:t>Englischkenntnisse auf Niveau B2</a:t>
            </a:r>
          </a:p>
          <a:p>
            <a:pPr marL="342900" marR="0" lvl="0" indent="-342900" fontAlgn="base">
              <a:lnSpc>
                <a:spcPts val="14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altLang="de-DE" sz="2000"/>
              <a:t>Mit dem B.Sc. Psychologie an der TUD in der Regel alle Kriterien erfüllt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2. Online-Bewerbung zum Studium über </a:t>
            </a:r>
            <a:r>
              <a:rPr lang="de-DE" altLang="de-DE" sz="2000" b="0" err="1"/>
              <a:t>selma</a:t>
            </a:r>
            <a:r>
              <a:rPr lang="de-DE" altLang="de-DE" sz="2000" b="0"/>
              <a:t> (Bewerbungsportal)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3. Antrag auf Teilnahme am Eignungsfeststellungsverfahren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4. Versand der Eignungs- &amp; Ablehnungsbescheide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2000" b="0"/>
              <a:t>5. Versand der Zulassungsbescheide durch das Immatrikulationsamt der TUD</a:t>
            </a:r>
          </a:p>
          <a:p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6E44A-786A-890B-86AF-89C78C112A4A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2177840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57CE-3223-E82C-28E6-E90AF05C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79FC3-2D79-DC6A-4AC6-BEF8FEDD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516F3-CD3E-F97D-4EE0-81573475E3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901306"/>
            <a:ext cx="10580688" cy="4344987"/>
          </a:xfrm>
        </p:spPr>
        <p:txBody>
          <a:bodyPr/>
          <a:lstStyle/>
          <a:p>
            <a:r>
              <a:rPr lang="de-DE" sz="2000"/>
              <a:t>2. Online-Bewerbung zum Studium über </a:t>
            </a:r>
            <a:r>
              <a:rPr lang="de-DE" sz="2000" err="1"/>
              <a:t>selma</a:t>
            </a:r>
            <a:endParaRPr lang="de-DE" sz="2000"/>
          </a:p>
          <a:p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Registrierung als </a:t>
            </a:r>
            <a:r>
              <a:rPr lang="de-DE" b="0" err="1"/>
              <a:t>Bewerber:in</a:t>
            </a:r>
            <a:r>
              <a:rPr lang="de-DE" b="0"/>
              <a:t> (oder bestehender Account)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Auswahl des Studiengangs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Aufforderung zur Einreichung der relevanten Dokumente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3941F8-D610-05CA-32AC-9F69234EF427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E240F599-1B77-A9CF-4967-ACE2926E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5356" y="1320928"/>
            <a:ext cx="5221288" cy="26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6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8F7AC-7BFF-EF01-12E1-E3FA90C3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3A31C-315C-3D64-883E-D9CF8179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1EF7D-3908-36A5-2BB4-E04BEDC484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r>
              <a:rPr lang="de-DE" sz="1800" dirty="0"/>
              <a:t>3. Einreichung des Antrags auf Teilnahme am Eignungsfeststellungsverfahren</a:t>
            </a:r>
          </a:p>
          <a:p>
            <a:r>
              <a:rPr lang="de-DE" sz="1800" dirty="0"/>
              <a:t>Ab 2025 digital </a:t>
            </a:r>
          </a:p>
          <a:p>
            <a:r>
              <a:rPr lang="de-DE" sz="1800" b="0" dirty="0"/>
              <a:t>Benötigt werden: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1" dirty="0"/>
              <a:t>Unterschriebenes Bewerbungsanschreiben </a:t>
            </a:r>
            <a:r>
              <a:rPr lang="de-DE" sz="1800" b="0" dirty="0"/>
              <a:t> (aus </a:t>
            </a:r>
            <a:r>
              <a:rPr lang="de-DE" sz="1800" b="0" dirty="0" err="1"/>
              <a:t>selma</a:t>
            </a:r>
            <a:r>
              <a:rPr lang="de-DE" sz="1800" dirty="0"/>
              <a:t>, digital oder händisch unterschrieben</a:t>
            </a:r>
            <a:r>
              <a:rPr lang="de-DE" sz="1800" b="0" dirty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Formgebundenes </a:t>
            </a:r>
            <a:r>
              <a:rPr lang="de-DE" sz="1800" b="1" dirty="0">
                <a:hlinkClick r:id="rId2"/>
              </a:rPr>
              <a:t>Antragsformular</a:t>
            </a:r>
            <a:r>
              <a:rPr lang="de-DE" sz="1800" dirty="0"/>
              <a:t> zur Feststellung der besonderen Eignung für den Master-Studiengang CAN</a:t>
            </a:r>
            <a:endParaRPr lang="de-DE" sz="18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1" dirty="0"/>
              <a:t>Zeugnis erster berufsqualifizierender Hochschulabschluss</a:t>
            </a:r>
            <a:r>
              <a:rPr lang="de-DE" sz="1800" b="0" dirty="0"/>
              <a:t>, i.d.R. B.Sc. Psychologie an der TUD</a:t>
            </a:r>
          </a:p>
          <a:p>
            <a:pPr marL="269875" lvl="1"/>
            <a:r>
              <a:rPr lang="de-DE" sz="1800" b="0" dirty="0"/>
              <a:t>alternativ Nachweis über bereits erbrachte Studienleistungen im Umfang von mindestens 80% durch </a:t>
            </a:r>
            <a:r>
              <a:rPr lang="de-DE" sz="1800" b="0" dirty="0" err="1"/>
              <a:t>Transcript</a:t>
            </a:r>
            <a:r>
              <a:rPr lang="de-DE" sz="1800" b="0" dirty="0"/>
              <a:t> </a:t>
            </a:r>
            <a:r>
              <a:rPr lang="de-DE" sz="1800" b="0" dirty="0" err="1"/>
              <a:t>of</a:t>
            </a:r>
            <a:r>
              <a:rPr lang="de-DE" sz="1800" b="0" dirty="0"/>
              <a:t> Records/ Leistungsübersicht</a:t>
            </a:r>
            <a:endParaRPr lang="de-DE" sz="1800" dirty="0"/>
          </a:p>
          <a:p>
            <a:pPr lvl="1" indent="269875">
              <a:buFont typeface="Arial" panose="020B0604020202020204" pitchFamily="34" charset="0"/>
              <a:buChar char="•"/>
            </a:pPr>
            <a:r>
              <a:rPr lang="de-DE" sz="1800" b="1" dirty="0"/>
              <a:t>Sprachnachweis Englisch B2 </a:t>
            </a:r>
            <a:r>
              <a:rPr lang="de-DE" sz="1800" b="0" dirty="0"/>
              <a:t>(</a:t>
            </a:r>
            <a:r>
              <a:rPr lang="de-DE" sz="1800" b="1" dirty="0"/>
              <a:t>Abiturzeugnis/Sprachtest/Abgeschlossenes Englisch-Modul</a:t>
            </a:r>
            <a:r>
              <a:rPr lang="de-DE" sz="1800" b="0" dirty="0"/>
              <a:t>)</a:t>
            </a:r>
            <a:endParaRPr lang="de-DE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b="0" dirty="0"/>
              <a:t>Nachweis besonderer Fachkenntnisse gemäß Eignungsfeststellungsordnung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Ggf. </a:t>
            </a:r>
            <a:r>
              <a:rPr lang="de-DE" sz="1800" b="0" dirty="0"/>
              <a:t>zusätzliche Zeugnisse und Leistungsnachweise, die besonderes Fachwissen nachweisen, sowie aussagekräftige Beschreibungen der entsprechenden Veranstaltungen (i.d.R. Modulbeschreibungen, bei Bachelorarbeiten Titel und Zusammenfassung). Hinweis: </a:t>
            </a:r>
            <a:r>
              <a:rPr lang="de-DE" sz="1800" b="0" dirty="0" err="1"/>
              <a:t>Bewerber:innen</a:t>
            </a:r>
            <a:r>
              <a:rPr lang="de-DE" sz="1800" dirty="0"/>
              <a:t> mit Abschluss von TUD müssen </a:t>
            </a:r>
            <a:r>
              <a:rPr lang="de-DE" sz="1800" b="0" dirty="0"/>
              <a:t>KEINE Modulbeschreibungen beifügen.</a:t>
            </a:r>
          </a:p>
          <a:p>
            <a:endParaRPr lang="de-DE" sz="1800" b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98C898-0373-D27C-7749-2978994F9E1A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380776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1C208-FBAF-E863-9D5B-D98245EA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E3B28-D8F1-5485-D02C-5C12762539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600"/>
              <a:t>3. Einreichung des Antrags auf Teilnahme am Eignungsfeststellungsverfahren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Hochladen der Bewerbung für den CAN-Master </a:t>
            </a:r>
            <a:r>
              <a:rPr lang="de-DE"/>
              <a:t>*als EINE </a:t>
            </a:r>
            <a:r>
              <a:rPr lang="de-DE" err="1"/>
              <a:t>pdf</a:t>
            </a:r>
            <a:r>
              <a:rPr lang="de-DE"/>
              <a:t>-Datei* </a:t>
            </a:r>
            <a:r>
              <a:rPr lang="de-DE" b="0"/>
              <a:t>(entsprechendes Tool nutzen z.B. </a:t>
            </a:r>
            <a:r>
              <a:rPr lang="de-DE" b="0">
                <a:hlinkClick r:id="rId2"/>
              </a:rPr>
              <a:t>https://www.ilovepdf.com/de</a:t>
            </a:r>
            <a:r>
              <a:rPr lang="de-DE" b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zwingend</a:t>
            </a:r>
            <a:r>
              <a:rPr lang="de-DE" b="0"/>
              <a:t> folgenden Dateinamen nutzen: [Universität Ihres ersten Hochschulabschlusses]_[Ihr Nachname]_[Ihr Vorname].</a:t>
            </a:r>
            <a:r>
              <a:rPr lang="de-DE" b="0" err="1"/>
              <a:t>pdf</a:t>
            </a:r>
            <a:r>
              <a:rPr lang="de-DE" b="0"/>
              <a:t>, z.B. TUDresden_Müller_Sam.pdf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Upload unter </a:t>
            </a:r>
            <a:r>
              <a:rPr lang="de-DE" b="0">
                <a:hlinkClick r:id="rId3"/>
              </a:rPr>
              <a:t>https://datashare.tu-dresden.de/s/npmwkJSxTZdQJma</a:t>
            </a:r>
            <a:r>
              <a:rPr lang="de-DE" b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  <a:p>
            <a:r>
              <a:rPr lang="de-DE" b="0"/>
              <a:t>Dieses Jahr noch möglich, aber nicht bevorzugt: Einreichung per Post</a:t>
            </a:r>
          </a:p>
          <a:p>
            <a:r>
              <a:rPr lang="de-DE" b="0"/>
              <a:t>Siehe </a:t>
            </a:r>
            <a:r>
              <a:rPr lang="de-DE" b="0">
                <a:hlinkClick r:id="rId4"/>
              </a:rPr>
              <a:t>Website des Studiengangs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685917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AA072-ACDE-DD76-4272-CC713DAD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B06D1-4770-D4FE-A4EC-4D83A6A9CC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48286"/>
            <a:ext cx="10580688" cy="4344987"/>
          </a:xfrm>
        </p:spPr>
        <p:txBody>
          <a:bodyPr/>
          <a:lstStyle/>
          <a:p>
            <a:r>
              <a:rPr lang="de-DE" sz="1800">
                <a:solidFill>
                  <a:srgbClr val="0B2A51"/>
                </a:solidFill>
                <a:latin typeface="Calibri" panose="020F0502020204030204" pitchFamily="34" charset="0"/>
                <a:ea typeface="Arial Unicode MS" panose="020B0604020202020204"/>
                <a:cs typeface="Arial" panose="020B0604020202020204" pitchFamily="34" charset="0"/>
              </a:rPr>
              <a:t>Feststellung der Eignung und Auswahlkriterien</a:t>
            </a: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9E1D14-9795-430B-F47D-723BB1639F65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3277D73-A776-E56B-1A7E-4F46DA71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42" y="1755284"/>
            <a:ext cx="80994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1DFC85-79F2-9A24-B447-5B8426C93D54}"/>
              </a:ext>
            </a:extLst>
          </p:cNvPr>
          <p:cNvSpPr txBox="1"/>
          <p:nvPr/>
        </p:nvSpPr>
        <p:spPr>
          <a:xfrm>
            <a:off x="9158514" y="5492567"/>
            <a:ext cx="229688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hlinkClick r:id="rId3"/>
              </a:rPr>
              <a:t>Ordnung über die Durchführung des Auswahlverfahrens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751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689645"/>
            <a:ext cx="10580688" cy="4344987"/>
          </a:xfrm>
        </p:spPr>
        <p:txBody>
          <a:bodyPr/>
          <a:lstStyle/>
          <a:p>
            <a:r>
              <a:rPr lang="de-DE" sz="1400"/>
              <a:t>Kenntnisse in den thematischen Kernbereichen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ym typeface="Wingdings" panose="05000000000000000000" pitchFamily="2" charset="2"/>
              </a:rPr>
              <a:t>Unabhängig vom Schwerpunkt erfüllt, hier Tabelle für „neuen Bachelorabschluss“ an der TUD</a:t>
            </a:r>
            <a:endParaRPr lang="de-DE" sz="1050"/>
          </a:p>
          <a:p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  <p:graphicFrame>
        <p:nvGraphicFramePr>
          <p:cNvPr id="5" name="Tabelle 12">
            <a:extLst>
              <a:ext uri="{FF2B5EF4-FFF2-40B4-BE49-F238E27FC236}">
                <a16:creationId xmlns:a16="http://schemas.microsoft.com/office/drawing/2014/main" id="{625890D7-A6A4-E5D0-8C71-6C5F0F21C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36904"/>
              </p:ext>
            </p:extLst>
          </p:nvPr>
        </p:nvGraphicFramePr>
        <p:xfrm>
          <a:off x="874712" y="1493754"/>
          <a:ext cx="7529848" cy="35990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565">
                <a:tc>
                  <a:txBody>
                    <a:bodyPr/>
                    <a:lstStyle/>
                    <a:p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Thematischer Kernbereich</a:t>
                      </a:r>
                      <a:endParaRPr lang="de-DE" sz="12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B.Sc. Psychologie (TUD)</a:t>
                      </a:r>
                      <a:endParaRPr lang="de-DE" sz="12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de-DE" sz="12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Psychologische Methodenlehre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Methoden der Psychologie &amp; </a:t>
                      </a:r>
                      <a:r>
                        <a:rPr lang="de-DE" sz="1200" kern="1200" err="1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Expra</a:t>
                      </a: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Evaluation und Metaanalyse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43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Deskriptive und Inferenzstatistik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Versuchsplanung und Grundlagen der Statistik &amp; Multivariate Statistik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95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Allgemeine Psychologie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Allgemeine Psychologie 1 &amp; 2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Ingenieur- und Verkehrspsychologie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Kognitive Neurowissenschaften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13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Biopsychologie</a:t>
                      </a:r>
                    </a:p>
                    <a:p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Biopsychologie</a:t>
                      </a:r>
                      <a:endParaRPr lang="de-DE" sz="120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143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Diagnostik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Psychologische Diagnostik: Grundlagen &amp; Vertiefung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20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65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Entwicklungspsychologie 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Entwicklungspsychologie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77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Differentielle und Persönlichkeitspsychologie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Persönlichkeitspsychologie</a:t>
                      </a:r>
                      <a:endParaRPr lang="de-DE" sz="120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82">
                <a:tc>
                  <a:txBody>
                    <a:bodyPr/>
                    <a:lstStyle/>
                    <a:p>
                      <a:r>
                        <a:rPr lang="de-DE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(8)</a:t>
                      </a:r>
                      <a:endParaRPr lang="de-DE" sz="10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Sozialpsychologie</a:t>
                      </a:r>
                      <a:endParaRPr lang="de-DE" sz="9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Sozialpsychologie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437B577-BAFD-D933-5BE1-B6538D5C4EF6}"/>
                  </a:ext>
                </a:extLst>
              </p:cNvPr>
              <p:cNvSpPr txBox="1"/>
              <p:nvPr/>
            </p:nvSpPr>
            <p:spPr>
              <a:xfrm>
                <a:off x="8464014" y="1980238"/>
                <a:ext cx="3637459" cy="2897524"/>
              </a:xfrm>
              <a:prstGeom prst="rect">
                <a:avLst/>
              </a:prstGeom>
              <a:noFill/>
              <a:ln w="28575">
                <a:solidFill>
                  <a:srgbClr val="007A4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400">
                    <a:solidFill>
                      <a:schemeClr val="accent1"/>
                    </a:solidFill>
                  </a:rPr>
                  <a:t>mit dem B.Sc. Psychologie an der TUD: </a:t>
                </a:r>
                <a:br>
                  <a:rPr lang="de-DE" sz="1400">
                    <a:solidFill>
                      <a:schemeClr val="accent1"/>
                    </a:solidFill>
                  </a:rPr>
                </a:br>
                <a:r>
                  <a:rPr lang="de-DE" sz="1400">
                    <a:solidFill>
                      <a:srgbClr val="007A47"/>
                    </a:solidFill>
                  </a:rPr>
                  <a:t>mindestens 102 relevante ECTS</a:t>
                </a:r>
              </a:p>
              <a:p>
                <a:endParaRPr lang="de-DE" sz="1400">
                  <a:solidFill>
                    <a:schemeClr val="accent1"/>
                  </a:solidFill>
                </a:endParaRPr>
              </a:p>
              <a:p>
                <a:r>
                  <a:rPr lang="de-DE" sz="1400">
                    <a:solidFill>
                      <a:schemeClr val="accent1"/>
                    </a:solidFill>
                  </a:rPr>
                  <a:t>Berechnung: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𝐸𝐶𝑇𝑆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𝐵𝑎𝑐h𝑒𝑙𝑜𝑟𝑛𝑜𝑡𝑒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𝐴𝑛𝑧𝑎h𝑙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𝑑𝑒𝑟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 b="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1400" b="0">
                    <a:solidFill>
                      <a:schemeClr val="accent1"/>
                    </a:solidFill>
                  </a:rPr>
                  <a:t>Beispiel mit Bachelorabschluss 1,7: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102 </m:t>
                          </m:r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𝐸𝐶𝑇𝑆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1,7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de-DE" sz="140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60 </a:t>
                </a:r>
                <a:r>
                  <a:rPr lang="de-DE" sz="1400">
                    <a:solidFill>
                      <a:schemeClr val="accent1"/>
                    </a:solidFill>
                  </a:rPr>
                  <a:t>Punkte im Bewerbungsverfahren</a:t>
                </a:r>
              </a:p>
              <a:p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437B577-BAFD-D933-5BE1-B6538D5C4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14" y="1980238"/>
                <a:ext cx="3637459" cy="2897524"/>
              </a:xfrm>
              <a:prstGeom prst="rect">
                <a:avLst/>
              </a:prstGeom>
              <a:blipFill>
                <a:blip r:embed="rId2"/>
                <a:stretch>
                  <a:fillRect l="-166" t="-208"/>
                </a:stretch>
              </a:blipFill>
              <a:ln w="28575">
                <a:solidFill>
                  <a:srgbClr val="007A4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D29A5F14-EBE1-5C98-BD1C-E014711DC12A}"/>
              </a:ext>
            </a:extLst>
          </p:cNvPr>
          <p:cNvSpPr txBox="1"/>
          <p:nvPr/>
        </p:nvSpPr>
        <p:spPr>
          <a:xfrm>
            <a:off x="874712" y="5247912"/>
            <a:ext cx="10914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001D4B"/>
              </a:buClr>
              <a:buSzPct val="45000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de-DE" altLang="de-DE" sz="1400">
                <a:solidFill>
                  <a:schemeClr val="accent1"/>
                </a:solidFill>
              </a:rPr>
              <a:t>+ ggf. Bachelorarbeit, wenn „CAN-fachrelevant“ (Kopie von Titel + Abstract als Nachweis)</a:t>
            </a:r>
          </a:p>
          <a:p>
            <a:pPr eaLnBrk="1" hangingPunct="1">
              <a:buClr>
                <a:srgbClr val="001D4B"/>
              </a:buClr>
              <a:buSzPct val="45000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de-DE" altLang="de-DE" sz="1400">
                <a:solidFill>
                  <a:schemeClr val="accent1"/>
                </a:solidFill>
              </a:rPr>
              <a:t>+ ggf. Forschungspraktikum sofern es ein Pflichtpraktikum war und auf der Notenübersicht ausgewiesen ist, Nachweis durch Kopie der Praktikumsbescheinigung aus der Praktikumsort und die Art der Tätigkeit hervorgehen)</a:t>
            </a:r>
          </a:p>
          <a:p>
            <a:pPr eaLnBrk="1" hangingPunct="1">
              <a:buClr>
                <a:srgbClr val="001D4B"/>
              </a:buClr>
              <a:buSzPct val="45000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de-DE" altLang="de-DE" sz="1400" b="1">
                <a:solidFill>
                  <a:schemeClr val="accent1"/>
                </a:solidFill>
              </a:rPr>
              <a:t>Siehe dazu FAQ </a:t>
            </a:r>
            <a:r>
              <a:rPr lang="de-DE" altLang="de-DE" sz="1400" b="1">
                <a:solidFill>
                  <a:schemeClr val="accent1"/>
                </a:solidFill>
                <a:hlinkClick r:id="rId3"/>
              </a:rPr>
              <a:t>„Welche Studienleistungen werden anerkannt?“</a:t>
            </a:r>
            <a:endParaRPr lang="de-DE" altLang="de-DE" sz="1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76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Bewerbungsverfahren im Detail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025250"/>
            <a:ext cx="10580688" cy="4344987"/>
          </a:xfrm>
        </p:spPr>
        <p:txBody>
          <a:bodyPr/>
          <a:lstStyle/>
          <a:p>
            <a:pPr marL="684213" indent="-682625" eaLnBrk="1" hangingPunct="1"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de-DE" altLang="de-DE" sz="1800" b="0"/>
              <a:t>Bis 15.08. Bescheid über generelle Eignung – noch KEINE Zulassung</a:t>
            </a:r>
          </a:p>
          <a:p>
            <a:pPr marL="684213" indent="-682625" eaLnBrk="1" hangingPunct="1">
              <a:lnSpc>
                <a:spcPct val="151000"/>
              </a:lnSpc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de-DE" altLang="de-DE" sz="1800" b="0"/>
              <a:t>Zulassung erfolgt nach Rangfolge, bei Punktegleichstand entscheidet das Los</a:t>
            </a:r>
          </a:p>
          <a:p>
            <a:pPr marL="684213" indent="-682625" eaLnBrk="1" hangingPunct="1">
              <a:lnSpc>
                <a:spcPct val="151000"/>
              </a:lnSpc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de-DE" altLang="de-DE" sz="1800" b="0"/>
              <a:t>Zusagen im ersten Durchgang könnt ihr bis Ende August erwarten, danach gehen ggf. die Zulassungen für die Nachrücker raus</a:t>
            </a:r>
          </a:p>
          <a:p>
            <a:pPr marL="684213" indent="-682625" eaLnBrk="1" hangingPunct="1">
              <a:lnSpc>
                <a:spcPct val="151000"/>
              </a:lnSpc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de-DE" altLang="de-DE" sz="1800" b="0"/>
              <a:t>Nachrücker-Bescheide bis Ende September (Rückmeldefrist 1. Nachrückverfahren ca. 15.09., 2. Nachrückverfahren ca. 03.10.)</a:t>
            </a:r>
          </a:p>
          <a:p>
            <a:pPr marL="684213" indent="-682625" eaLnBrk="1" hangingPunct="1">
              <a:lnSpc>
                <a:spcPct val="151000"/>
              </a:lnSpc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de-DE" altLang="de-DE" sz="1800" b="0"/>
          </a:p>
          <a:p>
            <a:pPr marL="684213" indent="-682625" eaLnBrk="1" hangingPunct="1">
              <a:lnSpc>
                <a:spcPct val="151000"/>
              </a:lnSpc>
              <a:buClr>
                <a:srgbClr val="0B2A51"/>
              </a:buClr>
              <a:buFont typeface="Verdana" panose="020B060403050404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de-DE" altLang="de-DE" sz="1800" b="0"/>
              <a:t>Ausführliches FAQ auf der CAN-Seite </a:t>
            </a:r>
            <a:br>
              <a:rPr lang="de-DE" altLang="de-DE" sz="1800" b="0"/>
            </a:br>
            <a:r>
              <a:rPr lang="de-DE" altLang="de-DE" sz="1800" b="0"/>
              <a:t>(</a:t>
            </a:r>
            <a:r>
              <a:rPr lang="de-DE" altLang="de-DE" sz="1800" b="0">
                <a:hlinkClick r:id="rId2"/>
              </a:rPr>
              <a:t>https://tu-dresden.de/mn/psychologie/studium/studiengaenge-1/copy_of_master-can/faq</a:t>
            </a:r>
            <a:r>
              <a:rPr lang="de-DE" altLang="de-DE" sz="1800" b="0"/>
              <a:t>) </a:t>
            </a:r>
          </a:p>
          <a:p>
            <a:pPr marL="287338" indent="-285750" eaLnBrk="1" hangingPunct="1">
              <a:lnSpc>
                <a:spcPct val="151000"/>
              </a:lnSpc>
              <a:buClr>
                <a:srgbClr val="0B2A51"/>
              </a:buClr>
              <a:buFont typeface="Arial" panose="020B0604020202020204" pitchFamily="34" charset="0"/>
              <a:buChar char="•"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de-DE" altLang="de-DE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3305135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A785-9F4D-37FD-2293-42E33B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Qualifikation </a:t>
            </a:r>
            <a:r>
              <a:rPr lang="de-DE" altLang="de-DE" err="1"/>
              <a:t>Psychologische:r</a:t>
            </a:r>
            <a:r>
              <a:rPr lang="de-DE" altLang="de-DE"/>
              <a:t> </a:t>
            </a:r>
            <a:r>
              <a:rPr lang="de-DE" altLang="de-DE" err="1"/>
              <a:t>Psychotherapeut:in</a:t>
            </a:r>
            <a:r>
              <a:rPr lang="de-DE" altLang="de-DE"/>
              <a:t> mit </a:t>
            </a:r>
            <a:r>
              <a:rPr lang="de-DE" altLang="de-DE" err="1"/>
              <a:t>M.Sc</a:t>
            </a:r>
            <a:r>
              <a:rPr lang="de-DE" altLang="de-DE"/>
              <a:t>. CAN?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780BC6-CD45-6525-098E-0C31CBE86F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0289"/>
            <a:ext cx="10580688" cy="47990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40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>
                <a:solidFill>
                  <a:srgbClr val="FF0000"/>
                </a:solidFill>
              </a:rPr>
              <a:t>In Dresden nicht mehr möglich!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0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/>
              <a:t>Notwendige klinische Module werden aus Kapazitätsgründen nicht mehr angeboten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3BA48-C114-F915-E7FB-57CAEDD782E2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294717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981A4-C6B2-4382-8343-FFF4F3B4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80%-Bescheinigung und </a:t>
            </a:r>
            <a:r>
              <a:rPr lang="de-DE" err="1"/>
              <a:t>Transcript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Records/Notenübersicht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893A5-1164-1B49-84F4-C632F32F5D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Notenübersicht: evtl. schon vorhanden in </a:t>
            </a:r>
            <a:r>
              <a:rPr lang="de-DE" err="1"/>
              <a:t>selma</a:t>
            </a: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Anfragen per Mail an das Studienbüro </a:t>
            </a:r>
            <a:r>
              <a:rPr lang="de-DE" err="1"/>
              <a:t>MatNat</a:t>
            </a:r>
            <a:r>
              <a:rPr lang="de-DE"/>
              <a:t>: </a:t>
            </a:r>
            <a:r>
              <a:rPr lang="de-DE">
                <a:hlinkClick r:id="rId2"/>
              </a:rPr>
              <a:t>studienbuero.mn@tu-dresden.de</a:t>
            </a:r>
            <a:r>
              <a:rPr lang="de-D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F7B4CD-9635-F5B7-8AC8-B4BDB04D0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"/>
          <a:stretch/>
        </p:blipFill>
        <p:spPr>
          <a:xfrm>
            <a:off x="2976136" y="2107127"/>
            <a:ext cx="2810625" cy="39400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1A83BE-93C1-470D-78C0-88B1DA0B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75" y="2123204"/>
            <a:ext cx="2727836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1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E9793-8701-3372-0E3D-0CE38BC5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Raum für Fragen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13B2BE-9F64-ED33-2E90-1B47AF0C8EC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altLang="de-DE" sz="1600">
                <a:sym typeface="Wingdings" panose="05000000000000000000" pitchFamily="2" charset="2"/>
              </a:rPr>
              <a:t>Die Folien findet ihr unter:</a:t>
            </a:r>
          </a:p>
          <a:p>
            <a:r>
              <a:rPr lang="de-DE" b="1" i="0" u="none" strike="noStrike">
                <a:solidFill>
                  <a:srgbClr val="002A62"/>
                </a:solidFill>
                <a:effectLst/>
                <a:latin typeface="Open Sans" pitchFamily="2" charset="0"/>
                <a:hlinkClick r:id="rId2"/>
              </a:rPr>
              <a:t>https://tud.link/5zahnn</a:t>
            </a:r>
            <a:r>
              <a:rPr lang="de-DE" b="1" i="0" u="none" strike="noStrike">
                <a:solidFill>
                  <a:srgbClr val="002A62"/>
                </a:solidFill>
                <a:effectLst/>
                <a:latin typeface="Open Sans" pitchFamily="2" charset="0"/>
              </a:rPr>
              <a:t> </a:t>
            </a:r>
          </a:p>
          <a:p>
            <a:endParaRPr lang="de-DE" altLang="de-DE" sz="1600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r>
              <a:rPr lang="de-DE" altLang="de-DE" sz="1600">
                <a:sym typeface="Wingdings" panose="05000000000000000000" pitchFamily="2" charset="2"/>
              </a:rPr>
              <a:t>Für alles Weitere zur Bewerbung schreibt uns per Mail!</a:t>
            </a:r>
          </a:p>
          <a:p>
            <a:r>
              <a:rPr lang="de-DE" altLang="de-DE" sz="1600">
                <a:hlinkClick r:id="rId3"/>
              </a:rPr>
              <a:t>fsr.psychologie@tu-dresden.de</a:t>
            </a:r>
            <a:r>
              <a:rPr lang="de-DE" altLang="de-DE" sz="1600"/>
              <a:t> </a:t>
            </a:r>
            <a:br>
              <a:rPr lang="de-DE" altLang="de-DE" sz="1600"/>
            </a:br>
            <a:r>
              <a:rPr lang="de-DE" altLang="de-DE" sz="1600">
                <a:hlinkClick r:id="rId4"/>
              </a:rPr>
              <a:t>stugako-hps-ma@mailbox.tu-dresden.de</a:t>
            </a:r>
            <a:endParaRPr lang="de-DE" altLang="de-DE" sz="1600"/>
          </a:p>
          <a:p>
            <a:r>
              <a:rPr lang="de-DE" altLang="de-DE" sz="1600">
                <a:hlinkClick r:id="rId5"/>
              </a:rPr>
              <a:t>stugako-can-ma@mailbox.tu-dresden.de</a:t>
            </a:r>
            <a:endParaRPr lang="de-DE" altLang="de-DE" sz="1600"/>
          </a:p>
          <a:p>
            <a:r>
              <a:rPr lang="de-DE" altLang="de-DE" sz="1600">
                <a:hlinkClick r:id="rId6"/>
              </a:rPr>
              <a:t>stugako-kpp-ma@mailbox.tu-dresden.de</a:t>
            </a:r>
            <a:endParaRPr lang="de-DE" altLang="de-DE" sz="1600"/>
          </a:p>
          <a:p>
            <a:r>
              <a:rPr lang="de-DE" altLang="de-DE" sz="1600">
                <a:hlinkClick r:id="rId7"/>
              </a:rPr>
              <a:t>stugako-psy-ba@mailbox.tu-dresden.de</a:t>
            </a:r>
            <a:endParaRPr lang="de-DE" altLang="de-DE" sz="1600">
              <a:sym typeface="Wingdings" panose="05000000000000000000" pitchFamily="2" charset="2"/>
            </a:endParaRPr>
          </a:p>
          <a:p>
            <a:r>
              <a:rPr lang="de-DE" altLang="de-DE">
                <a:sym typeface="Wingdings" panose="05000000000000000000" pitchFamily="2" charset="2"/>
              </a:rPr>
              <a:t> </a:t>
            </a:r>
          </a:p>
          <a:p>
            <a:endParaRPr lang="de-DE"/>
          </a:p>
        </p:txBody>
      </p:sp>
      <p:pic>
        <p:nvPicPr>
          <p:cNvPr id="5" name="Inhaltsplatzhalter 4" descr="Erhobene Hand mit einfarbiger Füllung">
            <a:extLst>
              <a:ext uri="{FF2B5EF4-FFF2-40B4-BE49-F238E27FC236}">
                <a16:creationId xmlns:a16="http://schemas.microsoft.com/office/drawing/2014/main" id="{87BA329B-AD91-8584-A77C-E6701E06091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458" y="1710588"/>
            <a:ext cx="3436824" cy="3436824"/>
          </a:xfrm>
        </p:spPr>
      </p:pic>
      <p:pic>
        <p:nvPicPr>
          <p:cNvPr id="9" name="Grafik 8" descr="Ein Bild, das Muster, Grafiken, Pixel, Design enthält.&#10;&#10;KI-generierte Inhalte können fehlerhaft sein.">
            <a:extLst>
              <a:ext uri="{FF2B5EF4-FFF2-40B4-BE49-F238E27FC236}">
                <a16:creationId xmlns:a16="http://schemas.microsoft.com/office/drawing/2014/main" id="{01F24C87-DD3F-3D6E-079B-D5AE9256BC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14" y="2152720"/>
            <a:ext cx="1496780" cy="14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0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8090-8D2D-B675-76EE-59447D1D2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363D6-7332-DF5A-DBF2-387A4917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HPSTS – externe Bewerbungen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0F9B42-FD2E-E59A-7914-F84BDFDD66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689645"/>
            <a:ext cx="10580688" cy="4344987"/>
          </a:xfrm>
        </p:spPr>
        <p:txBody>
          <a:bodyPr/>
          <a:lstStyle/>
          <a:p>
            <a:r>
              <a:rPr lang="de-DE" sz="1400"/>
              <a:t>Kenntnisse in den thematischen Kernbereichen – Beispiel Bachelorabschluss an der 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/>
              <a:t>in mindestens </a:t>
            </a:r>
            <a:r>
              <a:rPr lang="de-DE" sz="1400"/>
              <a:t>4 Kernbereichen </a:t>
            </a:r>
            <a:r>
              <a:rPr lang="de-DE" sz="1400" b="0"/>
              <a:t>sind Studienleistungen im Umfang von </a:t>
            </a:r>
            <a:r>
              <a:rPr lang="de-DE" sz="1400"/>
              <a:t>je mindestens 5 ECTS </a:t>
            </a:r>
            <a:r>
              <a:rPr lang="de-DE" sz="1050" b="0"/>
              <a:t>(insgesamt also mindestens 20 ECTS) </a:t>
            </a:r>
            <a:r>
              <a:rPr lang="de-DE" sz="1400" b="0"/>
              <a:t>erforderlich </a:t>
            </a:r>
            <a:r>
              <a:rPr lang="de-DE" sz="1050" b="0"/>
              <a:t>(ergibt max. 30 Punkte im Bewerbungsverfahren)</a:t>
            </a:r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1FDB70-A78A-3A1E-59A5-AB1004D856A9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  <p:graphicFrame>
        <p:nvGraphicFramePr>
          <p:cNvPr id="5" name="Tabelle 12">
            <a:extLst>
              <a:ext uri="{FF2B5EF4-FFF2-40B4-BE49-F238E27FC236}">
                <a16:creationId xmlns:a16="http://schemas.microsoft.com/office/drawing/2014/main" id="{6DA2504F-904A-77A8-7564-FD014E0B6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0260"/>
              </p:ext>
            </p:extLst>
          </p:nvPr>
        </p:nvGraphicFramePr>
        <p:xfrm>
          <a:off x="874712" y="1655691"/>
          <a:ext cx="7391736" cy="41598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987">
                <a:tc>
                  <a:txBody>
                    <a:bodyPr/>
                    <a:lstStyle/>
                    <a:p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Thematischer Kernbereich</a:t>
                      </a:r>
                      <a:endParaRPr lang="de-DE" sz="105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05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Studienleistung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de-DE" sz="105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Affective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Science (Kognitions- &amp; Emotionsforschung)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Kognitive Neurowissenschaften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87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Consumer Research (Verbraucherforschung)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Factors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Engineering/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Ergonomics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Neuroergonomics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(Ingenieurwissenschaft/Ergonomie/Neuroergonomie)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Ingenieur- und Verkehrspsychologie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94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Management (Personalmanagement) </a:t>
                      </a:r>
                    </a:p>
                    <a:p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Personalpsychologie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 &amp; 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(Empirische Bildungsforschung &amp; Instruktionspsychologie)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Pädagogische Psychologie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87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002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Organization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Work Science (Organisations- &amp; Arbeitswissenschaft)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Arbeits- und Organisationspsychologie 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Health/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Occupational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 (Gesundheitswesen/ Gesundheit bei der Arbeit) 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Betriebliche Gesundheitspsychologie und gesundheitsförderliche Arbeitsgestaltung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987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 Management (Qualitätsmanagement)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68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7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</a:t>
                      </a: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Science (Sozialwissenschaft)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Sozialpsychologie 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59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Statistical Methods (Statistische Methoden)</a:t>
                      </a:r>
                    </a:p>
                    <a:p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Versuchsplanung und Grundlagen der Statistik &amp; Multivariate Statistik (neuer Bachelor)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050" kern="1200">
                        <a:solidFill>
                          <a:srgbClr val="007A4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604">
                <a:tc>
                  <a:txBody>
                    <a:bodyPr/>
                    <a:lstStyle/>
                    <a:p>
                      <a:r>
                        <a:rPr lang="de-DE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(12)</a:t>
                      </a:r>
                      <a:endParaRPr lang="de-DE" sz="8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 and Transportation Science (Verkehrs- &amp; Transportwissenschaften)</a:t>
                      </a:r>
                      <a:endParaRPr lang="de-DE" sz="70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Ingenieur- und Verkehrspsychologie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Verkehrswissenschaft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7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64E2742-7CB7-5005-CDDA-6D0C76267DD6}"/>
                  </a:ext>
                </a:extLst>
              </p:cNvPr>
              <p:cNvSpPr txBox="1"/>
              <p:nvPr/>
            </p:nvSpPr>
            <p:spPr>
              <a:xfrm>
                <a:off x="8373272" y="2489424"/>
                <a:ext cx="3637459" cy="2031325"/>
              </a:xfrm>
              <a:prstGeom prst="rect">
                <a:avLst/>
              </a:prstGeom>
              <a:noFill/>
              <a:ln w="28575">
                <a:solidFill>
                  <a:srgbClr val="007A4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400">
                    <a:solidFill>
                      <a:schemeClr val="accent1"/>
                    </a:solidFill>
                  </a:rPr>
                  <a:t>mit dem B.Sc. Psychologie an der TUD: </a:t>
                </a:r>
                <a:br>
                  <a:rPr lang="de-DE" sz="1400">
                    <a:solidFill>
                      <a:schemeClr val="accent1"/>
                    </a:solidFill>
                  </a:rPr>
                </a:br>
                <a:r>
                  <a:rPr lang="de-DE" sz="1400">
                    <a:solidFill>
                      <a:schemeClr val="accent1"/>
                    </a:solidFill>
                  </a:rPr>
                  <a:t>mindestens 6 von 12 Kernbereichen</a:t>
                </a:r>
              </a:p>
              <a:p>
                <a:endParaRPr lang="de-DE" sz="1400">
                  <a:solidFill>
                    <a:schemeClr val="accent1"/>
                  </a:solidFill>
                </a:endParaRPr>
              </a:p>
              <a:p>
                <a:r>
                  <a:rPr lang="de-DE" sz="1400">
                    <a:solidFill>
                      <a:schemeClr val="accent1"/>
                    </a:solidFill>
                  </a:rPr>
                  <a:t>Berechnung: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𝐸𝐶𝑇𝑆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∗0,6=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𝐴𝑛𝑧𝑎h𝑙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𝑑𝑒𝑟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 b="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𝑚𝑖𝑛𝑑</m:t>
                          </m:r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51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𝐸𝐶𝑇𝑆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∗0,6=30,6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de-DE" sz="140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30 </a:t>
                </a:r>
                <a:r>
                  <a:rPr lang="de-DE" sz="1400">
                    <a:solidFill>
                      <a:schemeClr val="accent1"/>
                    </a:solidFill>
                  </a:rPr>
                  <a:t>Punkte im Bewerbungsverfahren</a:t>
                </a:r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64E2742-7CB7-5005-CDDA-6D0C7626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72" y="2489424"/>
                <a:ext cx="3637459" cy="2031325"/>
              </a:xfrm>
              <a:prstGeom prst="rect">
                <a:avLst/>
              </a:prstGeom>
              <a:blipFill>
                <a:blip r:embed="rId2"/>
                <a:stretch>
                  <a:fillRect l="-166" b="-885"/>
                </a:stretch>
              </a:blipFill>
              <a:ln w="28575">
                <a:solidFill>
                  <a:srgbClr val="007A4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417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7DA7-7B15-C9AC-7285-F3AE4B1F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87F63-E2B5-E291-C253-F6C27FB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HPSTS – externe Bewerbungen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EC2630-E05E-6D2B-7DA6-2DD8E0E4F1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868000"/>
            <a:ext cx="10580688" cy="4344987"/>
          </a:xfrm>
        </p:spPr>
        <p:txBody>
          <a:bodyPr/>
          <a:lstStyle/>
          <a:p>
            <a:r>
              <a:rPr lang="de-DE"/>
              <a:t>Kenntnisse in den psychologischen Grundlagenfächern - </a:t>
            </a:r>
            <a:r>
              <a:rPr lang="de-DE" sz="1600"/>
              <a:t>Beispiel Bachelorabschluss an der 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/>
              <a:t>in mindestens </a:t>
            </a:r>
            <a:r>
              <a:rPr lang="de-DE"/>
              <a:t>3 Grundlagenfächern </a:t>
            </a:r>
            <a:r>
              <a:rPr lang="de-DE" b="0"/>
              <a:t>sind Studienleistungen im Umfang von insgesamt </a:t>
            </a:r>
            <a:r>
              <a:rPr lang="de-DE"/>
              <a:t>mindestens 20 ECTS </a:t>
            </a:r>
            <a:r>
              <a:rPr lang="de-DE" b="0"/>
              <a:t>erforderlich </a:t>
            </a:r>
            <a:r>
              <a:rPr lang="de-DE" sz="1100" b="0"/>
              <a:t>(ergibt max. 30 Punkte im Bewerbungsverfahren)</a:t>
            </a:r>
          </a:p>
          <a:p>
            <a:endParaRPr lang="de-DE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3209BC-F904-663E-856B-AC6EFCA3AF05}"/>
              </a:ext>
            </a:extLst>
          </p:cNvPr>
          <p:cNvSpPr txBox="1"/>
          <p:nvPr/>
        </p:nvSpPr>
        <p:spPr>
          <a:xfrm>
            <a:off x="11230303" y="134733"/>
            <a:ext cx="19233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HPSTS</a:t>
            </a:r>
          </a:p>
        </p:txBody>
      </p:sp>
      <p:graphicFrame>
        <p:nvGraphicFramePr>
          <p:cNvPr id="6" name="Tabelle 12">
            <a:extLst>
              <a:ext uri="{FF2B5EF4-FFF2-40B4-BE49-F238E27FC236}">
                <a16:creationId xmlns:a16="http://schemas.microsoft.com/office/drawing/2014/main" id="{8BB1C1FD-3303-A8F0-0FE4-6D5188E8D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45477"/>
              </p:ext>
            </p:extLst>
          </p:nvPr>
        </p:nvGraphicFramePr>
        <p:xfrm>
          <a:off x="874712" y="2070959"/>
          <a:ext cx="7592551" cy="36639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91">
                <a:tc>
                  <a:txBody>
                    <a:bodyPr/>
                    <a:lstStyle/>
                    <a:p>
                      <a:endParaRPr lang="de-DE" sz="9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Psychologisches Grundlagenfach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Studienleistung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ECTS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Allgemeine 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Allgemeine Psychologie 1 &amp; 2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Biologische 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Biopsychologie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20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Differentielle und Persönlichkeitspsychologie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Persönlichkeitspsychologie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20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Entwicklungspsychologie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Entwicklungspsychologie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85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Psychologische Methodenlehre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Methoden der Psychologie &amp;</a:t>
                      </a:r>
                      <a:b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Evaluation und Metaanalyse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Psychologische Diagnostik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r>
                        <a:rPr lang="de-DE" altLang="de-DE" sz="1100">
                          <a:solidFill>
                            <a:srgbClr val="007A47"/>
                          </a:solidFill>
                          <a:latin typeface="Calibri" panose="020F0502020204030204" pitchFamily="34" charset="0"/>
                        </a:rPr>
                        <a:t>Psychologische Diagnostik: Grundlagen</a:t>
                      </a:r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algn="l" defTabSz="914269" rtl="0" eaLnBrk="1" latinLnBrk="0" hangingPunct="1"/>
                      <a:r>
                        <a:rPr lang="de-DE" sz="1100" kern="1200">
                          <a:solidFill>
                            <a:srgbClr val="007A47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(7)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Sozialpsychologie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(8)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Statistik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(9)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Verkehrspsychologie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191">
                <a:tc>
                  <a:txBody>
                    <a:bodyPr/>
                    <a:lstStyle/>
                    <a:p>
                      <a:r>
                        <a:rPr lang="de-DE" sz="9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(10)</a:t>
                      </a: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Ingenieurpsychologie</a:t>
                      </a:r>
                      <a:endParaRPr lang="de-DE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tc>
                  <a:txBody>
                    <a:bodyPr/>
                    <a:lstStyle/>
                    <a:p>
                      <a:endParaRPr lang="de-DE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7" marR="91457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Grafik 12" descr="Verbotsschild">
            <a:extLst>
              <a:ext uri="{FF2B5EF4-FFF2-40B4-BE49-F238E27FC236}">
                <a16:creationId xmlns:a16="http://schemas.microsoft.com/office/drawing/2014/main" id="{56214EA5-C67C-DCAC-AFFE-432345D0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3" y="4468087"/>
            <a:ext cx="1265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5">
            <a:extLst>
              <a:ext uri="{FF2B5EF4-FFF2-40B4-BE49-F238E27FC236}">
                <a16:creationId xmlns:a16="http://schemas.microsoft.com/office/drawing/2014/main" id="{63B9CC6B-1DFD-8651-CED6-F3AE4BD6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476" y="4664822"/>
            <a:ext cx="1728787" cy="93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0B2A5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0B2A5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B2A5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0B2A5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0B2A5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B2A5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B2A5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B2A5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B2A5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100" b="1">
                <a:solidFill>
                  <a:schemeClr val="accent1"/>
                </a:solidFill>
              </a:rPr>
              <a:t>Leistungen </a:t>
            </a:r>
          </a:p>
          <a:p>
            <a:pPr algn="ctr">
              <a:spcBef>
                <a:spcPct val="0"/>
              </a:spcBef>
            </a:pPr>
            <a:r>
              <a:rPr lang="de-DE" altLang="de-DE" sz="1100" b="1">
                <a:solidFill>
                  <a:schemeClr val="accent1"/>
                </a:solidFill>
              </a:rPr>
              <a:t>dürfen nur in einer der beiden Tabellen angegeben werden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C05A322-82F0-7A77-167F-54B638D3FC9C}"/>
                  </a:ext>
                </a:extLst>
              </p:cNvPr>
              <p:cNvSpPr txBox="1"/>
              <p:nvPr/>
            </p:nvSpPr>
            <p:spPr>
              <a:xfrm>
                <a:off x="8518287" y="2489424"/>
                <a:ext cx="3637459" cy="2280624"/>
              </a:xfrm>
              <a:prstGeom prst="rect">
                <a:avLst/>
              </a:prstGeom>
              <a:noFill/>
              <a:ln w="28575">
                <a:solidFill>
                  <a:srgbClr val="007A4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400">
                    <a:solidFill>
                      <a:schemeClr val="accent1"/>
                    </a:solidFill>
                  </a:rPr>
                  <a:t>mit dem B.Sc. Psychologie an der TUD: </a:t>
                </a:r>
                <a:br>
                  <a:rPr lang="de-DE" sz="1400">
                    <a:solidFill>
                      <a:schemeClr val="accent1"/>
                    </a:solidFill>
                  </a:rPr>
                </a:br>
                <a:r>
                  <a:rPr lang="de-DE" sz="1400">
                    <a:solidFill>
                      <a:schemeClr val="accent1"/>
                    </a:solidFill>
                  </a:rPr>
                  <a:t>6 von 10 Grundlagenfächer</a:t>
                </a:r>
              </a:p>
              <a:p>
                <a:endParaRPr lang="de-DE" sz="1400">
                  <a:solidFill>
                    <a:schemeClr val="accent1"/>
                  </a:solidFill>
                </a:endParaRPr>
              </a:p>
              <a:p>
                <a:r>
                  <a:rPr lang="de-DE" sz="1400">
                    <a:solidFill>
                      <a:schemeClr val="accent1"/>
                    </a:solidFill>
                  </a:rPr>
                  <a:t>Berechnung: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𝐸𝐶𝑇𝑆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∗0,6=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𝐴𝑛𝑧𝑎h𝑙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𝑑𝑒𝑟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 b="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𝑚𝑖𝑛𝑑</m:t>
                          </m:r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58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𝐸𝐶𝑇𝑆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∗0,6=34,8 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𝑃𝑢𝑛𝑘𝑡𝑒</m:t>
                      </m:r>
                    </m:oMath>
                  </m:oMathPara>
                </a14:m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endParaRPr lang="de-DE" sz="140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r>
                  <a:rPr lang="de-DE" sz="140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de-DE" sz="1400">
                    <a:solidFill>
                      <a:schemeClr val="accent1"/>
                    </a:solidFill>
                  </a:rPr>
                  <a:t> 30 Punkte im Bewerbungsverfahren</a:t>
                </a:r>
              </a:p>
              <a:p>
                <a:endParaRPr lang="de-DE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C05A322-82F0-7A77-167F-54B638D3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287" y="2489424"/>
                <a:ext cx="3637459" cy="2280624"/>
              </a:xfrm>
              <a:prstGeom prst="rect">
                <a:avLst/>
              </a:prstGeom>
              <a:blipFill>
                <a:blip r:embed="rId3"/>
                <a:stretch>
                  <a:fillRect l="-166"/>
                </a:stretch>
              </a:blipFill>
              <a:ln w="28575">
                <a:solidFill>
                  <a:srgbClr val="007A4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32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F17D8D-3E7F-2385-CDAB-3D2D768BB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2"/>
          <a:stretch/>
        </p:blipFill>
        <p:spPr>
          <a:xfrm>
            <a:off x="63622" y="0"/>
            <a:ext cx="5115480" cy="6728854"/>
          </a:xfrm>
          <a:prstGeom prst="rect">
            <a:avLst/>
          </a:prstGeom>
          <a:noFill/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3A2C5D-66A6-7709-A1F9-CB367F39C6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b="4633"/>
          <a:stretch/>
        </p:blipFill>
        <p:spPr>
          <a:xfrm>
            <a:off x="7153969" y="107786"/>
            <a:ext cx="4858149" cy="6642427"/>
          </a:xfr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C9B088E-7AC4-6B1D-D11A-1AFCBA1E7A9A}"/>
              </a:ext>
            </a:extLst>
          </p:cNvPr>
          <p:cNvSpPr txBox="1"/>
          <p:nvPr/>
        </p:nvSpPr>
        <p:spPr>
          <a:xfrm>
            <a:off x="4799351" y="1312293"/>
            <a:ext cx="25932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Beispiel</a:t>
            </a:r>
            <a:br>
              <a:rPr lang="de-DE">
                <a:solidFill>
                  <a:schemeClr val="accent1"/>
                </a:solidFill>
              </a:rPr>
            </a:br>
            <a:r>
              <a:rPr lang="de-DE">
                <a:solidFill>
                  <a:schemeClr val="accent1"/>
                </a:solidFill>
              </a:rPr>
              <a:t>Bewerbungsformular </a:t>
            </a:r>
          </a:p>
          <a:p>
            <a:r>
              <a:rPr lang="de-DE">
                <a:solidFill>
                  <a:schemeClr val="accent1"/>
                </a:solidFill>
              </a:rPr>
              <a:t>Bei Bewerbung über uni-</a:t>
            </a:r>
            <a:r>
              <a:rPr lang="de-DE" err="1">
                <a:solidFill>
                  <a:schemeClr val="accent1"/>
                </a:solidFill>
              </a:rPr>
              <a:t>assist</a:t>
            </a:r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1DCC3-7D35-78D2-3775-9FD003B8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Grenzwerte nach Hauptverfahren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6EF16A8-0BE8-9B7C-0FD7-ABAA764F1A7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96802796"/>
              </p:ext>
            </p:extLst>
          </p:nvPr>
        </p:nvGraphicFramePr>
        <p:xfrm>
          <a:off x="874712" y="867093"/>
          <a:ext cx="1058068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526">
                  <a:extLst>
                    <a:ext uri="{9D8B030D-6E8A-4147-A177-3AD203B41FA5}">
                      <a16:colId xmlns:a16="http://schemas.microsoft.com/office/drawing/2014/main" val="1113704546"/>
                    </a:ext>
                  </a:extLst>
                </a:gridCol>
                <a:gridCol w="1808571">
                  <a:extLst>
                    <a:ext uri="{9D8B030D-6E8A-4147-A177-3AD203B41FA5}">
                      <a16:colId xmlns:a16="http://schemas.microsoft.com/office/drawing/2014/main" val="361023597"/>
                    </a:ext>
                  </a:extLst>
                </a:gridCol>
                <a:gridCol w="1214481">
                  <a:extLst>
                    <a:ext uri="{9D8B030D-6E8A-4147-A177-3AD203B41FA5}">
                      <a16:colId xmlns:a16="http://schemas.microsoft.com/office/drawing/2014/main" val="2240250961"/>
                    </a:ext>
                  </a:extLst>
                </a:gridCol>
                <a:gridCol w="1871619">
                  <a:extLst>
                    <a:ext uri="{9D8B030D-6E8A-4147-A177-3AD203B41FA5}">
                      <a16:colId xmlns:a16="http://schemas.microsoft.com/office/drawing/2014/main" val="352435205"/>
                    </a:ext>
                  </a:extLst>
                </a:gridCol>
                <a:gridCol w="1151433">
                  <a:extLst>
                    <a:ext uri="{9D8B030D-6E8A-4147-A177-3AD203B41FA5}">
                      <a16:colId xmlns:a16="http://schemas.microsoft.com/office/drawing/2014/main" val="2639351050"/>
                    </a:ext>
                  </a:extLst>
                </a:gridCol>
                <a:gridCol w="1831797">
                  <a:extLst>
                    <a:ext uri="{9D8B030D-6E8A-4147-A177-3AD203B41FA5}">
                      <a16:colId xmlns:a16="http://schemas.microsoft.com/office/drawing/2014/main" val="2068176452"/>
                    </a:ext>
                  </a:extLst>
                </a:gridCol>
                <a:gridCol w="1191255">
                  <a:extLst>
                    <a:ext uri="{9D8B030D-6E8A-4147-A177-3AD203B41FA5}">
                      <a16:colId xmlns:a16="http://schemas.microsoft.com/office/drawing/2014/main" val="4006518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KPP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HPSTS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CAN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1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Bewerbungen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NC (WS)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Bewerbungen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NC (WS)</a:t>
                      </a:r>
                    </a:p>
                    <a:p>
                      <a:endParaRPr lang="de-DE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Bewerbungen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NC (WS)</a:t>
                      </a:r>
                    </a:p>
                    <a:p>
                      <a:endParaRPr lang="de-DE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5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k.A</a:t>
                      </a:r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65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err="1">
                          <a:latin typeface="+mn-lt"/>
                        </a:rPr>
                        <a:t>k.A</a:t>
                      </a:r>
                      <a:r>
                        <a:rPr lang="de-DE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 (3)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k.A</a:t>
                      </a: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 (2)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115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62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Symbol" pitchFamily="2" charset="2"/>
                        <a:defRPr sz="16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 (0)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Symbol" pitchFamily="2" charset="2"/>
                        <a:defRPr sz="16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Symbol" pitchFamily="2" charset="2"/>
                        <a:defRPr sz="16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0B2A5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 (2)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324238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76 (1)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 (2)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283527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75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 (4)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 (4)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109652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70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 (2)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 (3)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354733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74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 (2)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 (5)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192511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 (1)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307</a:t>
                      </a:r>
                    </a:p>
                  </a:txBody>
                  <a:tcPr marL="91434" marR="91434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 (6)</a:t>
                      </a:r>
                    </a:p>
                  </a:txBody>
                  <a:tcPr marL="91434" marR="91434" marT="45739" marB="45739" horzOverflow="overflow"/>
                </a:tc>
                <a:extLst>
                  <a:ext uri="{0D108BD9-81ED-4DB2-BD59-A6C34878D82A}">
                    <a16:rowId xmlns:a16="http://schemas.microsoft.com/office/drawing/2014/main" val="350274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52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76,4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74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8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86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29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2024/25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86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3490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E7A3D7D-98C1-AE08-7706-6322390F3B52}"/>
              </a:ext>
            </a:extLst>
          </p:cNvPr>
          <p:cNvSpPr txBox="1"/>
          <p:nvPr/>
        </p:nvSpPr>
        <p:spPr>
          <a:xfrm>
            <a:off x="874712" y="5606186"/>
            <a:ext cx="1058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</a:rPr>
              <a:t>Bewerbung: Anzahl der eingegangenen Bewerbungen, die die Zulassungsvoraussetzungen erfüllt haben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</a:rPr>
              <a:t>NC: Numerus Clausus, hier: Grenzwert in Punkten gemäß Auswahlordnung; WS: Anzahl der Wartesemester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100" b="1">
                <a:solidFill>
                  <a:schemeClr val="tx1"/>
                </a:solidFill>
                <a:latin typeface="Calibri" panose="020F0502020204030204" pitchFamily="34" charset="0"/>
              </a:rPr>
              <a:t>Quelle: </a:t>
            </a:r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https://tu-dresden.de/studium/vor-dem-studium/bewerbung/studienvoraussetzungen/numerus_clausus</a:t>
            </a:r>
            <a:r>
              <a:rPr lang="de-DE" altLang="de-DE" sz="11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01037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5B0B-909F-FD39-51A2-5924A093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Klinische Psychologie und Psychotherapie (KPP)</a:t>
            </a:r>
          </a:p>
        </p:txBody>
      </p:sp>
      <p:pic>
        <p:nvPicPr>
          <p:cNvPr id="7" name="Inhaltsplatzhalter 6" descr="Patient und Betreuer">
            <a:extLst>
              <a:ext uri="{FF2B5EF4-FFF2-40B4-BE49-F238E27FC236}">
                <a16:creationId xmlns:a16="http://schemas.microsoft.com/office/drawing/2014/main" id="{130342F5-AA2E-F9D0-1B73-DAFC5C23E4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16" y="1484313"/>
            <a:ext cx="6517480" cy="4344987"/>
          </a:xfrm>
        </p:spPr>
      </p:pic>
    </p:spTree>
    <p:extLst>
      <p:ext uri="{BB962C8B-B14F-4D97-AF65-F5344CB8AC3E}">
        <p14:creationId xmlns:p14="http://schemas.microsoft.com/office/powerpoint/2010/main" val="280310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D9DD-1A6B-B610-4503-D1D24F97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B92C-AA81-C113-89CB-9FF88CD8AD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Open Sans"/>
                <a:cs typeface="Open Sans"/>
              </a:rPr>
              <a:t>Wollen Sie... </a:t>
            </a:r>
          </a:p>
          <a:p>
            <a:endParaRPr lang="de-DE">
              <a:ea typeface="Open Sans"/>
              <a:cs typeface="Open Sans"/>
            </a:endParaRPr>
          </a:p>
          <a:p>
            <a:r>
              <a:rPr lang="de-DE" b="0">
                <a:ea typeface="+mn-lt"/>
                <a:cs typeface="+mn-lt"/>
              </a:rPr>
              <a:t> ✔ verstehen warum Menschen psychische Störungen entwickeln?</a:t>
            </a:r>
            <a:endParaRPr lang="de-DE">
              <a:ea typeface="Open Sans"/>
              <a:cs typeface="Open Sans"/>
            </a:endParaRPr>
          </a:p>
          <a:p>
            <a:r>
              <a:rPr lang="de-DE" b="0">
                <a:ea typeface="+mn-lt"/>
                <a:cs typeface="+mn-lt"/>
              </a:rPr>
              <a:t> ✔ wissen wie psychische Störungen behandelt oder verhindert werden können?</a:t>
            </a:r>
            <a:endParaRPr lang="de-DE">
              <a:ea typeface="Open Sans"/>
              <a:cs typeface="Open Sans"/>
            </a:endParaRPr>
          </a:p>
          <a:p>
            <a:r>
              <a:rPr lang="de-DE" b="0">
                <a:ea typeface="+mn-lt"/>
                <a:cs typeface="+mn-lt"/>
              </a:rPr>
              <a:t> ✔ verstehen wie klinisch-psychologische Interventionen wirken?</a:t>
            </a:r>
            <a:endParaRPr lang="de-DE"/>
          </a:p>
          <a:p>
            <a:r>
              <a:rPr lang="de-DE" b="0">
                <a:ea typeface="+mn-lt"/>
                <a:cs typeface="+mn-lt"/>
              </a:rPr>
              <a:t> ✔ später in einem der vielfältigen Berufsfelder klinischer Psychologen in der Praxis oder Forschung arbeiten?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14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0B37-73E2-AE68-3B6D-44945E0F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iagramm, Kreis, Reihe enthält.&#10;&#10;KI-generierte Inhalte können fehlerhaft sein.">
            <a:extLst>
              <a:ext uri="{FF2B5EF4-FFF2-40B4-BE49-F238E27FC236}">
                <a16:creationId xmlns:a16="http://schemas.microsoft.com/office/drawing/2014/main" id="{6D9A6ACE-5388-623D-9B7A-7E939551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5" t="599" r="2732" b="120"/>
          <a:stretch>
            <a:fillRect/>
          </a:stretch>
        </p:blipFill>
        <p:spPr>
          <a:xfrm>
            <a:off x="3231716" y="1575179"/>
            <a:ext cx="5637475" cy="4714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7F119-E6F1-F5F9-29B0-1C0920C5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Open Sans"/>
                <a:cs typeface="Open Sans"/>
              </a:rPr>
              <a:t>Klinische Psychologie und Psychotherapie (KPP)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65CF-D728-AAED-74A5-399E722649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2869703" cy="404196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Open Sans"/>
                <a:cs typeface="Open Sans"/>
              </a:rPr>
              <a:t>Berufsfelder </a:t>
            </a:r>
          </a:p>
        </p:txBody>
      </p:sp>
    </p:spTree>
    <p:extLst>
      <p:ext uri="{BB962C8B-B14F-4D97-AF65-F5344CB8AC3E}">
        <p14:creationId xmlns:p14="http://schemas.microsoft.com/office/powerpoint/2010/main" val="4182853755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2022-06_TUD_PPT_16zu9_Vorlage</Template>
  <TotalTime>0</TotalTime>
  <Words>3370</Words>
  <Application>Microsoft Office PowerPoint</Application>
  <PresentationFormat>Breitbild</PresentationFormat>
  <Paragraphs>663</Paragraphs>
  <Slides>53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3" baseType="lpstr">
      <vt:lpstr>Wingdings</vt:lpstr>
      <vt:lpstr>Cambria Math</vt:lpstr>
      <vt:lpstr>Symbol</vt:lpstr>
      <vt:lpstr>Arial</vt:lpstr>
      <vt:lpstr>Univers</vt:lpstr>
      <vt:lpstr>Times New Roman</vt:lpstr>
      <vt:lpstr>Open Sans</vt:lpstr>
      <vt:lpstr>Verdana</vt:lpstr>
      <vt:lpstr>Calibri</vt:lpstr>
      <vt:lpstr>TUD_2018_16zu9</vt:lpstr>
      <vt:lpstr>Masterstudiengänge Psychologie TU Dresden</vt:lpstr>
      <vt:lpstr>Herzlich Willkommen!</vt:lpstr>
      <vt:lpstr>Fahrplan</vt:lpstr>
      <vt:lpstr>Grundlagen</vt:lpstr>
      <vt:lpstr>80%-Bescheinigung und Transcript of Records/Notenübersicht</vt:lpstr>
      <vt:lpstr>Grenzwerte nach Hauptverfahren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Klinische Psychologie und Psychotherapie (KPP)</vt:lpstr>
      <vt:lpstr>Bewerbungsverfahren im Detail</vt:lpstr>
      <vt:lpstr>Bewerbungsverfahren im Detail</vt:lpstr>
      <vt:lpstr>Klinische Psychologie und Psychotherapie (KPP)</vt:lpstr>
      <vt:lpstr>Human Performance in Socio-Technical Systems</vt:lpstr>
      <vt:lpstr>Was sind die Inhalte des Masterstudiums HPSTS? </vt:lpstr>
      <vt:lpstr>Was sind die Inhalte des Masterstudiums HPSTS? </vt:lpstr>
      <vt:lpstr>Beteiligte Professuren</vt:lpstr>
      <vt:lpstr>Warum HPSTS studieren? </vt:lpstr>
      <vt:lpstr>Warum HPSTS studieren?</vt:lpstr>
      <vt:lpstr>Warum HPSTS studieren? </vt:lpstr>
      <vt:lpstr>Einige unserer Absolvent:innen </vt:lpstr>
      <vt:lpstr>Bewerbungsverfahren im Überblick</vt:lpstr>
      <vt:lpstr>Bewerbungsverfahren im Detail</vt:lpstr>
      <vt:lpstr>Bewerbungsverfahren im Detail</vt:lpstr>
      <vt:lpstr>PowerPoint-Präsentation</vt:lpstr>
      <vt:lpstr>Bewerbungsverfahren im Detail</vt:lpstr>
      <vt:lpstr>Bewerbungsverfahren im Detail</vt:lpstr>
      <vt:lpstr>Zusammenfassung und Fristen</vt:lpstr>
      <vt:lpstr>Cognitive Affective Neuroscience (CAN)</vt:lpstr>
      <vt:lpstr>Warum CAN?</vt:lpstr>
      <vt:lpstr>Forschungsprofillinien</vt:lpstr>
      <vt:lpstr>CAN Modulverantwortliche</vt:lpstr>
      <vt:lpstr>CAN Modulübersicht</vt:lpstr>
      <vt:lpstr>Was kann man mit dem CAN Master machen?</vt:lpstr>
      <vt:lpstr>Bewerbungsverfahren im Überblick</vt:lpstr>
      <vt:lpstr>Bewerbungsverfahren im Detail</vt:lpstr>
      <vt:lpstr>Bewerbungsverfahren im Detail</vt:lpstr>
      <vt:lpstr>PowerPoint-Präsentation</vt:lpstr>
      <vt:lpstr>Bewerbungsverfahren im Überblick</vt:lpstr>
      <vt:lpstr>Bewerbungsverfahren im Detail</vt:lpstr>
      <vt:lpstr>Bewerbungsverfahren im Detail</vt:lpstr>
      <vt:lpstr>Qualifikation Psychologische:r Psychotherapeut:in mit M.Sc. CAN?</vt:lpstr>
      <vt:lpstr>Raum für Fragen</vt:lpstr>
      <vt:lpstr>HPSTS – externe Bewerbungen</vt:lpstr>
      <vt:lpstr>HPSTS – externe Bewerbungen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Bewerbung Masterstudiengänge Psychologie TU Dresden</dc:title>
  <dc:subject>Präsentationsvorlage</dc:subject>
  <dc:creator>Vincent Zipper</dc:creator>
  <cp:lastModifiedBy>Vincent Zipper</cp:lastModifiedBy>
  <cp:revision>63</cp:revision>
  <dcterms:created xsi:type="dcterms:W3CDTF">2023-04-21T09:32:08Z</dcterms:created>
  <dcterms:modified xsi:type="dcterms:W3CDTF">2025-06-03T12:58:09Z</dcterms:modified>
</cp:coreProperties>
</file>