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4" r:id="rId2"/>
  </p:sldIdLst>
  <p:sldSz cx="9144000" cy="6858000" type="screen4x3"/>
  <p:notesSz cx="6669088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000" b="1" kern="1200">
        <a:solidFill>
          <a:schemeClr val="bg2"/>
        </a:solidFill>
        <a:latin typeface="Microsoft Sans Serif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b="1" kern="1200">
        <a:solidFill>
          <a:schemeClr val="bg2"/>
        </a:solidFill>
        <a:latin typeface="Microsoft Sans Serif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b="1" kern="1200">
        <a:solidFill>
          <a:schemeClr val="bg2"/>
        </a:solidFill>
        <a:latin typeface="Microsoft Sans Serif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b="1" kern="1200">
        <a:solidFill>
          <a:schemeClr val="bg2"/>
        </a:solidFill>
        <a:latin typeface="Microsoft Sans Serif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b="1" kern="1200">
        <a:solidFill>
          <a:schemeClr val="bg2"/>
        </a:solidFill>
        <a:latin typeface="Microsoft Sans Serif" pitchFamily="34" charset="0"/>
        <a:ea typeface="+mn-ea"/>
        <a:cs typeface="Arial" charset="0"/>
      </a:defRPr>
    </a:lvl5pPr>
    <a:lvl6pPr marL="2286000" algn="l" defTabSz="914400" rtl="0" eaLnBrk="1" latinLnBrk="0" hangingPunct="1">
      <a:defRPr sz="1000" b="1" kern="1200">
        <a:solidFill>
          <a:schemeClr val="bg2"/>
        </a:solidFill>
        <a:latin typeface="Microsoft Sans Serif" pitchFamily="34" charset="0"/>
        <a:ea typeface="+mn-ea"/>
        <a:cs typeface="Arial" charset="0"/>
      </a:defRPr>
    </a:lvl6pPr>
    <a:lvl7pPr marL="2743200" algn="l" defTabSz="914400" rtl="0" eaLnBrk="1" latinLnBrk="0" hangingPunct="1">
      <a:defRPr sz="1000" b="1" kern="1200">
        <a:solidFill>
          <a:schemeClr val="bg2"/>
        </a:solidFill>
        <a:latin typeface="Microsoft Sans Serif" pitchFamily="34" charset="0"/>
        <a:ea typeface="+mn-ea"/>
        <a:cs typeface="Arial" charset="0"/>
      </a:defRPr>
    </a:lvl7pPr>
    <a:lvl8pPr marL="3200400" algn="l" defTabSz="914400" rtl="0" eaLnBrk="1" latinLnBrk="0" hangingPunct="1">
      <a:defRPr sz="1000" b="1" kern="1200">
        <a:solidFill>
          <a:schemeClr val="bg2"/>
        </a:solidFill>
        <a:latin typeface="Microsoft Sans Serif" pitchFamily="34" charset="0"/>
        <a:ea typeface="+mn-ea"/>
        <a:cs typeface="Arial" charset="0"/>
      </a:defRPr>
    </a:lvl8pPr>
    <a:lvl9pPr marL="3657600" algn="l" defTabSz="914400" rtl="0" eaLnBrk="1" latinLnBrk="0" hangingPunct="1">
      <a:defRPr sz="1000" b="1" kern="1200">
        <a:solidFill>
          <a:schemeClr val="bg2"/>
        </a:solidFill>
        <a:latin typeface="Microsoft Sans Serif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minika Dej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2A51"/>
    <a:srgbClr val="FF3300"/>
    <a:srgbClr val="001D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73" autoAdjust="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3" tIns="47752" rIns="95503" bIns="47752" numCol="1" anchor="t" anchorCtr="0" compatLnSpc="1">
            <a:prstTxWarp prst="textNoShape">
              <a:avLst/>
            </a:prstTxWarp>
          </a:bodyPr>
          <a:lstStyle>
            <a:lvl1pPr defTabSz="954088">
              <a:defRPr sz="13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3" tIns="47752" rIns="95503" bIns="47752" numCol="1" anchor="t" anchorCtr="0" compatLnSpc="1">
            <a:prstTxWarp prst="textNoShape">
              <a:avLst/>
            </a:prstTxWarp>
          </a:bodyPr>
          <a:lstStyle>
            <a:lvl1pPr algn="r" defTabSz="954088">
              <a:defRPr sz="13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831"/>
            <a:ext cx="2890838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3" tIns="47752" rIns="95503" bIns="47752" numCol="1" anchor="b" anchorCtr="0" compatLnSpc="1">
            <a:prstTxWarp prst="textNoShape">
              <a:avLst/>
            </a:prstTxWarp>
          </a:bodyPr>
          <a:lstStyle>
            <a:lvl1pPr defTabSz="954088">
              <a:defRPr sz="13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9831"/>
            <a:ext cx="2890838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3" tIns="47752" rIns="95503" bIns="47752" numCol="1" anchor="b" anchorCtr="0" compatLnSpc="1">
            <a:prstTxWarp prst="textNoShape">
              <a:avLst/>
            </a:prstTxWarp>
          </a:bodyPr>
          <a:lstStyle>
            <a:lvl1pPr algn="r" defTabSz="954088">
              <a:defRPr sz="13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6C5EF96-2662-4C94-A05D-C75F76D3B69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3737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3" tIns="47752" rIns="95503" bIns="47752" numCol="1" anchor="t" anchorCtr="0" compatLnSpc="1">
            <a:prstTxWarp prst="textNoShape">
              <a:avLst/>
            </a:prstTxWarp>
          </a:bodyPr>
          <a:lstStyle>
            <a:lvl1pPr defTabSz="954088">
              <a:defRPr sz="13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3" tIns="47752" rIns="95503" bIns="47752" numCol="1" anchor="t" anchorCtr="0" compatLnSpc="1">
            <a:prstTxWarp prst="textNoShape">
              <a:avLst/>
            </a:prstTxWarp>
          </a:bodyPr>
          <a:lstStyle>
            <a:lvl1pPr algn="r" defTabSz="954088">
              <a:defRPr sz="13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6125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5825" y="4714122"/>
            <a:ext cx="4897438" cy="446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3" tIns="47752" rIns="95503" bIns="477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831"/>
            <a:ext cx="2890838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3" tIns="47752" rIns="95503" bIns="47752" numCol="1" anchor="b" anchorCtr="0" compatLnSpc="1">
            <a:prstTxWarp prst="textNoShape">
              <a:avLst/>
            </a:prstTxWarp>
          </a:bodyPr>
          <a:lstStyle>
            <a:lvl1pPr defTabSz="954088">
              <a:defRPr sz="13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831"/>
            <a:ext cx="2890838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3" tIns="47752" rIns="95503" bIns="47752" numCol="1" anchor="b" anchorCtr="0" compatLnSpc="1">
            <a:prstTxWarp prst="textNoShape">
              <a:avLst/>
            </a:prstTxWarp>
          </a:bodyPr>
          <a:lstStyle>
            <a:lvl1pPr algn="r" defTabSz="954088">
              <a:defRPr sz="13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74014040-A18A-41E1-AE2E-8FC66110D9E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8926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rgbClr val="0B2A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44" descr="TU_Logo_90_S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5600" y="438150"/>
            <a:ext cx="19050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982663" y="2703513"/>
            <a:ext cx="7504112" cy="1143000"/>
          </a:xfrm>
        </p:spPr>
        <p:txBody>
          <a:bodyPr tIns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de-DE"/>
              <a:t>Klicken Sie, um das Titelformat zu bearbeiten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638800"/>
            <a:ext cx="7467600" cy="685800"/>
          </a:xfrm>
        </p:spPr>
        <p:txBody>
          <a:bodyPr tIns="0" anchor="ctr"/>
          <a:lstStyle>
            <a:lvl1pPr marL="0" indent="0">
              <a:spcBef>
                <a:spcPct val="0"/>
              </a:spcBef>
              <a:defRPr sz="2400">
                <a:solidFill>
                  <a:schemeClr val="bg1"/>
                </a:solidFill>
              </a:defRPr>
            </a:lvl1pPr>
          </a:lstStyle>
          <a:p>
            <a:r>
              <a:rPr lang="de-DE"/>
              <a:t>Ort, Datum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07175" y="533400"/>
            <a:ext cx="1874838" cy="55626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77900" y="533400"/>
            <a:ext cx="5476875" cy="55626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90600" y="1773238"/>
            <a:ext cx="3657600" cy="4322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00600" y="1773238"/>
            <a:ext cx="3657600" cy="4322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7900" y="533400"/>
            <a:ext cx="750411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773238"/>
            <a:ext cx="7467600" cy="432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die Formate des Vorlagentextes zu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1123950"/>
            <a:ext cx="9144000" cy="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0" y="1000125"/>
            <a:ext cx="9144000" cy="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rgbClr val="001D4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001D4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rgbClr val="001D4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001D4B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001D4B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400">
          <a:solidFill>
            <a:srgbClr val="001D4B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400">
          <a:solidFill>
            <a:srgbClr val="001D4B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400">
          <a:solidFill>
            <a:srgbClr val="001D4B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400">
          <a:solidFill>
            <a:srgbClr val="001D4B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hteck 6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762500" y="662783"/>
            <a:ext cx="4248150" cy="4607718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de-DE" sz="1600" b="1" dirty="0">
                <a:solidFill>
                  <a:schemeClr val="bg1"/>
                </a:solidFill>
              </a:rPr>
              <a:t>Inhalte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de-DE" sz="1600" dirty="0" smtClean="0">
                <a:solidFill>
                  <a:schemeClr val="bg1"/>
                </a:solidFill>
              </a:rPr>
              <a:t>Arbeitssicherheit und Prävention</a:t>
            </a:r>
            <a:endParaRPr lang="de-DE" sz="16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de-DE" sz="1600" dirty="0" err="1" smtClean="0">
                <a:solidFill>
                  <a:schemeClr val="bg1"/>
                </a:solidFill>
              </a:rPr>
              <a:t>Betriebl</a:t>
            </a:r>
            <a:r>
              <a:rPr lang="de-DE" sz="1600" dirty="0" smtClean="0">
                <a:solidFill>
                  <a:schemeClr val="bg1"/>
                </a:solidFill>
              </a:rPr>
              <a:t>. Gesundheitsmanagement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de-DE" sz="1600" dirty="0" smtClean="0">
                <a:solidFill>
                  <a:schemeClr val="bg1"/>
                </a:solidFill>
              </a:rPr>
              <a:t>Fehlzeiten </a:t>
            </a:r>
            <a:r>
              <a:rPr lang="de-DE" sz="1600" dirty="0">
                <a:solidFill>
                  <a:schemeClr val="bg1"/>
                </a:solidFill>
              </a:rPr>
              <a:t>und Präsentismus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de-DE" sz="1600" dirty="0" smtClean="0">
                <a:solidFill>
                  <a:schemeClr val="bg1"/>
                </a:solidFill>
              </a:rPr>
              <a:t>Demographische </a:t>
            </a:r>
            <a:r>
              <a:rPr lang="de-DE" sz="1600" dirty="0" smtClean="0">
                <a:solidFill>
                  <a:schemeClr val="bg1"/>
                </a:solidFill>
              </a:rPr>
              <a:t>Entwicklung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de-DE" sz="1600" dirty="0" smtClean="0">
                <a:solidFill>
                  <a:schemeClr val="bg1"/>
                </a:solidFill>
              </a:rPr>
              <a:t>Ergonomische Arbeitsgestaltung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de-DE" sz="1600" dirty="0" smtClean="0">
                <a:solidFill>
                  <a:schemeClr val="bg1"/>
                </a:solidFill>
              </a:rPr>
              <a:t>Partizipative Arbeitsgestaltung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de-DE" sz="1600" dirty="0" smtClean="0">
                <a:solidFill>
                  <a:schemeClr val="bg1"/>
                </a:solidFill>
              </a:rPr>
              <a:t>Arbeitsorganisation</a:t>
            </a:r>
            <a:r>
              <a:rPr lang="de-DE" sz="1600" dirty="0">
                <a:solidFill>
                  <a:schemeClr val="bg1"/>
                </a:solidFill>
              </a:rPr>
              <a:t>: Job </a:t>
            </a:r>
            <a:r>
              <a:rPr lang="de-DE" sz="1600" dirty="0" smtClean="0">
                <a:solidFill>
                  <a:schemeClr val="bg1"/>
                </a:solidFill>
              </a:rPr>
              <a:t>Rotation / </a:t>
            </a:r>
            <a:r>
              <a:rPr lang="de-DE" sz="1600" dirty="0" err="1">
                <a:solidFill>
                  <a:schemeClr val="bg1"/>
                </a:solidFill>
              </a:rPr>
              <a:t>Enrichment</a:t>
            </a:r>
            <a:r>
              <a:rPr lang="de-DE" sz="1600" dirty="0">
                <a:solidFill>
                  <a:schemeClr val="bg1"/>
                </a:solidFill>
              </a:rPr>
              <a:t>/ </a:t>
            </a:r>
            <a:r>
              <a:rPr lang="de-DE" sz="1600" dirty="0" err="1">
                <a:solidFill>
                  <a:schemeClr val="bg1"/>
                </a:solidFill>
              </a:rPr>
              <a:t>Enlargement</a:t>
            </a:r>
            <a:r>
              <a:rPr lang="de-DE" sz="1600" dirty="0">
                <a:solidFill>
                  <a:schemeClr val="bg1"/>
                </a:solidFill>
              </a:rPr>
              <a:t> </a:t>
            </a:r>
          </a:p>
          <a:p>
            <a:pPr marL="0" indent="0">
              <a:spcBef>
                <a:spcPts val="1200"/>
              </a:spcBef>
              <a:buNone/>
            </a:pPr>
            <a:endParaRPr lang="de-DE" sz="1600" dirty="0" smtClean="0">
              <a:solidFill>
                <a:schemeClr val="bg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de-DE" sz="1600" b="1" dirty="0" smtClean="0">
                <a:solidFill>
                  <a:schemeClr val="bg1"/>
                </a:solidFill>
              </a:rPr>
              <a:t>Termine </a:t>
            </a:r>
            <a:endParaRPr lang="de-DE" sz="1600" dirty="0" smtClean="0">
              <a:solidFill>
                <a:schemeClr val="bg1"/>
              </a:solidFill>
            </a:endParaRPr>
          </a:p>
          <a:p>
            <a:pPr>
              <a:spcBef>
                <a:spcPts val="600"/>
              </a:spcBef>
            </a:pPr>
            <a:r>
              <a:rPr lang="de-DE" sz="1600" dirty="0" smtClean="0">
                <a:solidFill>
                  <a:schemeClr val="bg1"/>
                </a:solidFill>
              </a:rPr>
              <a:t>23.11.2018, </a:t>
            </a:r>
            <a:r>
              <a:rPr lang="de-DE" sz="1600" dirty="0" smtClean="0">
                <a:solidFill>
                  <a:schemeClr val="bg1"/>
                </a:solidFill>
              </a:rPr>
              <a:t>13-17 Uhr (Einführung)</a:t>
            </a:r>
          </a:p>
          <a:p>
            <a:pPr>
              <a:spcBef>
                <a:spcPts val="600"/>
              </a:spcBef>
            </a:pPr>
            <a:r>
              <a:rPr lang="de-DE" sz="1600" dirty="0" smtClean="0">
                <a:solidFill>
                  <a:schemeClr val="bg1"/>
                </a:solidFill>
              </a:rPr>
              <a:t>18.01</a:t>
            </a:r>
            <a:r>
              <a:rPr lang="de-DE" sz="1600" dirty="0">
                <a:solidFill>
                  <a:schemeClr val="bg1"/>
                </a:solidFill>
              </a:rPr>
              <a:t>. und </a:t>
            </a:r>
            <a:r>
              <a:rPr lang="de-DE" sz="1600" dirty="0" smtClean="0">
                <a:solidFill>
                  <a:schemeClr val="bg1"/>
                </a:solidFill>
              </a:rPr>
              <a:t>25.01.2019, </a:t>
            </a:r>
            <a:r>
              <a:rPr lang="de-DE" sz="1600" dirty="0" smtClean="0">
                <a:solidFill>
                  <a:schemeClr val="bg1"/>
                </a:solidFill>
              </a:rPr>
              <a:t/>
            </a:r>
            <a:br>
              <a:rPr lang="de-DE" sz="1600" dirty="0" smtClean="0">
                <a:solidFill>
                  <a:schemeClr val="bg1"/>
                </a:solidFill>
              </a:rPr>
            </a:br>
            <a:r>
              <a:rPr lang="de-DE" sz="1600" dirty="0" smtClean="0">
                <a:solidFill>
                  <a:schemeClr val="bg1"/>
                </a:solidFill>
              </a:rPr>
              <a:t>jeweils </a:t>
            </a:r>
            <a:r>
              <a:rPr lang="de-DE" sz="1600" dirty="0">
                <a:solidFill>
                  <a:schemeClr val="bg1"/>
                </a:solidFill>
              </a:rPr>
              <a:t>10-18 Uhr (</a:t>
            </a:r>
            <a:r>
              <a:rPr lang="de-DE" sz="1600" dirty="0" smtClean="0">
                <a:solidFill>
                  <a:schemeClr val="bg1"/>
                </a:solidFill>
              </a:rPr>
              <a:t>Seminar)</a:t>
            </a:r>
            <a:endParaRPr lang="de-DE" sz="1600" dirty="0">
              <a:solidFill>
                <a:schemeClr val="bg1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de-DE" sz="1100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de-DE" sz="1100" b="1" dirty="0">
                <a:solidFill>
                  <a:schemeClr val="bg1"/>
                </a:solidFill>
                <a:cs typeface="Arial" charset="0"/>
              </a:rPr>
              <a:t/>
            </a:r>
            <a:br>
              <a:rPr lang="de-DE" sz="1100" b="1" dirty="0">
                <a:solidFill>
                  <a:schemeClr val="bg1"/>
                </a:solidFill>
                <a:cs typeface="Arial" charset="0"/>
              </a:rPr>
            </a:br>
            <a:endParaRPr lang="de-DE" sz="1100" b="1" dirty="0">
              <a:solidFill>
                <a:schemeClr val="bg1"/>
              </a:solidFill>
              <a:cs typeface="Arial" charset="0"/>
            </a:endParaRPr>
          </a:p>
          <a:p>
            <a:pPr>
              <a:lnSpc>
                <a:spcPct val="80000"/>
              </a:lnSpc>
            </a:pPr>
            <a:endParaRPr lang="de-DE" sz="1100" b="1" dirty="0">
              <a:solidFill>
                <a:schemeClr val="bg1"/>
              </a:solidFill>
              <a:cs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de-DE" sz="1100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endParaRPr lang="de-DE" sz="1100" b="1" dirty="0">
              <a:solidFill>
                <a:schemeClr val="bg1"/>
              </a:solidFill>
              <a:cs typeface="Arial" charset="0"/>
            </a:endParaRPr>
          </a:p>
          <a:p>
            <a:pPr>
              <a:lnSpc>
                <a:spcPct val="80000"/>
              </a:lnSpc>
            </a:pPr>
            <a:endParaRPr lang="de-DE" sz="1100" b="1" dirty="0">
              <a:solidFill>
                <a:schemeClr val="bg1"/>
              </a:solidFill>
              <a:cs typeface="Arial" charset="0"/>
            </a:endParaRPr>
          </a:p>
          <a:p>
            <a:pPr>
              <a:lnSpc>
                <a:spcPct val="80000"/>
              </a:lnSpc>
            </a:pPr>
            <a:endParaRPr lang="de-DE" sz="1100" b="1" dirty="0">
              <a:solidFill>
                <a:schemeClr val="bg1"/>
              </a:solidFill>
              <a:cs typeface="Arial" charset="0"/>
            </a:endParaRPr>
          </a:p>
          <a:p>
            <a:pPr>
              <a:lnSpc>
                <a:spcPct val="80000"/>
              </a:lnSpc>
            </a:pPr>
            <a:endParaRPr lang="de-DE" sz="11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381000" y="1700213"/>
            <a:ext cx="876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anchor="ctr"/>
          <a:lstStyle/>
          <a:p>
            <a:pPr algn="ctr"/>
            <a:r>
              <a:rPr lang="de-DE" sz="2400" b="0">
                <a:solidFill>
                  <a:schemeClr val="bg1"/>
                </a:solidFill>
                <a:latin typeface="Verdana" pitchFamily="34" charset="0"/>
              </a:rPr>
              <a:t/>
            </a:r>
            <a:br>
              <a:rPr lang="de-DE" sz="2400" b="0">
                <a:solidFill>
                  <a:schemeClr val="bg1"/>
                </a:solidFill>
                <a:latin typeface="Verdana" pitchFamily="34" charset="0"/>
              </a:rPr>
            </a:br>
            <a:r>
              <a:rPr lang="de-DE" sz="2400" b="0">
                <a:solidFill>
                  <a:schemeClr val="bg1"/>
                </a:solidFill>
                <a:latin typeface="Verdana" pitchFamily="34" charset="0"/>
              </a:rPr>
              <a:t/>
            </a:r>
            <a:br>
              <a:rPr lang="de-DE" sz="2400" b="0">
                <a:solidFill>
                  <a:schemeClr val="bg1"/>
                </a:solidFill>
                <a:latin typeface="Verdana" pitchFamily="34" charset="0"/>
              </a:rPr>
            </a:br>
            <a:r>
              <a:rPr lang="de-DE" sz="1600" b="0">
                <a:solidFill>
                  <a:schemeClr val="bg1"/>
                </a:solidFill>
                <a:latin typeface="Verdana" pitchFamily="34" charset="0"/>
              </a:rPr>
              <a:t/>
            </a:r>
            <a:br>
              <a:rPr lang="de-DE" sz="1600" b="0">
                <a:solidFill>
                  <a:schemeClr val="bg1"/>
                </a:solidFill>
                <a:latin typeface="Verdana" pitchFamily="34" charset="0"/>
              </a:rPr>
            </a:br>
            <a:r>
              <a:rPr lang="de-DE" sz="1600" b="0">
                <a:solidFill>
                  <a:schemeClr val="bg1"/>
                </a:solidFill>
                <a:latin typeface="Verdana" pitchFamily="34" charset="0"/>
              </a:rPr>
              <a:t/>
            </a:r>
            <a:br>
              <a:rPr lang="de-DE" sz="1600" b="0">
                <a:solidFill>
                  <a:schemeClr val="bg1"/>
                </a:solidFill>
                <a:latin typeface="Verdana" pitchFamily="34" charset="0"/>
              </a:rPr>
            </a:br>
            <a:endParaRPr lang="de-DE" sz="1600" b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95288" y="620688"/>
            <a:ext cx="4104704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t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de-DE" sz="2000" kern="0" dirty="0" smtClean="0">
                <a:solidFill>
                  <a:srgbClr val="001D4B"/>
                </a:solidFill>
              </a:rPr>
              <a:t>Wahlpflichtbereich </a:t>
            </a:r>
            <a:br>
              <a:rPr lang="de-DE" sz="2000" kern="0" dirty="0" smtClean="0">
                <a:solidFill>
                  <a:srgbClr val="001D4B"/>
                </a:solidFill>
              </a:rPr>
            </a:br>
            <a:r>
              <a:rPr lang="de-DE" sz="2000" kern="0" dirty="0" smtClean="0">
                <a:solidFill>
                  <a:srgbClr val="001D4B"/>
                </a:solidFill>
              </a:rPr>
              <a:t>Public </a:t>
            </a:r>
            <a:r>
              <a:rPr lang="de-DE" sz="2000" kern="0" dirty="0" err="1" smtClean="0">
                <a:solidFill>
                  <a:srgbClr val="001D4B"/>
                </a:solidFill>
              </a:rPr>
              <a:t>Health</a:t>
            </a:r>
            <a:r>
              <a:rPr lang="de-DE" sz="2000" kern="0" dirty="0" smtClean="0">
                <a:solidFill>
                  <a:srgbClr val="001D4B"/>
                </a:solidFill>
              </a:rPr>
              <a:t/>
            </a:r>
            <a:br>
              <a:rPr lang="de-DE" sz="2000" kern="0" dirty="0" smtClean="0">
                <a:solidFill>
                  <a:srgbClr val="001D4B"/>
                </a:solidFill>
              </a:rPr>
            </a:br>
            <a:r>
              <a:rPr lang="de-DE" sz="2000" kern="0" dirty="0" smtClean="0">
                <a:solidFill>
                  <a:srgbClr val="001D4B"/>
                </a:solidFill>
              </a:rPr>
              <a:t>(Blockseminar)</a:t>
            </a:r>
            <a:endParaRPr lang="de-DE" sz="2000" kern="0" dirty="0">
              <a:solidFill>
                <a:srgbClr val="001D4B"/>
              </a:solidFill>
            </a:endParaRPr>
          </a:p>
          <a:p>
            <a:pPr>
              <a:defRPr/>
            </a:pPr>
            <a:endParaRPr lang="de-DE" sz="2000" kern="0" dirty="0">
              <a:solidFill>
                <a:srgbClr val="001D4B"/>
              </a:solidFill>
            </a:endParaRPr>
          </a:p>
          <a:p>
            <a:pPr>
              <a:defRPr/>
            </a:pPr>
            <a:r>
              <a:rPr lang="de-DE" sz="2000" kern="0" dirty="0" smtClean="0">
                <a:solidFill>
                  <a:srgbClr val="001D4B"/>
                </a:solidFill>
              </a:rPr>
              <a:t>Prof. Dr</a:t>
            </a:r>
            <a:r>
              <a:rPr lang="de-DE" sz="2000" kern="0" dirty="0" smtClean="0">
                <a:solidFill>
                  <a:srgbClr val="001D4B"/>
                </a:solidFill>
              </a:rPr>
              <a:t>. Lars Fritzsche</a:t>
            </a:r>
            <a:br>
              <a:rPr lang="de-DE" sz="2000" kern="0" dirty="0" smtClean="0">
                <a:solidFill>
                  <a:srgbClr val="001D4B"/>
                </a:solidFill>
              </a:rPr>
            </a:br>
            <a:r>
              <a:rPr lang="de-DE" sz="2000" b="0" kern="0" dirty="0">
                <a:solidFill>
                  <a:srgbClr val="001D4B"/>
                </a:solidFill>
              </a:rPr>
              <a:t>(Fachbereichsleiter </a:t>
            </a:r>
            <a:r>
              <a:rPr lang="de-DE" sz="2000" b="0" kern="0" dirty="0" smtClean="0">
                <a:solidFill>
                  <a:srgbClr val="001D4B"/>
                </a:solidFill>
              </a:rPr>
              <a:t>Ergonomie, </a:t>
            </a:r>
            <a:endParaRPr lang="de-DE" sz="2000" b="0" kern="0" dirty="0">
              <a:solidFill>
                <a:srgbClr val="001D4B"/>
              </a:solidFill>
            </a:endParaRPr>
          </a:p>
          <a:p>
            <a:pPr>
              <a:defRPr/>
            </a:pPr>
            <a:r>
              <a:rPr lang="de-DE" sz="2000" b="0" kern="0" dirty="0" smtClean="0">
                <a:solidFill>
                  <a:srgbClr val="001D4B"/>
                </a:solidFill>
              </a:rPr>
              <a:t> </a:t>
            </a:r>
            <a:r>
              <a:rPr lang="de-DE" sz="2000" b="0" kern="0" dirty="0" err="1" smtClean="0">
                <a:solidFill>
                  <a:srgbClr val="001D4B"/>
                </a:solidFill>
              </a:rPr>
              <a:t>imk</a:t>
            </a:r>
            <a:r>
              <a:rPr lang="de-DE" sz="2000" b="0" kern="0" dirty="0" smtClean="0">
                <a:solidFill>
                  <a:srgbClr val="001D4B"/>
                </a:solidFill>
              </a:rPr>
              <a:t> </a:t>
            </a:r>
            <a:r>
              <a:rPr lang="de-DE" sz="2000" b="0" kern="0" dirty="0" err="1">
                <a:solidFill>
                  <a:srgbClr val="001D4B"/>
                </a:solidFill>
              </a:rPr>
              <a:t>automotive</a:t>
            </a:r>
            <a:r>
              <a:rPr lang="de-DE" sz="2000" b="0" kern="0" dirty="0">
                <a:solidFill>
                  <a:srgbClr val="001D4B"/>
                </a:solidFill>
              </a:rPr>
              <a:t> </a:t>
            </a:r>
            <a:r>
              <a:rPr lang="de-DE" sz="2000" b="0" kern="0" dirty="0" smtClean="0">
                <a:solidFill>
                  <a:srgbClr val="001D4B"/>
                </a:solidFill>
              </a:rPr>
              <a:t>GmbH)</a:t>
            </a:r>
            <a:endParaRPr lang="de-DE" sz="2000" kern="0" dirty="0">
              <a:solidFill>
                <a:srgbClr val="001D4B"/>
              </a:solidFill>
            </a:endParaRPr>
          </a:p>
        </p:txBody>
      </p:sp>
      <p:pic>
        <p:nvPicPr>
          <p:cNvPr id="10" name="Picture 2" descr="C:\Users\larsf\Documents\FB Ergonomie\Vorstellung FB-Ergo\Bilder\Lars_Fritzsche.jpg"/>
          <p:cNvPicPr>
            <a:picLocks noChangeAspect="1" noChangeArrowheads="1"/>
          </p:cNvPicPr>
          <p:nvPr/>
        </p:nvPicPr>
        <p:blipFill>
          <a:blip r:embed="rId2"/>
          <a:srcRect l="3357" t="6790" b="18961"/>
          <a:stretch>
            <a:fillRect/>
          </a:stretch>
        </p:blipFill>
        <p:spPr bwMode="auto">
          <a:xfrm>
            <a:off x="395288" y="3133576"/>
            <a:ext cx="1938877" cy="2239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bohne\Downloads\mercury-thermometer-and-a-snowflak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999" y="129419"/>
            <a:ext cx="912489" cy="912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715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UD_Master">
  <a:themeElements>
    <a:clrScheme name="TUD_Master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UD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0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Microsoft Sans Serif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0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Microsoft Sans Serif" pitchFamily="34" charset="0"/>
          </a:defRPr>
        </a:defPPr>
      </a:lstStyle>
    </a:lnDef>
  </a:objectDefaults>
  <a:extraClrSchemeLst>
    <a:extraClrScheme>
      <a:clrScheme name="TUD_Mas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D_Mas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D_Mas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D_Mas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D_Mas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D_Mas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D_Mas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TUD_Master</Template>
  <TotalTime>0</TotalTime>
  <Words>38</Words>
  <Application>Microsoft Office PowerPoint</Application>
  <PresentationFormat>Bildschirmpräsentation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Microsoft Sans Serif</vt:lpstr>
      <vt:lpstr>Times New Roman</vt:lpstr>
      <vt:lpstr>Verdana</vt:lpstr>
      <vt:lpstr>TUD_Master</vt:lpstr>
      <vt:lpstr>PowerPoint-Präsentation</vt:lpstr>
    </vt:vector>
  </TitlesOfParts>
  <Company>TUD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Verhandlungsautonomie und Eigenverantwortung  für innovatives Handeln in gesunden Organisationen  - Promotionsvorhaben -</dc:title>
  <dc:creator>huettges</dc:creator>
  <cp:lastModifiedBy>Lars Fritzsche</cp:lastModifiedBy>
  <cp:revision>155</cp:revision>
  <cp:lastPrinted>2015-10-01T10:31:51Z</cp:lastPrinted>
  <dcterms:created xsi:type="dcterms:W3CDTF">2006-05-31T11:49:59Z</dcterms:created>
  <dcterms:modified xsi:type="dcterms:W3CDTF">2018-09-14T21:18:10Z</dcterms:modified>
</cp:coreProperties>
</file>