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65" r:id="rId1"/>
  </p:sldMasterIdLst>
  <p:sldIdLst>
    <p:sldId id="270" r:id="rId2"/>
    <p:sldId id="256" r:id="rId3"/>
    <p:sldId id="265" r:id="rId4"/>
    <p:sldId id="257" r:id="rId5"/>
    <p:sldId id="259" r:id="rId6"/>
    <p:sldId id="258" r:id="rId7"/>
    <p:sldId id="263" r:id="rId8"/>
    <p:sldId id="260" r:id="rId9"/>
    <p:sldId id="267" r:id="rId10"/>
    <p:sldId id="261" r:id="rId11"/>
    <p:sldId id="268" r:id="rId12"/>
    <p:sldId id="262" r:id="rId13"/>
    <p:sldId id="269" r:id="rId14"/>
    <p:sldId id="272" r:id="rId15"/>
  </p:sldIdLst>
  <p:sldSz cx="9144000" cy="6858000" type="screen4x3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1628" autoAdjust="0"/>
  </p:normalViewPr>
  <p:slideViewPr>
    <p:cSldViewPr snapToGrid="0">
      <p:cViewPr varScale="1">
        <p:scale>
          <a:sx n="79" d="100"/>
          <a:sy n="79" d="100"/>
        </p:scale>
        <p:origin x="1263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980790"/>
            <a:ext cx="9144000" cy="5877210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6763" y="4494770"/>
            <a:ext cx="7981949" cy="12392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2420838"/>
            <a:ext cx="7981949" cy="828675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982794"/>
            <a:ext cx="9144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66763" y="3392202"/>
            <a:ext cx="7981949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20" y="328250"/>
            <a:ext cx="1028282" cy="46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7" y="349731"/>
            <a:ext cx="1489206" cy="4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949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16000"/>
            <a:ext cx="9144000" cy="5076825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3329274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092824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8062967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3"/>
            <a:ext cx="9144000" cy="6092822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6035" y="3387259"/>
            <a:ext cx="7935515" cy="1198491"/>
          </a:xfrm>
        </p:spPr>
        <p:txBody>
          <a:bodyPr/>
          <a:lstStyle>
            <a:lvl1pPr>
              <a:defRPr sz="32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381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61" y="330108"/>
            <a:ext cx="1101035" cy="54457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8" y="349751"/>
            <a:ext cx="1323000" cy="51204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0" y="1204913"/>
            <a:ext cx="9144000" cy="5653089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62107" y="2852117"/>
            <a:ext cx="1242456" cy="184666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662079" y="3835706"/>
            <a:ext cx="2846933" cy="369332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62079" y="5028237"/>
            <a:ext cx="5945346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106" y="3138046"/>
            <a:ext cx="2247667" cy="184666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2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078" y="4375610"/>
            <a:ext cx="3495059" cy="369332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3pPr marL="54000" indent="0">
              <a:buNone/>
              <a:defRPr/>
            </a:lvl3pPr>
            <a:lvl4pPr marL="135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106" y="5312642"/>
            <a:ext cx="4602029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18.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98422606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6763" y="4494770"/>
            <a:ext cx="7981949" cy="12392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66763" y="2420838"/>
            <a:ext cx="7981949" cy="828675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6763" y="3392202"/>
            <a:ext cx="7981949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983270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154724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20" y="328250"/>
            <a:ext cx="1028282" cy="468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7" y="349731"/>
            <a:ext cx="1489206" cy="4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6761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385763" y="1484313"/>
            <a:ext cx="8373201" cy="4249738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585407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41800" y="1484313"/>
            <a:ext cx="4506913" cy="42497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395286" y="1484313"/>
            <a:ext cx="3739175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00526" y="2943181"/>
            <a:ext cx="3733324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400526" y="4402050"/>
            <a:ext cx="3733325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2643310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624388" y="1484313"/>
            <a:ext cx="4134577" cy="4249738"/>
          </a:xfrm>
          <a:ln w="6350">
            <a:solidFill>
              <a:schemeClr val="bg2"/>
            </a:solidFill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85764" y="1484314"/>
            <a:ext cx="4133850" cy="42497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77012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4133850" cy="42497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24388" y="1484314"/>
            <a:ext cx="4133850" cy="42497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89334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2590800" cy="42497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5793945" y="1484314"/>
            <a:ext cx="2587625" cy="42497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3084513" y="1484314"/>
            <a:ext cx="2590800" cy="42497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97585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624388" y="368299"/>
            <a:ext cx="4124326" cy="8286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385763" y="1484314"/>
            <a:ext cx="4133850" cy="42497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24388" y="1484314"/>
            <a:ext cx="4133850" cy="42497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288" y="367505"/>
            <a:ext cx="4124326" cy="82946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176316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48172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5287" y="341833"/>
            <a:ext cx="8363677" cy="8122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5763" y="1484313"/>
            <a:ext cx="8373201" cy="424973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312987" y="6275708"/>
            <a:ext cx="41338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bg2"/>
                </a:solidFill>
              </a:rPr>
              <a:t>Fakultätsspezifische ERASMUS Infoveranstaltung</a:t>
            </a:r>
          </a:p>
          <a:p>
            <a:pPr algn="l"/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Fakultät Psychologie </a:t>
            </a:r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Dresden // 11.12.2023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556376" y="6275708"/>
            <a:ext cx="69190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86" y="6273051"/>
            <a:ext cx="870085" cy="396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4" y="6288296"/>
            <a:ext cx="1135856" cy="33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0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6000" indent="-324000" algn="l" defTabSz="914400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6000" indent="-216000" algn="l" defTabSz="914400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6000" indent="-179388" algn="l" defTabSz="914400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75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75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73">
          <p15:clr>
            <a:srgbClr val="F26B43"/>
          </p15:clr>
        </p15:guide>
        <p15:guide id="3" pos="243">
          <p15:clr>
            <a:srgbClr val="F26B43"/>
          </p15:clr>
        </p15:guide>
        <p15:guide id="4" pos="660">
          <p15:clr>
            <a:srgbClr val="F26B43"/>
          </p15:clr>
        </p15:guide>
        <p15:guide id="5" pos="726">
          <p15:clr>
            <a:srgbClr val="F26B43"/>
          </p15:clr>
        </p15:guide>
        <p15:guide id="6" pos="1146">
          <p15:clr>
            <a:srgbClr val="F26B43"/>
          </p15:clr>
        </p15:guide>
        <p15:guide id="7" pos="1212">
          <p15:clr>
            <a:srgbClr val="F26B43"/>
          </p15:clr>
        </p15:guide>
        <p15:guide id="8" pos="1701">
          <p15:clr>
            <a:srgbClr val="F26B43"/>
          </p15:clr>
        </p15:guide>
        <p15:guide id="9" pos="1632">
          <p15:clr>
            <a:srgbClr val="F26B43"/>
          </p15:clr>
        </p15:guide>
        <p15:guide id="10" pos="2184">
          <p15:clr>
            <a:srgbClr val="F26B43"/>
          </p15:clr>
        </p15:guide>
        <p15:guide id="11" pos="2117">
          <p15:clr>
            <a:srgbClr val="F26B43"/>
          </p15:clr>
        </p15:guide>
        <p15:guide id="12" pos="2604">
          <p15:clr>
            <a:srgbClr val="F26B43"/>
          </p15:clr>
        </p15:guide>
        <p15:guide id="13" pos="2672">
          <p15:clr>
            <a:srgbClr val="F26B43"/>
          </p15:clr>
        </p15:guide>
        <p15:guide id="14" pos="3089">
          <p15:clr>
            <a:srgbClr val="F26B43"/>
          </p15:clr>
        </p15:guide>
        <p15:guide id="15" pos="3158">
          <p15:clr>
            <a:srgbClr val="F26B43"/>
          </p15:clr>
        </p15:guide>
        <p15:guide id="16" pos="3575">
          <p15:clr>
            <a:srgbClr val="F26B43"/>
          </p15:clr>
        </p15:guide>
        <p15:guide id="17" pos="3642">
          <p15:clr>
            <a:srgbClr val="F26B43"/>
          </p15:clr>
        </p15:guide>
        <p15:guide id="18" pos="3887">
          <p15:clr>
            <a:srgbClr val="F26B43"/>
          </p15:clr>
        </p15:guide>
        <p15:guide id="19" pos="3818">
          <p15:clr>
            <a:srgbClr val="F26B43"/>
          </p15:clr>
        </p15:guide>
        <p15:guide id="20" pos="4061">
          <p15:clr>
            <a:srgbClr val="F26B43"/>
          </p15:clr>
        </p15:guide>
        <p15:guide id="21" pos="4130">
          <p15:clr>
            <a:srgbClr val="F26B43"/>
          </p15:clr>
        </p15:guide>
        <p15:guide id="22" pos="4545">
          <p15:clr>
            <a:srgbClr val="F26B43"/>
          </p15:clr>
        </p15:guide>
        <p15:guide id="23" pos="4614">
          <p15:clr>
            <a:srgbClr val="F26B43"/>
          </p15:clr>
        </p15:guide>
        <p15:guide id="24" pos="5031">
          <p15:clr>
            <a:srgbClr val="F26B43"/>
          </p15:clr>
        </p15:guide>
        <p15:guide id="25" pos="5100">
          <p15:clr>
            <a:srgbClr val="F26B43"/>
          </p15:clr>
        </p15:guide>
        <p15:guide id="26" pos="5586">
          <p15:clr>
            <a:srgbClr val="F26B43"/>
          </p15:clr>
        </p15:guide>
        <p15:guide id="27" pos="5517">
          <p15:clr>
            <a:srgbClr val="F26B43"/>
          </p15:clr>
        </p15:guide>
        <p15:guide id="30" orient="horz" pos="727">
          <p15:clr>
            <a:srgbClr val="F26B43"/>
          </p15:clr>
        </p15:guide>
        <p15:guide id="31" pos="416">
          <p15:clr>
            <a:srgbClr val="F26B43"/>
          </p15:clr>
        </p15:guide>
        <p15:guide id="32" pos="483">
          <p15:clr>
            <a:srgbClr val="F26B43"/>
          </p15:clr>
        </p15:guide>
        <p15:guide id="33" pos="903">
          <p15:clr>
            <a:srgbClr val="F26B43"/>
          </p15:clr>
        </p15:guide>
        <p15:guide id="34" pos="971">
          <p15:clr>
            <a:srgbClr val="F26B43"/>
          </p15:clr>
        </p15:guide>
        <p15:guide id="35" pos="1389">
          <p15:clr>
            <a:srgbClr val="F26B43"/>
          </p15:clr>
        </p15:guide>
        <p15:guide id="36" pos="1457">
          <p15:clr>
            <a:srgbClr val="F26B43"/>
          </p15:clr>
        </p15:guide>
        <p15:guide id="37" pos="1875">
          <p15:clr>
            <a:srgbClr val="F26B43"/>
          </p15:clr>
        </p15:guide>
        <p15:guide id="38" pos="1941">
          <p15:clr>
            <a:srgbClr val="F26B43"/>
          </p15:clr>
        </p15:guide>
        <p15:guide id="39" pos="2358">
          <p15:clr>
            <a:srgbClr val="F26B43"/>
          </p15:clr>
        </p15:guide>
        <p15:guide id="40" pos="2429">
          <p15:clr>
            <a:srgbClr val="F26B43"/>
          </p15:clr>
        </p15:guide>
        <p15:guide id="41" pos="2847">
          <p15:clr>
            <a:srgbClr val="F26B43"/>
          </p15:clr>
        </p15:guide>
        <p15:guide id="42" pos="2913">
          <p15:clr>
            <a:srgbClr val="F26B43"/>
          </p15:clr>
        </p15:guide>
        <p15:guide id="43" pos="3330">
          <p15:clr>
            <a:srgbClr val="F26B43"/>
          </p15:clr>
        </p15:guide>
        <p15:guide id="44" pos="3398">
          <p15:clr>
            <a:srgbClr val="F26B43"/>
          </p15:clr>
        </p15:guide>
        <p15:guide id="45" pos="4302">
          <p15:clr>
            <a:srgbClr val="F26B43"/>
          </p15:clr>
        </p15:guide>
        <p15:guide id="46" pos="4373">
          <p15:clr>
            <a:srgbClr val="F26B43"/>
          </p15:clr>
        </p15:guide>
        <p15:guide id="47" pos="4787">
          <p15:clr>
            <a:srgbClr val="F26B43"/>
          </p15:clr>
        </p15:guide>
        <p15:guide id="48" pos="4859">
          <p15:clr>
            <a:srgbClr val="F26B43"/>
          </p15:clr>
        </p15:guide>
        <p15:guide id="49" pos="5274">
          <p15:clr>
            <a:srgbClr val="F26B43"/>
          </p15:clr>
        </p15:guide>
        <p15:guide id="50" pos="5345">
          <p15:clr>
            <a:srgbClr val="F26B43"/>
          </p15:clr>
        </p15:guide>
        <p15:guide id="51" orient="horz" pos="3612">
          <p15:clr>
            <a:srgbClr val="F26B43"/>
          </p15:clr>
        </p15:guide>
        <p15:guide id="52" orient="horz" pos="3838">
          <p15:clr>
            <a:srgbClr val="F26B43"/>
          </p15:clr>
        </p15:guide>
        <p15:guide id="53" orient="horz" pos="935">
          <p15:clr>
            <a:srgbClr val="F26B43"/>
          </p15:clr>
        </p15:guide>
        <p15:guide id="58" orient="horz" pos="221">
          <p15:clr>
            <a:srgbClr val="F26B43"/>
          </p15:clr>
        </p15:guide>
        <p15:guide id="59" orient="horz" pos="3962">
          <p15:clr>
            <a:srgbClr val="F26B43"/>
          </p15:clr>
        </p15:guide>
        <p15:guide id="60" orient="horz" pos="4167">
          <p15:clr>
            <a:srgbClr val="F26B43"/>
          </p15:clr>
        </p15:guide>
        <p15:guide id="61" orient="horz" pos="619">
          <p15:clr>
            <a:srgbClr val="F26B43"/>
          </p15:clr>
        </p15:guide>
        <p15:guide id="62" orient="horz" pos="490">
          <p15:clr>
            <a:srgbClr val="F26B43"/>
          </p15:clr>
        </p15:guide>
        <p15:guide id="63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?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dirty="0"/>
              <a:t>International Office: </a:t>
            </a:r>
            <a:r>
              <a:rPr lang="de-DE" sz="2000" b="1" dirty="0"/>
              <a:t>Kerstin Unger </a:t>
            </a:r>
          </a:p>
          <a:p>
            <a:r>
              <a:rPr lang="de-DE" sz="2000" dirty="0"/>
              <a:t>Leonardo-Büro Sachsen: </a:t>
            </a:r>
            <a:r>
              <a:rPr lang="de-DE" sz="2000" b="1" dirty="0"/>
              <a:t>Thorsten Poppinga </a:t>
            </a:r>
          </a:p>
          <a:p>
            <a:endParaRPr lang="de-DE" sz="2000" b="1" dirty="0"/>
          </a:p>
          <a:p>
            <a:r>
              <a:rPr lang="de-DE" sz="2000" b="1" dirty="0"/>
              <a:t>Ψ- </a:t>
            </a:r>
            <a:r>
              <a:rPr lang="de-DE" sz="2000" dirty="0"/>
              <a:t>ERASMUS Tutorinnen: </a:t>
            </a:r>
            <a:r>
              <a:rPr lang="de-DE" sz="2000" b="1" dirty="0"/>
              <a:t>Eva Helminger &amp; Julia Vogel (</a:t>
            </a:r>
            <a:r>
              <a:rPr lang="de-DE" sz="2000" b="1" dirty="0" err="1"/>
              <a:t>Testimonial</a:t>
            </a:r>
            <a:r>
              <a:rPr lang="de-DE" sz="2000" b="1" dirty="0"/>
              <a:t>) </a:t>
            </a:r>
          </a:p>
          <a:p>
            <a:r>
              <a:rPr lang="de-DE" sz="2000" b="1" dirty="0"/>
              <a:t>Ψ- </a:t>
            </a:r>
            <a:r>
              <a:rPr lang="de-DE" sz="2000" dirty="0"/>
              <a:t>ERASMUS </a:t>
            </a:r>
            <a:r>
              <a:rPr lang="de-DE" sz="2000" dirty="0" err="1"/>
              <a:t>Koordinator:in</a:t>
            </a:r>
            <a:r>
              <a:rPr lang="de-DE" sz="2000" dirty="0"/>
              <a:t>: </a:t>
            </a:r>
            <a:r>
              <a:rPr lang="de-DE" sz="2000" b="1" dirty="0"/>
              <a:t>Philipp Kruse &amp; Judith Josupeit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2965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39520-7AEF-B9EE-FCD3-DDCE589D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4. Motivationsschreiben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CDCB7C-53AB-EB8E-BC7E-0B0C9F989C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kurze Anrede an den zuständige/n Koordinator/Koordinatorin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Beweggründe für diese Uni (oder bei keiner Präferenz für alle Wünsche)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Vorbereitung für den Aufenthalt (z.B. Sprachkurs in Landessprache)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Fachliche Schwerpunkte an Partneruniversität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Aktivitäten/Verbindungen zum Zielland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Interkulturelles Wissen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Motivation &amp; Begründung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06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</a:t>
            </a:r>
            <a:r>
              <a:rPr lang="de-DE" dirty="0"/>
              <a:t> Entwurf des Learning Agreements</a:t>
            </a:r>
            <a:br>
              <a:rPr lang="de-DE" dirty="0"/>
            </a:br>
            <a:r>
              <a:rPr lang="en-US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Mind. für Erstwunsch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Umfang 30 ECTS pro Semester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Mind. die Hälfte der ECTS Psychologie (nahe) Module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Unterschrift von </a:t>
            </a:r>
            <a:r>
              <a:rPr lang="de-DE" sz="2000" dirty="0" err="1"/>
              <a:t>Koordinator:in</a:t>
            </a:r>
            <a:r>
              <a:rPr lang="de-DE" sz="2000" dirty="0"/>
              <a:t> </a:t>
            </a:r>
            <a:r>
              <a:rPr lang="de-DE" sz="2000" b="1" dirty="0"/>
              <a:t>noch nicht </a:t>
            </a:r>
            <a:r>
              <a:rPr lang="de-DE" sz="2000" dirty="0"/>
              <a:t>notwendig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688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F9243-BEF0-D452-FBB9-F623F203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Kriterien bei der Auswahl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76A3E9-DF9A-4C99-946E-4FA0743C58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+mn-lt"/>
              </a:rPr>
              <a:t>Vollständigkeit der Bewerbungsunterlagen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Sprachkenntnisse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Motivation &amp; Begründung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Akademische Leistung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+mn-lt"/>
              </a:rPr>
              <a:t>Ehrenamtliches/gesellschaftliches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Interkulturelles Wissen und Vorbereitung für den Aufenthalt an der </a:t>
            </a:r>
            <a:r>
              <a:rPr lang="de-DE" sz="2000" dirty="0" err="1">
                <a:solidFill>
                  <a:schemeClr val="tx1"/>
                </a:solidFill>
                <a:latin typeface="+mn-lt"/>
              </a:rPr>
              <a:t>Gastuni</a:t>
            </a: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0823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3" y="672033"/>
            <a:ext cx="8363677" cy="812280"/>
          </a:xfrm>
        </p:spPr>
        <p:txBody>
          <a:bodyPr/>
          <a:lstStyle/>
          <a:p>
            <a:pPr algn="ctr"/>
            <a:r>
              <a:rPr lang="en-US" dirty="0" err="1"/>
              <a:t>Zeit</a:t>
            </a:r>
            <a:r>
              <a:rPr lang="en-US" dirty="0"/>
              <a:t> für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Interaktive Schaltfläche: Hilfe 3">
            <a:hlinkClick r:id="" action="ppaction://noaction" highlightClick="1"/>
          </p:cNvPr>
          <p:cNvSpPr/>
          <p:nvPr/>
        </p:nvSpPr>
        <p:spPr>
          <a:xfrm>
            <a:off x="1703038" y="1115602"/>
            <a:ext cx="5738649" cy="498715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662107" y="2852117"/>
            <a:ext cx="3308855" cy="184666"/>
          </a:xfrm>
        </p:spPr>
        <p:txBody>
          <a:bodyPr/>
          <a:lstStyle/>
          <a:p>
            <a:r>
              <a:rPr lang="de-DE"/>
              <a:t>Dezernat 7 – Strategie und Kommunikation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53627" y="3734030"/>
            <a:ext cx="65" cy="36933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>
          <a:xfrm>
            <a:off x="662079" y="5028237"/>
            <a:ext cx="7076168" cy="246221"/>
          </a:xfrm>
        </p:spPr>
        <p:txBody>
          <a:bodyPr/>
          <a:lstStyle/>
          <a:p>
            <a:r>
              <a:rPr lang="de-DE"/>
              <a:t>CD-Regeln – Hinweise zur Anwendung der Vorlage und zur Barrierefreiheit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662107" y="3210784"/>
            <a:ext cx="1253276" cy="184666"/>
          </a:xfrm>
        </p:spPr>
        <p:txBody>
          <a:bodyPr/>
          <a:lstStyle/>
          <a:p>
            <a:r>
              <a:rPr lang="de-DE" dirty="0"/>
              <a:t>Corporate Design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62078" y="4138957"/>
            <a:ext cx="65" cy="36933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662106" y="5312642"/>
            <a:ext cx="65" cy="246221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7ADF4AF-DB2A-40C6-9AE5-B3FC6417C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1646930"/>
            <a:ext cx="9141292" cy="434310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4B45297-3820-48A0-BCB8-44C6E84C8C90}"/>
              </a:ext>
            </a:extLst>
          </p:cNvPr>
          <p:cNvSpPr txBox="1"/>
          <p:nvPr/>
        </p:nvSpPr>
        <p:spPr>
          <a:xfrm>
            <a:off x="191864" y="1946433"/>
            <a:ext cx="4606446" cy="214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Informationsveranstaltung zum Auslandsaufenthalt 2024/25 </a:t>
            </a:r>
          </a:p>
          <a:p>
            <a:r>
              <a:rPr lang="de-DE" sz="1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Bereich Mathematik und Naturwissenschaften</a:t>
            </a:r>
          </a:p>
          <a:p>
            <a:endParaRPr lang="de-DE" sz="1350" b="1" cap="small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de-DE" sz="3000" b="1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MOBILITY PARTY </a:t>
            </a:r>
          </a:p>
          <a:p>
            <a:r>
              <a:rPr lang="de-DE" sz="3000" b="1" cap="sm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CDA7ED9-5E5D-4E4E-B1AA-E281053F5F69}"/>
              </a:ext>
            </a:extLst>
          </p:cNvPr>
          <p:cNvSpPr txBox="1"/>
          <p:nvPr/>
        </p:nvSpPr>
        <p:spPr>
          <a:xfrm>
            <a:off x="6386356" y="3537272"/>
            <a:ext cx="2652891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 Studierenden des Bereichs sind herzlich eingeladen! </a:t>
            </a:r>
          </a:p>
          <a:p>
            <a:r>
              <a:rPr lang="de-DE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Nach einer kurzen Vorstellung des International Office, des Leonardo-Büros und der </a:t>
            </a:r>
            <a:r>
              <a:rPr lang="de-DE" sz="135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Erasmus-Koordinator:innen</a:t>
            </a:r>
            <a:r>
              <a:rPr lang="de-DE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 Fakultäten können Sie in gemütlicher Runde bei Snacks und Getränken Ihre Fragen stellen.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E97241E-1056-4F4E-B6A2-275E37726577}"/>
              </a:ext>
            </a:extLst>
          </p:cNvPr>
          <p:cNvSpPr txBox="1"/>
          <p:nvPr/>
        </p:nvSpPr>
        <p:spPr>
          <a:xfrm>
            <a:off x="174814" y="5185799"/>
            <a:ext cx="462349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Wann: Mi 17.01.2024, 18:30 h</a:t>
            </a:r>
          </a:p>
          <a:p>
            <a:r>
              <a:rPr lang="de-DE" sz="13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Wo: Chemie-Neubau CHE/0089/E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B1EBC94-4040-438D-8D00-67C64D4CC812}"/>
              </a:ext>
            </a:extLst>
          </p:cNvPr>
          <p:cNvSpPr txBox="1"/>
          <p:nvPr/>
        </p:nvSpPr>
        <p:spPr>
          <a:xfrm>
            <a:off x="8009165" y="5793001"/>
            <a:ext cx="46234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</a:rPr>
              <a:t>Bild: </a:t>
            </a:r>
            <a:r>
              <a:rPr lang="de-DE" sz="900" dirty="0" err="1">
                <a:solidFill>
                  <a:schemeClr val="bg1"/>
                </a:solidFill>
              </a:rPr>
              <a:t>PantherMedia</a:t>
            </a:r>
            <a:endParaRPr lang="de-D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3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E23AA6-AF71-C2FE-C1E6-65137BDF2E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FFCF94-005D-49E1-6A28-D0D9225B57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92433AF-00AD-F35C-1BA2-7610A7F4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Fakultätsspezifische Informationen  ERASMUS</a:t>
            </a:r>
          </a:p>
        </p:txBody>
      </p:sp>
    </p:spTree>
    <p:extLst>
      <p:ext uri="{BB962C8B-B14F-4D97-AF65-F5344CB8AC3E}">
        <p14:creationId xmlns:p14="http://schemas.microsoft.com/office/powerpoint/2010/main" val="376913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Bewerbungsdeadline</a:t>
            </a:r>
            <a:r>
              <a:rPr lang="en-US" dirty="0"/>
              <a:t> </a:t>
            </a:r>
            <a:br>
              <a:rPr lang="en-US" dirty="0"/>
            </a:br>
            <a:r>
              <a:rPr lang="de-DE" dirty="0"/>
              <a:t>für </a:t>
            </a:r>
            <a:r>
              <a:rPr lang="de-DE" dirty="0" err="1"/>
              <a:t>WiSe</a:t>
            </a:r>
            <a:r>
              <a:rPr lang="de-DE" dirty="0"/>
              <a:t> 24/25 und </a:t>
            </a:r>
            <a:r>
              <a:rPr lang="de-DE" dirty="0" err="1"/>
              <a:t>SoSe</a:t>
            </a:r>
            <a:r>
              <a:rPr lang="de-DE" dirty="0"/>
              <a:t> 25</a:t>
            </a:r>
            <a:r>
              <a:rPr lang="en-US" dirty="0"/>
              <a:t>: 15.03.2024</a:t>
            </a:r>
          </a:p>
        </p:txBody>
      </p:sp>
    </p:spTree>
    <p:extLst>
      <p:ext uri="{BB962C8B-B14F-4D97-AF65-F5344CB8AC3E}">
        <p14:creationId xmlns:p14="http://schemas.microsoft.com/office/powerpoint/2010/main" val="2798616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40065-722B-F339-0AC0-EDB000DD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Ansprechpartner:innen</a:t>
            </a:r>
            <a:r>
              <a:rPr lang="de-DE" dirty="0"/>
              <a:t> Fakultät Psychologie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53070E-9400-58A8-AC74-25B43A6BC89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b="1" dirty="0"/>
              <a:t>Erasmus </a:t>
            </a:r>
            <a:r>
              <a:rPr lang="de-DE" sz="2000" b="1" dirty="0" err="1"/>
              <a:t>Koordinator:in</a:t>
            </a:r>
            <a:r>
              <a:rPr lang="de-DE" sz="2000" b="1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Judith Josupeit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/>
              <a:t>Philipp Kruse</a:t>
            </a:r>
          </a:p>
          <a:p>
            <a:pPr marL="72000" lvl="1" indent="0">
              <a:buNone/>
            </a:pPr>
            <a:r>
              <a:rPr lang="de-DE" sz="2000" dirty="0">
                <a:sym typeface="Wingdings" panose="05000000000000000000" pitchFamily="2" charset="2"/>
              </a:rPr>
              <a:t></a:t>
            </a:r>
            <a:r>
              <a:rPr lang="de-DE" sz="2000" dirty="0"/>
              <a:t> Umfassende fachliche Beratung vor/während dem Aufenthalt (z.B. Kurswahl, Learning Agreement)</a:t>
            </a:r>
          </a:p>
          <a:p>
            <a:endParaRPr lang="de-DE" sz="2000" dirty="0"/>
          </a:p>
          <a:p>
            <a:r>
              <a:rPr lang="de-DE" sz="2000" b="1" dirty="0"/>
              <a:t>Erasmus </a:t>
            </a:r>
            <a:r>
              <a:rPr lang="de-DE" sz="2000" b="1" dirty="0" err="1"/>
              <a:t>Tutor:innen</a:t>
            </a:r>
            <a:r>
              <a:rPr lang="de-DE" sz="2000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Julia Vogel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Eva Maria Helminger</a:t>
            </a:r>
          </a:p>
          <a:p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/>
              <a:t>Allgemeine Beratung (Erasmus Sprechstunde nach Vereinbarung)</a:t>
            </a:r>
          </a:p>
        </p:txBody>
      </p:sp>
    </p:spTree>
    <p:extLst>
      <p:ext uri="{BB962C8B-B14F-4D97-AF65-F5344CB8AC3E}">
        <p14:creationId xmlns:p14="http://schemas.microsoft.com/office/powerpoint/2010/main" val="166143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F2B453-8D9B-00EA-57A4-384033C1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Partneruniversitäten Fakultät Psychologie</a:t>
            </a:r>
          </a:p>
        </p:txBody>
      </p:sp>
      <p:pic>
        <p:nvPicPr>
          <p:cNvPr id="5" name="Inhaltsplatzhalter 4" descr="Ein Bild, das Text, Karte, Atlas enthält.&#10;&#10;Automatisch generierte Beschreibung">
            <a:extLst>
              <a:ext uri="{FF2B5EF4-FFF2-40B4-BE49-F238E27FC236}">
                <a16:creationId xmlns:a16="http://schemas.microsoft.com/office/drawing/2014/main" id="{7CAE8DB4-FAD7-4169-1407-4EEC1566960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9" y="747973"/>
            <a:ext cx="6398258" cy="5379348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B4B3B3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900853" y="2543284"/>
            <a:ext cx="2140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Irland:</a:t>
            </a:r>
            <a:r>
              <a:rPr lang="de-DE" dirty="0"/>
              <a:t> Limerick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09014" y="1560253"/>
            <a:ext cx="1807535" cy="57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040911" y="1829535"/>
            <a:ext cx="229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Dänemark:</a:t>
            </a:r>
            <a:r>
              <a:rPr lang="de-DE" dirty="0"/>
              <a:t> </a:t>
            </a:r>
            <a:r>
              <a:rPr lang="de-DE" dirty="0" err="1"/>
              <a:t>Aarhus</a:t>
            </a:r>
            <a:endParaRPr lang="de-DE" dirty="0"/>
          </a:p>
          <a:p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5442615" y="913922"/>
            <a:ext cx="238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Finnland: </a:t>
            </a:r>
            <a:r>
              <a:rPr lang="de-DE" dirty="0" err="1"/>
              <a:t>Espoo</a:t>
            </a:r>
            <a:endParaRPr lang="de-DE" dirty="0"/>
          </a:p>
          <a:p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599694" y="3513959"/>
            <a:ext cx="1743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Frankreich:</a:t>
            </a:r>
            <a:r>
              <a:rPr lang="de-DE" dirty="0"/>
              <a:t> Bordeaux, Toulouse, Grenoble</a:t>
            </a:r>
          </a:p>
          <a:p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537680" y="4710223"/>
            <a:ext cx="340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Griechenland:</a:t>
            </a:r>
            <a:r>
              <a:rPr lang="de-DE" dirty="0"/>
              <a:t> Thessaloniki</a:t>
            </a:r>
          </a:p>
          <a:p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6348955" y="5589749"/>
            <a:ext cx="221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Zypern:</a:t>
            </a:r>
            <a:r>
              <a:rPr lang="de-DE" dirty="0"/>
              <a:t> Nicosia</a:t>
            </a:r>
          </a:p>
          <a:p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4660967" y="2671220"/>
            <a:ext cx="337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Polen: </a:t>
            </a:r>
            <a:r>
              <a:rPr lang="de-DE" dirty="0"/>
              <a:t>Katowice, Warschau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5129689" y="3437647"/>
            <a:ext cx="277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Tschechien: </a:t>
            </a:r>
            <a:r>
              <a:rPr lang="de-DE" dirty="0"/>
              <a:t>Olomouc</a:t>
            </a:r>
          </a:p>
          <a:p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4965404" y="4284921"/>
            <a:ext cx="1374514" cy="78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4862490" y="3855940"/>
            <a:ext cx="291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Österreich:</a:t>
            </a:r>
            <a:r>
              <a:rPr lang="de-DE" dirty="0"/>
              <a:t> Graz, Wien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3774558" y="4143627"/>
            <a:ext cx="1355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Schweiz: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 Bern</a:t>
            </a:r>
          </a:p>
          <a:p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388089" y="4884462"/>
            <a:ext cx="1254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Portugal:</a:t>
            </a:r>
            <a:r>
              <a:rPr lang="de-DE" dirty="0"/>
              <a:t> Lissabon, </a:t>
            </a:r>
            <a:r>
              <a:rPr lang="de-DE" dirty="0" err="1"/>
              <a:t>Evora</a:t>
            </a:r>
            <a:endParaRPr lang="de-DE" dirty="0"/>
          </a:p>
          <a:p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2017800" y="5305094"/>
            <a:ext cx="2342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Spanien:</a:t>
            </a:r>
            <a:r>
              <a:rPr lang="de-DE" dirty="0"/>
              <a:t> Madrid, Palma de Mallorca</a:t>
            </a:r>
          </a:p>
          <a:p>
            <a:endParaRPr lang="en-US" dirty="0"/>
          </a:p>
        </p:txBody>
      </p:sp>
      <p:sp>
        <p:nvSpPr>
          <p:cNvPr id="20" name="Ellipse 19"/>
          <p:cNvSpPr/>
          <p:nvPr/>
        </p:nvSpPr>
        <p:spPr>
          <a:xfrm>
            <a:off x="3720860" y="4040606"/>
            <a:ext cx="103517" cy="10302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786FC-4C7D-B956-40EF-09A7C0DA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Bewerbungsprozess fakultätsspezifische Besonderheiten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A3E980-7500-926E-BE2F-65360BECF0C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Bewerbung über Mobility Online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Einzureichende Unterlagen:</a:t>
            </a:r>
          </a:p>
          <a:p>
            <a:pPr marL="853200" lvl="1" indent="-457200">
              <a:buFont typeface="+mj-lt"/>
              <a:buAutoNum type="arabicPeriod"/>
            </a:pPr>
            <a:r>
              <a:rPr lang="de-DE" sz="2000" dirty="0"/>
              <a:t>Sprachnachweise</a:t>
            </a:r>
          </a:p>
          <a:p>
            <a:pPr marL="853200" lvl="1" indent="-457200">
              <a:buFont typeface="+mj-lt"/>
              <a:buAutoNum type="arabicPeriod"/>
            </a:pPr>
            <a:r>
              <a:rPr lang="de-DE" sz="2000" dirty="0"/>
              <a:t>Tabellarischer Lebenslauf</a:t>
            </a:r>
          </a:p>
          <a:p>
            <a:pPr marL="853200" lvl="1" indent="-457200">
              <a:buFont typeface="+mj-lt"/>
              <a:buAutoNum type="arabicPeriod"/>
            </a:pPr>
            <a:r>
              <a:rPr lang="de-DE" sz="2000" dirty="0"/>
              <a:t>Nachweis über akademische Leistungen</a:t>
            </a:r>
          </a:p>
          <a:p>
            <a:pPr marL="853200" lvl="1" indent="-457200">
              <a:buFont typeface="+mj-lt"/>
              <a:buAutoNum type="arabicPeriod"/>
            </a:pPr>
            <a:r>
              <a:rPr lang="de-DE" sz="2000" dirty="0"/>
              <a:t>Motivationsschreiben</a:t>
            </a:r>
          </a:p>
          <a:p>
            <a:pPr marL="853200" lvl="1" indent="-457200">
              <a:buFont typeface="+mj-lt"/>
              <a:buAutoNum type="arabicPeriod"/>
            </a:pPr>
            <a:r>
              <a:rPr lang="de-DE" sz="2000" b="1" dirty="0"/>
              <a:t>Entwurf des Learning Agreements</a:t>
            </a:r>
          </a:p>
          <a:p>
            <a:pPr marL="738900" lvl="1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1697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49828-D88E-56C6-2C47-C697035F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Sprachnachweise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C2861E-CB11-C8FC-5AE5-8BA9C1DDC9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i="0" dirty="0">
                <a:solidFill>
                  <a:schemeClr val="tx1"/>
                </a:solidFill>
                <a:effectLst/>
                <a:latin typeface="+mn-lt"/>
              </a:rPr>
              <a:t>Erforderliches Sprachniveau abhängig von Universität und angestrebter Kurswahl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i="0" dirty="0">
                <a:solidFill>
                  <a:schemeClr val="tx1"/>
                </a:solidFill>
                <a:effectLst/>
                <a:latin typeface="+mn-lt"/>
              </a:rPr>
              <a:t>Akzeptierte Sprachzertifikate:</a:t>
            </a:r>
          </a:p>
          <a:p>
            <a:pPr marL="738900" lvl="1" indent="-342900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+mn-lt"/>
              </a:rPr>
              <a:t>Abiturzeugnis; nicht älter als 2 Jahre, ideal mit Angabe des Sprachniveaus</a:t>
            </a:r>
          </a:p>
          <a:p>
            <a:pPr marL="738900" lvl="1" indent="-342900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+mn-lt"/>
              </a:rPr>
              <a:t>TUD Zertifikate, TUDIAS , Sprachkurse im Ausland, TOEFL-Test und andere akkreditierte Tests; nicht älter als 2 Jahre</a:t>
            </a:r>
          </a:p>
          <a:p>
            <a:pPr marL="738900" lvl="1" indent="-342900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chemeClr val="tx1"/>
                </a:solidFill>
                <a:effectLst/>
                <a:latin typeface="+mn-lt"/>
              </a:rPr>
              <a:t>lebenslang gültige Zertifikate wie DELF</a:t>
            </a:r>
          </a:p>
          <a:p>
            <a:pPr marL="7389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S</a:t>
            </a:r>
            <a:r>
              <a:rPr lang="de-DE" sz="2000" b="0" i="0" dirty="0">
                <a:solidFill>
                  <a:schemeClr val="tx1"/>
                </a:solidFill>
                <a:effectLst/>
                <a:latin typeface="+mn-lt"/>
              </a:rPr>
              <a:t>chein zum Pflichtmodul „Einführung in die Berufs- und Wissenschaftssprache Englisch“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+mn-lt"/>
              </a:rPr>
              <a:t>Gültigkeit des Sprachzertifikats:</a:t>
            </a:r>
          </a:p>
          <a:p>
            <a:pPr marL="7389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i.d.R. 2 Jahre; dann pro Jahr um eine Stufe herabgesetzt (z.B. 3 Jahre altes C1 </a:t>
            </a:r>
            <a:r>
              <a:rPr lang="de-DE" sz="20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de-DE" sz="2000" dirty="0">
                <a:solidFill>
                  <a:schemeClr val="tx1"/>
                </a:solidFill>
                <a:latin typeface="+mn-lt"/>
              </a:rPr>
              <a:t>B2)</a:t>
            </a:r>
          </a:p>
          <a:p>
            <a:pPr algn="l"/>
            <a:r>
              <a:rPr lang="de-DE" dirty="0">
                <a:solidFill>
                  <a:srgbClr val="333333"/>
                </a:solidFill>
                <a:latin typeface="Open Sans TUD"/>
              </a:rPr>
              <a:t>   </a:t>
            </a:r>
          </a:p>
          <a:p>
            <a:pPr algn="l"/>
            <a:r>
              <a:rPr lang="de-DE" b="0" i="0" dirty="0">
                <a:solidFill>
                  <a:srgbClr val="333333"/>
                </a:solidFill>
                <a:effectLst/>
                <a:latin typeface="Open Sans TUD"/>
              </a:rPr>
              <a:t>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48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A11D03-3C4E-3CEC-417D-757C6255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Tabellarischer Lebenslauf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45D8B6-E024-5C7B-F8F3-595B625053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Bisheriger Werdegang (auf Vollständigkeit achten)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chemeClr val="tx1"/>
                </a:solidFill>
                <a:latin typeface="+mn-lt"/>
              </a:rPr>
              <a:t>Tipp: </a:t>
            </a:r>
          </a:p>
          <a:p>
            <a:pPr lvl="1" indent="0">
              <a:buNone/>
            </a:pPr>
            <a:r>
              <a:rPr lang="de-DE" sz="2000" dirty="0">
                <a:solidFill>
                  <a:schemeClr val="tx1"/>
                </a:solidFill>
                <a:latin typeface="+mn-lt"/>
              </a:rPr>
              <a:t>Erwähnen Sie ehrenamtliches und gesellschaftliches Engagement oder geleistete Freiwilligenarbeit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b="1" i="0" dirty="0">
              <a:solidFill>
                <a:srgbClr val="333333"/>
              </a:solidFill>
              <a:effectLst/>
              <a:latin typeface="Open Sans TUD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69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Nachweis</a:t>
            </a:r>
            <a:r>
              <a:rPr lang="en-US" dirty="0"/>
              <a:t> </a:t>
            </a:r>
            <a:r>
              <a:rPr lang="en-US" dirty="0" err="1"/>
              <a:t>akademischer</a:t>
            </a:r>
            <a:r>
              <a:rPr lang="en-US" dirty="0"/>
              <a:t> </a:t>
            </a:r>
            <a:r>
              <a:rPr lang="en-US" dirty="0" err="1"/>
              <a:t>Leistungen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I.d.R. vom Prüfungsamt digital signiertes, aktuelles </a:t>
            </a:r>
            <a:r>
              <a:rPr lang="de-DE" sz="2000" dirty="0" err="1"/>
              <a:t>Transcript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Records (keine Übersetzung erforderlich)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1. Mastersemester: Kopie des Bachelorzeugnisses</a:t>
            </a:r>
          </a:p>
        </p:txBody>
      </p:sp>
    </p:spTree>
    <p:extLst>
      <p:ext uri="{BB962C8B-B14F-4D97-AF65-F5344CB8AC3E}">
        <p14:creationId xmlns:p14="http://schemas.microsoft.com/office/powerpoint/2010/main" val="401478508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65901107-15D1-42F7-B579-19791188F6EA}" vid="{9F581991-BFCC-4E6C-B804-646E122CCA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535</Words>
  <Application>Microsoft Office PowerPoint</Application>
  <PresentationFormat>Bildschirmpräsentation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Open Sans</vt:lpstr>
      <vt:lpstr>Symbol</vt:lpstr>
      <vt:lpstr>Arial</vt:lpstr>
      <vt:lpstr>Open Sans TUD</vt:lpstr>
      <vt:lpstr>Design1</vt:lpstr>
      <vt:lpstr>Wer sind wir? </vt:lpstr>
      <vt:lpstr>Fakultätsspezifische Informationen  ERASMUS</vt:lpstr>
      <vt:lpstr>Bewerbungsdeadline  für WiSe 24/25 und SoSe 25: 15.03.2024</vt:lpstr>
      <vt:lpstr>Ansprechpartner:innen Fakultät Psychologie</vt:lpstr>
      <vt:lpstr>Partneruniversitäten Fakultät Psychologie</vt:lpstr>
      <vt:lpstr>Bewerbungsprozess fakultätsspezifische Besonderheiten</vt:lpstr>
      <vt:lpstr>1. Sprachnachweise</vt:lpstr>
      <vt:lpstr>2. Tabellarischer Lebenslauf</vt:lpstr>
      <vt:lpstr>3. Nachweis akademischer Leistungen</vt:lpstr>
      <vt:lpstr>4. Motivationsschreiben</vt:lpstr>
      <vt:lpstr>5. Entwurf des Learning Agreements  </vt:lpstr>
      <vt:lpstr>Kriterien bei der Auswahl</vt:lpstr>
      <vt:lpstr>Zeit für Ihre Fragen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Fakultätsspezifische ERASMUS Infoveranstaltung</dc:title>
  <dc:creator>c3aa94f1, 7afeb0e1</dc:creator>
  <cp:lastModifiedBy>c3aa94f1, 7afeb0e1</cp:lastModifiedBy>
  <cp:revision>14</cp:revision>
  <dcterms:created xsi:type="dcterms:W3CDTF">2023-11-18T19:01:06Z</dcterms:created>
  <dcterms:modified xsi:type="dcterms:W3CDTF">2023-12-18T16:57:24Z</dcterms:modified>
</cp:coreProperties>
</file>