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2" r:id="rId3"/>
    <p:sldId id="274" r:id="rId4"/>
    <p:sldId id="267" r:id="rId5"/>
    <p:sldId id="268" r:id="rId6"/>
    <p:sldId id="269" r:id="rId7"/>
    <p:sldId id="271" r:id="rId8"/>
    <p:sldId id="272" r:id="rId9"/>
    <p:sldId id="273" r:id="rId10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4BFD3-C53B-43E4-9C50-B132F6AF6F3A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5D90E-3F8E-476B-92FA-F78B445BA7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734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468D-A95B-48E4-B15F-6B61A4734DCE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3A7E-22C7-4E9D-BB9E-D86AD1D81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40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468D-A95B-48E4-B15F-6B61A4734DCE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3A7E-22C7-4E9D-BB9E-D86AD1D81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5980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468D-A95B-48E4-B15F-6B61A4734DCE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3A7E-22C7-4E9D-BB9E-D86AD1D81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75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468D-A95B-48E4-B15F-6B61A4734DCE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3A7E-22C7-4E9D-BB9E-D86AD1D81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25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468D-A95B-48E4-B15F-6B61A4734DCE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3A7E-22C7-4E9D-BB9E-D86AD1D81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54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468D-A95B-48E4-B15F-6B61A4734DCE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3A7E-22C7-4E9D-BB9E-D86AD1D81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87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468D-A95B-48E4-B15F-6B61A4734DCE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3A7E-22C7-4E9D-BB9E-D86AD1D81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78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468D-A95B-48E4-B15F-6B61A4734DCE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3A7E-22C7-4E9D-BB9E-D86AD1D81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91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468D-A95B-48E4-B15F-6B61A4734DCE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3A7E-22C7-4E9D-BB9E-D86AD1D81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73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468D-A95B-48E4-B15F-6B61A4734DCE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3A7E-22C7-4E9D-BB9E-D86AD1D81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3255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468D-A95B-48E4-B15F-6B61A4734DCE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23A7E-22C7-4E9D-BB9E-D86AD1D81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795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5468D-A95B-48E4-B15F-6B61A4734DCE}" type="datetimeFigureOut">
              <a:rPr lang="de-DE" smtClean="0"/>
              <a:t>05.05.2021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23A7E-22C7-4E9D-BB9E-D86AD1D819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803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ieren 19"/>
          <p:cNvGrpSpPr/>
          <p:nvPr/>
        </p:nvGrpSpPr>
        <p:grpSpPr>
          <a:xfrm>
            <a:off x="-176463" y="352946"/>
            <a:ext cx="12368463" cy="6342999"/>
            <a:chOff x="-1440487" y="326052"/>
            <a:chExt cx="12368463" cy="6342999"/>
          </a:xfrm>
        </p:grpSpPr>
        <p:cxnSp>
          <p:nvCxnSpPr>
            <p:cNvPr id="12" name="Gerade Verbindung 14"/>
            <p:cNvCxnSpPr/>
            <p:nvPr/>
          </p:nvCxnSpPr>
          <p:spPr>
            <a:xfrm>
              <a:off x="-1440487" y="6093296"/>
              <a:ext cx="12368463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241360" y="6273051"/>
              <a:ext cx="870085" cy="396000"/>
            </a:xfrm>
            <a:prstGeom prst="rect">
              <a:avLst/>
            </a:prstGeom>
          </p:spPr>
        </p:pic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41242" y="6288296"/>
              <a:ext cx="1135856" cy="330309"/>
            </a:xfrm>
            <a:prstGeom prst="rect">
              <a:avLst/>
            </a:prstGeom>
          </p:spPr>
        </p:pic>
        <p:sp>
          <p:nvSpPr>
            <p:cNvPr id="15" name="Titel 4"/>
            <p:cNvSpPr txBox="1">
              <a:spLocks/>
            </p:cNvSpPr>
            <p:nvPr/>
          </p:nvSpPr>
          <p:spPr>
            <a:xfrm>
              <a:off x="455249" y="326052"/>
              <a:ext cx="8363677" cy="812280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2400" b="1" kern="1200" baseline="0">
                  <a:solidFill>
                    <a:schemeClr val="tx2"/>
                  </a:solidFill>
                  <a:latin typeface="Open Sans" panose="020B0606030504020204" pitchFamily="34" charset="0"/>
                  <a:ea typeface="+mj-ea"/>
                  <a:cs typeface="+mj-cs"/>
                </a:defRPr>
              </a:lvl1pPr>
            </a:lstStyle>
            <a:p>
              <a:r>
                <a:rPr lang="de-DE" dirty="0" smtClean="0"/>
                <a:t>1. WAS ist PROMOS?</a:t>
              </a:r>
              <a:br>
                <a:rPr lang="de-DE" dirty="0" smtClean="0"/>
              </a:br>
              <a:r>
                <a:rPr lang="de-DE" sz="1200" dirty="0" smtClean="0"/>
                <a:t>https://tu-dresden.de/international/out/promos</a:t>
              </a:r>
              <a:endParaRPr lang="de-DE" sz="1200" dirty="0"/>
            </a:p>
          </p:txBody>
        </p:sp>
        <p:sp>
          <p:nvSpPr>
            <p:cNvPr id="16" name="Inhaltsplatzhalter 6"/>
            <p:cNvSpPr txBox="1">
              <a:spLocks/>
            </p:cNvSpPr>
            <p:nvPr/>
          </p:nvSpPr>
          <p:spPr>
            <a:xfrm>
              <a:off x="4799892" y="1186458"/>
              <a:ext cx="5238239" cy="4573072"/>
            </a:xfrm>
            <a:prstGeom prst="rect">
              <a:avLst/>
            </a:prstGeom>
          </p:spPr>
          <p:txBody>
            <a:bodyPr/>
            <a:lstStyle>
              <a:lvl1pPr marL="0" indent="0" algn="l" defTabSz="914400" rtl="0" eaLnBrk="1" latinLnBrk="0" hangingPunct="1">
                <a:spcBef>
                  <a:spcPts val="6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2"/>
                  </a:solidFill>
                  <a:latin typeface="Open Sans" panose="020B0606030504020204" pitchFamily="34" charset="0"/>
                  <a:ea typeface="+mn-ea"/>
                  <a:cs typeface="+mn-cs"/>
                </a:defRPr>
              </a:lvl1pPr>
              <a:lvl2pPr marL="396000" indent="-324000" algn="l" defTabSz="914400" rtl="0" eaLnBrk="1" latinLnBrk="0" hangingPunct="1">
                <a:spcBef>
                  <a:spcPts val="300"/>
                </a:spcBef>
                <a:buFont typeface="Open Sans" panose="020B0606030504020204" pitchFamily="34" charset="0"/>
                <a:buChar char="—"/>
                <a:defRPr sz="1600" kern="1200">
                  <a:solidFill>
                    <a:schemeClr val="tx2"/>
                  </a:solidFill>
                  <a:latin typeface="Open Sans" panose="020B0606030504020204" pitchFamily="34" charset="0"/>
                  <a:ea typeface="+mn-ea"/>
                  <a:cs typeface="+mn-cs"/>
                </a:defRPr>
              </a:lvl2pPr>
              <a:lvl3pPr marL="0" indent="0" algn="l" defTabSz="914400" rtl="0" eaLnBrk="1" latinLnBrk="0" hangingPunct="1">
                <a:spcBef>
                  <a:spcPts val="6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2"/>
                  </a:solidFill>
                  <a:latin typeface="Open Sans" panose="020B0606030504020204" pitchFamily="34" charset="0"/>
                  <a:ea typeface="+mn-ea"/>
                  <a:cs typeface="+mn-cs"/>
                </a:defRPr>
              </a:lvl3pPr>
              <a:lvl4pPr marL="396000" indent="-216000" algn="l" defTabSz="914400" rtl="0" eaLnBrk="1" latinLnBrk="0" hangingPunct="1">
                <a:spcBef>
                  <a:spcPts val="300"/>
                </a:spcBef>
                <a:buFont typeface="Symbol" panose="05050102010706020507" pitchFamily="18" charset="2"/>
                <a:buChar char="-"/>
                <a:defRPr sz="1400" kern="1200">
                  <a:solidFill>
                    <a:schemeClr val="tx2"/>
                  </a:solidFill>
                  <a:latin typeface="Open Sans" panose="020B0606030504020204" pitchFamily="34" charset="0"/>
                  <a:ea typeface="+mn-ea"/>
                  <a:cs typeface="+mn-cs"/>
                </a:defRPr>
              </a:lvl4pPr>
              <a:lvl5pPr marL="576000" indent="-179388" algn="l" defTabSz="914400" rtl="0" eaLnBrk="1" latinLnBrk="0" hangingPunct="1">
                <a:spcBef>
                  <a:spcPts val="300"/>
                </a:spcBef>
                <a:buFont typeface="Symbol" panose="05050102010706020507" pitchFamily="18" charset="2"/>
                <a:buChar char="-"/>
                <a:defRPr sz="1400" kern="1200" baseline="0">
                  <a:solidFill>
                    <a:schemeClr val="tx2"/>
                  </a:solidFill>
                  <a:latin typeface="Open Sans" panose="020B0606030504020204" pitchFamily="34" charset="0"/>
                  <a:ea typeface="+mn-ea"/>
                  <a:cs typeface="+mn-cs"/>
                </a:defRPr>
              </a:lvl5pPr>
              <a:lvl6pPr marL="358775" indent="0" algn="l" defTabSz="914400" rtl="0" eaLnBrk="1" latinLnBrk="0" hangingPunct="1">
                <a:spcBef>
                  <a:spcPts val="0"/>
                </a:spcBef>
                <a:buFont typeface="Arial" panose="020B0604020202020204" pitchFamily="34" charset="0"/>
                <a:buNone/>
                <a:defRPr sz="32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6pPr>
              <a:lvl7pPr marL="358775" indent="0" algn="l" defTabSz="914400" rtl="0" eaLnBrk="1" latinLnBrk="0" hangingPunct="1">
                <a:spcBef>
                  <a:spcPts val="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de-DE" altLang="de-DE" dirty="0" smtClean="0">
                  <a:solidFill>
                    <a:srgbClr val="0B2A51"/>
                  </a:solidFill>
                  <a:ea typeface="ＭＳ Ｐゴシック" panose="020B0600070205080204" pitchFamily="34" charset="-128"/>
                </a:rPr>
                <a:t>= </a:t>
              </a:r>
              <a:r>
                <a:rPr lang="de-DE" altLang="de-DE" b="1" dirty="0" err="1" smtClean="0">
                  <a:solidFill>
                    <a:srgbClr val="0B2A51"/>
                  </a:solidFill>
                  <a:ea typeface="ＭＳ Ｐゴシック" panose="020B0600070205080204" pitchFamily="34" charset="-128"/>
                </a:rPr>
                <a:t>PRO</a:t>
              </a:r>
              <a:r>
                <a:rPr lang="de-DE" altLang="de-DE" dirty="0" err="1" smtClean="0">
                  <a:solidFill>
                    <a:srgbClr val="0B2A51"/>
                  </a:solidFill>
                  <a:ea typeface="ＭＳ Ｐゴシック" panose="020B0600070205080204" pitchFamily="34" charset="-128"/>
                </a:rPr>
                <a:t>gramm</a:t>
              </a:r>
              <a:r>
                <a:rPr lang="de-DE" altLang="de-DE" dirty="0" smtClean="0">
                  <a:solidFill>
                    <a:srgbClr val="0B2A51"/>
                  </a:solidFill>
                  <a:ea typeface="ＭＳ Ｐゴシック" panose="020B0600070205080204" pitchFamily="34" charset="-128"/>
                </a:rPr>
                <a:t> zur </a:t>
              </a:r>
              <a:r>
                <a:rPr lang="de-DE" altLang="de-DE" b="1" dirty="0" err="1" smtClean="0">
                  <a:solidFill>
                    <a:srgbClr val="0B2A51"/>
                  </a:solidFill>
                  <a:ea typeface="ＭＳ Ｐゴシック" panose="020B0600070205080204" pitchFamily="34" charset="-128"/>
                </a:rPr>
                <a:t>MO</a:t>
              </a:r>
              <a:r>
                <a:rPr lang="de-DE" altLang="de-DE" dirty="0" err="1" smtClean="0">
                  <a:solidFill>
                    <a:srgbClr val="0B2A51"/>
                  </a:solidFill>
                  <a:ea typeface="ＭＳ Ｐゴシック" panose="020B0600070205080204" pitchFamily="34" charset="-128"/>
                </a:rPr>
                <a:t>bilität</a:t>
              </a:r>
              <a:r>
                <a:rPr lang="de-DE" altLang="de-DE" dirty="0" smtClean="0">
                  <a:solidFill>
                    <a:srgbClr val="0B2A51"/>
                  </a:solidFill>
                  <a:ea typeface="ＭＳ Ｐゴシック" panose="020B0600070205080204" pitchFamily="34" charset="-128"/>
                </a:rPr>
                <a:t> der </a:t>
              </a:r>
              <a:r>
                <a:rPr lang="de-DE" altLang="de-DE" b="1" dirty="0" smtClean="0">
                  <a:solidFill>
                    <a:srgbClr val="0B2A51"/>
                  </a:solidFill>
                  <a:ea typeface="ＭＳ Ｐゴシック" panose="020B0600070205080204" pitchFamily="34" charset="-128"/>
                </a:rPr>
                <a:t>S</a:t>
              </a:r>
              <a:r>
                <a:rPr lang="de-DE" altLang="de-DE" dirty="0" smtClean="0">
                  <a:solidFill>
                    <a:srgbClr val="0B2A51"/>
                  </a:solidFill>
                  <a:ea typeface="ＭＳ Ｐゴシック" panose="020B0600070205080204" pitchFamily="34" charset="-128"/>
                </a:rPr>
                <a:t>tudierenden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de-DE" altLang="de-DE" dirty="0" smtClean="0">
                  <a:solidFill>
                    <a:srgbClr val="0B2A51"/>
                  </a:solidFill>
                  <a:ea typeface="ＭＳ Ｐゴシック" panose="020B0600070205080204" pitchFamily="34" charset="-128"/>
                </a:rPr>
                <a:t>Stipendienprogramm des DAADs für kürzere Auslandsaufenthalte (bis 6 Monate)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de-DE" altLang="de-DE" dirty="0" smtClean="0">
                  <a:solidFill>
                    <a:srgbClr val="0B2A51"/>
                  </a:solidFill>
                  <a:ea typeface="ＭＳ Ｐゴシック" panose="020B0600070205080204" pitchFamily="34" charset="-128"/>
                </a:rPr>
                <a:t>Studienaufenthalte weltweit möglich (individuell geplant </a:t>
              </a:r>
              <a:r>
                <a:rPr lang="de-DE" altLang="de-DE" dirty="0" smtClean="0">
                  <a:solidFill>
                    <a:srgbClr val="0B2A51"/>
                  </a:solidFill>
                  <a:ea typeface="ＭＳ Ｐゴシック" panose="020B0600070205080204" pitchFamily="34" charset="-128"/>
                </a:rPr>
                <a:t>bzw. </a:t>
              </a:r>
              <a:r>
                <a:rPr lang="de-DE" altLang="de-DE" dirty="0" smtClean="0">
                  <a:solidFill>
                    <a:srgbClr val="0B2A51"/>
                  </a:solidFill>
                  <a:ea typeface="ＭＳ Ｐゴシック" panose="020B0600070205080204" pitchFamily="34" charset="-128"/>
                </a:rPr>
                <a:t>mit Kooperation)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de-DE" altLang="de-DE" dirty="0" smtClean="0">
                  <a:solidFill>
                    <a:srgbClr val="0B2A51"/>
                  </a:solidFill>
                  <a:ea typeface="ＭＳ Ｐゴシック" panose="020B0600070205080204" pitchFamily="34" charset="-128"/>
                </a:rPr>
                <a:t>Vergabe durch qualitätsorientiertes Auswahlverfahren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de-DE" altLang="de-DE" dirty="0" smtClean="0">
                  <a:solidFill>
                    <a:srgbClr val="0B2A51"/>
                  </a:solidFill>
                  <a:ea typeface="ＭＳ Ｐゴシック" panose="020B0600070205080204" pitchFamily="34" charset="-128"/>
                </a:rPr>
                <a:t>Förderung </a:t>
              </a:r>
              <a:r>
                <a:rPr lang="de-DE" altLang="de-DE" dirty="0" smtClean="0">
                  <a:solidFill>
                    <a:srgbClr val="0B2A51"/>
                  </a:solidFill>
                  <a:ea typeface="ＭＳ Ｐゴシック" panose="020B0600070205080204" pitchFamily="34" charset="-128"/>
                </a:rPr>
                <a:t>erfolgt </a:t>
              </a:r>
              <a:r>
                <a:rPr lang="de-DE" altLang="de-DE" dirty="0" smtClean="0">
                  <a:solidFill>
                    <a:srgbClr val="0B2A51"/>
                  </a:solidFill>
                  <a:ea typeface="ＭＳ Ｐゴシック" panose="020B0600070205080204" pitchFamily="34" charset="-128"/>
                </a:rPr>
                <a:t>bezogen auf das Kalenderjahr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de-DE" altLang="de-DE" dirty="0">
                  <a:solidFill>
                    <a:srgbClr val="0B2A51"/>
                  </a:solidFill>
                  <a:ea typeface="ＭＳ Ｐゴシック" panose="020B0600070205080204" pitchFamily="34" charset="-128"/>
                </a:rPr>
                <a:t>Förderlinien </a:t>
              </a:r>
              <a:r>
                <a:rPr lang="de-DE" altLang="de-DE" dirty="0" smtClean="0">
                  <a:solidFill>
                    <a:srgbClr val="0B2A51"/>
                  </a:solidFill>
                  <a:ea typeface="ＭＳ Ｐゴシック" panose="020B0600070205080204" pitchFamily="34" charset="-128"/>
                </a:rPr>
                <a:t>haben unterschiedliche</a:t>
              </a:r>
              <a:r>
                <a:rPr lang="de-DE" altLang="de-DE" dirty="0" smtClean="0">
                  <a:solidFill>
                    <a:srgbClr val="0B2A51"/>
                  </a:solidFill>
                  <a:ea typeface="ＭＳ Ｐゴシック" panose="020B0600070205080204" pitchFamily="34" charset="-128"/>
                </a:rPr>
                <a:t> Minimal- und Maximalförderzeiträume </a:t>
              </a:r>
              <a:endParaRPr lang="de-DE" dirty="0"/>
            </a:p>
          </p:txBody>
        </p:sp>
        <p:pic>
          <p:nvPicPr>
            <p:cNvPr id="17" name="Bildplatzhalter 1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88144" y="1333331"/>
              <a:ext cx="3738563" cy="1331912"/>
            </a:xfrm>
            <a:prstGeom prst="rect">
              <a:avLst/>
            </a:prstGeom>
          </p:spPr>
        </p:pic>
        <p:pic>
          <p:nvPicPr>
            <p:cNvPr id="18" name="Bildplatzhalter 1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88144" y="4251156"/>
              <a:ext cx="3733800" cy="1331912"/>
            </a:xfrm>
            <a:prstGeom prst="rect">
              <a:avLst/>
            </a:prstGeom>
          </p:spPr>
        </p:pic>
        <p:pic>
          <p:nvPicPr>
            <p:cNvPr id="19" name="Bildplatzhalter 14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88144" y="2792243"/>
              <a:ext cx="3733800" cy="13319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613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4"/>
          <p:cNvCxnSpPr/>
          <p:nvPr/>
        </p:nvCxnSpPr>
        <p:spPr>
          <a:xfrm flipV="1">
            <a:off x="-304800" y="6096000"/>
            <a:ext cx="12496800" cy="241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3719" y="6299945"/>
            <a:ext cx="870085" cy="3960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146" y="6315190"/>
            <a:ext cx="1135856" cy="330309"/>
          </a:xfrm>
          <a:prstGeom prst="rect">
            <a:avLst/>
          </a:prstGeom>
        </p:spPr>
      </p:pic>
      <p:sp>
        <p:nvSpPr>
          <p:cNvPr id="15" name="Titel 4"/>
          <p:cNvSpPr txBox="1">
            <a:spLocks/>
          </p:cNvSpPr>
          <p:nvPr/>
        </p:nvSpPr>
        <p:spPr>
          <a:xfrm>
            <a:off x="820914" y="352946"/>
            <a:ext cx="8363677" cy="812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2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2</a:t>
            </a:r>
            <a:r>
              <a:rPr lang="de-DE" dirty="0" smtClean="0"/>
              <a:t>. WAS kann gefördert werden?</a:t>
            </a:r>
            <a:br>
              <a:rPr lang="de-DE" dirty="0" smtClean="0"/>
            </a:br>
            <a:r>
              <a:rPr lang="de-DE" sz="1200" dirty="0" smtClean="0"/>
              <a:t>https://tu-dresden.de/international/out/promos</a:t>
            </a:r>
            <a:endParaRPr lang="de-DE" sz="1200" dirty="0"/>
          </a:p>
        </p:txBody>
      </p:sp>
      <p:sp>
        <p:nvSpPr>
          <p:cNvPr id="22" name="Textplatzhalter 4"/>
          <p:cNvSpPr txBox="1">
            <a:spLocks/>
          </p:cNvSpPr>
          <p:nvPr/>
        </p:nvSpPr>
        <p:spPr>
          <a:xfrm>
            <a:off x="879999" y="1195702"/>
            <a:ext cx="7376496" cy="47052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de-DE" altLang="de-DE" sz="1400" b="1" u="sng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Studienaufenthalte  (1 bis 6 Monate) </a:t>
            </a:r>
            <a:endParaRPr lang="de-DE" altLang="de-DE" sz="1400" b="1" u="sng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Font typeface="Symbol" panose="05050102010706020507" pitchFamily="18" charset="2"/>
              <a:buChar char="-"/>
            </a:pPr>
            <a:r>
              <a:rPr lang="de-DE" altLang="de-DE" sz="14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Studium oder Abschlussarbeit, Tertial des Praktischen </a:t>
            </a:r>
            <a:r>
              <a:rPr lang="de-DE" altLang="de-DE" sz="14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Jahres</a:t>
            </a:r>
          </a:p>
          <a:p>
            <a:pPr marL="285750" indent="-285750">
              <a:lnSpc>
                <a:spcPct val="150000"/>
              </a:lnSpc>
            </a:pPr>
            <a:r>
              <a:rPr lang="de-DE" altLang="de-DE" sz="1400" b="1" u="sng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Sprachkurse (3 Wochen bis 6 Monate)</a:t>
            </a:r>
            <a:endParaRPr lang="de-DE" altLang="de-DE" sz="14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Font typeface="Symbol" panose="05050102010706020507" pitchFamily="18" charset="2"/>
              <a:buChar char="-"/>
            </a:pPr>
            <a:r>
              <a:rPr lang="de-DE" altLang="de-DE" sz="14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Förderung </a:t>
            </a:r>
            <a:r>
              <a:rPr lang="de-DE" sz="14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Hochschulen oder etablierten Sprachinstituten </a:t>
            </a:r>
            <a:r>
              <a:rPr lang="de-DE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</a:p>
          <a:p>
            <a:pPr>
              <a:lnSpc>
                <a:spcPct val="100000"/>
              </a:lnSpc>
              <a:spcBef>
                <a:spcPts val="400"/>
              </a:spcBef>
              <a:buFont typeface="Symbol" panose="05050102010706020507" pitchFamily="18" charset="2"/>
              <a:buChar char="-"/>
            </a:pPr>
            <a:r>
              <a:rPr lang="de-DE" altLang="de-DE" sz="14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Umfang </a:t>
            </a:r>
            <a:r>
              <a:rPr lang="de-DE" altLang="de-DE" sz="1400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min. 25 </a:t>
            </a:r>
            <a:r>
              <a:rPr lang="de-DE" altLang="de-DE" sz="14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Wochenstunden</a:t>
            </a:r>
          </a:p>
          <a:p>
            <a:pPr>
              <a:lnSpc>
                <a:spcPct val="100000"/>
              </a:lnSpc>
              <a:spcBef>
                <a:spcPts val="400"/>
              </a:spcBef>
              <a:buFont typeface="Symbol" panose="05050102010706020507" pitchFamily="18" charset="2"/>
              <a:buChar char="-"/>
            </a:pPr>
            <a:r>
              <a:rPr lang="de-DE" altLang="de-DE" sz="1400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Anmeldung/Reservierung muss vorliegen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de-DE" altLang="de-DE" sz="1400" b="1" dirty="0" smtClean="0">
                <a:solidFill>
                  <a:srgbClr val="FF0000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!</a:t>
            </a:r>
            <a:r>
              <a:rPr lang="de-DE" altLang="de-DE" sz="1100" dirty="0" smtClean="0">
                <a:solidFill>
                  <a:schemeClr val="tx2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  </a:t>
            </a:r>
            <a:r>
              <a:rPr lang="de-DE" altLang="de-DE" sz="14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Ziel</a:t>
            </a:r>
            <a:r>
              <a:rPr lang="de-DE" altLang="de-DE" sz="1400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de-DE" altLang="de-DE" sz="1400" b="1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Vertiefung</a:t>
            </a:r>
            <a:r>
              <a:rPr lang="de-DE" altLang="de-DE" sz="1400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bereits vorhandener </a:t>
            </a:r>
            <a:r>
              <a:rPr lang="de-DE" altLang="de-DE" sz="14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Grundkenntnisse</a:t>
            </a:r>
            <a:r>
              <a:rPr lang="de-DE" altLang="de-DE" sz="1100" dirty="0" smtClean="0">
                <a:solidFill>
                  <a:schemeClr val="tx2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  </a:t>
            </a:r>
            <a:endParaRPr lang="de-DE" altLang="de-DE" sz="1400" dirty="0" smtClean="0">
              <a:solidFill>
                <a:srgbClr val="0B2A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600"/>
              </a:spcBef>
            </a:pPr>
            <a:r>
              <a:rPr lang="de-DE" altLang="de-DE" sz="1400" b="1" u="sng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Fachkurse (5 Tage – 6 Wochen)</a:t>
            </a:r>
          </a:p>
          <a:p>
            <a:pPr>
              <a:lnSpc>
                <a:spcPct val="100000"/>
              </a:lnSpc>
              <a:spcBef>
                <a:spcPts val="400"/>
              </a:spcBef>
              <a:buFont typeface="Symbol" panose="05050102010706020507" pitchFamily="18" charset="2"/>
              <a:buChar char="-"/>
            </a:pPr>
            <a:r>
              <a:rPr lang="de-DE" altLang="de-DE" sz="14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Förderung an Hochschulen </a:t>
            </a:r>
            <a:r>
              <a:rPr lang="de-DE" altLang="de-DE" sz="1400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oder wissenschaftlichen </a:t>
            </a:r>
            <a:r>
              <a:rPr lang="de-DE" altLang="de-DE" sz="14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Institutionen</a:t>
            </a:r>
          </a:p>
          <a:p>
            <a:pPr>
              <a:lnSpc>
                <a:spcPct val="100000"/>
              </a:lnSpc>
              <a:spcBef>
                <a:spcPts val="400"/>
              </a:spcBef>
              <a:buFont typeface="Symbol" panose="05050102010706020507" pitchFamily="18" charset="2"/>
              <a:buChar char="-"/>
            </a:pPr>
            <a:r>
              <a:rPr lang="de-DE" altLang="de-DE" sz="14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Anmeldung/Reservierung </a:t>
            </a:r>
            <a:r>
              <a:rPr lang="de-DE" altLang="de-DE" sz="1400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muss </a:t>
            </a:r>
            <a:r>
              <a:rPr lang="de-DE" altLang="de-DE" sz="14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vorliegen</a:t>
            </a:r>
            <a:endParaRPr lang="de-DE" altLang="de-DE" sz="1400" dirty="0">
              <a:solidFill>
                <a:srgbClr val="0B2A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lnSpc>
                <a:spcPct val="150000"/>
              </a:lnSpc>
            </a:pPr>
            <a:r>
              <a:rPr lang="de-DE" altLang="de-DE" sz="1400" b="1" u="sng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Praktika (6 Wochen bis 6 Monate)</a:t>
            </a:r>
            <a:endParaRPr lang="de-DE" altLang="de-DE" sz="14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Font typeface="Symbol" panose="05050102010706020507" pitchFamily="18" charset="2"/>
              <a:buChar char="-"/>
            </a:pPr>
            <a:r>
              <a:rPr lang="de-DE" altLang="de-DE" sz="14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Anrechenbarkeit </a:t>
            </a:r>
            <a:r>
              <a:rPr lang="de-DE" altLang="de-DE" sz="1400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der im Ausland erbrachten Leistungen </a:t>
            </a:r>
            <a:r>
              <a:rPr lang="de-DE" altLang="de-DE" sz="1600" dirty="0">
                <a:solidFill>
                  <a:srgbClr val="0B2A51"/>
                </a:solidFill>
                <a:ea typeface="ＭＳ Ｐゴシック" panose="020B0600070205080204" pitchFamily="34" charset="-128"/>
              </a:rPr>
              <a:t>muss nachgewiesen werden (z.B. Pflichtpraktikum)</a:t>
            </a:r>
          </a:p>
          <a:p>
            <a:pPr>
              <a:lnSpc>
                <a:spcPct val="100000"/>
              </a:lnSpc>
              <a:spcBef>
                <a:spcPts val="400"/>
              </a:spcBef>
              <a:buFont typeface="Symbol" panose="05050102010706020507" pitchFamily="18" charset="2"/>
              <a:buChar char="-"/>
            </a:pPr>
            <a:r>
              <a:rPr lang="de-DE" altLang="de-DE" sz="1600" dirty="0">
                <a:solidFill>
                  <a:srgbClr val="0B2A51"/>
                </a:solidFill>
                <a:ea typeface="ＭＳ Ｐゴシック" panose="020B0600070205080204" pitchFamily="34" charset="-128"/>
              </a:rPr>
              <a:t>Zusage für den Praktikumsplatz muss vorliegen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altLang="de-DE" sz="1600" b="1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!</a:t>
            </a:r>
            <a:r>
              <a:rPr lang="de-DE" altLang="de-DE" sz="1200" dirty="0">
                <a:solidFill>
                  <a:schemeClr val="tx2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de-DE" altLang="de-DE" sz="1200" dirty="0" smtClean="0">
                <a:solidFill>
                  <a:schemeClr val="tx2"/>
                </a:solidFill>
                <a:ea typeface="ＭＳ Ｐゴシック" panose="020B0600070205080204" pitchFamily="34" charset="-128"/>
                <a:sym typeface="Wingdings" panose="05000000000000000000" pitchFamily="2" charset="2"/>
              </a:rPr>
              <a:t> </a:t>
            </a:r>
            <a:r>
              <a:rPr lang="de-DE" altLang="de-DE" sz="1600" dirty="0" smtClean="0">
                <a:solidFill>
                  <a:srgbClr val="0B2A51"/>
                </a:solidFill>
                <a:ea typeface="ＭＳ Ｐゴシック" panose="020B0600070205080204" pitchFamily="34" charset="-128"/>
              </a:rPr>
              <a:t>Bewerbung </a:t>
            </a:r>
            <a:r>
              <a:rPr lang="de-DE" altLang="de-DE" sz="1600" dirty="0">
                <a:solidFill>
                  <a:srgbClr val="0B2A51"/>
                </a:solidFill>
                <a:ea typeface="ＭＳ Ｐゴシック" panose="020B0600070205080204" pitchFamily="34" charset="-128"/>
              </a:rPr>
              <a:t>über LEONARDOBÜRO </a:t>
            </a:r>
            <a:endParaRPr lang="de-DE" sz="1600" dirty="0"/>
          </a:p>
          <a:p>
            <a:pPr marL="285750" indent="-285750">
              <a:lnSpc>
                <a:spcPct val="150000"/>
              </a:lnSpc>
            </a:pPr>
            <a:endParaRPr lang="de-DE" altLang="de-DE" sz="1600" b="1" u="sng" dirty="0">
              <a:solidFill>
                <a:srgbClr val="0B2A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lnSpc>
                <a:spcPct val="150000"/>
              </a:lnSpc>
            </a:pPr>
            <a:endParaRPr lang="de-DE" altLang="de-DE" sz="1600" dirty="0" smtClean="0">
              <a:solidFill>
                <a:srgbClr val="0B2A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Bildplatzhalter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899320" y="3375955"/>
            <a:ext cx="2307940" cy="2609839"/>
          </a:xfrm>
          <a:prstGeom prst="rect">
            <a:avLst/>
          </a:prstGeom>
        </p:spPr>
      </p:pic>
      <p:pic>
        <p:nvPicPr>
          <p:cNvPr id="9" name="Bildplatzhalter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899320" y="820271"/>
            <a:ext cx="2311545" cy="237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4"/>
          <p:cNvCxnSpPr/>
          <p:nvPr/>
        </p:nvCxnSpPr>
        <p:spPr>
          <a:xfrm flipV="1">
            <a:off x="-304800" y="6096000"/>
            <a:ext cx="12496800" cy="241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3719" y="6299945"/>
            <a:ext cx="870085" cy="3960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146" y="6315190"/>
            <a:ext cx="1135856" cy="330309"/>
          </a:xfrm>
          <a:prstGeom prst="rect">
            <a:avLst/>
          </a:prstGeom>
        </p:spPr>
      </p:pic>
      <p:sp>
        <p:nvSpPr>
          <p:cNvPr id="15" name="Titel 4"/>
          <p:cNvSpPr txBox="1">
            <a:spLocks/>
          </p:cNvSpPr>
          <p:nvPr/>
        </p:nvSpPr>
        <p:spPr>
          <a:xfrm>
            <a:off x="820914" y="352946"/>
            <a:ext cx="8363677" cy="812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2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3</a:t>
            </a:r>
            <a:r>
              <a:rPr lang="de-DE" dirty="0" smtClean="0"/>
              <a:t>. </a:t>
            </a:r>
            <a:r>
              <a:rPr lang="de-DE" dirty="0" smtClean="0"/>
              <a:t>WAS kann </a:t>
            </a:r>
            <a:r>
              <a:rPr lang="de-DE" dirty="0" smtClean="0"/>
              <a:t>NICHT gefördert </a:t>
            </a:r>
            <a:r>
              <a:rPr lang="de-DE" dirty="0" smtClean="0"/>
              <a:t>werden?</a:t>
            </a:r>
            <a:br>
              <a:rPr lang="de-DE" dirty="0" smtClean="0"/>
            </a:br>
            <a:r>
              <a:rPr lang="de-DE" sz="1200" dirty="0" smtClean="0"/>
              <a:t>https://tu-dresden.de/international/out/promos</a:t>
            </a:r>
            <a:endParaRPr lang="de-DE" sz="1200" dirty="0"/>
          </a:p>
        </p:txBody>
      </p:sp>
      <p:sp>
        <p:nvSpPr>
          <p:cNvPr id="22" name="Textplatzhalter 4"/>
          <p:cNvSpPr txBox="1">
            <a:spLocks/>
          </p:cNvSpPr>
          <p:nvPr/>
        </p:nvSpPr>
        <p:spPr>
          <a:xfrm>
            <a:off x="947233" y="1195702"/>
            <a:ext cx="5467014" cy="44592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</a:pPr>
            <a:r>
              <a:rPr lang="de-DE" altLang="de-DE" sz="16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keine </a:t>
            </a:r>
            <a:r>
              <a:rPr lang="de-DE" altLang="de-DE" sz="16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Übernahme von </a:t>
            </a:r>
            <a:r>
              <a:rPr lang="de-DE" altLang="de-DE" sz="16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Studiengebühren</a:t>
            </a:r>
          </a:p>
          <a:p>
            <a:pPr marL="285750" indent="-285750">
              <a:lnSpc>
                <a:spcPct val="150000"/>
              </a:lnSpc>
            </a:pPr>
            <a:r>
              <a:rPr lang="de-DE" altLang="de-DE" sz="16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keine Förderung für </a:t>
            </a:r>
            <a:r>
              <a:rPr lang="de-DE" altLang="de-DE" sz="16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Doktoranden</a:t>
            </a:r>
            <a:r>
              <a:rPr lang="de-DE" altLang="de-DE" sz="16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(außer Medizin)</a:t>
            </a:r>
            <a:endParaRPr lang="de-DE" altLang="de-DE" sz="16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lnSpc>
                <a:spcPct val="150000"/>
              </a:lnSpc>
            </a:pPr>
            <a:r>
              <a:rPr lang="de-DE" altLang="de-DE" sz="16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keine Förderung im </a:t>
            </a:r>
            <a:r>
              <a:rPr lang="de-DE" altLang="de-DE" sz="16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Erasmus-Raum</a:t>
            </a:r>
          </a:p>
          <a:p>
            <a:pPr marL="285750" indent="-285750">
              <a:lnSpc>
                <a:spcPct val="150000"/>
              </a:lnSpc>
            </a:pPr>
            <a:r>
              <a:rPr lang="de-DE" altLang="de-DE" sz="1600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keine </a:t>
            </a:r>
            <a:r>
              <a:rPr lang="de-DE" altLang="de-DE" sz="16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Doppelfinanzierung</a:t>
            </a:r>
            <a:r>
              <a:rPr lang="de-DE" altLang="de-DE" sz="16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zusätzlich zu anderen </a:t>
            </a:r>
            <a:r>
              <a:rPr lang="de-DE" altLang="de-DE" sz="1600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de-DE" altLang="de-DE" sz="16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staatlichen) Quellen </a:t>
            </a:r>
            <a:endParaRPr lang="de-DE" altLang="de-DE" sz="1600" b="1" dirty="0" smtClean="0">
              <a:solidFill>
                <a:srgbClr val="0B2A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lnSpc>
                <a:spcPct val="150000"/>
              </a:lnSpc>
            </a:pPr>
            <a:r>
              <a:rPr lang="de-DE" altLang="de-DE" sz="1600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Vorhaben </a:t>
            </a:r>
            <a:r>
              <a:rPr lang="de-DE" altLang="de-DE" sz="16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</a:t>
            </a:r>
            <a:r>
              <a:rPr lang="de-DE" altLang="de-DE" sz="1600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Institutionen, die durch </a:t>
            </a:r>
            <a:r>
              <a:rPr lang="de-DE" altLang="de-DE" sz="1600" b="1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DAAD-Sonderprogramme</a:t>
            </a:r>
            <a:r>
              <a:rPr lang="de-DE" altLang="de-DE" sz="1600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gefördert </a:t>
            </a:r>
            <a:r>
              <a:rPr lang="de-DE" altLang="de-DE" sz="16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werden</a:t>
            </a:r>
            <a:endParaRPr lang="de-DE" altLang="de-DE" sz="1600" dirty="0">
              <a:solidFill>
                <a:srgbClr val="0B2A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3" name="Bildplatzhalter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39256" y="1259869"/>
            <a:ext cx="4134577" cy="445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85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4"/>
          <p:cNvCxnSpPr/>
          <p:nvPr/>
        </p:nvCxnSpPr>
        <p:spPr>
          <a:xfrm flipV="1">
            <a:off x="-304800" y="6096000"/>
            <a:ext cx="12496800" cy="241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3719" y="6299945"/>
            <a:ext cx="870085" cy="3960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146" y="6315190"/>
            <a:ext cx="1135856" cy="330309"/>
          </a:xfrm>
          <a:prstGeom prst="rect">
            <a:avLst/>
          </a:prstGeom>
        </p:spPr>
      </p:pic>
      <p:sp>
        <p:nvSpPr>
          <p:cNvPr id="15" name="Titel 4"/>
          <p:cNvSpPr txBox="1">
            <a:spLocks/>
          </p:cNvSpPr>
          <p:nvPr/>
        </p:nvSpPr>
        <p:spPr>
          <a:xfrm>
            <a:off x="820914" y="352946"/>
            <a:ext cx="8363677" cy="812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2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4</a:t>
            </a:r>
            <a:r>
              <a:rPr lang="de-DE" dirty="0" smtClean="0"/>
              <a:t>. </a:t>
            </a:r>
            <a:r>
              <a:rPr lang="de-DE" dirty="0" smtClean="0"/>
              <a:t>WER kann sich bewerben?</a:t>
            </a:r>
            <a:br>
              <a:rPr lang="de-DE" dirty="0" smtClean="0"/>
            </a:br>
            <a:r>
              <a:rPr lang="de-DE" sz="1200" dirty="0" smtClean="0"/>
              <a:t>https://tu-dresden.de/international/out/promos</a:t>
            </a:r>
            <a:endParaRPr lang="de-DE" sz="1200" dirty="0"/>
          </a:p>
        </p:txBody>
      </p:sp>
      <p:sp>
        <p:nvSpPr>
          <p:cNvPr id="22" name="Textplatzhalter 4"/>
          <p:cNvSpPr txBox="1">
            <a:spLocks/>
          </p:cNvSpPr>
          <p:nvPr/>
        </p:nvSpPr>
        <p:spPr>
          <a:xfrm>
            <a:off x="947233" y="1195702"/>
            <a:ext cx="10346409" cy="44592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de-DE" altLang="de-DE" sz="18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Fördervoraussetzungen</a:t>
            </a:r>
            <a:endParaRPr lang="de-DE" altLang="de-DE" sz="18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altLang="de-DE" sz="16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Immatrikulierte Studierende der TU Dresden ab dem 3. Fachsemester</a:t>
            </a:r>
          </a:p>
          <a:p>
            <a:pPr>
              <a:lnSpc>
                <a:spcPct val="150000"/>
              </a:lnSpc>
            </a:pPr>
            <a:r>
              <a:rPr lang="de-DE" altLang="de-DE" sz="16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Dt. Staatsangehörigkeit bzw. Personen, die Deutschen gleichgestellt sind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de-DE" altLang="de-DE" sz="16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 </a:t>
            </a:r>
            <a:r>
              <a:rPr lang="de-DE" altLang="de-DE" sz="16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Vgl.: §8 Absatz 1 Ziffer 2 ff., Absatz 2, 2a und 3 BAföG</a:t>
            </a:r>
            <a:endParaRPr lang="de-DE" altLang="de-DE" sz="1600" dirty="0">
              <a:solidFill>
                <a:srgbClr val="0B2A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72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4"/>
          <p:cNvCxnSpPr/>
          <p:nvPr/>
        </p:nvCxnSpPr>
        <p:spPr>
          <a:xfrm flipV="1">
            <a:off x="-304800" y="6096000"/>
            <a:ext cx="12496800" cy="241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3719" y="6299945"/>
            <a:ext cx="870085" cy="3960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146" y="6315190"/>
            <a:ext cx="1135856" cy="330309"/>
          </a:xfrm>
          <a:prstGeom prst="rect">
            <a:avLst/>
          </a:prstGeom>
        </p:spPr>
      </p:pic>
      <p:sp>
        <p:nvSpPr>
          <p:cNvPr id="15" name="Titel 4"/>
          <p:cNvSpPr txBox="1">
            <a:spLocks/>
          </p:cNvSpPr>
          <p:nvPr/>
        </p:nvSpPr>
        <p:spPr>
          <a:xfrm>
            <a:off x="820914" y="352946"/>
            <a:ext cx="8363677" cy="812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2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5</a:t>
            </a:r>
            <a:r>
              <a:rPr lang="de-DE" dirty="0" smtClean="0"/>
              <a:t>. </a:t>
            </a:r>
            <a:r>
              <a:rPr lang="de-DE" dirty="0" smtClean="0"/>
              <a:t>WIE hoch ist die finanzielle Unterstützung?</a:t>
            </a:r>
            <a:br>
              <a:rPr lang="de-DE" dirty="0" smtClean="0"/>
            </a:br>
            <a:r>
              <a:rPr lang="de-DE" sz="1200" dirty="0" smtClean="0"/>
              <a:t>https://tu-dresden.de/international/out/promos</a:t>
            </a:r>
            <a:endParaRPr lang="de-DE" sz="1200" dirty="0"/>
          </a:p>
        </p:txBody>
      </p:sp>
      <p:sp>
        <p:nvSpPr>
          <p:cNvPr id="22" name="Textplatzhalter 4"/>
          <p:cNvSpPr txBox="1">
            <a:spLocks/>
          </p:cNvSpPr>
          <p:nvPr/>
        </p:nvSpPr>
        <p:spPr>
          <a:xfrm>
            <a:off x="947233" y="1195702"/>
            <a:ext cx="10346409" cy="44592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</a:pP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Monatliche </a:t>
            </a:r>
            <a:r>
              <a:rPr lang="de-DE" altLang="de-DE" sz="1800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länderspezifische Teilstipendienrate </a:t>
            </a: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350-550 € </a:t>
            </a:r>
          </a:p>
          <a:p>
            <a:pPr marL="285750" indent="-285750">
              <a:lnSpc>
                <a:spcPct val="150000"/>
              </a:lnSpc>
            </a:pP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einmalige länderspezifische Reisekostenpauschale</a:t>
            </a:r>
          </a:p>
          <a:p>
            <a:pPr marL="285750" indent="-285750">
              <a:lnSpc>
                <a:spcPct val="150000"/>
              </a:lnSpc>
            </a:pP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500 € Kursgebührenpauschale bei Sprach- und </a:t>
            </a: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Fachkursen </a:t>
            </a:r>
            <a:endParaRPr lang="de-DE" altLang="de-DE" sz="1800" dirty="0" smtClean="0">
              <a:solidFill>
                <a:srgbClr val="0B2A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lnSpc>
                <a:spcPct val="150000"/>
              </a:lnSpc>
            </a:pP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Anrechnungsfreie Kombination mit Inlands-BAföG möglich</a:t>
            </a:r>
          </a:p>
          <a:p>
            <a:pPr marL="285750" indent="-285750">
              <a:lnSpc>
                <a:spcPct val="150000"/>
              </a:lnSpc>
            </a:pP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Kombination mit Auslands-BAföG </a:t>
            </a: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möglich (</a:t>
            </a: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Meldungspflicht)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altLang="de-DE" sz="18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!</a:t>
            </a:r>
            <a:r>
              <a:rPr lang="de-DE" altLang="de-DE" sz="14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 </a:t>
            </a:r>
            <a:r>
              <a:rPr lang="de-DE" altLang="de-DE" sz="14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 </a:t>
            </a: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Kombination </a:t>
            </a: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mit anderen Stipendien prüfpflichtig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altLang="de-DE" sz="18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!</a:t>
            </a:r>
            <a:r>
              <a:rPr lang="de-DE" altLang="de-DE" sz="14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 </a:t>
            </a:r>
            <a:r>
              <a:rPr lang="de-DE" altLang="de-DE" sz="14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 </a:t>
            </a: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Verlängerung </a:t>
            </a: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über 6 Monate hinaus </a:t>
            </a: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nicht </a:t>
            </a: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möglich</a:t>
            </a:r>
            <a:endParaRPr lang="de-DE" altLang="de-DE" sz="1800" dirty="0">
              <a:solidFill>
                <a:srgbClr val="0B2A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8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4"/>
          <p:cNvCxnSpPr/>
          <p:nvPr/>
        </p:nvCxnSpPr>
        <p:spPr>
          <a:xfrm flipV="1">
            <a:off x="-304800" y="6096000"/>
            <a:ext cx="12496800" cy="241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3719" y="6299945"/>
            <a:ext cx="870085" cy="3960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146" y="6315190"/>
            <a:ext cx="1135856" cy="330309"/>
          </a:xfrm>
          <a:prstGeom prst="rect">
            <a:avLst/>
          </a:prstGeom>
        </p:spPr>
      </p:pic>
      <p:sp>
        <p:nvSpPr>
          <p:cNvPr id="15" name="Titel 4"/>
          <p:cNvSpPr txBox="1">
            <a:spLocks/>
          </p:cNvSpPr>
          <p:nvPr/>
        </p:nvSpPr>
        <p:spPr>
          <a:xfrm>
            <a:off x="820914" y="352946"/>
            <a:ext cx="8363677" cy="812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2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6</a:t>
            </a:r>
            <a:r>
              <a:rPr lang="de-DE" dirty="0" smtClean="0"/>
              <a:t>. </a:t>
            </a:r>
            <a:r>
              <a:rPr lang="de-DE" dirty="0" smtClean="0"/>
              <a:t>WIE erfolgt die Auswahl?</a:t>
            </a:r>
            <a:br>
              <a:rPr lang="de-DE" dirty="0" smtClean="0"/>
            </a:br>
            <a:r>
              <a:rPr lang="de-DE" sz="1200" dirty="0" smtClean="0"/>
              <a:t>https://tu-dresden.de/international/out/promos</a:t>
            </a:r>
            <a:endParaRPr lang="de-DE" sz="1200" dirty="0"/>
          </a:p>
        </p:txBody>
      </p:sp>
      <p:sp>
        <p:nvSpPr>
          <p:cNvPr id="22" name="Textplatzhalter 4"/>
          <p:cNvSpPr txBox="1">
            <a:spLocks/>
          </p:cNvSpPr>
          <p:nvPr/>
        </p:nvSpPr>
        <p:spPr>
          <a:xfrm>
            <a:off x="947233" y="1195702"/>
            <a:ext cx="10346409" cy="44592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de-DE" altLang="de-DE" sz="2400" b="1" dirty="0" smtClean="0">
                <a:solidFill>
                  <a:srgbClr val="0B2A51"/>
                </a:solidFill>
                <a:ea typeface="ＭＳ Ｐゴシック" panose="020B0600070205080204" pitchFamily="34" charset="-128"/>
              </a:rPr>
              <a:t>Qualitätsorientiertes Auswahlverfahren</a:t>
            </a:r>
            <a:endParaRPr lang="de-DE" altLang="de-DE" sz="2400" b="1" dirty="0" smtClean="0">
              <a:ea typeface="ＭＳ Ｐゴシック" panose="020B0600070205080204" pitchFamily="34" charset="-128"/>
            </a:endParaRPr>
          </a:p>
          <a:p>
            <a:pPr marL="285750" indent="-285750">
              <a:lnSpc>
                <a:spcPct val="150000"/>
              </a:lnSpc>
            </a:pP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Berücksichtigt werden mehrere Kriterien in unterschiedlicher Wichtung:</a:t>
            </a:r>
          </a:p>
          <a:p>
            <a:pPr>
              <a:lnSpc>
                <a:spcPct val="100000"/>
              </a:lnSpc>
              <a:spcBef>
                <a:spcPts val="400"/>
              </a:spcBef>
              <a:buFont typeface="Symbol" panose="05050102010706020507" pitchFamily="18" charset="2"/>
              <a:buChar char="-"/>
            </a:pP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Fachliche </a:t>
            </a: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Qualität des </a:t>
            </a: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Vorhabens</a:t>
            </a:r>
          </a:p>
          <a:p>
            <a:pPr>
              <a:lnSpc>
                <a:spcPct val="100000"/>
              </a:lnSpc>
              <a:spcBef>
                <a:spcPts val="400"/>
              </a:spcBef>
              <a:buFont typeface="Symbol" panose="05050102010706020507" pitchFamily="18" charset="2"/>
              <a:buChar char="-"/>
            </a:pP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akademische Leistungen</a:t>
            </a:r>
          </a:p>
          <a:p>
            <a:pPr>
              <a:lnSpc>
                <a:spcPct val="100000"/>
              </a:lnSpc>
              <a:spcBef>
                <a:spcPts val="400"/>
              </a:spcBef>
              <a:buFont typeface="Symbol" panose="05050102010706020507" pitchFamily="18" charset="2"/>
              <a:buChar char="-"/>
            </a:pP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gesellschaftlichen </a:t>
            </a: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Engagements und Sprachkenntnisse </a:t>
            </a:r>
          </a:p>
          <a:p>
            <a:pPr marL="285750" indent="-285750">
              <a:lnSpc>
                <a:spcPct val="150000"/>
              </a:lnSpc>
            </a:pP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Einschätzung der Bewerbungen erfolgt mehrstufig </a:t>
            </a:r>
            <a:endParaRPr lang="de-DE" altLang="de-DE" sz="1800" dirty="0" smtClean="0">
              <a:solidFill>
                <a:srgbClr val="0B2A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lnSpc>
                <a:spcPct val="150000"/>
              </a:lnSpc>
            </a:pP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Vergabeentscheidung </a:t>
            </a: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durch Auswahlkommission </a:t>
            </a:r>
            <a:r>
              <a:rPr lang="de-DE" altLang="de-DE" sz="18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(Vorsitz: CTIO Prof. Ronald Tetzlaff)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altLang="de-DE" sz="18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!</a:t>
            </a:r>
            <a:r>
              <a:rPr lang="de-DE" altLang="de-DE" sz="14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  </a:t>
            </a:r>
            <a:r>
              <a:rPr lang="de-DE" altLang="de-DE" sz="1800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Studienaufenthalte werden prioritär gefördert</a:t>
            </a:r>
          </a:p>
          <a:p>
            <a:pPr marL="0" indent="0">
              <a:lnSpc>
                <a:spcPct val="150000"/>
              </a:lnSpc>
              <a:buNone/>
            </a:pPr>
            <a:endParaRPr lang="de-DE" altLang="de-DE" sz="1800" dirty="0">
              <a:solidFill>
                <a:srgbClr val="0B2A51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213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4"/>
          <p:cNvCxnSpPr/>
          <p:nvPr/>
        </p:nvCxnSpPr>
        <p:spPr>
          <a:xfrm flipV="1">
            <a:off x="-304800" y="6096000"/>
            <a:ext cx="12496800" cy="241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3719" y="6299945"/>
            <a:ext cx="870085" cy="3960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146" y="6315190"/>
            <a:ext cx="1135856" cy="330309"/>
          </a:xfrm>
          <a:prstGeom prst="rect">
            <a:avLst/>
          </a:prstGeom>
        </p:spPr>
      </p:pic>
      <p:sp>
        <p:nvSpPr>
          <p:cNvPr id="15" name="Titel 4"/>
          <p:cNvSpPr txBox="1">
            <a:spLocks/>
          </p:cNvSpPr>
          <p:nvPr/>
        </p:nvSpPr>
        <p:spPr>
          <a:xfrm>
            <a:off x="820914" y="352946"/>
            <a:ext cx="8363677" cy="812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2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7</a:t>
            </a:r>
            <a:r>
              <a:rPr lang="de-DE" dirty="0" smtClean="0"/>
              <a:t>. </a:t>
            </a:r>
            <a:r>
              <a:rPr lang="de-DE" dirty="0" smtClean="0"/>
              <a:t>WIE bewerbe ich mich?</a:t>
            </a:r>
            <a:br>
              <a:rPr lang="de-DE" dirty="0" smtClean="0"/>
            </a:br>
            <a:r>
              <a:rPr lang="de-DE" sz="1200" dirty="0" smtClean="0"/>
              <a:t>https://tu-dresden.de/international/out/promos</a:t>
            </a:r>
            <a:endParaRPr lang="de-DE" sz="1200" dirty="0"/>
          </a:p>
        </p:txBody>
      </p:sp>
      <p:sp>
        <p:nvSpPr>
          <p:cNvPr id="22" name="Textplatzhalter 4"/>
          <p:cNvSpPr txBox="1">
            <a:spLocks/>
          </p:cNvSpPr>
          <p:nvPr/>
        </p:nvSpPr>
        <p:spPr>
          <a:xfrm>
            <a:off x="947233" y="1195702"/>
            <a:ext cx="5060295" cy="49244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de-DE" altLang="de-DE" sz="18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Allgemeines</a:t>
            </a:r>
            <a:endParaRPr lang="de-DE" altLang="de-DE" sz="18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lnSpc>
                <a:spcPct val="150000"/>
              </a:lnSpc>
            </a:pP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Fristgerecht!</a:t>
            </a:r>
          </a:p>
          <a:p>
            <a:pPr marL="285750" indent="-285750">
              <a:lnSpc>
                <a:spcPct val="150000"/>
              </a:lnSpc>
            </a:pPr>
            <a:r>
              <a:rPr lang="de-DE" altLang="de-DE" sz="16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Bewerbung erfolgt über Mobility </a:t>
            </a: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Online</a:t>
            </a:r>
            <a:endParaRPr lang="de-DE" altLang="de-DE" sz="1600" dirty="0" smtClean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</a:pP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Erforderliche Dokumente werden im Mobilitätsportal hochgeladen und dort verwaltet</a:t>
            </a:r>
            <a:endParaRPr lang="de-DE" altLang="de-DE" sz="1600" dirty="0" smtClean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lnSpc>
                <a:spcPct val="100000"/>
              </a:lnSpc>
            </a:pP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Das Gutachten des Hochschullehrers wird direkt durch AAA Ihrer Bewerbung hinzugefügt</a:t>
            </a:r>
            <a:endParaRPr lang="de-DE" altLang="de-DE" sz="1600" dirty="0" smtClean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DE" altLang="de-DE" sz="1600" b="1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!</a:t>
            </a:r>
            <a:r>
              <a:rPr lang="de-DE" altLang="de-DE" sz="1600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  </a:t>
            </a: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Anrechenbarkeit </a:t>
            </a:r>
            <a:r>
              <a:rPr lang="de-DE" altLang="de-DE" sz="16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der im Ausland erbrachten Leistungen an der TU Dresden ist </a:t>
            </a:r>
            <a:r>
              <a:rPr lang="de-DE" altLang="de-DE" sz="16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vor</a:t>
            </a:r>
            <a:r>
              <a:rPr lang="de-DE" altLang="de-DE" sz="16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dem Aufenthalt zu prüfen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altLang="de-DE" sz="1600" b="1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!</a:t>
            </a:r>
            <a:r>
              <a:rPr lang="de-DE" altLang="de-DE" sz="1600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Wingdings" panose="05000000000000000000" pitchFamily="2" charset="2"/>
              </a:rPr>
              <a:t> </a:t>
            </a: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Bewerben </a:t>
            </a: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Sie sich, auch wenn Sie noch keine Zusage für den Platz im Ausland erhalten haben. </a:t>
            </a:r>
            <a:endParaRPr lang="de-DE" altLang="de-DE" sz="16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Bildplatzhalter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69227" y="1165226"/>
            <a:ext cx="4134577" cy="424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75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4"/>
          <p:cNvCxnSpPr/>
          <p:nvPr/>
        </p:nvCxnSpPr>
        <p:spPr>
          <a:xfrm flipV="1">
            <a:off x="-304800" y="6096000"/>
            <a:ext cx="12496800" cy="241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3719" y="6299945"/>
            <a:ext cx="870085" cy="3960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146" y="6315190"/>
            <a:ext cx="1135856" cy="330309"/>
          </a:xfrm>
          <a:prstGeom prst="rect">
            <a:avLst/>
          </a:prstGeom>
        </p:spPr>
      </p:pic>
      <p:sp>
        <p:nvSpPr>
          <p:cNvPr id="15" name="Titel 4"/>
          <p:cNvSpPr txBox="1">
            <a:spLocks/>
          </p:cNvSpPr>
          <p:nvPr/>
        </p:nvSpPr>
        <p:spPr>
          <a:xfrm>
            <a:off x="820914" y="352946"/>
            <a:ext cx="8363677" cy="812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2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7</a:t>
            </a:r>
            <a:r>
              <a:rPr lang="de-DE" dirty="0" smtClean="0"/>
              <a:t>. </a:t>
            </a:r>
            <a:r>
              <a:rPr lang="de-DE" dirty="0" smtClean="0"/>
              <a:t>WIE bewerbe ich mich?</a:t>
            </a:r>
            <a:br>
              <a:rPr lang="de-DE" dirty="0" smtClean="0"/>
            </a:br>
            <a:r>
              <a:rPr lang="de-DE" sz="1200" dirty="0" smtClean="0"/>
              <a:t>https://tu-dresden.de/international/out/promos</a:t>
            </a:r>
            <a:endParaRPr lang="de-DE" sz="1200" dirty="0"/>
          </a:p>
        </p:txBody>
      </p:sp>
      <p:sp>
        <p:nvSpPr>
          <p:cNvPr id="22" name="Textplatzhalter 4"/>
          <p:cNvSpPr txBox="1">
            <a:spLocks/>
          </p:cNvSpPr>
          <p:nvPr/>
        </p:nvSpPr>
        <p:spPr>
          <a:xfrm>
            <a:off x="947233" y="1195702"/>
            <a:ext cx="5023261" cy="47052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de-DE" altLang="de-DE" sz="1800" b="1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Fristen </a:t>
            </a:r>
            <a:r>
              <a:rPr lang="de-DE" altLang="de-DE" sz="18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2021</a:t>
            </a:r>
            <a:endParaRPr lang="de-DE" altLang="de-DE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lnSpc>
                <a:spcPct val="150000"/>
              </a:lnSpc>
              <a:defRPr/>
            </a:pPr>
            <a:r>
              <a:rPr lang="de-DE" altLang="de-DE" sz="1600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Für Aufenthalte, die schwerpunktmäßig </a:t>
            </a:r>
            <a:r>
              <a:rPr lang="de-DE" altLang="de-DE" sz="16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der 2. Jahreshälfte </a:t>
            </a:r>
            <a:r>
              <a:rPr lang="de-DE" altLang="de-DE" sz="1600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liegen (z.B. </a:t>
            </a:r>
            <a:r>
              <a:rPr lang="de-DE" altLang="de-DE" sz="16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Juli -Oktober): </a:t>
            </a:r>
            <a:r>
              <a:rPr lang="de-DE" altLang="de-DE" sz="16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e-DE" altLang="de-DE" sz="16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altLang="de-DE" sz="16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</a:t>
            </a:r>
            <a:r>
              <a:rPr lang="de-DE" altLang="de-DE" sz="1600" b="1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Mai </a:t>
            </a:r>
            <a:r>
              <a:rPr lang="de-DE" altLang="de-DE" sz="16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2021 </a:t>
            </a:r>
            <a:endParaRPr lang="de-DE" altLang="de-DE" sz="1600" b="1" dirty="0">
              <a:solidFill>
                <a:srgbClr val="0B2A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lnSpc>
                <a:spcPct val="150000"/>
              </a:lnSpc>
              <a:defRPr/>
            </a:pPr>
            <a:r>
              <a:rPr lang="de-DE" altLang="de-DE" sz="1600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Für </a:t>
            </a:r>
            <a:r>
              <a:rPr lang="de-DE" altLang="de-DE" sz="16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Aufenthalte mit </a:t>
            </a:r>
            <a:r>
              <a:rPr lang="de-DE" altLang="de-DE" sz="1600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Beginn zwischen Januar und </a:t>
            </a:r>
            <a:r>
              <a:rPr lang="de-DE" altLang="de-DE" sz="16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Juni 2022: </a:t>
            </a:r>
            <a:r>
              <a:rPr lang="de-DE" altLang="de-DE" sz="16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de-DE" altLang="de-DE" sz="1600" b="1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November </a:t>
            </a:r>
            <a:r>
              <a:rPr lang="de-DE" altLang="de-DE" sz="16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2021</a:t>
            </a:r>
            <a:endParaRPr lang="de-DE" altLang="de-DE" sz="1600" b="1" dirty="0">
              <a:solidFill>
                <a:srgbClr val="0B2A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lnSpc>
                <a:spcPct val="150000"/>
              </a:lnSpc>
              <a:defRPr/>
            </a:pPr>
            <a:r>
              <a:rPr lang="de-DE" altLang="de-DE" sz="1600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Maximale Förderung bis </a:t>
            </a:r>
            <a:r>
              <a:rPr lang="de-DE" altLang="de-DE" sz="16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Februar des Folgejahres, wenn Auslandsaufenthalt </a:t>
            </a:r>
            <a:r>
              <a:rPr lang="de-DE" altLang="de-DE" sz="16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vor</a:t>
            </a:r>
            <a:r>
              <a:rPr lang="de-DE" altLang="de-DE" sz="16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Jahreswechsel angetreten wurde</a:t>
            </a:r>
            <a:endParaRPr lang="de-DE" altLang="de-DE" sz="1600" dirty="0">
              <a:solidFill>
                <a:srgbClr val="0B2A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Bildplatzhalter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69227" y="1330422"/>
            <a:ext cx="4134577" cy="424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0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4"/>
          <p:cNvCxnSpPr/>
          <p:nvPr/>
        </p:nvCxnSpPr>
        <p:spPr>
          <a:xfrm flipV="1">
            <a:off x="-304800" y="6096000"/>
            <a:ext cx="12496800" cy="241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3719" y="6299945"/>
            <a:ext cx="870085" cy="3960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146" y="6315190"/>
            <a:ext cx="1135856" cy="330309"/>
          </a:xfrm>
          <a:prstGeom prst="rect">
            <a:avLst/>
          </a:prstGeom>
        </p:spPr>
      </p:pic>
      <p:sp>
        <p:nvSpPr>
          <p:cNvPr id="15" name="Titel 4"/>
          <p:cNvSpPr txBox="1">
            <a:spLocks/>
          </p:cNvSpPr>
          <p:nvPr/>
        </p:nvSpPr>
        <p:spPr>
          <a:xfrm>
            <a:off x="820914" y="352946"/>
            <a:ext cx="8363677" cy="812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2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8</a:t>
            </a:r>
            <a:r>
              <a:rPr lang="de-DE" dirty="0" smtClean="0"/>
              <a:t>. </a:t>
            </a:r>
            <a:r>
              <a:rPr lang="de-DE" dirty="0" smtClean="0"/>
              <a:t>WEN kann ich fragen?</a:t>
            </a:r>
            <a:br>
              <a:rPr lang="de-DE" dirty="0" smtClean="0"/>
            </a:br>
            <a:r>
              <a:rPr lang="de-DE" sz="1200" dirty="0" smtClean="0"/>
              <a:t>https://tu-dresden.de/international/out/promos</a:t>
            </a:r>
            <a:endParaRPr lang="de-DE" sz="1200" dirty="0"/>
          </a:p>
        </p:txBody>
      </p:sp>
      <p:sp>
        <p:nvSpPr>
          <p:cNvPr id="22" name="Textplatzhalter 4"/>
          <p:cNvSpPr txBox="1">
            <a:spLocks/>
          </p:cNvSpPr>
          <p:nvPr/>
        </p:nvSpPr>
        <p:spPr>
          <a:xfrm>
            <a:off x="947233" y="1195702"/>
            <a:ext cx="4982920" cy="47052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de-DE" altLang="de-DE" sz="16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PROMOS-Semesteraufenthalte, </a:t>
            </a:r>
            <a:br>
              <a:rPr lang="de-DE" altLang="de-DE" sz="16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altLang="de-DE" sz="16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Sprach- und Fachkurse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Akademisches Auslandsamt, </a:t>
            </a:r>
            <a:b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Bürogebäude </a:t>
            </a:r>
            <a:r>
              <a:rPr lang="de-DE" altLang="de-DE" sz="1600" dirty="0" err="1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Strehlener</a:t>
            </a: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Str. </a:t>
            </a: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22/24</a:t>
            </a:r>
            <a:b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Mandy </a:t>
            </a: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Scheffler, M.A.</a:t>
            </a:r>
            <a:b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promos@tu-dresden.de</a:t>
            </a:r>
          </a:p>
          <a:p>
            <a:pPr marL="0" indent="0">
              <a:lnSpc>
                <a:spcPct val="150000"/>
              </a:lnSpc>
              <a:buNone/>
            </a:pPr>
            <a:endParaRPr lang="de-DE" altLang="de-DE" sz="1600" b="1" dirty="0" smtClean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altLang="de-DE" sz="1600" b="1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PROMOS-Praktika</a:t>
            </a:r>
            <a:endParaRPr lang="de-DE" altLang="de-DE" sz="1600" b="1" dirty="0" smtClean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LEONARDO-BÜRO SACHSEN, </a:t>
            </a: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Nürnberger </a:t>
            </a: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Str. 31a </a:t>
            </a: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Claudia </a:t>
            </a: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Schönherr </a:t>
            </a:r>
            <a:b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altLang="de-DE" sz="1600" dirty="0" smtClean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placement.leosachsen@tu-dresden.de</a:t>
            </a:r>
            <a:endParaRPr lang="de-DE" altLang="de-DE" sz="16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Bildplatzhalter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736743" y="1165226"/>
            <a:ext cx="3767061" cy="424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41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549</Words>
  <Application>Microsoft Office PowerPoint</Application>
  <PresentationFormat>Breitbild</PresentationFormat>
  <Paragraphs>69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Open Sans</vt:lpstr>
      <vt:lpstr>Symbol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MeZ</dc:creator>
  <cp:lastModifiedBy>MeZ</cp:lastModifiedBy>
  <cp:revision>23</cp:revision>
  <cp:lastPrinted>2021-05-04T10:49:11Z</cp:lastPrinted>
  <dcterms:created xsi:type="dcterms:W3CDTF">2021-04-30T14:12:50Z</dcterms:created>
  <dcterms:modified xsi:type="dcterms:W3CDTF">2021-05-05T17:41:29Z</dcterms:modified>
</cp:coreProperties>
</file>