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68" r:id="rId3"/>
    <p:sldId id="259" r:id="rId4"/>
    <p:sldId id="264" r:id="rId5"/>
    <p:sldId id="261" r:id="rId6"/>
    <p:sldId id="258" r:id="rId7"/>
    <p:sldId id="265" r:id="rId8"/>
    <p:sldId id="260" r:id="rId9"/>
    <p:sldId id="266" r:id="rId10"/>
    <p:sldId id="263" r:id="rId11"/>
    <p:sldId id="267" r:id="rId12"/>
    <p:sldId id="269" r:id="rId1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57">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eund, Frederike" initials="freundfe"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0069"/>
    <a:srgbClr val="365871"/>
    <a:srgbClr val="567F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3657"/>
        <p:guide pos="2880"/>
      </p:guideLst>
    </p:cSldViewPr>
  </p:slideViewPr>
  <p:notesTextViewPr>
    <p:cViewPr>
      <p:scale>
        <a:sx n="1" d="1"/>
        <a:sy n="1" d="1"/>
      </p:scale>
      <p:origin x="0" y="0"/>
    </p:cViewPr>
  </p:notesTextViewPr>
  <p:notesViewPr>
    <p:cSldViewPr>
      <p:cViewPr varScale="1">
        <p:scale>
          <a:sx n="84" d="100"/>
          <a:sy n="84" d="100"/>
        </p:scale>
        <p:origin x="-196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GESIS.INTRA\org\CEWS\Daten\Quantitative%20Daten\Ranking\Ranking21\Ver&#246;ffentlichung\Powerpointvorlage\Beispieldiagramm.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de-DE"/>
              <a:t>Gesamtbewertung</a:t>
            </a:r>
          </a:p>
        </c:rich>
      </c:tx>
      <c:overlay val="1"/>
    </c:title>
    <c:autoTitleDeleted val="0"/>
    <c:plotArea>
      <c:layout>
        <c:manualLayout>
          <c:layoutTarget val="inner"/>
          <c:xMode val="edge"/>
          <c:yMode val="edge"/>
          <c:x val="0.16968421474556689"/>
          <c:y val="9.3387752700941601E-2"/>
          <c:w val="0.81526315330119725"/>
          <c:h val="0.65899298321727828"/>
        </c:manualLayout>
      </c:layout>
      <c:barChart>
        <c:barDir val="col"/>
        <c:grouping val="clustered"/>
        <c:varyColors val="0"/>
        <c:ser>
          <c:idx val="0"/>
          <c:order val="0"/>
          <c:spPr>
            <a:solidFill>
              <a:srgbClr val="AE0069"/>
            </a:solidFill>
            <a:ln>
              <a:solidFill>
                <a:srgbClr val="AE0069"/>
              </a:solidFill>
            </a:ln>
          </c:spPr>
          <c:invertIfNegative val="0"/>
          <c:cat>
            <c:strRef>
              <c:f>Tabelle1!$A$2:$A$7</c:f>
              <c:strCache>
                <c:ptCount val="6"/>
                <c:pt idx="0">
                  <c:v>Promotionen</c:v>
                </c:pt>
                <c:pt idx="1">
                  <c:v>Post-Docs</c:v>
                </c:pt>
                <c:pt idx="2">
                  <c:v>Wissenschaftliches und künstlerisches Personal</c:v>
                </c:pt>
                <c:pt idx="3">
                  <c:v>Professuren</c:v>
                </c:pt>
                <c:pt idx="4">
                  <c:v>Steigerung des Frauenanteils am wissenschaftl. und künstl. Personal gegenüber 2014</c:v>
                </c:pt>
                <c:pt idx="5">
                  <c:v>Steigerung des Frauenanteils an den Professuren gegenüber 2014</c:v>
                </c:pt>
              </c:strCache>
            </c:strRef>
          </c:cat>
          <c:val>
            <c:numRef>
              <c:f>Tabelle1!$B$2:$B$7</c:f>
              <c:numCache>
                <c:formatCode>General</c:formatCode>
                <c:ptCount val="6"/>
                <c:pt idx="0">
                  <c:v>3</c:v>
                </c:pt>
                <c:pt idx="1">
                  <c:v>2</c:v>
                </c:pt>
                <c:pt idx="2">
                  <c:v>1</c:v>
                </c:pt>
                <c:pt idx="3">
                  <c:v>3</c:v>
                </c:pt>
                <c:pt idx="4">
                  <c:v>2</c:v>
                </c:pt>
                <c:pt idx="5">
                  <c:v>1</c:v>
                </c:pt>
              </c:numCache>
            </c:numRef>
          </c:val>
          <c:extLst>
            <c:ext xmlns:c16="http://schemas.microsoft.com/office/drawing/2014/chart" uri="{C3380CC4-5D6E-409C-BE32-E72D297353CC}">
              <c16:uniqueId val="{00000000-F16E-4CF9-BE9C-8D2E56E1639A}"/>
            </c:ext>
          </c:extLst>
        </c:ser>
        <c:dLbls>
          <c:showLegendKey val="0"/>
          <c:showVal val="0"/>
          <c:showCatName val="0"/>
          <c:showSerName val="0"/>
          <c:showPercent val="0"/>
          <c:showBubbleSize val="0"/>
        </c:dLbls>
        <c:gapWidth val="150"/>
        <c:axId val="35495296"/>
        <c:axId val="42441728"/>
      </c:barChart>
      <c:catAx>
        <c:axId val="35495296"/>
        <c:scaling>
          <c:orientation val="minMax"/>
        </c:scaling>
        <c:delete val="0"/>
        <c:axPos val="b"/>
        <c:numFmt formatCode="General" sourceLinked="0"/>
        <c:majorTickMark val="out"/>
        <c:minorTickMark val="none"/>
        <c:tickLblPos val="nextTo"/>
        <c:crossAx val="42441728"/>
        <c:crosses val="autoZero"/>
        <c:auto val="1"/>
        <c:lblAlgn val="ctr"/>
        <c:lblOffset val="100"/>
        <c:noMultiLvlLbl val="0"/>
      </c:catAx>
      <c:valAx>
        <c:axId val="42441728"/>
        <c:scaling>
          <c:orientation val="minMax"/>
          <c:max val="3"/>
        </c:scaling>
        <c:delete val="1"/>
        <c:axPos val="l"/>
        <c:majorGridlines/>
        <c:numFmt formatCode="General" sourceLinked="1"/>
        <c:majorTickMark val="out"/>
        <c:minorTickMark val="none"/>
        <c:tickLblPos val="nextTo"/>
        <c:crossAx val="35495296"/>
        <c:crosses val="autoZero"/>
        <c:crossBetween val="between"/>
        <c:majorUnit val="1"/>
      </c:valAx>
    </c:plotArea>
    <c:plotVisOnly val="1"/>
    <c:dispBlanksAs val="gap"/>
    <c:showDLblsOverMax val="0"/>
  </c:chart>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3889CD-BC48-4C60-AD90-36CB0789850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CB0D78DA-6EC0-4EE4-911E-4011C7B1BDF4}">
      <dgm:prSet phldrT="[Text]"/>
      <dgm:spPr/>
      <dgm:t>
        <a:bodyPr/>
        <a:lstStyle/>
        <a:p>
          <a:r>
            <a:rPr lang="de-DE" dirty="0"/>
            <a:t>Spitzengruppe</a:t>
          </a:r>
          <a:br>
            <a:rPr lang="de-DE" dirty="0"/>
          </a:br>
          <a:r>
            <a:rPr lang="de-DE" dirty="0"/>
            <a:t>(2 Punkte)</a:t>
          </a:r>
        </a:p>
      </dgm:t>
    </dgm:pt>
    <dgm:pt modelId="{1C9F1426-95B2-474B-9759-85588C5066E9}" type="parTrans" cxnId="{C87983A1-C983-4EF4-A0CC-3EA19B5AFDFF}">
      <dgm:prSet/>
      <dgm:spPr/>
      <dgm:t>
        <a:bodyPr/>
        <a:lstStyle/>
        <a:p>
          <a:endParaRPr lang="de-DE"/>
        </a:p>
      </dgm:t>
    </dgm:pt>
    <dgm:pt modelId="{7549C7A4-D52E-4669-BEC2-E80D6EA5CB0F}" type="sibTrans" cxnId="{C87983A1-C983-4EF4-A0CC-3EA19B5AFDFF}">
      <dgm:prSet/>
      <dgm:spPr/>
      <dgm:t>
        <a:bodyPr/>
        <a:lstStyle/>
        <a:p>
          <a:endParaRPr lang="de-DE"/>
        </a:p>
      </dgm:t>
    </dgm:pt>
    <dgm:pt modelId="{7525F2E7-AFE4-45BA-9907-441B7964EA24}">
      <dgm:prSet phldrT="[Text]"/>
      <dgm:spPr/>
      <dgm:t>
        <a:bodyPr/>
        <a:lstStyle/>
        <a:p>
          <a:r>
            <a:rPr lang="de-DE" dirty="0"/>
            <a:t>Mittelgruppe</a:t>
          </a:r>
          <a:br>
            <a:rPr lang="de-DE" dirty="0"/>
          </a:br>
          <a:r>
            <a:rPr lang="de-DE" dirty="0"/>
            <a:t>(1 Punkt)</a:t>
          </a:r>
        </a:p>
      </dgm:t>
    </dgm:pt>
    <dgm:pt modelId="{832C63D4-64AA-482B-9D3F-C2E1F7B11024}" type="parTrans" cxnId="{A260E576-6B91-4A6C-994F-1FF1E651DCF9}">
      <dgm:prSet/>
      <dgm:spPr/>
      <dgm:t>
        <a:bodyPr/>
        <a:lstStyle/>
        <a:p>
          <a:endParaRPr lang="de-DE"/>
        </a:p>
      </dgm:t>
    </dgm:pt>
    <dgm:pt modelId="{23EF1793-3D0A-4499-AA40-406E8960FF20}" type="sibTrans" cxnId="{A260E576-6B91-4A6C-994F-1FF1E651DCF9}">
      <dgm:prSet/>
      <dgm:spPr/>
      <dgm:t>
        <a:bodyPr/>
        <a:lstStyle/>
        <a:p>
          <a:endParaRPr lang="de-DE"/>
        </a:p>
      </dgm:t>
    </dgm:pt>
    <dgm:pt modelId="{2E4286ED-D459-43BF-89AC-AF4A8495F182}">
      <dgm:prSet phldrT="[Text]"/>
      <dgm:spPr/>
      <dgm:t>
        <a:bodyPr/>
        <a:lstStyle/>
        <a:p>
          <a:r>
            <a:rPr lang="de-DE" dirty="0"/>
            <a:t>Schlussgruppe</a:t>
          </a:r>
          <a:br>
            <a:rPr lang="de-DE" dirty="0"/>
          </a:br>
          <a:r>
            <a:rPr lang="de-DE" dirty="0"/>
            <a:t>(0 Punkte)</a:t>
          </a:r>
        </a:p>
      </dgm:t>
    </dgm:pt>
    <dgm:pt modelId="{0FABBA43-A5F0-4D2C-8146-36DE905FE440}" type="parTrans" cxnId="{DFB4C608-9CFD-44DF-85DC-56A1FB5DB3DA}">
      <dgm:prSet/>
      <dgm:spPr/>
      <dgm:t>
        <a:bodyPr/>
        <a:lstStyle/>
        <a:p>
          <a:endParaRPr lang="de-DE"/>
        </a:p>
      </dgm:t>
    </dgm:pt>
    <dgm:pt modelId="{45EB9087-7602-40C6-8C4B-70730CAD5C7B}" type="sibTrans" cxnId="{DFB4C608-9CFD-44DF-85DC-56A1FB5DB3DA}">
      <dgm:prSet/>
      <dgm:spPr/>
      <dgm:t>
        <a:bodyPr/>
        <a:lstStyle/>
        <a:p>
          <a:endParaRPr lang="de-DE"/>
        </a:p>
      </dgm:t>
    </dgm:pt>
    <dgm:pt modelId="{273823F0-C1D3-4337-8D4A-7E305A23DAB1}" type="pres">
      <dgm:prSet presAssocID="{EB3889CD-BC48-4C60-AD90-36CB0789850A}" presName="diagram" presStyleCnt="0">
        <dgm:presLayoutVars>
          <dgm:dir/>
          <dgm:resizeHandles val="exact"/>
        </dgm:presLayoutVars>
      </dgm:prSet>
      <dgm:spPr/>
      <dgm:t>
        <a:bodyPr/>
        <a:lstStyle/>
        <a:p>
          <a:endParaRPr lang="de-DE"/>
        </a:p>
      </dgm:t>
    </dgm:pt>
    <dgm:pt modelId="{B658F6B5-7C31-431D-B80F-D5C23F8C9749}" type="pres">
      <dgm:prSet presAssocID="{CB0D78DA-6EC0-4EE4-911E-4011C7B1BDF4}" presName="node" presStyleLbl="node1" presStyleIdx="0" presStyleCnt="3">
        <dgm:presLayoutVars>
          <dgm:bulletEnabled val="1"/>
        </dgm:presLayoutVars>
      </dgm:prSet>
      <dgm:spPr/>
      <dgm:t>
        <a:bodyPr/>
        <a:lstStyle/>
        <a:p>
          <a:endParaRPr lang="de-DE"/>
        </a:p>
      </dgm:t>
    </dgm:pt>
    <dgm:pt modelId="{8DC96812-36D5-4F63-A0EF-5BA9848FCE3C}" type="pres">
      <dgm:prSet presAssocID="{7549C7A4-D52E-4669-BEC2-E80D6EA5CB0F}" presName="sibTrans" presStyleCnt="0"/>
      <dgm:spPr/>
    </dgm:pt>
    <dgm:pt modelId="{441119DF-98FD-47A5-8393-9E2F9C8C787A}" type="pres">
      <dgm:prSet presAssocID="{7525F2E7-AFE4-45BA-9907-441B7964EA24}" presName="node" presStyleLbl="node1" presStyleIdx="1" presStyleCnt="3">
        <dgm:presLayoutVars>
          <dgm:bulletEnabled val="1"/>
        </dgm:presLayoutVars>
      </dgm:prSet>
      <dgm:spPr/>
      <dgm:t>
        <a:bodyPr/>
        <a:lstStyle/>
        <a:p>
          <a:endParaRPr lang="de-DE"/>
        </a:p>
      </dgm:t>
    </dgm:pt>
    <dgm:pt modelId="{92854382-9E88-49C3-9ACD-91A2A25AFA29}" type="pres">
      <dgm:prSet presAssocID="{23EF1793-3D0A-4499-AA40-406E8960FF20}" presName="sibTrans" presStyleCnt="0"/>
      <dgm:spPr/>
    </dgm:pt>
    <dgm:pt modelId="{4C44B4A1-B86C-4E0D-9612-67F421E44C38}" type="pres">
      <dgm:prSet presAssocID="{2E4286ED-D459-43BF-89AC-AF4A8495F182}" presName="node" presStyleLbl="node1" presStyleIdx="2" presStyleCnt="3">
        <dgm:presLayoutVars>
          <dgm:bulletEnabled val="1"/>
        </dgm:presLayoutVars>
      </dgm:prSet>
      <dgm:spPr/>
      <dgm:t>
        <a:bodyPr/>
        <a:lstStyle/>
        <a:p>
          <a:endParaRPr lang="de-DE"/>
        </a:p>
      </dgm:t>
    </dgm:pt>
  </dgm:ptLst>
  <dgm:cxnLst>
    <dgm:cxn modelId="{A260E576-6B91-4A6C-994F-1FF1E651DCF9}" srcId="{EB3889CD-BC48-4C60-AD90-36CB0789850A}" destId="{7525F2E7-AFE4-45BA-9907-441B7964EA24}" srcOrd="1" destOrd="0" parTransId="{832C63D4-64AA-482B-9D3F-C2E1F7B11024}" sibTransId="{23EF1793-3D0A-4499-AA40-406E8960FF20}"/>
    <dgm:cxn modelId="{6D34ABDB-B447-4032-B36B-E785580EC1F8}" type="presOf" srcId="{2E4286ED-D459-43BF-89AC-AF4A8495F182}" destId="{4C44B4A1-B86C-4E0D-9612-67F421E44C38}" srcOrd="0" destOrd="0" presId="urn:microsoft.com/office/officeart/2005/8/layout/default"/>
    <dgm:cxn modelId="{DFB4C608-9CFD-44DF-85DC-56A1FB5DB3DA}" srcId="{EB3889CD-BC48-4C60-AD90-36CB0789850A}" destId="{2E4286ED-D459-43BF-89AC-AF4A8495F182}" srcOrd="2" destOrd="0" parTransId="{0FABBA43-A5F0-4D2C-8146-36DE905FE440}" sibTransId="{45EB9087-7602-40C6-8C4B-70730CAD5C7B}"/>
    <dgm:cxn modelId="{C87983A1-C983-4EF4-A0CC-3EA19B5AFDFF}" srcId="{EB3889CD-BC48-4C60-AD90-36CB0789850A}" destId="{CB0D78DA-6EC0-4EE4-911E-4011C7B1BDF4}" srcOrd="0" destOrd="0" parTransId="{1C9F1426-95B2-474B-9759-85588C5066E9}" sibTransId="{7549C7A4-D52E-4669-BEC2-E80D6EA5CB0F}"/>
    <dgm:cxn modelId="{E69394BA-CC20-4C26-B72C-B508668F36E2}" type="presOf" srcId="{CB0D78DA-6EC0-4EE4-911E-4011C7B1BDF4}" destId="{B658F6B5-7C31-431D-B80F-D5C23F8C9749}" srcOrd="0" destOrd="0" presId="urn:microsoft.com/office/officeart/2005/8/layout/default"/>
    <dgm:cxn modelId="{DF210AE3-8F20-423A-A30A-179972CDC002}" type="presOf" srcId="{EB3889CD-BC48-4C60-AD90-36CB0789850A}" destId="{273823F0-C1D3-4337-8D4A-7E305A23DAB1}" srcOrd="0" destOrd="0" presId="urn:microsoft.com/office/officeart/2005/8/layout/default"/>
    <dgm:cxn modelId="{53A33C05-785A-4F24-BDD4-E466A5327AF9}" type="presOf" srcId="{7525F2E7-AFE4-45BA-9907-441B7964EA24}" destId="{441119DF-98FD-47A5-8393-9E2F9C8C787A}" srcOrd="0" destOrd="0" presId="urn:microsoft.com/office/officeart/2005/8/layout/default"/>
    <dgm:cxn modelId="{0A6871B3-C138-480D-96AA-D4E08D54A2D8}" type="presParOf" srcId="{273823F0-C1D3-4337-8D4A-7E305A23DAB1}" destId="{B658F6B5-7C31-431D-B80F-D5C23F8C9749}" srcOrd="0" destOrd="0" presId="urn:microsoft.com/office/officeart/2005/8/layout/default"/>
    <dgm:cxn modelId="{093841DB-F171-4B0B-9FCA-582D0B6B0DD8}" type="presParOf" srcId="{273823F0-C1D3-4337-8D4A-7E305A23DAB1}" destId="{8DC96812-36D5-4F63-A0EF-5BA9848FCE3C}" srcOrd="1" destOrd="0" presId="urn:microsoft.com/office/officeart/2005/8/layout/default"/>
    <dgm:cxn modelId="{091F6417-08A2-42BF-A416-53B31FDF9B2B}" type="presParOf" srcId="{273823F0-C1D3-4337-8D4A-7E305A23DAB1}" destId="{441119DF-98FD-47A5-8393-9E2F9C8C787A}" srcOrd="2" destOrd="0" presId="urn:microsoft.com/office/officeart/2005/8/layout/default"/>
    <dgm:cxn modelId="{FC31172C-BA98-4D51-B920-226F1D240B2F}" type="presParOf" srcId="{273823F0-C1D3-4337-8D4A-7E305A23DAB1}" destId="{92854382-9E88-49C3-9ACD-91A2A25AFA29}" srcOrd="3" destOrd="0" presId="urn:microsoft.com/office/officeart/2005/8/layout/default"/>
    <dgm:cxn modelId="{3FDB495F-008F-4DB1-A30B-1C64C7A51295}" type="presParOf" srcId="{273823F0-C1D3-4337-8D4A-7E305A23DAB1}" destId="{4C44B4A1-B86C-4E0D-9612-67F421E44C38}"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2B06459-3F69-4F43-ADE7-49693D8CB8D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3BCA9631-224C-43C9-96FE-7AA7377F0DCF}">
      <dgm:prSet phldrT="[Text]" custT="1"/>
      <dgm:spPr>
        <a:noFill/>
        <a:ln>
          <a:solidFill>
            <a:srgbClr val="567F9B"/>
          </a:solidFill>
        </a:ln>
      </dgm:spPr>
      <dgm:t>
        <a:bodyPr/>
        <a:lstStyle/>
        <a:p>
          <a:r>
            <a:rPr lang="de-DE" sz="1800" dirty="0">
              <a:solidFill>
                <a:srgbClr val="365871"/>
              </a:solidFill>
            </a:rPr>
            <a:t>Die besten </a:t>
          </a:r>
        </a:p>
        <a:p>
          <a:r>
            <a:rPr lang="de-DE" sz="1800" dirty="0">
              <a:solidFill>
                <a:srgbClr val="365871"/>
              </a:solidFill>
            </a:rPr>
            <a:t>25 %</a:t>
          </a:r>
        </a:p>
      </dgm:t>
    </dgm:pt>
    <dgm:pt modelId="{8F6999BA-09A4-421E-ABD6-5C7F0469C1B9}" type="parTrans" cxnId="{AAE2F2FA-7F47-41A4-B0F3-76885A76D7A0}">
      <dgm:prSet/>
      <dgm:spPr/>
      <dgm:t>
        <a:bodyPr/>
        <a:lstStyle/>
        <a:p>
          <a:endParaRPr lang="de-DE"/>
        </a:p>
      </dgm:t>
    </dgm:pt>
    <dgm:pt modelId="{AD9DE5F9-0510-4D3E-9C24-15EA50CBA731}" type="sibTrans" cxnId="{AAE2F2FA-7F47-41A4-B0F3-76885A76D7A0}">
      <dgm:prSet/>
      <dgm:spPr/>
      <dgm:t>
        <a:bodyPr/>
        <a:lstStyle/>
        <a:p>
          <a:endParaRPr lang="de-DE"/>
        </a:p>
      </dgm:t>
    </dgm:pt>
    <dgm:pt modelId="{4418FADD-5AA3-47AA-A20A-F37417C15F8D}">
      <dgm:prSet phldrT="[Text]" custT="1"/>
      <dgm:spPr>
        <a:noFill/>
        <a:ln>
          <a:solidFill>
            <a:srgbClr val="567F9B"/>
          </a:solidFill>
        </a:ln>
      </dgm:spPr>
      <dgm:t>
        <a:bodyPr/>
        <a:lstStyle/>
        <a:p>
          <a:r>
            <a:rPr lang="de-DE" sz="1800" dirty="0">
              <a:solidFill>
                <a:srgbClr val="365871"/>
              </a:solidFill>
            </a:rPr>
            <a:t>Die mittleren </a:t>
          </a:r>
        </a:p>
        <a:p>
          <a:r>
            <a:rPr lang="de-DE" sz="1800" dirty="0">
              <a:solidFill>
                <a:srgbClr val="365871"/>
              </a:solidFill>
            </a:rPr>
            <a:t>50 %</a:t>
          </a:r>
        </a:p>
      </dgm:t>
    </dgm:pt>
    <dgm:pt modelId="{FFE482FD-5E62-4569-A039-DD0C0827E3F2}" type="parTrans" cxnId="{09309AD3-AAFA-4BAD-8DEB-5F478571FAAA}">
      <dgm:prSet/>
      <dgm:spPr/>
      <dgm:t>
        <a:bodyPr/>
        <a:lstStyle/>
        <a:p>
          <a:endParaRPr lang="de-DE"/>
        </a:p>
      </dgm:t>
    </dgm:pt>
    <dgm:pt modelId="{3BA2313C-3198-47E2-9AC0-50380F162119}" type="sibTrans" cxnId="{09309AD3-AAFA-4BAD-8DEB-5F478571FAAA}">
      <dgm:prSet/>
      <dgm:spPr/>
      <dgm:t>
        <a:bodyPr/>
        <a:lstStyle/>
        <a:p>
          <a:endParaRPr lang="de-DE"/>
        </a:p>
      </dgm:t>
    </dgm:pt>
    <dgm:pt modelId="{A55FE442-FDED-465B-8167-284CD36A6162}">
      <dgm:prSet phldrT="[Text]" custT="1"/>
      <dgm:spPr>
        <a:noFill/>
        <a:ln>
          <a:solidFill>
            <a:srgbClr val="567F9B"/>
          </a:solidFill>
        </a:ln>
      </dgm:spPr>
      <dgm:t>
        <a:bodyPr/>
        <a:lstStyle/>
        <a:p>
          <a:r>
            <a:rPr lang="de-DE" sz="1800" dirty="0">
              <a:solidFill>
                <a:srgbClr val="365871"/>
              </a:solidFill>
            </a:rPr>
            <a:t>Die schlechtesten </a:t>
          </a:r>
        </a:p>
        <a:p>
          <a:r>
            <a:rPr lang="de-DE" sz="1800" dirty="0">
              <a:solidFill>
                <a:srgbClr val="365871"/>
              </a:solidFill>
            </a:rPr>
            <a:t>25 %</a:t>
          </a:r>
        </a:p>
      </dgm:t>
    </dgm:pt>
    <dgm:pt modelId="{AE553B8A-CD4B-40FA-BEEB-43353F1AE1F6}" type="parTrans" cxnId="{59ABC540-EFB9-43DC-949B-FB458B3657DA}">
      <dgm:prSet/>
      <dgm:spPr/>
      <dgm:t>
        <a:bodyPr/>
        <a:lstStyle/>
        <a:p>
          <a:endParaRPr lang="de-DE"/>
        </a:p>
      </dgm:t>
    </dgm:pt>
    <dgm:pt modelId="{25C24068-DEA9-4F79-9100-A1251FE40FFE}" type="sibTrans" cxnId="{59ABC540-EFB9-43DC-949B-FB458B3657DA}">
      <dgm:prSet/>
      <dgm:spPr/>
      <dgm:t>
        <a:bodyPr/>
        <a:lstStyle/>
        <a:p>
          <a:endParaRPr lang="de-DE"/>
        </a:p>
      </dgm:t>
    </dgm:pt>
    <dgm:pt modelId="{E9D304FD-E93C-4451-9C7B-475F3469D349}" type="pres">
      <dgm:prSet presAssocID="{B2B06459-3F69-4F43-ADE7-49693D8CB8DC}" presName="diagram" presStyleCnt="0">
        <dgm:presLayoutVars>
          <dgm:dir/>
          <dgm:resizeHandles val="exact"/>
        </dgm:presLayoutVars>
      </dgm:prSet>
      <dgm:spPr/>
      <dgm:t>
        <a:bodyPr/>
        <a:lstStyle/>
        <a:p>
          <a:endParaRPr lang="de-DE"/>
        </a:p>
      </dgm:t>
    </dgm:pt>
    <dgm:pt modelId="{E87B5C16-CA0A-4802-8A45-CBC5D3D47B17}" type="pres">
      <dgm:prSet presAssocID="{3BCA9631-224C-43C9-96FE-7AA7377F0DCF}" presName="node" presStyleLbl="node1" presStyleIdx="0" presStyleCnt="3" custScaleX="137595">
        <dgm:presLayoutVars>
          <dgm:bulletEnabled val="1"/>
        </dgm:presLayoutVars>
      </dgm:prSet>
      <dgm:spPr/>
      <dgm:t>
        <a:bodyPr/>
        <a:lstStyle/>
        <a:p>
          <a:endParaRPr lang="de-DE"/>
        </a:p>
      </dgm:t>
    </dgm:pt>
    <dgm:pt modelId="{C7E0655B-DD64-4DE8-8967-6D4D38D1FEC4}" type="pres">
      <dgm:prSet presAssocID="{AD9DE5F9-0510-4D3E-9C24-15EA50CBA731}" presName="sibTrans" presStyleCnt="0"/>
      <dgm:spPr/>
    </dgm:pt>
    <dgm:pt modelId="{63B176E7-F618-4463-881C-D6A746A73511}" type="pres">
      <dgm:prSet presAssocID="{4418FADD-5AA3-47AA-A20A-F37417C15F8D}" presName="node" presStyleLbl="node1" presStyleIdx="1" presStyleCnt="3" custScaleX="137595">
        <dgm:presLayoutVars>
          <dgm:bulletEnabled val="1"/>
        </dgm:presLayoutVars>
      </dgm:prSet>
      <dgm:spPr/>
      <dgm:t>
        <a:bodyPr/>
        <a:lstStyle/>
        <a:p>
          <a:endParaRPr lang="de-DE"/>
        </a:p>
      </dgm:t>
    </dgm:pt>
    <dgm:pt modelId="{0EE2CA68-75B5-4635-891B-B9FC25A2D43B}" type="pres">
      <dgm:prSet presAssocID="{3BA2313C-3198-47E2-9AC0-50380F162119}" presName="sibTrans" presStyleCnt="0"/>
      <dgm:spPr/>
    </dgm:pt>
    <dgm:pt modelId="{22CB9AC4-3FEB-4487-AB10-6ED108719980}" type="pres">
      <dgm:prSet presAssocID="{A55FE442-FDED-465B-8167-284CD36A6162}" presName="node" presStyleLbl="node1" presStyleIdx="2" presStyleCnt="3" custScaleX="137595">
        <dgm:presLayoutVars>
          <dgm:bulletEnabled val="1"/>
        </dgm:presLayoutVars>
      </dgm:prSet>
      <dgm:spPr/>
      <dgm:t>
        <a:bodyPr/>
        <a:lstStyle/>
        <a:p>
          <a:endParaRPr lang="de-DE"/>
        </a:p>
      </dgm:t>
    </dgm:pt>
  </dgm:ptLst>
  <dgm:cxnLst>
    <dgm:cxn modelId="{59ABC540-EFB9-43DC-949B-FB458B3657DA}" srcId="{B2B06459-3F69-4F43-ADE7-49693D8CB8DC}" destId="{A55FE442-FDED-465B-8167-284CD36A6162}" srcOrd="2" destOrd="0" parTransId="{AE553B8A-CD4B-40FA-BEEB-43353F1AE1F6}" sibTransId="{25C24068-DEA9-4F79-9100-A1251FE40FFE}"/>
    <dgm:cxn modelId="{6D7131AF-CC70-4B31-9B1D-905277803DBE}" type="presOf" srcId="{4418FADD-5AA3-47AA-A20A-F37417C15F8D}" destId="{63B176E7-F618-4463-881C-D6A746A73511}" srcOrd="0" destOrd="0" presId="urn:microsoft.com/office/officeart/2005/8/layout/default"/>
    <dgm:cxn modelId="{FEE3FC6E-0EEF-4590-8AC5-122EC07D4BFF}" type="presOf" srcId="{A55FE442-FDED-465B-8167-284CD36A6162}" destId="{22CB9AC4-3FEB-4487-AB10-6ED108719980}" srcOrd="0" destOrd="0" presId="urn:microsoft.com/office/officeart/2005/8/layout/default"/>
    <dgm:cxn modelId="{09309AD3-AAFA-4BAD-8DEB-5F478571FAAA}" srcId="{B2B06459-3F69-4F43-ADE7-49693D8CB8DC}" destId="{4418FADD-5AA3-47AA-A20A-F37417C15F8D}" srcOrd="1" destOrd="0" parTransId="{FFE482FD-5E62-4569-A039-DD0C0827E3F2}" sibTransId="{3BA2313C-3198-47E2-9AC0-50380F162119}"/>
    <dgm:cxn modelId="{F69AC330-7E0A-48E0-8FC4-58066054CE69}" type="presOf" srcId="{3BCA9631-224C-43C9-96FE-7AA7377F0DCF}" destId="{E87B5C16-CA0A-4802-8A45-CBC5D3D47B17}" srcOrd="0" destOrd="0" presId="urn:microsoft.com/office/officeart/2005/8/layout/default"/>
    <dgm:cxn modelId="{B9A21A1C-D00E-4D28-8649-7E38703DB7CF}" type="presOf" srcId="{B2B06459-3F69-4F43-ADE7-49693D8CB8DC}" destId="{E9D304FD-E93C-4451-9C7B-475F3469D349}" srcOrd="0" destOrd="0" presId="urn:microsoft.com/office/officeart/2005/8/layout/default"/>
    <dgm:cxn modelId="{AAE2F2FA-7F47-41A4-B0F3-76885A76D7A0}" srcId="{B2B06459-3F69-4F43-ADE7-49693D8CB8DC}" destId="{3BCA9631-224C-43C9-96FE-7AA7377F0DCF}" srcOrd="0" destOrd="0" parTransId="{8F6999BA-09A4-421E-ABD6-5C7F0469C1B9}" sibTransId="{AD9DE5F9-0510-4D3E-9C24-15EA50CBA731}"/>
    <dgm:cxn modelId="{486BE106-A000-4426-919D-A8DEA736BAB5}" type="presParOf" srcId="{E9D304FD-E93C-4451-9C7B-475F3469D349}" destId="{E87B5C16-CA0A-4802-8A45-CBC5D3D47B17}" srcOrd="0" destOrd="0" presId="urn:microsoft.com/office/officeart/2005/8/layout/default"/>
    <dgm:cxn modelId="{9B113C92-0D06-4B3C-91F3-9341F8684D0D}" type="presParOf" srcId="{E9D304FD-E93C-4451-9C7B-475F3469D349}" destId="{C7E0655B-DD64-4DE8-8967-6D4D38D1FEC4}" srcOrd="1" destOrd="0" presId="urn:microsoft.com/office/officeart/2005/8/layout/default"/>
    <dgm:cxn modelId="{14D64D12-5863-4134-8B85-EC3DA7301778}" type="presParOf" srcId="{E9D304FD-E93C-4451-9C7B-475F3469D349}" destId="{63B176E7-F618-4463-881C-D6A746A73511}" srcOrd="2" destOrd="0" presId="urn:microsoft.com/office/officeart/2005/8/layout/default"/>
    <dgm:cxn modelId="{7912A9AB-F559-45E0-A32C-62F48B4236B8}" type="presParOf" srcId="{E9D304FD-E93C-4451-9C7B-475F3469D349}" destId="{0EE2CA68-75B5-4635-891B-B9FC25A2D43B}" srcOrd="3" destOrd="0" presId="urn:microsoft.com/office/officeart/2005/8/layout/default"/>
    <dgm:cxn modelId="{A7CFD629-37DA-4AA0-82A0-93587568302F}" type="presParOf" srcId="{E9D304FD-E93C-4451-9C7B-475F3469D349}" destId="{22CB9AC4-3FEB-4487-AB10-6ED108719980}" srcOrd="4" destOrd="0" presId="urn:microsoft.com/office/officeart/2005/8/layout/default"/>
  </dgm:cxnLst>
  <dgm:bg/>
  <dgm:whole>
    <a:ln>
      <a:noFill/>
    </a:ln>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B06459-3F69-4F43-ADE7-49693D8CB8D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3BCA9631-224C-43C9-96FE-7AA7377F0DCF}">
      <dgm:prSet phldrT="[Text]"/>
      <dgm:spPr>
        <a:noFill/>
        <a:ln>
          <a:solidFill>
            <a:srgbClr val="567F9B"/>
          </a:solidFill>
        </a:ln>
      </dgm:spPr>
      <dgm:t>
        <a:bodyPr/>
        <a:lstStyle/>
        <a:p>
          <a:r>
            <a:rPr lang="de-DE" dirty="0">
              <a:solidFill>
                <a:srgbClr val="365871"/>
              </a:solidFill>
            </a:rPr>
            <a:t>Steigerung des </a:t>
          </a:r>
          <a:br>
            <a:rPr lang="de-DE" dirty="0">
              <a:solidFill>
                <a:srgbClr val="365871"/>
              </a:solidFill>
            </a:rPr>
          </a:br>
          <a:r>
            <a:rPr lang="de-DE" dirty="0">
              <a:solidFill>
                <a:srgbClr val="365871"/>
              </a:solidFill>
            </a:rPr>
            <a:t>     Frauenanteils ≥ 5 % oder Frauenanteil 2012 bereits über 40 % und nicht unter 40 % gesunken </a:t>
          </a:r>
        </a:p>
      </dgm:t>
    </dgm:pt>
    <dgm:pt modelId="{8F6999BA-09A4-421E-ABD6-5C7F0469C1B9}" type="parTrans" cxnId="{AAE2F2FA-7F47-41A4-B0F3-76885A76D7A0}">
      <dgm:prSet/>
      <dgm:spPr/>
      <dgm:t>
        <a:bodyPr/>
        <a:lstStyle/>
        <a:p>
          <a:endParaRPr lang="de-DE"/>
        </a:p>
      </dgm:t>
    </dgm:pt>
    <dgm:pt modelId="{AD9DE5F9-0510-4D3E-9C24-15EA50CBA731}" type="sibTrans" cxnId="{AAE2F2FA-7F47-41A4-B0F3-76885A76D7A0}">
      <dgm:prSet/>
      <dgm:spPr/>
      <dgm:t>
        <a:bodyPr/>
        <a:lstStyle/>
        <a:p>
          <a:endParaRPr lang="de-DE"/>
        </a:p>
      </dgm:t>
    </dgm:pt>
    <dgm:pt modelId="{4418FADD-5AA3-47AA-A20A-F37417C15F8D}">
      <dgm:prSet phldrT="[Text]"/>
      <dgm:spPr>
        <a:noFill/>
        <a:ln>
          <a:solidFill>
            <a:srgbClr val="567F9B"/>
          </a:solidFill>
        </a:ln>
      </dgm:spPr>
      <dgm:t>
        <a:bodyPr/>
        <a:lstStyle/>
        <a:p>
          <a:r>
            <a:rPr lang="de-DE" dirty="0">
              <a:solidFill>
                <a:srgbClr val="365871"/>
              </a:solidFill>
            </a:rPr>
            <a:t>Steigerung des Frauenanteils 0 % - 5 %</a:t>
          </a:r>
        </a:p>
      </dgm:t>
    </dgm:pt>
    <dgm:pt modelId="{FFE482FD-5E62-4569-A039-DD0C0827E3F2}" type="parTrans" cxnId="{09309AD3-AAFA-4BAD-8DEB-5F478571FAAA}">
      <dgm:prSet/>
      <dgm:spPr/>
      <dgm:t>
        <a:bodyPr/>
        <a:lstStyle/>
        <a:p>
          <a:endParaRPr lang="de-DE"/>
        </a:p>
      </dgm:t>
    </dgm:pt>
    <dgm:pt modelId="{3BA2313C-3198-47E2-9AC0-50380F162119}" type="sibTrans" cxnId="{09309AD3-AAFA-4BAD-8DEB-5F478571FAAA}">
      <dgm:prSet/>
      <dgm:spPr/>
      <dgm:t>
        <a:bodyPr/>
        <a:lstStyle/>
        <a:p>
          <a:endParaRPr lang="de-DE"/>
        </a:p>
      </dgm:t>
    </dgm:pt>
    <dgm:pt modelId="{A55FE442-FDED-465B-8167-284CD36A6162}">
      <dgm:prSet phldrT="[Text]"/>
      <dgm:spPr>
        <a:noFill/>
        <a:ln>
          <a:solidFill>
            <a:srgbClr val="567F9B"/>
          </a:solidFill>
        </a:ln>
      </dgm:spPr>
      <dgm:t>
        <a:bodyPr/>
        <a:lstStyle/>
        <a:p>
          <a:r>
            <a:rPr lang="de-DE" dirty="0">
              <a:solidFill>
                <a:srgbClr val="365871"/>
              </a:solidFill>
            </a:rPr>
            <a:t>Frauenanteil gesunken</a:t>
          </a:r>
          <a:br>
            <a:rPr lang="de-DE" dirty="0">
              <a:solidFill>
                <a:srgbClr val="365871"/>
              </a:solidFill>
            </a:rPr>
          </a:br>
          <a:r>
            <a:rPr lang="de-DE" dirty="0">
              <a:solidFill>
                <a:srgbClr val="365871"/>
              </a:solidFill>
            </a:rPr>
            <a:t>      oder stagniert</a:t>
          </a:r>
        </a:p>
      </dgm:t>
    </dgm:pt>
    <dgm:pt modelId="{AE553B8A-CD4B-40FA-BEEB-43353F1AE1F6}" type="parTrans" cxnId="{59ABC540-EFB9-43DC-949B-FB458B3657DA}">
      <dgm:prSet/>
      <dgm:spPr/>
      <dgm:t>
        <a:bodyPr/>
        <a:lstStyle/>
        <a:p>
          <a:endParaRPr lang="de-DE"/>
        </a:p>
      </dgm:t>
    </dgm:pt>
    <dgm:pt modelId="{25C24068-DEA9-4F79-9100-A1251FE40FFE}" type="sibTrans" cxnId="{59ABC540-EFB9-43DC-949B-FB458B3657DA}">
      <dgm:prSet/>
      <dgm:spPr/>
      <dgm:t>
        <a:bodyPr/>
        <a:lstStyle/>
        <a:p>
          <a:endParaRPr lang="de-DE"/>
        </a:p>
      </dgm:t>
    </dgm:pt>
    <dgm:pt modelId="{E9D304FD-E93C-4451-9C7B-475F3469D349}" type="pres">
      <dgm:prSet presAssocID="{B2B06459-3F69-4F43-ADE7-49693D8CB8DC}" presName="diagram" presStyleCnt="0">
        <dgm:presLayoutVars>
          <dgm:dir/>
          <dgm:resizeHandles val="exact"/>
        </dgm:presLayoutVars>
      </dgm:prSet>
      <dgm:spPr/>
      <dgm:t>
        <a:bodyPr/>
        <a:lstStyle/>
        <a:p>
          <a:endParaRPr lang="de-DE"/>
        </a:p>
      </dgm:t>
    </dgm:pt>
    <dgm:pt modelId="{E87B5C16-CA0A-4802-8A45-CBC5D3D47B17}" type="pres">
      <dgm:prSet presAssocID="{3BCA9631-224C-43C9-96FE-7AA7377F0DCF}" presName="node" presStyleLbl="node1" presStyleIdx="0" presStyleCnt="3" custScaleX="137595">
        <dgm:presLayoutVars>
          <dgm:bulletEnabled val="1"/>
        </dgm:presLayoutVars>
      </dgm:prSet>
      <dgm:spPr/>
      <dgm:t>
        <a:bodyPr/>
        <a:lstStyle/>
        <a:p>
          <a:endParaRPr lang="de-DE"/>
        </a:p>
      </dgm:t>
    </dgm:pt>
    <dgm:pt modelId="{C7E0655B-DD64-4DE8-8967-6D4D38D1FEC4}" type="pres">
      <dgm:prSet presAssocID="{AD9DE5F9-0510-4D3E-9C24-15EA50CBA731}" presName="sibTrans" presStyleCnt="0"/>
      <dgm:spPr/>
    </dgm:pt>
    <dgm:pt modelId="{63B176E7-F618-4463-881C-D6A746A73511}" type="pres">
      <dgm:prSet presAssocID="{4418FADD-5AA3-47AA-A20A-F37417C15F8D}" presName="node" presStyleLbl="node1" presStyleIdx="1" presStyleCnt="3" custScaleX="137595">
        <dgm:presLayoutVars>
          <dgm:bulletEnabled val="1"/>
        </dgm:presLayoutVars>
      </dgm:prSet>
      <dgm:spPr/>
      <dgm:t>
        <a:bodyPr/>
        <a:lstStyle/>
        <a:p>
          <a:endParaRPr lang="de-DE"/>
        </a:p>
      </dgm:t>
    </dgm:pt>
    <dgm:pt modelId="{0EE2CA68-75B5-4635-891B-B9FC25A2D43B}" type="pres">
      <dgm:prSet presAssocID="{3BA2313C-3198-47E2-9AC0-50380F162119}" presName="sibTrans" presStyleCnt="0"/>
      <dgm:spPr/>
    </dgm:pt>
    <dgm:pt modelId="{22CB9AC4-3FEB-4487-AB10-6ED108719980}" type="pres">
      <dgm:prSet presAssocID="{A55FE442-FDED-465B-8167-284CD36A6162}" presName="node" presStyleLbl="node1" presStyleIdx="2" presStyleCnt="3" custScaleX="137595">
        <dgm:presLayoutVars>
          <dgm:bulletEnabled val="1"/>
        </dgm:presLayoutVars>
      </dgm:prSet>
      <dgm:spPr/>
      <dgm:t>
        <a:bodyPr/>
        <a:lstStyle/>
        <a:p>
          <a:endParaRPr lang="de-DE"/>
        </a:p>
      </dgm:t>
    </dgm:pt>
  </dgm:ptLst>
  <dgm:cxnLst>
    <dgm:cxn modelId="{E3BFF53B-4550-45E0-84E9-DFDE706130DD}" type="presOf" srcId="{4418FADD-5AA3-47AA-A20A-F37417C15F8D}" destId="{63B176E7-F618-4463-881C-D6A746A73511}" srcOrd="0" destOrd="0" presId="urn:microsoft.com/office/officeart/2005/8/layout/default"/>
    <dgm:cxn modelId="{59ABC540-EFB9-43DC-949B-FB458B3657DA}" srcId="{B2B06459-3F69-4F43-ADE7-49693D8CB8DC}" destId="{A55FE442-FDED-465B-8167-284CD36A6162}" srcOrd="2" destOrd="0" parTransId="{AE553B8A-CD4B-40FA-BEEB-43353F1AE1F6}" sibTransId="{25C24068-DEA9-4F79-9100-A1251FE40FFE}"/>
    <dgm:cxn modelId="{09309AD3-AAFA-4BAD-8DEB-5F478571FAAA}" srcId="{B2B06459-3F69-4F43-ADE7-49693D8CB8DC}" destId="{4418FADD-5AA3-47AA-A20A-F37417C15F8D}" srcOrd="1" destOrd="0" parTransId="{FFE482FD-5E62-4569-A039-DD0C0827E3F2}" sibTransId="{3BA2313C-3198-47E2-9AC0-50380F162119}"/>
    <dgm:cxn modelId="{0AACF0C7-9C70-4C66-997C-7659A09FB775}" type="presOf" srcId="{3BCA9631-224C-43C9-96FE-7AA7377F0DCF}" destId="{E87B5C16-CA0A-4802-8A45-CBC5D3D47B17}" srcOrd="0" destOrd="0" presId="urn:microsoft.com/office/officeart/2005/8/layout/default"/>
    <dgm:cxn modelId="{49F27C28-C976-4271-BA0A-5D62BE8A9456}" type="presOf" srcId="{A55FE442-FDED-465B-8167-284CD36A6162}" destId="{22CB9AC4-3FEB-4487-AB10-6ED108719980}" srcOrd="0" destOrd="0" presId="urn:microsoft.com/office/officeart/2005/8/layout/default"/>
    <dgm:cxn modelId="{AAE2F2FA-7F47-41A4-B0F3-76885A76D7A0}" srcId="{B2B06459-3F69-4F43-ADE7-49693D8CB8DC}" destId="{3BCA9631-224C-43C9-96FE-7AA7377F0DCF}" srcOrd="0" destOrd="0" parTransId="{8F6999BA-09A4-421E-ABD6-5C7F0469C1B9}" sibTransId="{AD9DE5F9-0510-4D3E-9C24-15EA50CBA731}"/>
    <dgm:cxn modelId="{051BFF97-83B2-4D8A-9AA1-92C20205CD37}" type="presOf" srcId="{B2B06459-3F69-4F43-ADE7-49693D8CB8DC}" destId="{E9D304FD-E93C-4451-9C7B-475F3469D349}" srcOrd="0" destOrd="0" presId="urn:microsoft.com/office/officeart/2005/8/layout/default"/>
    <dgm:cxn modelId="{65E4A6E7-B8CA-40D4-9CBD-9C39DD78D7CE}" type="presParOf" srcId="{E9D304FD-E93C-4451-9C7B-475F3469D349}" destId="{E87B5C16-CA0A-4802-8A45-CBC5D3D47B17}" srcOrd="0" destOrd="0" presId="urn:microsoft.com/office/officeart/2005/8/layout/default"/>
    <dgm:cxn modelId="{F426FDA3-C219-46D9-8991-4AE5F07D3EB3}" type="presParOf" srcId="{E9D304FD-E93C-4451-9C7B-475F3469D349}" destId="{C7E0655B-DD64-4DE8-8967-6D4D38D1FEC4}" srcOrd="1" destOrd="0" presId="urn:microsoft.com/office/officeart/2005/8/layout/default"/>
    <dgm:cxn modelId="{954C09EE-CC4D-4E72-A463-F5DF98E97F8A}" type="presParOf" srcId="{E9D304FD-E93C-4451-9C7B-475F3469D349}" destId="{63B176E7-F618-4463-881C-D6A746A73511}" srcOrd="2" destOrd="0" presId="urn:microsoft.com/office/officeart/2005/8/layout/default"/>
    <dgm:cxn modelId="{A35793E4-2ECC-451D-8ED0-2D256311DA59}" type="presParOf" srcId="{E9D304FD-E93C-4451-9C7B-475F3469D349}" destId="{0EE2CA68-75B5-4635-891B-B9FC25A2D43B}" srcOrd="3" destOrd="0" presId="urn:microsoft.com/office/officeart/2005/8/layout/default"/>
    <dgm:cxn modelId="{5274C2EA-8C9F-4956-9A8E-C53FCE1D16A1}" type="presParOf" srcId="{E9D304FD-E93C-4451-9C7B-475F3469D349}" destId="{22CB9AC4-3FEB-4487-AB10-6ED108719980}" srcOrd="4" destOrd="0" presId="urn:microsoft.com/office/officeart/2005/8/layout/default"/>
  </dgm:cxnLst>
  <dgm:bg/>
  <dgm:whole>
    <a:ln>
      <a:noFill/>
    </a:ln>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58F6B5-7C31-431D-B80F-D5C23F8C9749}">
      <dsp:nvSpPr>
        <dsp:cNvPr id="0" name=""/>
        <dsp:cNvSpPr/>
      </dsp:nvSpPr>
      <dsp:spPr>
        <a:xfrm>
          <a:off x="252871" y="1687"/>
          <a:ext cx="1726504" cy="10359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a:t>Spitzengruppe</a:t>
          </a:r>
          <a:br>
            <a:rPr lang="de-DE" sz="1800" kern="1200" dirty="0"/>
          </a:br>
          <a:r>
            <a:rPr lang="de-DE" sz="1800" kern="1200" dirty="0"/>
            <a:t>(2 Punkte)</a:t>
          </a:r>
        </a:p>
      </dsp:txBody>
      <dsp:txXfrm>
        <a:off x="252871" y="1687"/>
        <a:ext cx="1726504" cy="1035902"/>
      </dsp:txXfrm>
    </dsp:sp>
    <dsp:sp modelId="{441119DF-98FD-47A5-8393-9E2F9C8C787A}">
      <dsp:nvSpPr>
        <dsp:cNvPr id="0" name=""/>
        <dsp:cNvSpPr/>
      </dsp:nvSpPr>
      <dsp:spPr>
        <a:xfrm>
          <a:off x="252871" y="1210240"/>
          <a:ext cx="1726504" cy="10359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a:t>Mittelgruppe</a:t>
          </a:r>
          <a:br>
            <a:rPr lang="de-DE" sz="1800" kern="1200" dirty="0"/>
          </a:br>
          <a:r>
            <a:rPr lang="de-DE" sz="1800" kern="1200" dirty="0"/>
            <a:t>(1 Punkt)</a:t>
          </a:r>
        </a:p>
      </dsp:txBody>
      <dsp:txXfrm>
        <a:off x="252871" y="1210240"/>
        <a:ext cx="1726504" cy="1035902"/>
      </dsp:txXfrm>
    </dsp:sp>
    <dsp:sp modelId="{4C44B4A1-B86C-4E0D-9612-67F421E44C38}">
      <dsp:nvSpPr>
        <dsp:cNvPr id="0" name=""/>
        <dsp:cNvSpPr/>
      </dsp:nvSpPr>
      <dsp:spPr>
        <a:xfrm>
          <a:off x="252871" y="2418793"/>
          <a:ext cx="1726504" cy="10359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a:t>Schlussgruppe</a:t>
          </a:r>
          <a:br>
            <a:rPr lang="de-DE" sz="1800" kern="1200" dirty="0"/>
          </a:br>
          <a:r>
            <a:rPr lang="de-DE" sz="1800" kern="1200" dirty="0"/>
            <a:t>(0 Punkte)</a:t>
          </a:r>
        </a:p>
      </dsp:txBody>
      <dsp:txXfrm>
        <a:off x="252871" y="2418793"/>
        <a:ext cx="1726504" cy="10359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7B5C16-CA0A-4802-8A45-CBC5D3D47B17}">
      <dsp:nvSpPr>
        <dsp:cNvPr id="0" name=""/>
        <dsp:cNvSpPr/>
      </dsp:nvSpPr>
      <dsp:spPr>
        <a:xfrm>
          <a:off x="288033" y="1195"/>
          <a:ext cx="2376260" cy="1036197"/>
        </a:xfrm>
        <a:prstGeom prst="rect">
          <a:avLst/>
        </a:prstGeom>
        <a:noFill/>
        <a:ln w="25400" cap="flat" cmpd="sng" algn="ctr">
          <a:solidFill>
            <a:srgbClr val="567F9B"/>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a:solidFill>
                <a:srgbClr val="365871"/>
              </a:solidFill>
            </a:rPr>
            <a:t>Die besten </a:t>
          </a:r>
        </a:p>
        <a:p>
          <a:pPr lvl="0" algn="ctr" defTabSz="800100">
            <a:lnSpc>
              <a:spcPct val="90000"/>
            </a:lnSpc>
            <a:spcBef>
              <a:spcPct val="0"/>
            </a:spcBef>
            <a:spcAft>
              <a:spcPct val="35000"/>
            </a:spcAft>
          </a:pPr>
          <a:r>
            <a:rPr lang="de-DE" sz="1800" kern="1200" dirty="0">
              <a:solidFill>
                <a:srgbClr val="365871"/>
              </a:solidFill>
            </a:rPr>
            <a:t>25 %</a:t>
          </a:r>
        </a:p>
      </dsp:txBody>
      <dsp:txXfrm>
        <a:off x="288033" y="1195"/>
        <a:ext cx="2376260" cy="1036197"/>
      </dsp:txXfrm>
    </dsp:sp>
    <dsp:sp modelId="{63B176E7-F618-4463-881C-D6A746A73511}">
      <dsp:nvSpPr>
        <dsp:cNvPr id="0" name=""/>
        <dsp:cNvSpPr/>
      </dsp:nvSpPr>
      <dsp:spPr>
        <a:xfrm>
          <a:off x="288033" y="1210093"/>
          <a:ext cx="2376260" cy="1036197"/>
        </a:xfrm>
        <a:prstGeom prst="rect">
          <a:avLst/>
        </a:prstGeom>
        <a:noFill/>
        <a:ln w="25400" cap="flat" cmpd="sng" algn="ctr">
          <a:solidFill>
            <a:srgbClr val="567F9B"/>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a:solidFill>
                <a:srgbClr val="365871"/>
              </a:solidFill>
            </a:rPr>
            <a:t>Die mittleren </a:t>
          </a:r>
        </a:p>
        <a:p>
          <a:pPr lvl="0" algn="ctr" defTabSz="800100">
            <a:lnSpc>
              <a:spcPct val="90000"/>
            </a:lnSpc>
            <a:spcBef>
              <a:spcPct val="0"/>
            </a:spcBef>
            <a:spcAft>
              <a:spcPct val="35000"/>
            </a:spcAft>
          </a:pPr>
          <a:r>
            <a:rPr lang="de-DE" sz="1800" kern="1200" dirty="0">
              <a:solidFill>
                <a:srgbClr val="365871"/>
              </a:solidFill>
            </a:rPr>
            <a:t>50 %</a:t>
          </a:r>
        </a:p>
      </dsp:txBody>
      <dsp:txXfrm>
        <a:off x="288033" y="1210093"/>
        <a:ext cx="2376260" cy="1036197"/>
      </dsp:txXfrm>
    </dsp:sp>
    <dsp:sp modelId="{22CB9AC4-3FEB-4487-AB10-6ED108719980}">
      <dsp:nvSpPr>
        <dsp:cNvPr id="0" name=""/>
        <dsp:cNvSpPr/>
      </dsp:nvSpPr>
      <dsp:spPr>
        <a:xfrm>
          <a:off x="288033" y="2418990"/>
          <a:ext cx="2376260" cy="1036197"/>
        </a:xfrm>
        <a:prstGeom prst="rect">
          <a:avLst/>
        </a:prstGeom>
        <a:noFill/>
        <a:ln w="25400" cap="flat" cmpd="sng" algn="ctr">
          <a:solidFill>
            <a:srgbClr val="567F9B"/>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a:solidFill>
                <a:srgbClr val="365871"/>
              </a:solidFill>
            </a:rPr>
            <a:t>Die schlechtesten </a:t>
          </a:r>
        </a:p>
        <a:p>
          <a:pPr lvl="0" algn="ctr" defTabSz="800100">
            <a:lnSpc>
              <a:spcPct val="90000"/>
            </a:lnSpc>
            <a:spcBef>
              <a:spcPct val="0"/>
            </a:spcBef>
            <a:spcAft>
              <a:spcPct val="35000"/>
            </a:spcAft>
          </a:pPr>
          <a:r>
            <a:rPr lang="de-DE" sz="1800" kern="1200" dirty="0">
              <a:solidFill>
                <a:srgbClr val="365871"/>
              </a:solidFill>
            </a:rPr>
            <a:t>25 %</a:t>
          </a:r>
        </a:p>
      </dsp:txBody>
      <dsp:txXfrm>
        <a:off x="288033" y="2418990"/>
        <a:ext cx="2376260" cy="10361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7B5C16-CA0A-4802-8A45-CBC5D3D47B17}">
      <dsp:nvSpPr>
        <dsp:cNvPr id="0" name=""/>
        <dsp:cNvSpPr/>
      </dsp:nvSpPr>
      <dsp:spPr>
        <a:xfrm>
          <a:off x="288033" y="1195"/>
          <a:ext cx="2376260" cy="1036197"/>
        </a:xfrm>
        <a:prstGeom prst="rect">
          <a:avLst/>
        </a:prstGeom>
        <a:noFill/>
        <a:ln w="25400" cap="flat" cmpd="sng" algn="ctr">
          <a:solidFill>
            <a:srgbClr val="567F9B"/>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a:solidFill>
                <a:srgbClr val="365871"/>
              </a:solidFill>
            </a:rPr>
            <a:t>Steigerung des </a:t>
          </a:r>
          <a:br>
            <a:rPr lang="de-DE" sz="1400" kern="1200" dirty="0">
              <a:solidFill>
                <a:srgbClr val="365871"/>
              </a:solidFill>
            </a:rPr>
          </a:br>
          <a:r>
            <a:rPr lang="de-DE" sz="1400" kern="1200" dirty="0">
              <a:solidFill>
                <a:srgbClr val="365871"/>
              </a:solidFill>
            </a:rPr>
            <a:t>     Frauenanteils ≥ 5 % oder Frauenanteil 2012 bereits über 40 % und nicht unter 40 % gesunken </a:t>
          </a:r>
        </a:p>
      </dsp:txBody>
      <dsp:txXfrm>
        <a:off x="288033" y="1195"/>
        <a:ext cx="2376260" cy="1036197"/>
      </dsp:txXfrm>
    </dsp:sp>
    <dsp:sp modelId="{63B176E7-F618-4463-881C-D6A746A73511}">
      <dsp:nvSpPr>
        <dsp:cNvPr id="0" name=""/>
        <dsp:cNvSpPr/>
      </dsp:nvSpPr>
      <dsp:spPr>
        <a:xfrm>
          <a:off x="288033" y="1210093"/>
          <a:ext cx="2376260" cy="1036197"/>
        </a:xfrm>
        <a:prstGeom prst="rect">
          <a:avLst/>
        </a:prstGeom>
        <a:noFill/>
        <a:ln w="25400" cap="flat" cmpd="sng" algn="ctr">
          <a:solidFill>
            <a:srgbClr val="567F9B"/>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a:solidFill>
                <a:srgbClr val="365871"/>
              </a:solidFill>
            </a:rPr>
            <a:t>Steigerung des Frauenanteils 0 % - 5 %</a:t>
          </a:r>
        </a:p>
      </dsp:txBody>
      <dsp:txXfrm>
        <a:off x="288033" y="1210093"/>
        <a:ext cx="2376260" cy="1036197"/>
      </dsp:txXfrm>
    </dsp:sp>
    <dsp:sp modelId="{22CB9AC4-3FEB-4487-AB10-6ED108719980}">
      <dsp:nvSpPr>
        <dsp:cNvPr id="0" name=""/>
        <dsp:cNvSpPr/>
      </dsp:nvSpPr>
      <dsp:spPr>
        <a:xfrm>
          <a:off x="288033" y="2418990"/>
          <a:ext cx="2376260" cy="1036197"/>
        </a:xfrm>
        <a:prstGeom prst="rect">
          <a:avLst/>
        </a:prstGeom>
        <a:noFill/>
        <a:ln w="25400" cap="flat" cmpd="sng" algn="ctr">
          <a:solidFill>
            <a:srgbClr val="567F9B"/>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a:solidFill>
                <a:srgbClr val="365871"/>
              </a:solidFill>
            </a:rPr>
            <a:t>Frauenanteil gesunken</a:t>
          </a:r>
          <a:br>
            <a:rPr lang="de-DE" sz="1400" kern="1200" dirty="0">
              <a:solidFill>
                <a:srgbClr val="365871"/>
              </a:solidFill>
            </a:rPr>
          </a:br>
          <a:r>
            <a:rPr lang="de-DE" sz="1400" kern="1200" dirty="0">
              <a:solidFill>
                <a:srgbClr val="365871"/>
              </a:solidFill>
            </a:rPr>
            <a:t>      oder stagniert</a:t>
          </a:r>
        </a:p>
      </dsp:txBody>
      <dsp:txXfrm>
        <a:off x="288033" y="2418990"/>
        <a:ext cx="2376260" cy="103619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0.03816</cdr:x>
      <cdr:y>0.07041</cdr:y>
    </cdr:from>
    <cdr:to>
      <cdr:x>0.16842</cdr:x>
      <cdr:y>0.12041</cdr:y>
    </cdr:to>
    <cdr:sp macro="" textlink="">
      <cdr:nvSpPr>
        <cdr:cNvPr id="2" name="Textfeld 1"/>
        <cdr:cNvSpPr txBox="1"/>
      </cdr:nvSpPr>
      <cdr:spPr>
        <a:xfrm xmlns:a="http://schemas.openxmlformats.org/drawingml/2006/main">
          <a:off x="354134" y="421298"/>
          <a:ext cx="1208942" cy="29918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de-DE" sz="1050" dirty="0"/>
            <a:t>Spitzengruppe</a:t>
          </a:r>
          <a:endParaRPr lang="de-DE" sz="1100" dirty="0"/>
        </a:p>
      </cdr:txBody>
    </cdr:sp>
  </cdr:relSizeAnchor>
  <cdr:relSizeAnchor xmlns:cdr="http://schemas.openxmlformats.org/drawingml/2006/chartDrawing">
    <cdr:from>
      <cdr:x>0.03968</cdr:x>
      <cdr:y>0.29012</cdr:y>
    </cdr:from>
    <cdr:to>
      <cdr:x>0.16995</cdr:x>
      <cdr:y>0.34012</cdr:y>
    </cdr:to>
    <cdr:sp macro="" textlink="">
      <cdr:nvSpPr>
        <cdr:cNvPr id="3" name="Textfeld 1"/>
        <cdr:cNvSpPr txBox="1"/>
      </cdr:nvSpPr>
      <cdr:spPr>
        <a:xfrm xmlns:a="http://schemas.openxmlformats.org/drawingml/2006/main">
          <a:off x="368300" y="1735992"/>
          <a:ext cx="1208942" cy="299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de-DE" sz="1050"/>
            <a:t>Mittelgruppe</a:t>
          </a:r>
          <a:endParaRPr lang="de-DE" sz="1100"/>
        </a:p>
      </cdr:txBody>
    </cdr:sp>
  </cdr:relSizeAnchor>
  <cdr:relSizeAnchor xmlns:cdr="http://schemas.openxmlformats.org/drawingml/2006/chartDrawing">
    <cdr:from>
      <cdr:x>0.03968</cdr:x>
      <cdr:y>0.51257</cdr:y>
    </cdr:from>
    <cdr:to>
      <cdr:x>0.16995</cdr:x>
      <cdr:y>0.56257</cdr:y>
    </cdr:to>
    <cdr:sp macro="" textlink="">
      <cdr:nvSpPr>
        <cdr:cNvPr id="4" name="Textfeld 1"/>
        <cdr:cNvSpPr txBox="1"/>
      </cdr:nvSpPr>
      <cdr:spPr>
        <a:xfrm xmlns:a="http://schemas.openxmlformats.org/drawingml/2006/main">
          <a:off x="368300" y="3067050"/>
          <a:ext cx="1208942" cy="299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de-DE" sz="1050"/>
            <a:t>Schlussgruppe</a:t>
          </a:r>
          <a:endParaRPr lang="de-DE" sz="11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152B67-5896-46EE-9B4E-6CCB61EDC7DD}" type="datetimeFigureOut">
              <a:rPr lang="de-DE" smtClean="0"/>
              <a:t>15.09.2021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C5A42B-D19D-4B02-8997-7FF4F9C709F1}" type="slidenum">
              <a:rPr lang="de-DE" smtClean="0"/>
              <a:t>‹Nr.›</a:t>
            </a:fld>
            <a:endParaRPr lang="de-DE"/>
          </a:p>
        </p:txBody>
      </p:sp>
    </p:spTree>
    <p:extLst>
      <p:ext uri="{BB962C8B-B14F-4D97-AF65-F5344CB8AC3E}">
        <p14:creationId xmlns:p14="http://schemas.microsoft.com/office/powerpoint/2010/main" val="1964873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lienbildplatzhalter 1"/>
          <p:cNvSpPr>
            <a:spLocks noGrp="1" noRot="1" noChangeAspect="1" noTextEdit="1"/>
          </p:cNvSpPr>
          <p:nvPr>
            <p:ph type="sldImg"/>
          </p:nvPr>
        </p:nvSpPr>
        <p:spPr/>
      </p:sp>
      <p:sp>
        <p:nvSpPr>
          <p:cNvPr id="28675" name="Notizenplatzhalter 2"/>
          <p:cNvSpPr>
            <a:spLocks noGrp="1"/>
          </p:cNvSpPr>
          <p:nvPr>
            <p:ph type="body" idx="1"/>
          </p:nvPr>
        </p:nvSpPr>
        <p:spPr>
          <a:noFill/>
          <a:ln/>
        </p:spPr>
        <p:txBody>
          <a:bodyPr/>
          <a:lstStyle/>
          <a:p>
            <a:endParaRPr lang="de-DE" dirty="0">
              <a:latin typeface="Times New Roman" pitchFamily="18" charset="0"/>
            </a:endParaRPr>
          </a:p>
        </p:txBody>
      </p:sp>
      <p:sp>
        <p:nvSpPr>
          <p:cNvPr id="28676" name="Foliennummernplatzhalter 3"/>
          <p:cNvSpPr>
            <a:spLocks noGrp="1"/>
          </p:cNvSpPr>
          <p:nvPr>
            <p:ph type="sldNum" sz="quarter"/>
          </p:nvPr>
        </p:nvSpPr>
        <p:spPr>
          <a:noFill/>
        </p:spPr>
        <p:txBody>
          <a:bodyPr/>
          <a:lstStyle/>
          <a:p>
            <a:pPr>
              <a:buFont typeface="Times New Roman" pitchFamily="18" charset="0"/>
              <a:buNone/>
            </a:pPr>
            <a:fld id="{EC9A7B58-79F9-489B-8FC5-46B8C8C80BC7}" type="slidenum">
              <a:rPr lang="de-DE" smtClean="0">
                <a:solidFill>
                  <a:prstClr val="black"/>
                </a:solidFill>
                <a:latin typeface="Times New Roman" pitchFamily="18" charset="0"/>
              </a:rPr>
              <a:pPr>
                <a:buFont typeface="Times New Roman" pitchFamily="18" charset="0"/>
                <a:buNone/>
              </a:pPr>
              <a:t>1</a:t>
            </a:fld>
            <a:endParaRPr lang="de-DE">
              <a:solidFill>
                <a:prstClr val="black"/>
              </a:solidFill>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lienbildplatzhalter 1"/>
          <p:cNvSpPr>
            <a:spLocks noGrp="1" noRot="1" noChangeAspect="1" noTextEdit="1"/>
          </p:cNvSpPr>
          <p:nvPr>
            <p:ph type="sldImg"/>
          </p:nvPr>
        </p:nvSpPr>
        <p:spPr/>
      </p:sp>
      <p:sp>
        <p:nvSpPr>
          <p:cNvPr id="28675" name="Notizenplatzhalter 2"/>
          <p:cNvSpPr>
            <a:spLocks noGrp="1"/>
          </p:cNvSpPr>
          <p:nvPr>
            <p:ph type="body" idx="1"/>
          </p:nvPr>
        </p:nvSpPr>
        <p:spPr>
          <a:noFill/>
          <a:ln/>
        </p:spPr>
        <p:txBody>
          <a:bodyPr/>
          <a:lstStyle/>
          <a:p>
            <a:endParaRPr lang="de-DE" dirty="0">
              <a:latin typeface="Times New Roman" pitchFamily="18" charset="0"/>
            </a:endParaRPr>
          </a:p>
        </p:txBody>
      </p:sp>
      <p:sp>
        <p:nvSpPr>
          <p:cNvPr id="28676" name="Foliennummernplatzhalter 3"/>
          <p:cNvSpPr>
            <a:spLocks noGrp="1"/>
          </p:cNvSpPr>
          <p:nvPr>
            <p:ph type="sldNum" sz="quarter"/>
          </p:nvPr>
        </p:nvSpPr>
        <p:spPr>
          <a:noFill/>
        </p:spPr>
        <p:txBody>
          <a:bodyPr/>
          <a:lstStyle/>
          <a:p>
            <a:pPr>
              <a:buFont typeface="Times New Roman" pitchFamily="18" charset="0"/>
              <a:buNone/>
            </a:pPr>
            <a:fld id="{EC9A7B58-79F9-489B-8FC5-46B8C8C80BC7}" type="slidenum">
              <a:rPr lang="de-DE" smtClean="0">
                <a:solidFill>
                  <a:prstClr val="black"/>
                </a:solidFill>
                <a:latin typeface="Times New Roman" pitchFamily="18" charset="0"/>
              </a:rPr>
              <a:pPr>
                <a:buFont typeface="Times New Roman" pitchFamily="18" charset="0"/>
                <a:buNone/>
              </a:pPr>
              <a:t>2</a:t>
            </a:fld>
            <a:endParaRPr lang="de-DE">
              <a:solidFill>
                <a:prstClr val="black"/>
              </a:solidFill>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ln>
            <a:noFill/>
          </a:ln>
        </p:spPr>
        <p:txBody>
          <a:bodyPr/>
          <a:lstStyle>
            <a:lvl1pPr>
              <a:defRPr sz="2800" b="1">
                <a:solidFill>
                  <a:schemeClr val="tx2"/>
                </a:solidFill>
              </a:defRPr>
            </a:lvl1pPr>
          </a:lstStyle>
          <a:p>
            <a:r>
              <a:rPr lang="de-DE" dirty="0"/>
              <a:t>Titelmasterformat durch Klicken bearbeiten</a:t>
            </a:r>
          </a:p>
        </p:txBody>
      </p:sp>
      <p:sp>
        <p:nvSpPr>
          <p:cNvPr id="3" name="Untertitel 2"/>
          <p:cNvSpPr>
            <a:spLocks noGrp="1"/>
          </p:cNvSpPr>
          <p:nvPr>
            <p:ph type="subTitle" idx="1"/>
          </p:nvPr>
        </p:nvSpPr>
        <p:spPr>
          <a:xfrm>
            <a:off x="1371600" y="3886200"/>
            <a:ext cx="6400800" cy="1752600"/>
          </a:xfrm>
          <a:ln>
            <a:noFill/>
          </a:ln>
        </p:spPr>
        <p:txBody>
          <a:bodyPr/>
          <a:lstStyle>
            <a:lvl1pPr marL="0" indent="0" algn="ctr">
              <a:lnSpc>
                <a:spcPct val="100000"/>
              </a:lnSpc>
              <a:spcAft>
                <a:spcPts val="600"/>
              </a:spcAft>
              <a:buNone/>
              <a:defRPr sz="2000" b="1">
                <a:solidFill>
                  <a:schemeClr val="tx2"/>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p>
        </p:txBody>
      </p:sp>
    </p:spTree>
    <p:extLst>
      <p:ext uri="{BB962C8B-B14F-4D97-AF65-F5344CB8AC3E}">
        <p14:creationId xmlns:p14="http://schemas.microsoft.com/office/powerpoint/2010/main" val="1187974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idx="10"/>
          </p:nvPr>
        </p:nvSpPr>
        <p:spPr>
          <a:xfrm>
            <a:off x="457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5" name="Fußzeilenplatzhalter 4"/>
          <p:cNvSpPr>
            <a:spLocks noGrp="1"/>
          </p:cNvSpPr>
          <p:nvPr>
            <p:ph type="ftr" idx="11"/>
          </p:nvPr>
        </p:nvSpPr>
        <p:spPr>
          <a:xfrm>
            <a:off x="3124200" y="6356350"/>
            <a:ext cx="2894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6" name="Foliennummernplatzhalter 5"/>
          <p:cNvSpPr>
            <a:spLocks noGrp="1"/>
          </p:cNvSpPr>
          <p:nvPr>
            <p:ph type="sldNum" idx="12"/>
          </p:nvPr>
        </p:nvSpPr>
        <p:spPr>
          <a:xfrm>
            <a:off x="6553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fld id="{A9C507B4-9529-4E6F-BBA4-E703711493FE}" type="slidenum">
              <a:rPr lang="de-DE">
                <a:solidFill>
                  <a:srgbClr val="000000"/>
                </a:solidFill>
              </a:rPr>
              <a:pPr defTabSz="449263" fontAlgn="base">
                <a:spcBef>
                  <a:spcPct val="0"/>
                </a:spcBef>
                <a:spcAft>
                  <a:spcPct val="0"/>
                </a:spcAft>
                <a:defRPr/>
              </a:pPr>
              <a:t>‹Nr.›</a:t>
            </a:fld>
            <a:fld id="{DA3DF758-82B8-4D8E-927C-E8DD3D374C43}" type="slidenum">
              <a:rPr lang="de-DE">
                <a:solidFill>
                  <a:srgbClr val="000000"/>
                </a:solidFill>
              </a:rPr>
              <a:pPr defTabSz="449263" fontAlgn="base">
                <a:spcBef>
                  <a:spcPct val="0"/>
                </a:spcBef>
                <a:spcAft>
                  <a:spcPct val="0"/>
                </a:spcAft>
                <a:defRPr/>
              </a:pPr>
              <a:t>‹Nr.›</a:t>
            </a:fld>
            <a:endParaRPr lang="de-DE">
              <a:solidFill>
                <a:srgbClr val="000000"/>
              </a:solidFill>
            </a:endParaRPr>
          </a:p>
        </p:txBody>
      </p:sp>
    </p:spTree>
    <p:extLst>
      <p:ext uri="{BB962C8B-B14F-4D97-AF65-F5344CB8AC3E}">
        <p14:creationId xmlns:p14="http://schemas.microsoft.com/office/powerpoint/2010/main" val="2734473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214438"/>
            <a:ext cx="2055813" cy="4910137"/>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1214438"/>
            <a:ext cx="6019800" cy="491013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idx="10"/>
          </p:nvPr>
        </p:nvSpPr>
        <p:spPr>
          <a:xfrm>
            <a:off x="457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5" name="Fußzeilenplatzhalter 4"/>
          <p:cNvSpPr>
            <a:spLocks noGrp="1"/>
          </p:cNvSpPr>
          <p:nvPr>
            <p:ph type="ftr" idx="11"/>
          </p:nvPr>
        </p:nvSpPr>
        <p:spPr>
          <a:xfrm>
            <a:off x="3124200" y="6356350"/>
            <a:ext cx="2894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6" name="Foliennummernplatzhalter 5"/>
          <p:cNvSpPr>
            <a:spLocks noGrp="1"/>
          </p:cNvSpPr>
          <p:nvPr>
            <p:ph type="sldNum" idx="12"/>
          </p:nvPr>
        </p:nvSpPr>
        <p:spPr>
          <a:xfrm>
            <a:off x="6553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fld id="{99409464-6554-4A50-A309-0002817EED90}" type="slidenum">
              <a:rPr lang="de-DE">
                <a:solidFill>
                  <a:srgbClr val="000000"/>
                </a:solidFill>
              </a:rPr>
              <a:pPr defTabSz="449263" fontAlgn="base">
                <a:spcBef>
                  <a:spcPct val="0"/>
                </a:spcBef>
                <a:spcAft>
                  <a:spcPct val="0"/>
                </a:spcAft>
                <a:defRPr/>
              </a:pPr>
              <a:t>‹Nr.›</a:t>
            </a:fld>
            <a:fld id="{1C952E74-15D6-4FAA-92F1-C6FA046929A1}" type="slidenum">
              <a:rPr lang="de-DE">
                <a:solidFill>
                  <a:srgbClr val="000000"/>
                </a:solidFill>
              </a:rPr>
              <a:pPr defTabSz="449263" fontAlgn="base">
                <a:spcBef>
                  <a:spcPct val="0"/>
                </a:spcBef>
                <a:spcAft>
                  <a:spcPct val="0"/>
                </a:spcAft>
                <a:defRPr/>
              </a:pPr>
              <a:t>‹Nr.›</a:t>
            </a:fld>
            <a:endParaRPr lang="de-DE">
              <a:solidFill>
                <a:srgbClr val="000000"/>
              </a:solidFill>
            </a:endParaRPr>
          </a:p>
        </p:txBody>
      </p:sp>
    </p:spTree>
    <p:extLst>
      <p:ext uri="{BB962C8B-B14F-4D97-AF65-F5344CB8AC3E}">
        <p14:creationId xmlns:p14="http://schemas.microsoft.com/office/powerpoint/2010/main" val="27982898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304800" y="531813"/>
            <a:ext cx="8229600" cy="715962"/>
          </a:xfrm>
        </p:spPr>
        <p:txBody>
          <a:bodyPr/>
          <a:lstStyle/>
          <a:p>
            <a:r>
              <a:rPr lang="de-DE"/>
              <a:t>Titelmasterformat durch Klicken bearbeiten</a:t>
            </a:r>
          </a:p>
        </p:txBody>
      </p:sp>
      <p:sp>
        <p:nvSpPr>
          <p:cNvPr id="3" name="Textplatzhalter 2"/>
          <p:cNvSpPr>
            <a:spLocks noGrp="1"/>
          </p:cNvSpPr>
          <p:nvPr>
            <p:ph type="body" sz="half" idx="1"/>
          </p:nvPr>
        </p:nvSpPr>
        <p:spPr>
          <a:xfrm>
            <a:off x="457200" y="1676400"/>
            <a:ext cx="4038600" cy="4343400"/>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76400"/>
            <a:ext cx="4038600" cy="4343400"/>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23622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395536" y="620688"/>
            <a:ext cx="8228013" cy="712787"/>
          </a:xfrm>
        </p:spPr>
        <p:txBody>
          <a:bodyPr/>
          <a:lstStyle>
            <a:lvl1pPr>
              <a:lnSpc>
                <a:spcPct val="100000"/>
              </a:lnSpc>
              <a:defRPr baseline="0"/>
            </a:lvl1pPr>
          </a:lstStyle>
          <a:p>
            <a:r>
              <a:rPr lang="de-DE" dirty="0"/>
              <a:t>Titelmasterformat durch Klicken bearbeiten</a:t>
            </a:r>
          </a:p>
        </p:txBody>
      </p:sp>
      <p:sp>
        <p:nvSpPr>
          <p:cNvPr id="3" name="Inhaltsplatzhalter 2"/>
          <p:cNvSpPr>
            <a:spLocks noGrp="1"/>
          </p:cNvSpPr>
          <p:nvPr>
            <p:ph idx="1"/>
          </p:nvPr>
        </p:nvSpPr>
        <p:spPr>
          <a:xfrm>
            <a:off x="395536" y="1700808"/>
            <a:ext cx="8228013" cy="4429147"/>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42617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Datumsplatzhalter 3"/>
          <p:cNvSpPr>
            <a:spLocks noGrp="1"/>
          </p:cNvSpPr>
          <p:nvPr>
            <p:ph type="dt" idx="10"/>
          </p:nvPr>
        </p:nvSpPr>
        <p:spPr>
          <a:xfrm>
            <a:off x="457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5" name="Fußzeilenplatzhalter 4"/>
          <p:cNvSpPr>
            <a:spLocks noGrp="1"/>
          </p:cNvSpPr>
          <p:nvPr>
            <p:ph type="ftr" idx="11"/>
          </p:nvPr>
        </p:nvSpPr>
        <p:spPr>
          <a:xfrm>
            <a:off x="3124200" y="6356350"/>
            <a:ext cx="2894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dirty="0">
              <a:solidFill>
                <a:srgbClr val="000000"/>
              </a:solidFill>
            </a:endParaRPr>
          </a:p>
        </p:txBody>
      </p:sp>
      <p:sp>
        <p:nvSpPr>
          <p:cNvPr id="6" name="Foliennummernplatzhalter 5"/>
          <p:cNvSpPr>
            <a:spLocks noGrp="1"/>
          </p:cNvSpPr>
          <p:nvPr>
            <p:ph type="sldNum" idx="12"/>
          </p:nvPr>
        </p:nvSpPr>
        <p:spPr>
          <a:xfrm>
            <a:off x="6553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fld id="{C79276BD-DBE3-43E7-A568-B0E74992AA87}" type="slidenum">
              <a:rPr lang="de-DE">
                <a:solidFill>
                  <a:srgbClr val="000000"/>
                </a:solidFill>
              </a:rPr>
              <a:pPr defTabSz="449263" fontAlgn="base">
                <a:spcBef>
                  <a:spcPct val="0"/>
                </a:spcBef>
                <a:spcAft>
                  <a:spcPct val="0"/>
                </a:spcAft>
                <a:defRPr/>
              </a:pPr>
              <a:t>‹Nr.›</a:t>
            </a:fld>
            <a:fld id="{AC4D4EFD-C369-49C2-9DB8-A461AC983E5D}" type="slidenum">
              <a:rPr lang="de-DE">
                <a:solidFill>
                  <a:srgbClr val="000000"/>
                </a:solidFill>
              </a:rPr>
              <a:pPr defTabSz="449263" fontAlgn="base">
                <a:spcBef>
                  <a:spcPct val="0"/>
                </a:spcBef>
                <a:spcAft>
                  <a:spcPct val="0"/>
                </a:spcAft>
                <a:defRPr/>
              </a:pPr>
              <a:t>‹Nr.›</a:t>
            </a:fld>
            <a:endParaRPr lang="de-DE" dirty="0">
              <a:solidFill>
                <a:srgbClr val="000000"/>
              </a:solidFill>
            </a:endParaRPr>
          </a:p>
        </p:txBody>
      </p:sp>
    </p:spTree>
    <p:extLst>
      <p:ext uri="{BB962C8B-B14F-4D97-AF65-F5344CB8AC3E}">
        <p14:creationId xmlns:p14="http://schemas.microsoft.com/office/powerpoint/2010/main" val="2838493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2143125"/>
            <a:ext cx="4037013" cy="3981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6613" y="2143125"/>
            <a:ext cx="4038600" cy="3981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idx="10"/>
          </p:nvPr>
        </p:nvSpPr>
        <p:spPr>
          <a:xfrm>
            <a:off x="457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dirty="0">
              <a:solidFill>
                <a:srgbClr val="000000"/>
              </a:solidFill>
            </a:endParaRPr>
          </a:p>
        </p:txBody>
      </p:sp>
      <p:sp>
        <p:nvSpPr>
          <p:cNvPr id="6" name="Fußzeilenplatzhalter 5"/>
          <p:cNvSpPr>
            <a:spLocks noGrp="1"/>
          </p:cNvSpPr>
          <p:nvPr>
            <p:ph type="ftr" idx="11"/>
          </p:nvPr>
        </p:nvSpPr>
        <p:spPr>
          <a:xfrm>
            <a:off x="3124200" y="6356350"/>
            <a:ext cx="2894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dirty="0">
              <a:solidFill>
                <a:srgbClr val="000000"/>
              </a:solidFill>
            </a:endParaRPr>
          </a:p>
        </p:txBody>
      </p:sp>
      <p:sp>
        <p:nvSpPr>
          <p:cNvPr id="7" name="Foliennummernplatzhalter 6"/>
          <p:cNvSpPr>
            <a:spLocks noGrp="1"/>
          </p:cNvSpPr>
          <p:nvPr>
            <p:ph type="sldNum" idx="12"/>
          </p:nvPr>
        </p:nvSpPr>
        <p:spPr>
          <a:xfrm>
            <a:off x="6553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fld id="{C4E3AADE-6C82-4BFD-87F6-13C02BFE99EE}" type="slidenum">
              <a:rPr lang="de-DE">
                <a:solidFill>
                  <a:srgbClr val="000000"/>
                </a:solidFill>
              </a:rPr>
              <a:pPr defTabSz="449263" fontAlgn="base">
                <a:spcBef>
                  <a:spcPct val="0"/>
                </a:spcBef>
                <a:spcAft>
                  <a:spcPct val="0"/>
                </a:spcAft>
                <a:defRPr/>
              </a:pPr>
              <a:t>‹Nr.›</a:t>
            </a:fld>
            <a:fld id="{E1C3841A-C855-483B-80D1-F4579D426E6E}" type="slidenum">
              <a:rPr lang="de-DE">
                <a:solidFill>
                  <a:srgbClr val="000000"/>
                </a:solidFill>
              </a:rPr>
              <a:pPr defTabSz="449263" fontAlgn="base">
                <a:spcBef>
                  <a:spcPct val="0"/>
                </a:spcBef>
                <a:spcAft>
                  <a:spcPct val="0"/>
                </a:spcAft>
                <a:defRPr/>
              </a:pPr>
              <a:t>‹Nr.›</a:t>
            </a:fld>
            <a:endParaRPr lang="de-DE">
              <a:solidFill>
                <a:srgbClr val="000000"/>
              </a:solidFill>
            </a:endParaRPr>
          </a:p>
        </p:txBody>
      </p:sp>
    </p:spTree>
    <p:extLst>
      <p:ext uri="{BB962C8B-B14F-4D97-AF65-F5344CB8AC3E}">
        <p14:creationId xmlns:p14="http://schemas.microsoft.com/office/powerpoint/2010/main" val="101944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idx="10"/>
          </p:nvPr>
        </p:nvSpPr>
        <p:spPr>
          <a:xfrm>
            <a:off x="457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8" name="Fußzeilenplatzhalter 7"/>
          <p:cNvSpPr>
            <a:spLocks noGrp="1"/>
          </p:cNvSpPr>
          <p:nvPr>
            <p:ph type="ftr" idx="11"/>
          </p:nvPr>
        </p:nvSpPr>
        <p:spPr>
          <a:xfrm>
            <a:off x="3124200" y="6356350"/>
            <a:ext cx="2894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9" name="Foliennummernplatzhalter 8"/>
          <p:cNvSpPr>
            <a:spLocks noGrp="1"/>
          </p:cNvSpPr>
          <p:nvPr>
            <p:ph type="sldNum" idx="12"/>
          </p:nvPr>
        </p:nvSpPr>
        <p:spPr>
          <a:xfrm>
            <a:off x="6553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fld id="{204A45AB-5D00-496F-ACC7-E0D2886C4C2F}" type="slidenum">
              <a:rPr lang="de-DE">
                <a:solidFill>
                  <a:srgbClr val="000000"/>
                </a:solidFill>
              </a:rPr>
              <a:pPr defTabSz="449263" fontAlgn="base">
                <a:spcBef>
                  <a:spcPct val="0"/>
                </a:spcBef>
                <a:spcAft>
                  <a:spcPct val="0"/>
                </a:spcAft>
                <a:defRPr/>
              </a:pPr>
              <a:t>‹Nr.›</a:t>
            </a:fld>
            <a:fld id="{52A09831-4DE3-4880-9945-45E142BA8E49}" type="slidenum">
              <a:rPr lang="de-DE">
                <a:solidFill>
                  <a:srgbClr val="000000"/>
                </a:solidFill>
              </a:rPr>
              <a:pPr defTabSz="449263" fontAlgn="base">
                <a:spcBef>
                  <a:spcPct val="0"/>
                </a:spcBef>
                <a:spcAft>
                  <a:spcPct val="0"/>
                </a:spcAft>
                <a:defRPr/>
              </a:pPr>
              <a:t>‹Nr.›</a:t>
            </a:fld>
            <a:endParaRPr lang="de-DE">
              <a:solidFill>
                <a:srgbClr val="000000"/>
              </a:solidFill>
            </a:endParaRPr>
          </a:p>
        </p:txBody>
      </p:sp>
    </p:spTree>
    <p:extLst>
      <p:ext uri="{BB962C8B-B14F-4D97-AF65-F5344CB8AC3E}">
        <p14:creationId xmlns:p14="http://schemas.microsoft.com/office/powerpoint/2010/main" val="3046347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nSpc>
                <a:spcPct val="100000"/>
              </a:lnSpc>
              <a:defRPr/>
            </a:lvl1pPr>
          </a:lstStyle>
          <a:p>
            <a:r>
              <a:rPr lang="de-DE" dirty="0"/>
              <a:t>Titelmasterformat durch Klicken bearbeiten</a:t>
            </a:r>
          </a:p>
        </p:txBody>
      </p:sp>
    </p:spTree>
    <p:extLst>
      <p:ext uri="{BB962C8B-B14F-4D97-AF65-F5344CB8AC3E}">
        <p14:creationId xmlns:p14="http://schemas.microsoft.com/office/powerpoint/2010/main" val="2699891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idx="10"/>
          </p:nvPr>
        </p:nvSpPr>
        <p:spPr>
          <a:xfrm>
            <a:off x="457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3" name="Fußzeilenplatzhalter 2"/>
          <p:cNvSpPr>
            <a:spLocks noGrp="1"/>
          </p:cNvSpPr>
          <p:nvPr>
            <p:ph type="ftr" idx="11"/>
          </p:nvPr>
        </p:nvSpPr>
        <p:spPr>
          <a:xfrm>
            <a:off x="3124200" y="6356350"/>
            <a:ext cx="2894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4" name="Foliennummernplatzhalter 3"/>
          <p:cNvSpPr>
            <a:spLocks noGrp="1"/>
          </p:cNvSpPr>
          <p:nvPr>
            <p:ph type="sldNum" idx="12"/>
          </p:nvPr>
        </p:nvSpPr>
        <p:spPr>
          <a:xfrm>
            <a:off x="6553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fld id="{5C61E3B8-D62F-4822-871B-DBB347F8F84B}" type="slidenum">
              <a:rPr lang="de-DE">
                <a:solidFill>
                  <a:srgbClr val="000000"/>
                </a:solidFill>
              </a:rPr>
              <a:pPr defTabSz="449263" fontAlgn="base">
                <a:spcBef>
                  <a:spcPct val="0"/>
                </a:spcBef>
                <a:spcAft>
                  <a:spcPct val="0"/>
                </a:spcAft>
                <a:defRPr/>
              </a:pPr>
              <a:t>‹Nr.›</a:t>
            </a:fld>
            <a:fld id="{D880D4B1-46A3-4E36-80C3-6C9A575051F5}" type="slidenum">
              <a:rPr lang="de-DE">
                <a:solidFill>
                  <a:srgbClr val="000000"/>
                </a:solidFill>
              </a:rPr>
              <a:pPr defTabSz="449263" fontAlgn="base">
                <a:spcBef>
                  <a:spcPct val="0"/>
                </a:spcBef>
                <a:spcAft>
                  <a:spcPct val="0"/>
                </a:spcAft>
                <a:defRPr/>
              </a:pPr>
              <a:t>‹Nr.›</a:t>
            </a:fld>
            <a:endParaRPr lang="de-DE">
              <a:solidFill>
                <a:srgbClr val="000000"/>
              </a:solidFill>
            </a:endParaRPr>
          </a:p>
        </p:txBody>
      </p:sp>
    </p:spTree>
    <p:extLst>
      <p:ext uri="{BB962C8B-B14F-4D97-AF65-F5344CB8AC3E}">
        <p14:creationId xmlns:p14="http://schemas.microsoft.com/office/powerpoint/2010/main" val="3801547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idx="10"/>
          </p:nvPr>
        </p:nvSpPr>
        <p:spPr>
          <a:xfrm>
            <a:off x="457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6" name="Fußzeilenplatzhalter 5"/>
          <p:cNvSpPr>
            <a:spLocks noGrp="1"/>
          </p:cNvSpPr>
          <p:nvPr>
            <p:ph type="ftr" idx="11"/>
          </p:nvPr>
        </p:nvSpPr>
        <p:spPr>
          <a:xfrm>
            <a:off x="3124200" y="6356350"/>
            <a:ext cx="2894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7" name="Foliennummernplatzhalter 6"/>
          <p:cNvSpPr>
            <a:spLocks noGrp="1"/>
          </p:cNvSpPr>
          <p:nvPr>
            <p:ph type="sldNum" idx="12"/>
          </p:nvPr>
        </p:nvSpPr>
        <p:spPr>
          <a:xfrm>
            <a:off x="6553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fld id="{8A91B876-1933-4A36-A246-32C32562C086}" type="slidenum">
              <a:rPr lang="de-DE">
                <a:solidFill>
                  <a:srgbClr val="000000"/>
                </a:solidFill>
              </a:rPr>
              <a:pPr defTabSz="449263" fontAlgn="base">
                <a:spcBef>
                  <a:spcPct val="0"/>
                </a:spcBef>
                <a:spcAft>
                  <a:spcPct val="0"/>
                </a:spcAft>
                <a:defRPr/>
              </a:pPr>
              <a:t>‹Nr.›</a:t>
            </a:fld>
            <a:fld id="{DD9820FA-3A08-4CB8-B4FB-116DF7D385BB}" type="slidenum">
              <a:rPr lang="de-DE">
                <a:solidFill>
                  <a:srgbClr val="000000"/>
                </a:solidFill>
              </a:rPr>
              <a:pPr defTabSz="449263" fontAlgn="base">
                <a:spcBef>
                  <a:spcPct val="0"/>
                </a:spcBef>
                <a:spcAft>
                  <a:spcPct val="0"/>
                </a:spcAft>
                <a:defRPr/>
              </a:pPr>
              <a:t>‹Nr.›</a:t>
            </a:fld>
            <a:endParaRPr lang="de-DE">
              <a:solidFill>
                <a:srgbClr val="000000"/>
              </a:solidFill>
            </a:endParaRPr>
          </a:p>
        </p:txBody>
      </p:sp>
    </p:spTree>
    <p:extLst>
      <p:ext uri="{BB962C8B-B14F-4D97-AF65-F5344CB8AC3E}">
        <p14:creationId xmlns:p14="http://schemas.microsoft.com/office/powerpoint/2010/main" val="1374367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idx="10"/>
          </p:nvPr>
        </p:nvSpPr>
        <p:spPr>
          <a:xfrm>
            <a:off x="457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6" name="Fußzeilenplatzhalter 5"/>
          <p:cNvSpPr>
            <a:spLocks noGrp="1"/>
          </p:cNvSpPr>
          <p:nvPr>
            <p:ph type="ftr" idx="11"/>
          </p:nvPr>
        </p:nvSpPr>
        <p:spPr>
          <a:xfrm>
            <a:off x="3124200" y="6356350"/>
            <a:ext cx="2894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endParaRPr lang="de-DE">
              <a:solidFill>
                <a:srgbClr val="000000"/>
              </a:solidFill>
            </a:endParaRPr>
          </a:p>
        </p:txBody>
      </p:sp>
      <p:sp>
        <p:nvSpPr>
          <p:cNvPr id="7" name="Foliennummernplatzhalter 6"/>
          <p:cNvSpPr>
            <a:spLocks noGrp="1"/>
          </p:cNvSpPr>
          <p:nvPr>
            <p:ph type="sldNum" idx="12"/>
          </p:nvPr>
        </p:nvSpPr>
        <p:spPr>
          <a:xfrm>
            <a:off x="6553200" y="6356350"/>
            <a:ext cx="2132013" cy="363538"/>
          </a:xfrm>
          <a:prstGeom prst="rect">
            <a:avLst/>
          </a:prstGeom>
        </p:spPr>
        <p:txBody>
          <a:bodyPr/>
          <a:lstStyle>
            <a:lvl1pPr hangingPunct="0">
              <a:lnSpc>
                <a:spcPct val="93000"/>
              </a:lnSpc>
              <a:buClr>
                <a:srgbClr val="000000"/>
              </a:buClr>
              <a:buSzPct val="100000"/>
              <a:buFont typeface="Times New Roman" pitchFamily="16" charset="0"/>
              <a:buNone/>
              <a:defRPr>
                <a:latin typeface="Arial" charset="0"/>
                <a:ea typeface="+mn-ea"/>
                <a:cs typeface="Arial Unicode MS" charset="0"/>
              </a:defRPr>
            </a:lvl1pPr>
          </a:lstStyle>
          <a:p>
            <a:pPr defTabSz="449263" fontAlgn="base">
              <a:spcBef>
                <a:spcPct val="0"/>
              </a:spcBef>
              <a:spcAft>
                <a:spcPct val="0"/>
              </a:spcAft>
              <a:defRPr/>
            </a:pPr>
            <a:fld id="{57E07A85-CEDA-481A-BA14-DC2EB79D5C01}" type="slidenum">
              <a:rPr lang="de-DE">
                <a:solidFill>
                  <a:srgbClr val="000000"/>
                </a:solidFill>
              </a:rPr>
              <a:pPr defTabSz="449263" fontAlgn="base">
                <a:spcBef>
                  <a:spcPct val="0"/>
                </a:spcBef>
                <a:spcAft>
                  <a:spcPct val="0"/>
                </a:spcAft>
                <a:defRPr/>
              </a:pPr>
              <a:t>‹Nr.›</a:t>
            </a:fld>
            <a:fld id="{BE867F88-C0F9-41F0-BC39-0543547297D2}" type="slidenum">
              <a:rPr lang="de-DE">
                <a:solidFill>
                  <a:srgbClr val="000000"/>
                </a:solidFill>
              </a:rPr>
              <a:pPr defTabSz="449263" fontAlgn="base">
                <a:spcBef>
                  <a:spcPct val="0"/>
                </a:spcBef>
                <a:spcAft>
                  <a:spcPct val="0"/>
                </a:spcAft>
                <a:defRPr/>
              </a:pPr>
              <a:t>‹Nr.›</a:t>
            </a:fld>
            <a:endParaRPr lang="de-DE">
              <a:solidFill>
                <a:srgbClr val="000000"/>
              </a:solidFill>
            </a:endParaRPr>
          </a:p>
        </p:txBody>
      </p:sp>
    </p:spTree>
    <p:extLst>
      <p:ext uri="{BB962C8B-B14F-4D97-AF65-F5344CB8AC3E}">
        <p14:creationId xmlns:p14="http://schemas.microsoft.com/office/powerpoint/2010/main" val="2047791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28625" y="1071563"/>
            <a:ext cx="8228013" cy="712787"/>
          </a:xfrm>
          <a:prstGeom prst="rect">
            <a:avLst/>
          </a:prstGeom>
          <a:noFill/>
          <a:ln w="9525">
            <a:noFill/>
            <a:round/>
            <a:headEnd/>
            <a:tailEnd/>
          </a:ln>
        </p:spPr>
        <p:txBody>
          <a:bodyPr vert="horz" wrap="square" lIns="90000" tIns="45000" rIns="90000" bIns="45000" numCol="1" anchor="ctr" anchorCtr="0" compatLnSpc="1">
            <a:prstTxWarp prst="textNoShape">
              <a:avLst/>
            </a:prstTxWarp>
          </a:bodyPr>
          <a:lstStyle/>
          <a:p>
            <a:pPr lvl="0"/>
            <a:r>
              <a:rPr lang="de-DE"/>
              <a:t>Titelmasterformat durch Klicken bearbeiten</a:t>
            </a:r>
            <a:endParaRPr lang="en-GB"/>
          </a:p>
        </p:txBody>
      </p:sp>
      <p:sp>
        <p:nvSpPr>
          <p:cNvPr id="1027" name="Rectangle 2"/>
          <p:cNvSpPr>
            <a:spLocks noGrp="1" noChangeArrowheads="1"/>
          </p:cNvSpPr>
          <p:nvPr>
            <p:ph type="body" idx="1"/>
          </p:nvPr>
        </p:nvSpPr>
        <p:spPr bwMode="auto">
          <a:xfrm>
            <a:off x="0" y="1844824"/>
            <a:ext cx="9144000" cy="5013175"/>
          </a:xfrm>
          <a:prstGeom prst="rect">
            <a:avLst/>
          </a:prstGeom>
          <a:noFill/>
          <a:ln w="9525">
            <a:noFill/>
            <a:round/>
            <a:headEnd/>
            <a:tailEnd/>
          </a:ln>
        </p:spPr>
        <p:txBody>
          <a:bodyPr vert="horz" wrap="square" lIns="90000" tIns="73224" rIns="90000" bIns="45000" numCol="1" anchor="t" anchorCtr="0" compatLnSpc="1">
            <a:prstTxWarp prst="textNoShape">
              <a:avLst/>
            </a:prstTxWarp>
          </a:bodyPr>
          <a:lstStyle/>
          <a:p>
            <a:pPr lvl="0"/>
            <a:r>
              <a:rPr lang="en-GB" dirty="0"/>
              <a:t>	</a:t>
            </a:r>
            <a:r>
              <a:rPr lang="en-GB" dirty="0" err="1"/>
              <a:t>Klicken</a:t>
            </a:r>
            <a:r>
              <a:rPr lang="en-GB" dirty="0"/>
              <a:t> </a:t>
            </a:r>
            <a:r>
              <a:rPr lang="en-GB" dirty="0" err="1"/>
              <a:t>Sie</a:t>
            </a:r>
            <a:r>
              <a:rPr lang="en-GB" dirty="0"/>
              <a:t>, um die </a:t>
            </a:r>
            <a:r>
              <a:rPr lang="en-GB" dirty="0" err="1"/>
              <a:t>Formate</a:t>
            </a:r>
            <a:r>
              <a:rPr lang="en-GB" dirty="0"/>
              <a:t> des </a:t>
            </a:r>
            <a:r>
              <a:rPr lang="en-GB" dirty="0" err="1"/>
              <a:t>Gliederungstextes</a:t>
            </a:r>
            <a:r>
              <a:rPr lang="en-GB" dirty="0"/>
              <a:t> 	</a:t>
            </a:r>
            <a:r>
              <a:rPr lang="en-GB" dirty="0" err="1"/>
              <a:t>zu</a:t>
            </a:r>
            <a:r>
              <a:rPr lang="en-GB" dirty="0"/>
              <a:t> </a:t>
            </a:r>
            <a:r>
              <a:rPr lang="en-GB" dirty="0" err="1"/>
              <a:t>bearbeiten</a:t>
            </a:r>
            <a:endParaRPr lang="en-GB" dirty="0"/>
          </a:p>
          <a:p>
            <a:pPr lvl="1"/>
            <a:r>
              <a:rPr lang="en-GB" dirty="0"/>
              <a:t>	</a:t>
            </a:r>
            <a:r>
              <a:rPr lang="en-GB" dirty="0" err="1"/>
              <a:t>Zweite</a:t>
            </a:r>
            <a:r>
              <a:rPr lang="en-GB" dirty="0"/>
              <a:t> </a:t>
            </a:r>
            <a:r>
              <a:rPr lang="en-GB" dirty="0" err="1"/>
              <a:t>Gliederungsebene</a:t>
            </a:r>
            <a:endParaRPr lang="en-GB" dirty="0"/>
          </a:p>
          <a:p>
            <a:pPr lvl="2"/>
            <a:r>
              <a:rPr lang="en-GB" dirty="0"/>
              <a:t>	</a:t>
            </a:r>
            <a:r>
              <a:rPr lang="en-GB" dirty="0" err="1"/>
              <a:t>Dritte</a:t>
            </a:r>
            <a:r>
              <a:rPr lang="en-GB" dirty="0"/>
              <a:t> </a:t>
            </a:r>
            <a:r>
              <a:rPr lang="en-GB" dirty="0" err="1"/>
              <a:t>Gliederungsebene</a:t>
            </a:r>
            <a:endParaRPr lang="en-GB" dirty="0"/>
          </a:p>
          <a:p>
            <a:pPr lvl="3"/>
            <a:r>
              <a:rPr lang="en-GB" dirty="0" err="1"/>
              <a:t>Vierte</a:t>
            </a:r>
            <a:r>
              <a:rPr lang="en-GB" dirty="0"/>
              <a:t> </a:t>
            </a:r>
            <a:r>
              <a:rPr lang="en-GB" dirty="0" err="1"/>
              <a:t>Gliederungsebene</a:t>
            </a:r>
            <a:endParaRPr lang="en-GB" dirty="0"/>
          </a:p>
          <a:p>
            <a:pPr lvl="4"/>
            <a:r>
              <a:rPr lang="en-GB" dirty="0" err="1"/>
              <a:t>Fünfte</a:t>
            </a:r>
            <a:r>
              <a:rPr lang="en-GB" dirty="0"/>
              <a:t> </a:t>
            </a:r>
            <a:r>
              <a:rPr lang="en-GB" dirty="0" err="1"/>
              <a:t>Gliederungsebene</a:t>
            </a:r>
            <a:endParaRPr lang="en-GB" dirty="0"/>
          </a:p>
          <a:p>
            <a:pPr lvl="4"/>
            <a:r>
              <a:rPr lang="en-GB" dirty="0" err="1"/>
              <a:t>Sechste</a:t>
            </a:r>
            <a:r>
              <a:rPr lang="en-GB" dirty="0"/>
              <a:t> </a:t>
            </a:r>
            <a:r>
              <a:rPr lang="en-GB" dirty="0" err="1"/>
              <a:t>Gliederungsebene</a:t>
            </a:r>
            <a:endParaRPr lang="en-GB" dirty="0"/>
          </a:p>
          <a:p>
            <a:pPr lvl="4"/>
            <a:r>
              <a:rPr lang="en-GB" dirty="0" err="1"/>
              <a:t>Siebente</a:t>
            </a:r>
            <a:r>
              <a:rPr lang="en-GB" dirty="0"/>
              <a:t> </a:t>
            </a:r>
            <a:r>
              <a:rPr lang="en-GB" dirty="0" err="1"/>
              <a:t>Gliederungsebene</a:t>
            </a:r>
            <a:endParaRPr lang="en-GB" dirty="0"/>
          </a:p>
          <a:p>
            <a:pPr lvl="4"/>
            <a:r>
              <a:rPr lang="en-GB" dirty="0" err="1"/>
              <a:t>Achte</a:t>
            </a:r>
            <a:r>
              <a:rPr lang="en-GB" dirty="0"/>
              <a:t> </a:t>
            </a:r>
            <a:r>
              <a:rPr lang="en-GB" dirty="0" err="1"/>
              <a:t>Gliederungsebene</a:t>
            </a:r>
            <a:endParaRPr lang="en-GB" dirty="0"/>
          </a:p>
        </p:txBody>
      </p:sp>
    </p:spTree>
    <p:extLst>
      <p:ext uri="{BB962C8B-B14F-4D97-AF65-F5344CB8AC3E}">
        <p14:creationId xmlns:p14="http://schemas.microsoft.com/office/powerpoint/2010/main" val="38494361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449263" rtl="0" eaLnBrk="0" fontAlgn="base" hangingPunct="0">
        <a:lnSpc>
          <a:spcPct val="112000"/>
        </a:lnSpc>
        <a:spcBef>
          <a:spcPct val="0"/>
        </a:spcBef>
        <a:spcAft>
          <a:spcPct val="0"/>
        </a:spcAft>
        <a:buClr>
          <a:srgbClr val="000000"/>
        </a:buClr>
        <a:buSzPct val="100000"/>
        <a:buFont typeface="Times New Roman" pitchFamily="18" charset="0"/>
        <a:defRPr sz="3200" b="1">
          <a:solidFill>
            <a:srgbClr val="445A6F"/>
          </a:solidFill>
          <a:latin typeface="+mj-lt"/>
          <a:ea typeface="Arial Unicode MS" pitchFamily="34" charset="-128"/>
          <a:cs typeface="+mj-cs"/>
        </a:defRPr>
      </a:lvl1pPr>
      <a:lvl2pPr algn="l" defTabSz="449263" rtl="0" eaLnBrk="0" fontAlgn="base" hangingPunct="0">
        <a:lnSpc>
          <a:spcPct val="112000"/>
        </a:lnSpc>
        <a:spcBef>
          <a:spcPct val="0"/>
        </a:spcBef>
        <a:spcAft>
          <a:spcPct val="0"/>
        </a:spcAft>
        <a:buClr>
          <a:srgbClr val="000000"/>
        </a:buClr>
        <a:buSzPct val="100000"/>
        <a:buFont typeface="Times New Roman" pitchFamily="18" charset="0"/>
        <a:defRPr sz="3200" b="1">
          <a:solidFill>
            <a:srgbClr val="445A6F"/>
          </a:solidFill>
          <a:latin typeface="Calibri" charset="0"/>
          <a:ea typeface="Arial Unicode MS" pitchFamily="34" charset="-128"/>
          <a:cs typeface="Arial Unicode MS" charset="0"/>
        </a:defRPr>
      </a:lvl2pPr>
      <a:lvl3pPr algn="l" defTabSz="449263" rtl="0" eaLnBrk="0" fontAlgn="base" hangingPunct="0">
        <a:lnSpc>
          <a:spcPct val="112000"/>
        </a:lnSpc>
        <a:spcBef>
          <a:spcPct val="0"/>
        </a:spcBef>
        <a:spcAft>
          <a:spcPct val="0"/>
        </a:spcAft>
        <a:buClr>
          <a:srgbClr val="000000"/>
        </a:buClr>
        <a:buSzPct val="100000"/>
        <a:buFont typeface="Times New Roman" pitchFamily="18" charset="0"/>
        <a:defRPr sz="3200" b="1">
          <a:solidFill>
            <a:srgbClr val="445A6F"/>
          </a:solidFill>
          <a:latin typeface="Calibri" charset="0"/>
          <a:ea typeface="Arial Unicode MS" pitchFamily="34" charset="-128"/>
          <a:cs typeface="Arial Unicode MS" charset="0"/>
        </a:defRPr>
      </a:lvl3pPr>
      <a:lvl4pPr algn="l" defTabSz="449263" rtl="0" eaLnBrk="0" fontAlgn="base" hangingPunct="0">
        <a:lnSpc>
          <a:spcPct val="112000"/>
        </a:lnSpc>
        <a:spcBef>
          <a:spcPct val="0"/>
        </a:spcBef>
        <a:spcAft>
          <a:spcPct val="0"/>
        </a:spcAft>
        <a:buClr>
          <a:srgbClr val="000000"/>
        </a:buClr>
        <a:buSzPct val="100000"/>
        <a:buFont typeface="Times New Roman" pitchFamily="18" charset="0"/>
        <a:defRPr sz="3200" b="1">
          <a:solidFill>
            <a:srgbClr val="445A6F"/>
          </a:solidFill>
          <a:latin typeface="Calibri" charset="0"/>
          <a:ea typeface="Arial Unicode MS" pitchFamily="34" charset="-128"/>
          <a:cs typeface="Arial Unicode MS" charset="0"/>
        </a:defRPr>
      </a:lvl4pPr>
      <a:lvl5pPr algn="l" defTabSz="449263" rtl="0" eaLnBrk="0" fontAlgn="base" hangingPunct="0">
        <a:lnSpc>
          <a:spcPct val="112000"/>
        </a:lnSpc>
        <a:spcBef>
          <a:spcPct val="0"/>
        </a:spcBef>
        <a:spcAft>
          <a:spcPct val="0"/>
        </a:spcAft>
        <a:buClr>
          <a:srgbClr val="000000"/>
        </a:buClr>
        <a:buSzPct val="100000"/>
        <a:buFont typeface="Times New Roman" pitchFamily="18" charset="0"/>
        <a:defRPr sz="3200" b="1">
          <a:solidFill>
            <a:srgbClr val="445A6F"/>
          </a:solidFill>
          <a:latin typeface="Calibri" charset="0"/>
          <a:ea typeface="Arial Unicode MS" pitchFamily="34" charset="-128"/>
          <a:cs typeface="Arial Unicode MS" charset="0"/>
        </a:defRPr>
      </a:lvl5pPr>
      <a:lvl6pPr marL="2514600" indent="-228600" algn="l" defTabSz="449263" rtl="0" eaLnBrk="1" fontAlgn="base" hangingPunct="1">
        <a:lnSpc>
          <a:spcPct val="112000"/>
        </a:lnSpc>
        <a:spcBef>
          <a:spcPct val="0"/>
        </a:spcBef>
        <a:spcAft>
          <a:spcPct val="0"/>
        </a:spcAft>
        <a:buClr>
          <a:srgbClr val="000000"/>
        </a:buClr>
        <a:buSzPct val="100000"/>
        <a:buFont typeface="Times New Roman" pitchFamily="16" charset="0"/>
        <a:defRPr>
          <a:solidFill>
            <a:srgbClr val="445A6F"/>
          </a:solidFill>
          <a:latin typeface="Calibri" charset="0"/>
          <a:cs typeface="Arial Unicode MS" charset="0"/>
        </a:defRPr>
      </a:lvl6pPr>
      <a:lvl7pPr marL="2971800" indent="-228600" algn="l" defTabSz="449263" rtl="0" eaLnBrk="1" fontAlgn="base" hangingPunct="1">
        <a:lnSpc>
          <a:spcPct val="112000"/>
        </a:lnSpc>
        <a:spcBef>
          <a:spcPct val="0"/>
        </a:spcBef>
        <a:spcAft>
          <a:spcPct val="0"/>
        </a:spcAft>
        <a:buClr>
          <a:srgbClr val="000000"/>
        </a:buClr>
        <a:buSzPct val="100000"/>
        <a:buFont typeface="Times New Roman" pitchFamily="16" charset="0"/>
        <a:defRPr>
          <a:solidFill>
            <a:srgbClr val="445A6F"/>
          </a:solidFill>
          <a:latin typeface="Calibri" charset="0"/>
          <a:cs typeface="Arial Unicode MS" charset="0"/>
        </a:defRPr>
      </a:lvl7pPr>
      <a:lvl8pPr marL="3429000" indent="-228600" algn="l" defTabSz="449263" rtl="0" eaLnBrk="1" fontAlgn="base" hangingPunct="1">
        <a:lnSpc>
          <a:spcPct val="112000"/>
        </a:lnSpc>
        <a:spcBef>
          <a:spcPct val="0"/>
        </a:spcBef>
        <a:spcAft>
          <a:spcPct val="0"/>
        </a:spcAft>
        <a:buClr>
          <a:srgbClr val="000000"/>
        </a:buClr>
        <a:buSzPct val="100000"/>
        <a:buFont typeface="Times New Roman" pitchFamily="16" charset="0"/>
        <a:defRPr>
          <a:solidFill>
            <a:srgbClr val="445A6F"/>
          </a:solidFill>
          <a:latin typeface="Calibri" charset="0"/>
          <a:cs typeface="Arial Unicode MS" charset="0"/>
        </a:defRPr>
      </a:lvl8pPr>
      <a:lvl9pPr marL="3886200" indent="-228600" algn="l" defTabSz="449263" rtl="0" eaLnBrk="1" fontAlgn="base" hangingPunct="1">
        <a:lnSpc>
          <a:spcPct val="112000"/>
        </a:lnSpc>
        <a:spcBef>
          <a:spcPct val="0"/>
        </a:spcBef>
        <a:spcAft>
          <a:spcPct val="0"/>
        </a:spcAft>
        <a:buClr>
          <a:srgbClr val="000000"/>
        </a:buClr>
        <a:buSzPct val="100000"/>
        <a:buFont typeface="Times New Roman" pitchFamily="16" charset="0"/>
        <a:defRPr>
          <a:solidFill>
            <a:srgbClr val="445A6F"/>
          </a:solidFill>
          <a:latin typeface="Calibri" charset="0"/>
          <a:cs typeface="Arial Unicode MS" charset="0"/>
        </a:defRPr>
      </a:lvl9pPr>
    </p:titleStyle>
    <p:bodyStyle>
      <a:lvl1pPr marL="342900" indent="-342900" algn="l" defTabSz="449263" rtl="0" eaLnBrk="0" fontAlgn="base" hangingPunct="0">
        <a:lnSpc>
          <a:spcPct val="93000"/>
        </a:lnSpc>
        <a:spcBef>
          <a:spcPct val="0"/>
        </a:spcBef>
        <a:spcAft>
          <a:spcPts val="1425"/>
        </a:spcAft>
        <a:buClr>
          <a:srgbClr val="000000"/>
        </a:buClr>
        <a:buSzPct val="100000"/>
        <a:buFont typeface="Times New Roman" pitchFamily="18" charset="0"/>
        <a:defRPr sz="2800">
          <a:solidFill>
            <a:schemeClr val="tx2"/>
          </a:solidFill>
          <a:latin typeface="+mn-lt"/>
          <a:ea typeface="Arial Unicode MS" pitchFamily="34" charset="-128"/>
          <a:cs typeface="+mn-cs"/>
        </a:defRPr>
      </a:lvl1pPr>
      <a:lvl2pPr marL="742950" indent="-285750" algn="l" defTabSz="449263" rtl="0" eaLnBrk="0" fontAlgn="base" hangingPunct="0">
        <a:lnSpc>
          <a:spcPct val="93000"/>
        </a:lnSpc>
        <a:spcBef>
          <a:spcPct val="0"/>
        </a:spcBef>
        <a:spcAft>
          <a:spcPts val="1138"/>
        </a:spcAft>
        <a:buClr>
          <a:srgbClr val="000000"/>
        </a:buClr>
        <a:buSzPct val="100000"/>
        <a:buFont typeface="Times New Roman" pitchFamily="18" charset="0"/>
        <a:defRPr sz="2800">
          <a:solidFill>
            <a:schemeClr val="tx2"/>
          </a:solidFill>
          <a:latin typeface="+mn-lt"/>
          <a:ea typeface="Arial Unicode MS" pitchFamily="34" charset="-128"/>
          <a:cs typeface="+mn-cs"/>
        </a:defRPr>
      </a:lvl2pPr>
      <a:lvl3pPr marL="1143000" indent="-228600" algn="l" defTabSz="449263" rtl="0" eaLnBrk="0" fontAlgn="base" hangingPunct="0">
        <a:lnSpc>
          <a:spcPct val="93000"/>
        </a:lnSpc>
        <a:spcBef>
          <a:spcPct val="0"/>
        </a:spcBef>
        <a:spcAft>
          <a:spcPts val="850"/>
        </a:spcAft>
        <a:buClr>
          <a:srgbClr val="000000"/>
        </a:buClr>
        <a:buSzPct val="100000"/>
        <a:buFont typeface="Times New Roman" pitchFamily="18" charset="0"/>
        <a:defRPr sz="2800">
          <a:solidFill>
            <a:schemeClr val="tx2"/>
          </a:solidFill>
          <a:latin typeface="+mn-lt"/>
          <a:ea typeface="Arial Unicode MS" pitchFamily="34" charset="-128"/>
          <a:cs typeface="+mn-cs"/>
        </a:defRPr>
      </a:lvl3pPr>
      <a:lvl4pPr marL="1600200" indent="-228600" algn="l" defTabSz="449263" rtl="0" eaLnBrk="0" fontAlgn="base" hangingPunct="0">
        <a:lnSpc>
          <a:spcPct val="93000"/>
        </a:lnSpc>
        <a:spcBef>
          <a:spcPct val="0"/>
        </a:spcBef>
        <a:spcAft>
          <a:spcPts val="575"/>
        </a:spcAft>
        <a:buClr>
          <a:srgbClr val="000000"/>
        </a:buClr>
        <a:buSzPct val="100000"/>
        <a:buFont typeface="Times New Roman" pitchFamily="18" charset="0"/>
        <a:defRPr sz="2800">
          <a:solidFill>
            <a:schemeClr val="tx2"/>
          </a:solidFill>
          <a:latin typeface="+mn-lt"/>
          <a:ea typeface="Arial Unicode MS" pitchFamily="34" charset="-128"/>
          <a:cs typeface="+mn-cs"/>
        </a:defRPr>
      </a:lvl4pPr>
      <a:lvl5pPr marL="2057400" indent="-228600" algn="l" defTabSz="449263" rtl="0" eaLnBrk="0" fontAlgn="base" hangingPunct="0">
        <a:lnSpc>
          <a:spcPct val="93000"/>
        </a:lnSpc>
        <a:spcBef>
          <a:spcPct val="0"/>
        </a:spcBef>
        <a:spcAft>
          <a:spcPts val="288"/>
        </a:spcAft>
        <a:buClr>
          <a:srgbClr val="000000"/>
        </a:buClr>
        <a:buSzPct val="100000"/>
        <a:buFont typeface="Times New Roman" pitchFamily="18" charset="0"/>
        <a:defRPr sz="2000">
          <a:solidFill>
            <a:schemeClr val="tx2"/>
          </a:solidFill>
          <a:latin typeface="+mn-lt"/>
          <a:ea typeface="Arial Unicode MS" pitchFamily="34" charset="-128"/>
          <a:cs typeface="+mn-cs"/>
        </a:defRPr>
      </a:lvl5pPr>
      <a:lvl6pPr marL="2514600" indent="-228600" algn="l" defTabSz="449263" rtl="0" eaLnBrk="1" fontAlgn="base" hangingPunct="1">
        <a:lnSpc>
          <a:spcPct val="93000"/>
        </a:lnSpc>
        <a:spcBef>
          <a:spcPct val="0"/>
        </a:spcBef>
        <a:spcAft>
          <a:spcPts val="288"/>
        </a:spcAft>
        <a:buClr>
          <a:srgbClr val="000000"/>
        </a:buClr>
        <a:buSzPct val="100000"/>
        <a:buFont typeface="Times New Roman" pitchFamily="16" charset="0"/>
        <a:defRPr sz="2000">
          <a:solidFill>
            <a:srgbClr val="FF6100"/>
          </a:solidFill>
          <a:latin typeface="+mn-lt"/>
          <a:cs typeface="+mn-cs"/>
        </a:defRPr>
      </a:lvl6pPr>
      <a:lvl7pPr marL="2971800" indent="-228600" algn="l" defTabSz="449263" rtl="0" eaLnBrk="1" fontAlgn="base" hangingPunct="1">
        <a:lnSpc>
          <a:spcPct val="93000"/>
        </a:lnSpc>
        <a:spcBef>
          <a:spcPct val="0"/>
        </a:spcBef>
        <a:spcAft>
          <a:spcPts val="288"/>
        </a:spcAft>
        <a:buClr>
          <a:srgbClr val="000000"/>
        </a:buClr>
        <a:buSzPct val="100000"/>
        <a:buFont typeface="Times New Roman" pitchFamily="16" charset="0"/>
        <a:defRPr sz="2000">
          <a:solidFill>
            <a:srgbClr val="FF6100"/>
          </a:solidFill>
          <a:latin typeface="+mn-lt"/>
          <a:cs typeface="+mn-cs"/>
        </a:defRPr>
      </a:lvl7pPr>
      <a:lvl8pPr marL="3429000" indent="-228600" algn="l" defTabSz="449263" rtl="0" eaLnBrk="1" fontAlgn="base" hangingPunct="1">
        <a:lnSpc>
          <a:spcPct val="93000"/>
        </a:lnSpc>
        <a:spcBef>
          <a:spcPct val="0"/>
        </a:spcBef>
        <a:spcAft>
          <a:spcPts val="288"/>
        </a:spcAft>
        <a:buClr>
          <a:srgbClr val="000000"/>
        </a:buClr>
        <a:buSzPct val="100000"/>
        <a:buFont typeface="Times New Roman" pitchFamily="16" charset="0"/>
        <a:defRPr sz="2000">
          <a:solidFill>
            <a:srgbClr val="FF6100"/>
          </a:solidFill>
          <a:latin typeface="+mn-lt"/>
          <a:cs typeface="+mn-cs"/>
        </a:defRPr>
      </a:lvl8pPr>
      <a:lvl9pPr marL="3886200" indent="-228600" algn="l" defTabSz="449263" rtl="0" eaLnBrk="1" fontAlgn="base" hangingPunct="1">
        <a:lnSpc>
          <a:spcPct val="93000"/>
        </a:lnSpc>
        <a:spcBef>
          <a:spcPct val="0"/>
        </a:spcBef>
        <a:spcAft>
          <a:spcPts val="288"/>
        </a:spcAft>
        <a:buClr>
          <a:srgbClr val="000000"/>
        </a:buClr>
        <a:buSzPct val="100000"/>
        <a:buFont typeface="Times New Roman" pitchFamily="16" charset="0"/>
        <a:defRPr sz="2000">
          <a:solidFill>
            <a:srgbClr val="FF6100"/>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1.jpeg"/><Relationship Id="rId7" Type="http://schemas.openxmlformats.org/officeDocument/2006/relationships/hyperlink" Target="http://www.gesis.org/"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www.cews.org/" TargetMode="External"/><Relationship Id="rId5" Type="http://schemas.openxmlformats.org/officeDocument/2006/relationships/hyperlink" Target="mailto:andrea.loether@gesis.org" TargetMode="External"/><Relationship Id="rId4" Type="http://schemas.openxmlformats.org/officeDocument/2006/relationships/hyperlink" Target="https://nbn-resolving.org/urn:nbn:de:0168-ssoar-74765-6"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image" Target="../media/image1.jpeg"/><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3"/>
          <p:cNvSpPr>
            <a:spLocks noGrp="1"/>
          </p:cNvSpPr>
          <p:nvPr>
            <p:ph type="ctrTitle"/>
          </p:nvPr>
        </p:nvSpPr>
        <p:spPr>
          <a:xfrm>
            <a:off x="107504" y="1628801"/>
            <a:ext cx="9036496" cy="2664296"/>
          </a:xfrm>
        </p:spPr>
        <p:txBody>
          <a:bodyPr/>
          <a:lstStyle/>
          <a:p>
            <a:pPr algn="ctr" eaLnBrk="1" hangingPunct="1"/>
            <a:r>
              <a:rPr lang="de-DE" sz="3200" dirty="0">
                <a:solidFill>
                  <a:schemeClr val="accent1"/>
                </a:solidFill>
              </a:rPr>
              <a:t>cews.publik.no24</a:t>
            </a:r>
            <a:br>
              <a:rPr lang="de-DE" sz="3200" dirty="0">
                <a:solidFill>
                  <a:schemeClr val="accent1"/>
                </a:solidFill>
              </a:rPr>
            </a:br>
            <a:r>
              <a:rPr lang="de-DE" sz="3200" b="0" dirty="0">
                <a:solidFill>
                  <a:schemeClr val="accent1"/>
                </a:solidFill>
              </a:rPr>
              <a:t>Hochschulranking nach </a:t>
            </a:r>
            <a:br>
              <a:rPr lang="de-DE" sz="3200" b="0" dirty="0">
                <a:solidFill>
                  <a:schemeClr val="accent1"/>
                </a:solidFill>
              </a:rPr>
            </a:br>
            <a:r>
              <a:rPr lang="de-DE" sz="3200" b="0" dirty="0">
                <a:solidFill>
                  <a:schemeClr val="accent1"/>
                </a:solidFill>
              </a:rPr>
              <a:t>Gleichstellungsaspekten 2021</a:t>
            </a:r>
            <a:r>
              <a:rPr lang="de-DE" sz="3200" dirty="0"/>
              <a:t/>
            </a:r>
            <a:br>
              <a:rPr lang="de-DE" sz="3200" dirty="0"/>
            </a:br>
            <a:r>
              <a:rPr lang="de-DE" dirty="0"/>
              <a:t/>
            </a:r>
            <a:br>
              <a:rPr lang="de-DE" dirty="0"/>
            </a:br>
            <a:endParaRPr lang="de-DE" dirty="0"/>
          </a:p>
        </p:txBody>
      </p:sp>
      <p:pic>
        <p:nvPicPr>
          <p:cNvPr id="4" name="Picture 2" descr="G:\Daueraufgaben\Öffentlichkeitsarbeit\Logos\CEWS-Logo neue Farben\CEWS_logo_4c_2009_300dpi.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0547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Studierendenindikator</a:t>
            </a:r>
          </a:p>
        </p:txBody>
      </p:sp>
      <p:sp>
        <p:nvSpPr>
          <p:cNvPr id="3" name="Inhaltsplatzhalter 2"/>
          <p:cNvSpPr>
            <a:spLocks noGrp="1"/>
          </p:cNvSpPr>
          <p:nvPr>
            <p:ph idx="1"/>
          </p:nvPr>
        </p:nvSpPr>
        <p:spPr>
          <a:xfrm>
            <a:off x="457200" y="1656184"/>
            <a:ext cx="8686800" cy="4941168"/>
          </a:xfrm>
        </p:spPr>
        <p:txBody>
          <a:bodyPr/>
          <a:lstStyle/>
          <a:p>
            <a:pPr>
              <a:buClr>
                <a:schemeClr val="accent6"/>
              </a:buClr>
              <a:buFont typeface="Wingdings" panose="05000000000000000000" pitchFamily="2" charset="2"/>
              <a:buChar char="Ø"/>
            </a:pPr>
            <a:r>
              <a:rPr lang="de-DE" sz="2200" dirty="0">
                <a:sym typeface="Wingdings" panose="05000000000000000000" pitchFamily="2" charset="2"/>
              </a:rPr>
              <a:t>nur für die Fächer mit einem bundesweiten Studentinnenanteil von unter 40 Prozent</a:t>
            </a:r>
            <a:endParaRPr lang="de-DE" sz="2200" dirty="0"/>
          </a:p>
        </p:txBody>
      </p:sp>
      <p:graphicFrame>
        <p:nvGraphicFramePr>
          <p:cNvPr id="4" name="Tabelle 3"/>
          <p:cNvGraphicFramePr>
            <a:graphicFrameLocks noGrp="1"/>
          </p:cNvGraphicFramePr>
          <p:nvPr>
            <p:extLst>
              <p:ext uri="{D42A27DB-BD31-4B8C-83A1-F6EECF244321}">
                <p14:modId xmlns:p14="http://schemas.microsoft.com/office/powerpoint/2010/main" val="151284951"/>
              </p:ext>
            </p:extLst>
          </p:nvPr>
        </p:nvGraphicFramePr>
        <p:xfrm>
          <a:off x="899592" y="2708920"/>
          <a:ext cx="7344816" cy="3312375"/>
        </p:xfrm>
        <a:graphic>
          <a:graphicData uri="http://schemas.openxmlformats.org/drawingml/2006/table">
            <a:tbl>
              <a:tblPr>
                <a:tableStyleId>{2D5ABB26-0587-4C30-8999-92F81FD0307C}</a:tableStyleId>
              </a:tblPr>
              <a:tblGrid>
                <a:gridCol w="446449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tblGrid>
              <a:tr h="220825">
                <a:tc>
                  <a:txBody>
                    <a:bodyPr/>
                    <a:lstStyle/>
                    <a:p>
                      <a:pPr algn="l" fontAlgn="ctr"/>
                      <a:r>
                        <a:rPr lang="de-DE" sz="1100" b="1" i="0" u="none" strike="noStrike">
                          <a:solidFill>
                            <a:srgbClr val="000000"/>
                          </a:solidFill>
                          <a:effectLst/>
                          <a:latin typeface="+mn-lt"/>
                        </a:rPr>
                        <a:t>Studienbereich</a:t>
                      </a:r>
                    </a:p>
                  </a:txBody>
                  <a:tcPr marL="9525" marR="9525" marT="9525" marB="0" anchor="ctr"/>
                </a:tc>
                <a:tc>
                  <a:txBody>
                    <a:bodyPr/>
                    <a:lstStyle/>
                    <a:p>
                      <a:pPr algn="r" fontAlgn="ctr"/>
                      <a:r>
                        <a:rPr lang="de-DE" sz="1100" b="1" i="0" u="none" strike="noStrike">
                          <a:solidFill>
                            <a:srgbClr val="000000"/>
                          </a:solidFill>
                          <a:effectLst/>
                          <a:latin typeface="+mn-lt"/>
                        </a:rPr>
                        <a:t>Studentinnenanteil bundesweit WiSe 2019</a:t>
                      </a:r>
                    </a:p>
                  </a:txBody>
                  <a:tcPr marL="9525" marR="9525" marT="9525" marB="0" anchor="ctr"/>
                </a:tc>
                <a:extLst>
                  <a:ext uri="{0D108BD9-81ED-4DB2-BD59-A6C34878D82A}">
                    <a16:rowId xmlns:a16="http://schemas.microsoft.com/office/drawing/2014/main" val="10000"/>
                  </a:ext>
                </a:extLst>
              </a:tr>
              <a:tr h="220825">
                <a:tc>
                  <a:txBody>
                    <a:bodyPr/>
                    <a:lstStyle/>
                    <a:p>
                      <a:pPr algn="l" fontAlgn="b"/>
                      <a:r>
                        <a:rPr lang="de-DE" sz="1100" b="0" i="0" u="none" strike="noStrike">
                          <a:solidFill>
                            <a:srgbClr val="000000"/>
                          </a:solidFill>
                          <a:effectLst/>
                          <a:latin typeface="+mn-lt"/>
                        </a:rPr>
                        <a:t>Verkehrstechnik, Nautik</a:t>
                      </a:r>
                    </a:p>
                  </a:txBody>
                  <a:tcPr marL="9525" marR="9525" marT="9525" marB="0" anchor="b"/>
                </a:tc>
                <a:tc>
                  <a:txBody>
                    <a:bodyPr/>
                    <a:lstStyle/>
                    <a:p>
                      <a:pPr algn="ctr" fontAlgn="b"/>
                      <a:r>
                        <a:rPr lang="de-DE" sz="1100" b="0" i="0" u="none" strike="noStrike" dirty="0">
                          <a:solidFill>
                            <a:srgbClr val="000000"/>
                          </a:solidFill>
                          <a:effectLst/>
                          <a:latin typeface="+mn-lt"/>
                        </a:rPr>
                        <a:t>13,3%</a:t>
                      </a:r>
                    </a:p>
                  </a:txBody>
                  <a:tcPr marL="9525" marR="9525" marT="9525" marB="0" anchor="b"/>
                </a:tc>
                <a:extLst>
                  <a:ext uri="{0D108BD9-81ED-4DB2-BD59-A6C34878D82A}">
                    <a16:rowId xmlns:a16="http://schemas.microsoft.com/office/drawing/2014/main" val="10001"/>
                  </a:ext>
                </a:extLst>
              </a:tr>
              <a:tr h="220825">
                <a:tc>
                  <a:txBody>
                    <a:bodyPr/>
                    <a:lstStyle/>
                    <a:p>
                      <a:pPr algn="l" fontAlgn="b"/>
                      <a:r>
                        <a:rPr lang="de-DE" sz="1100" b="0" i="0" u="none" strike="noStrike">
                          <a:solidFill>
                            <a:srgbClr val="000000"/>
                          </a:solidFill>
                          <a:effectLst/>
                          <a:latin typeface="+mn-lt"/>
                        </a:rPr>
                        <a:t>Elektrotechnik und Informationstechnik</a:t>
                      </a:r>
                    </a:p>
                  </a:txBody>
                  <a:tcPr marL="9525" marR="9525" marT="9525" marB="0" anchor="b"/>
                </a:tc>
                <a:tc>
                  <a:txBody>
                    <a:bodyPr/>
                    <a:lstStyle/>
                    <a:p>
                      <a:pPr algn="ctr" fontAlgn="b"/>
                      <a:r>
                        <a:rPr lang="de-DE" sz="1100" b="0" i="0" u="none" strike="noStrike" dirty="0">
                          <a:solidFill>
                            <a:srgbClr val="000000"/>
                          </a:solidFill>
                          <a:effectLst/>
                          <a:latin typeface="+mn-lt"/>
                        </a:rPr>
                        <a:t>14,8%</a:t>
                      </a:r>
                    </a:p>
                  </a:txBody>
                  <a:tcPr marL="9525" marR="9525" marT="9525" marB="0" anchor="b"/>
                </a:tc>
                <a:extLst>
                  <a:ext uri="{0D108BD9-81ED-4DB2-BD59-A6C34878D82A}">
                    <a16:rowId xmlns:a16="http://schemas.microsoft.com/office/drawing/2014/main" val="10002"/>
                  </a:ext>
                </a:extLst>
              </a:tr>
              <a:tr h="220825">
                <a:tc>
                  <a:txBody>
                    <a:bodyPr/>
                    <a:lstStyle/>
                    <a:p>
                      <a:pPr algn="l" fontAlgn="b"/>
                      <a:r>
                        <a:rPr lang="de-DE" sz="1100" b="0" i="0" u="none" strike="noStrike">
                          <a:solidFill>
                            <a:srgbClr val="000000"/>
                          </a:solidFill>
                          <a:effectLst/>
                          <a:latin typeface="+mn-lt"/>
                        </a:rPr>
                        <a:t>Maschinenbau/Verfahrenstechnik</a:t>
                      </a:r>
                    </a:p>
                  </a:txBody>
                  <a:tcPr marL="9525" marR="9525" marT="9525" marB="0" anchor="b"/>
                </a:tc>
                <a:tc>
                  <a:txBody>
                    <a:bodyPr/>
                    <a:lstStyle/>
                    <a:p>
                      <a:pPr algn="ctr" fontAlgn="b"/>
                      <a:r>
                        <a:rPr lang="de-DE" sz="1100" b="0" i="0" u="none" strike="noStrike" dirty="0">
                          <a:solidFill>
                            <a:srgbClr val="000000"/>
                          </a:solidFill>
                          <a:effectLst/>
                          <a:latin typeface="+mn-lt"/>
                        </a:rPr>
                        <a:t>21,6%</a:t>
                      </a:r>
                    </a:p>
                  </a:txBody>
                  <a:tcPr marL="9525" marR="9525" marT="9525" marB="0" anchor="b"/>
                </a:tc>
                <a:extLst>
                  <a:ext uri="{0D108BD9-81ED-4DB2-BD59-A6C34878D82A}">
                    <a16:rowId xmlns:a16="http://schemas.microsoft.com/office/drawing/2014/main" val="10003"/>
                  </a:ext>
                </a:extLst>
              </a:tr>
              <a:tr h="220825">
                <a:tc>
                  <a:txBody>
                    <a:bodyPr/>
                    <a:lstStyle/>
                    <a:p>
                      <a:pPr algn="l" fontAlgn="b"/>
                      <a:r>
                        <a:rPr lang="de-DE" sz="1100" b="0" i="0" u="none" strike="noStrike">
                          <a:solidFill>
                            <a:srgbClr val="000000"/>
                          </a:solidFill>
                          <a:effectLst/>
                          <a:latin typeface="+mn-lt"/>
                        </a:rPr>
                        <a:t>Informatik</a:t>
                      </a:r>
                    </a:p>
                  </a:txBody>
                  <a:tcPr marL="9525" marR="9525" marT="9525" marB="0" anchor="b"/>
                </a:tc>
                <a:tc>
                  <a:txBody>
                    <a:bodyPr/>
                    <a:lstStyle/>
                    <a:p>
                      <a:pPr algn="ctr" fontAlgn="b"/>
                      <a:r>
                        <a:rPr lang="de-DE" sz="1100" b="0" i="0" u="none" strike="noStrike" dirty="0">
                          <a:solidFill>
                            <a:srgbClr val="000000"/>
                          </a:solidFill>
                          <a:effectLst/>
                          <a:latin typeface="+mn-lt"/>
                        </a:rPr>
                        <a:t>21,8%</a:t>
                      </a:r>
                    </a:p>
                  </a:txBody>
                  <a:tcPr marL="9525" marR="9525" marT="9525" marB="0" anchor="b"/>
                </a:tc>
                <a:extLst>
                  <a:ext uri="{0D108BD9-81ED-4DB2-BD59-A6C34878D82A}">
                    <a16:rowId xmlns:a16="http://schemas.microsoft.com/office/drawing/2014/main" val="10004"/>
                  </a:ext>
                </a:extLst>
              </a:tr>
              <a:tr h="220825">
                <a:tc>
                  <a:txBody>
                    <a:bodyPr/>
                    <a:lstStyle/>
                    <a:p>
                      <a:pPr algn="l" fontAlgn="b"/>
                      <a:r>
                        <a:rPr lang="de-DE" sz="1100" b="0" i="0" u="none" strike="noStrike">
                          <a:solidFill>
                            <a:srgbClr val="000000"/>
                          </a:solidFill>
                          <a:effectLst/>
                          <a:latin typeface="+mn-lt"/>
                        </a:rPr>
                        <a:t>Bergbau, Hüttenwesen</a:t>
                      </a:r>
                    </a:p>
                  </a:txBody>
                  <a:tcPr marL="9525" marR="9525" marT="9525" marB="0" anchor="b"/>
                </a:tc>
                <a:tc>
                  <a:txBody>
                    <a:bodyPr/>
                    <a:lstStyle/>
                    <a:p>
                      <a:pPr algn="ctr" fontAlgn="b"/>
                      <a:r>
                        <a:rPr lang="de-DE" sz="1100" b="0" i="0" u="none" strike="noStrike" dirty="0">
                          <a:solidFill>
                            <a:srgbClr val="000000"/>
                          </a:solidFill>
                          <a:effectLst/>
                          <a:latin typeface="+mn-lt"/>
                        </a:rPr>
                        <a:t>23,2%</a:t>
                      </a:r>
                    </a:p>
                  </a:txBody>
                  <a:tcPr marL="9525" marR="9525" marT="9525" marB="0" anchor="b"/>
                </a:tc>
                <a:extLst>
                  <a:ext uri="{0D108BD9-81ED-4DB2-BD59-A6C34878D82A}">
                    <a16:rowId xmlns:a16="http://schemas.microsoft.com/office/drawing/2014/main" val="10005"/>
                  </a:ext>
                </a:extLst>
              </a:tr>
              <a:tr h="220825">
                <a:tc>
                  <a:txBody>
                    <a:bodyPr/>
                    <a:lstStyle/>
                    <a:p>
                      <a:pPr algn="l" fontAlgn="b"/>
                      <a:r>
                        <a:rPr lang="de-DE" sz="1100" b="0" i="0" u="none" strike="noStrike">
                          <a:solidFill>
                            <a:srgbClr val="000000"/>
                          </a:solidFill>
                          <a:effectLst/>
                          <a:latin typeface="+mn-lt"/>
                        </a:rPr>
                        <a:t>Ingenieurwesen allgemein</a:t>
                      </a:r>
                    </a:p>
                  </a:txBody>
                  <a:tcPr marL="9525" marR="9525" marT="9525" marB="0" anchor="b"/>
                </a:tc>
                <a:tc>
                  <a:txBody>
                    <a:bodyPr/>
                    <a:lstStyle/>
                    <a:p>
                      <a:pPr algn="ctr" fontAlgn="b"/>
                      <a:r>
                        <a:rPr lang="de-DE" sz="1100" b="0" i="0" u="none" strike="noStrike" dirty="0">
                          <a:solidFill>
                            <a:srgbClr val="000000"/>
                          </a:solidFill>
                          <a:effectLst/>
                          <a:latin typeface="+mn-lt"/>
                        </a:rPr>
                        <a:t>23,2%</a:t>
                      </a:r>
                    </a:p>
                  </a:txBody>
                  <a:tcPr marL="9525" marR="9525" marT="9525" marB="0" anchor="b"/>
                </a:tc>
                <a:extLst>
                  <a:ext uri="{0D108BD9-81ED-4DB2-BD59-A6C34878D82A}">
                    <a16:rowId xmlns:a16="http://schemas.microsoft.com/office/drawing/2014/main" val="10006"/>
                  </a:ext>
                </a:extLst>
              </a:tr>
              <a:tr h="220825">
                <a:tc>
                  <a:txBody>
                    <a:bodyPr/>
                    <a:lstStyle/>
                    <a:p>
                      <a:pPr algn="l" fontAlgn="b"/>
                      <a:r>
                        <a:rPr lang="de-DE" sz="1100" b="0" i="0" u="none" strike="noStrike">
                          <a:solidFill>
                            <a:srgbClr val="000000"/>
                          </a:solidFill>
                          <a:effectLst/>
                          <a:latin typeface="+mn-lt"/>
                        </a:rPr>
                        <a:t>Wirtschaftsingenieurwesen mit ingenieurwiss. Schwerpunkt</a:t>
                      </a:r>
                    </a:p>
                  </a:txBody>
                  <a:tcPr marL="9525" marR="9525" marT="9525" marB="0" anchor="b"/>
                </a:tc>
                <a:tc>
                  <a:txBody>
                    <a:bodyPr/>
                    <a:lstStyle/>
                    <a:p>
                      <a:pPr algn="ctr" fontAlgn="b"/>
                      <a:r>
                        <a:rPr lang="de-DE" sz="1100" b="0" i="0" u="none" strike="noStrike" dirty="0">
                          <a:solidFill>
                            <a:srgbClr val="000000"/>
                          </a:solidFill>
                          <a:effectLst/>
                          <a:latin typeface="+mn-lt"/>
                        </a:rPr>
                        <a:t>22,9%</a:t>
                      </a:r>
                    </a:p>
                  </a:txBody>
                  <a:tcPr marL="9525" marR="9525" marT="9525" marB="0" anchor="b"/>
                </a:tc>
                <a:extLst>
                  <a:ext uri="{0D108BD9-81ED-4DB2-BD59-A6C34878D82A}">
                    <a16:rowId xmlns:a16="http://schemas.microsoft.com/office/drawing/2014/main" val="10007"/>
                  </a:ext>
                </a:extLst>
              </a:tr>
              <a:tr h="220825">
                <a:tc>
                  <a:txBody>
                    <a:bodyPr/>
                    <a:lstStyle/>
                    <a:p>
                      <a:pPr algn="l" fontAlgn="b"/>
                      <a:r>
                        <a:rPr lang="de-DE" sz="1100" b="0" i="0" u="none" strike="noStrike">
                          <a:solidFill>
                            <a:srgbClr val="000000"/>
                          </a:solidFill>
                          <a:effectLst/>
                          <a:latin typeface="+mn-lt"/>
                        </a:rPr>
                        <a:t>Materialwissenschaft und Werkstofftechnik</a:t>
                      </a:r>
                    </a:p>
                  </a:txBody>
                  <a:tcPr marL="9525" marR="9525" marT="9525" marB="0" anchor="b"/>
                </a:tc>
                <a:tc>
                  <a:txBody>
                    <a:bodyPr/>
                    <a:lstStyle/>
                    <a:p>
                      <a:pPr algn="ctr" fontAlgn="b"/>
                      <a:r>
                        <a:rPr lang="de-DE" sz="1100" b="0" i="0" u="none" strike="noStrike" dirty="0">
                          <a:solidFill>
                            <a:srgbClr val="000000"/>
                          </a:solidFill>
                          <a:effectLst/>
                          <a:latin typeface="+mn-lt"/>
                        </a:rPr>
                        <a:t>28,0%</a:t>
                      </a:r>
                    </a:p>
                  </a:txBody>
                  <a:tcPr marL="9525" marR="9525" marT="9525" marB="0" anchor="b"/>
                </a:tc>
                <a:extLst>
                  <a:ext uri="{0D108BD9-81ED-4DB2-BD59-A6C34878D82A}">
                    <a16:rowId xmlns:a16="http://schemas.microsoft.com/office/drawing/2014/main" val="10008"/>
                  </a:ext>
                </a:extLst>
              </a:tr>
              <a:tr h="220825">
                <a:tc>
                  <a:txBody>
                    <a:bodyPr/>
                    <a:lstStyle/>
                    <a:p>
                      <a:pPr algn="l" fontAlgn="b"/>
                      <a:r>
                        <a:rPr lang="de-DE" sz="1100" b="0" i="0" u="none" strike="noStrike">
                          <a:solidFill>
                            <a:srgbClr val="000000"/>
                          </a:solidFill>
                          <a:effectLst/>
                          <a:latin typeface="+mn-lt"/>
                        </a:rPr>
                        <a:t>Wirtschaftsingenieurwesen mit wirtschaftswiss. Schwerpunkt</a:t>
                      </a:r>
                    </a:p>
                  </a:txBody>
                  <a:tcPr marL="9525" marR="9525" marT="9525" marB="0" anchor="b"/>
                </a:tc>
                <a:tc>
                  <a:txBody>
                    <a:bodyPr/>
                    <a:lstStyle/>
                    <a:p>
                      <a:pPr algn="ctr" fontAlgn="b"/>
                      <a:r>
                        <a:rPr lang="de-DE" sz="1100" b="0" i="0" u="none" strike="noStrike" dirty="0">
                          <a:solidFill>
                            <a:srgbClr val="000000"/>
                          </a:solidFill>
                          <a:effectLst/>
                          <a:latin typeface="+mn-lt"/>
                        </a:rPr>
                        <a:t>27,5%</a:t>
                      </a:r>
                    </a:p>
                  </a:txBody>
                  <a:tcPr marL="9525" marR="9525" marT="9525" marB="0" anchor="b"/>
                </a:tc>
                <a:extLst>
                  <a:ext uri="{0D108BD9-81ED-4DB2-BD59-A6C34878D82A}">
                    <a16:rowId xmlns:a16="http://schemas.microsoft.com/office/drawing/2014/main" val="10009"/>
                  </a:ext>
                </a:extLst>
              </a:tr>
              <a:tr h="220825">
                <a:tc>
                  <a:txBody>
                    <a:bodyPr/>
                    <a:lstStyle/>
                    <a:p>
                      <a:pPr algn="l" fontAlgn="b"/>
                      <a:r>
                        <a:rPr lang="de-DE" sz="1100" b="0" i="0" u="none" strike="noStrike">
                          <a:solidFill>
                            <a:srgbClr val="000000"/>
                          </a:solidFill>
                          <a:effectLst/>
                          <a:latin typeface="+mn-lt"/>
                        </a:rPr>
                        <a:t>Physik, Astronomie</a:t>
                      </a:r>
                    </a:p>
                  </a:txBody>
                  <a:tcPr marL="9525" marR="9525" marT="9525" marB="0" anchor="b"/>
                </a:tc>
                <a:tc>
                  <a:txBody>
                    <a:bodyPr/>
                    <a:lstStyle/>
                    <a:p>
                      <a:pPr algn="ctr" fontAlgn="b"/>
                      <a:r>
                        <a:rPr lang="de-DE" sz="1100" b="0" i="0" u="none" strike="noStrike" dirty="0">
                          <a:solidFill>
                            <a:srgbClr val="000000"/>
                          </a:solidFill>
                          <a:effectLst/>
                          <a:latin typeface="+mn-lt"/>
                        </a:rPr>
                        <a:t>30,4%</a:t>
                      </a:r>
                    </a:p>
                  </a:txBody>
                  <a:tcPr marL="9525" marR="9525" marT="9525" marB="0" anchor="b"/>
                </a:tc>
                <a:extLst>
                  <a:ext uri="{0D108BD9-81ED-4DB2-BD59-A6C34878D82A}">
                    <a16:rowId xmlns:a16="http://schemas.microsoft.com/office/drawing/2014/main" val="10010"/>
                  </a:ext>
                </a:extLst>
              </a:tr>
              <a:tr h="220825">
                <a:tc>
                  <a:txBody>
                    <a:bodyPr/>
                    <a:lstStyle/>
                    <a:p>
                      <a:pPr algn="l" fontAlgn="b"/>
                      <a:r>
                        <a:rPr lang="de-DE" sz="1100" b="0" i="0" u="none" strike="noStrike">
                          <a:solidFill>
                            <a:srgbClr val="000000"/>
                          </a:solidFill>
                          <a:effectLst/>
                          <a:latin typeface="+mn-lt"/>
                        </a:rPr>
                        <a:t>Bauingenieurwesen</a:t>
                      </a:r>
                    </a:p>
                  </a:txBody>
                  <a:tcPr marL="9525" marR="9525" marT="9525" marB="0" anchor="b"/>
                </a:tc>
                <a:tc>
                  <a:txBody>
                    <a:bodyPr/>
                    <a:lstStyle/>
                    <a:p>
                      <a:pPr algn="ctr" fontAlgn="b"/>
                      <a:r>
                        <a:rPr lang="de-DE" sz="1100" b="0" i="0" u="none" strike="noStrike" dirty="0">
                          <a:solidFill>
                            <a:srgbClr val="000000"/>
                          </a:solidFill>
                          <a:effectLst/>
                          <a:latin typeface="+mn-lt"/>
                        </a:rPr>
                        <a:t>30,0%</a:t>
                      </a:r>
                    </a:p>
                  </a:txBody>
                  <a:tcPr marL="9525" marR="9525" marT="9525" marB="0" anchor="b"/>
                </a:tc>
                <a:extLst>
                  <a:ext uri="{0D108BD9-81ED-4DB2-BD59-A6C34878D82A}">
                    <a16:rowId xmlns:a16="http://schemas.microsoft.com/office/drawing/2014/main" val="10011"/>
                  </a:ext>
                </a:extLst>
              </a:tr>
              <a:tr h="220825">
                <a:tc>
                  <a:txBody>
                    <a:bodyPr/>
                    <a:lstStyle/>
                    <a:p>
                      <a:pPr algn="l" fontAlgn="b"/>
                      <a:r>
                        <a:rPr lang="de-DE" sz="1100" b="0" i="0" u="none" strike="noStrike">
                          <a:solidFill>
                            <a:srgbClr val="000000"/>
                          </a:solidFill>
                          <a:effectLst/>
                          <a:latin typeface="+mn-lt"/>
                        </a:rPr>
                        <a:t>Vermessungswesen</a:t>
                      </a:r>
                    </a:p>
                  </a:txBody>
                  <a:tcPr marL="9525" marR="9525" marT="9525" marB="0" anchor="b"/>
                </a:tc>
                <a:tc>
                  <a:txBody>
                    <a:bodyPr/>
                    <a:lstStyle/>
                    <a:p>
                      <a:pPr algn="ctr" fontAlgn="b"/>
                      <a:r>
                        <a:rPr lang="de-DE" sz="1100" b="0" i="0" u="none" strike="noStrike" dirty="0">
                          <a:solidFill>
                            <a:srgbClr val="000000"/>
                          </a:solidFill>
                          <a:effectLst/>
                          <a:latin typeface="+mn-lt"/>
                        </a:rPr>
                        <a:t>31,5%</a:t>
                      </a:r>
                    </a:p>
                  </a:txBody>
                  <a:tcPr marL="9525" marR="9525" marT="9525" marB="0" anchor="b"/>
                </a:tc>
                <a:extLst>
                  <a:ext uri="{0D108BD9-81ED-4DB2-BD59-A6C34878D82A}">
                    <a16:rowId xmlns:a16="http://schemas.microsoft.com/office/drawing/2014/main" val="10012"/>
                  </a:ext>
                </a:extLst>
              </a:tr>
              <a:tr h="220825">
                <a:tc>
                  <a:txBody>
                    <a:bodyPr/>
                    <a:lstStyle/>
                    <a:p>
                      <a:pPr algn="l" fontAlgn="b"/>
                      <a:r>
                        <a:rPr lang="de-DE" sz="1100" b="0" i="0" u="none" strike="noStrike">
                          <a:solidFill>
                            <a:srgbClr val="000000"/>
                          </a:solidFill>
                          <a:effectLst/>
                          <a:latin typeface="+mn-lt"/>
                        </a:rPr>
                        <a:t>Forstwissenschaft, Holzwirtschaft</a:t>
                      </a:r>
                    </a:p>
                  </a:txBody>
                  <a:tcPr marL="9525" marR="9525" marT="9525" marB="0" anchor="b"/>
                </a:tc>
                <a:tc>
                  <a:txBody>
                    <a:bodyPr/>
                    <a:lstStyle/>
                    <a:p>
                      <a:pPr algn="ctr" fontAlgn="b"/>
                      <a:r>
                        <a:rPr lang="de-DE" sz="1100" b="0" i="0" u="none" strike="noStrike" dirty="0">
                          <a:solidFill>
                            <a:srgbClr val="000000"/>
                          </a:solidFill>
                          <a:effectLst/>
                          <a:latin typeface="+mn-lt"/>
                        </a:rPr>
                        <a:t>36,2%</a:t>
                      </a:r>
                    </a:p>
                  </a:txBody>
                  <a:tcPr marL="9525" marR="9525" marT="9525" marB="0" anchor="b"/>
                </a:tc>
                <a:extLst>
                  <a:ext uri="{0D108BD9-81ED-4DB2-BD59-A6C34878D82A}">
                    <a16:rowId xmlns:a16="http://schemas.microsoft.com/office/drawing/2014/main" val="10013"/>
                  </a:ext>
                </a:extLst>
              </a:tr>
              <a:tr h="220825">
                <a:tc>
                  <a:txBody>
                    <a:bodyPr/>
                    <a:lstStyle/>
                    <a:p>
                      <a:pPr algn="l" fontAlgn="b"/>
                      <a:r>
                        <a:rPr lang="de-DE" sz="1100" b="0" i="0" u="none" strike="noStrike">
                          <a:solidFill>
                            <a:srgbClr val="000000"/>
                          </a:solidFill>
                          <a:effectLst/>
                          <a:latin typeface="+mn-lt"/>
                        </a:rPr>
                        <a:t>Sport, Sportwissenschaft</a:t>
                      </a:r>
                    </a:p>
                  </a:txBody>
                  <a:tcPr marL="9525" marR="9525" marT="9525" marB="0" anchor="b"/>
                </a:tc>
                <a:tc>
                  <a:txBody>
                    <a:bodyPr/>
                    <a:lstStyle/>
                    <a:p>
                      <a:pPr algn="ctr" fontAlgn="b"/>
                      <a:r>
                        <a:rPr lang="de-DE" sz="1100" b="0" i="0" u="none" strike="noStrike" dirty="0">
                          <a:solidFill>
                            <a:srgbClr val="000000"/>
                          </a:solidFill>
                          <a:effectLst/>
                          <a:latin typeface="+mn-lt"/>
                        </a:rPr>
                        <a:t>39,1%</a:t>
                      </a:r>
                    </a:p>
                  </a:txBody>
                  <a:tcPr marL="9525" marR="9525" marT="9525" marB="0" anchor="b"/>
                </a:tc>
                <a:extLst>
                  <a:ext uri="{0D108BD9-81ED-4DB2-BD59-A6C34878D82A}">
                    <a16:rowId xmlns:a16="http://schemas.microsoft.com/office/drawing/2014/main" val="10014"/>
                  </a:ext>
                </a:extLst>
              </a:tr>
            </a:tbl>
          </a:graphicData>
        </a:graphic>
      </p:graphicFrame>
      <p:pic>
        <p:nvPicPr>
          <p:cNvPr id="7" name="Picture 2" descr="G:\Daueraufgaben\Öffentlichkeitsarbeit\Logos\CEWS-Logo neue Farben\CEWS_logo_4c_2009_300dp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1770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Ergebnisse der eigenen Hochschule (beispielhafte Darstellung)</a:t>
            </a:r>
          </a:p>
        </p:txBody>
      </p:sp>
      <p:sp>
        <p:nvSpPr>
          <p:cNvPr id="3" name="Inhaltsplatzhalter 2"/>
          <p:cNvSpPr>
            <a:spLocks noGrp="1"/>
          </p:cNvSpPr>
          <p:nvPr>
            <p:ph idx="1"/>
          </p:nvPr>
        </p:nvSpPr>
        <p:spPr>
          <a:xfrm>
            <a:off x="457200" y="2143124"/>
            <a:ext cx="8686800" cy="4714876"/>
          </a:xfrm>
        </p:spPr>
        <p:txBody>
          <a:bodyPr/>
          <a:lstStyle/>
          <a:p>
            <a:pPr marL="457200" indent="-457200">
              <a:buClr>
                <a:schemeClr val="accent6"/>
              </a:buClr>
              <a:buFont typeface="Wingdings" panose="05000000000000000000" pitchFamily="2" charset="2"/>
              <a:buChar char="Ø"/>
            </a:pPr>
            <a:r>
              <a:rPr lang="de-DE" sz="2400" dirty="0"/>
              <a:t>Ranggruppe </a:t>
            </a:r>
            <a:r>
              <a:rPr lang="de-DE" sz="2400" dirty="0">
                <a:solidFill>
                  <a:schemeClr val="accent1"/>
                </a:solidFill>
              </a:rPr>
              <a:t>3</a:t>
            </a:r>
            <a:r>
              <a:rPr lang="de-DE" sz="2400" dirty="0"/>
              <a:t> (</a:t>
            </a:r>
            <a:r>
              <a:rPr lang="de-DE" sz="2400" dirty="0">
                <a:solidFill>
                  <a:schemeClr val="accent1"/>
                </a:solidFill>
              </a:rPr>
              <a:t>10 von 12 </a:t>
            </a:r>
            <a:r>
              <a:rPr lang="de-DE" sz="2400" dirty="0"/>
              <a:t>Punkten) im Gesamtranking</a:t>
            </a:r>
          </a:p>
          <a:p>
            <a:pPr marL="457200" indent="-457200">
              <a:buClr>
                <a:schemeClr val="accent6"/>
              </a:buClr>
              <a:buFont typeface="Wingdings" panose="05000000000000000000" pitchFamily="2" charset="2"/>
              <a:buChar char="Ø"/>
            </a:pPr>
            <a:r>
              <a:rPr lang="de-DE" sz="2400" dirty="0">
                <a:solidFill>
                  <a:schemeClr val="accent1"/>
                </a:solidFill>
              </a:rPr>
              <a:t>Spitzengruppe</a:t>
            </a:r>
            <a:r>
              <a:rPr lang="de-DE" sz="2400" dirty="0"/>
              <a:t> im Ranking für die Studierenden mit einem Indikator von </a:t>
            </a:r>
            <a:r>
              <a:rPr lang="de-DE" sz="2400" dirty="0">
                <a:solidFill>
                  <a:schemeClr val="accent1"/>
                </a:solidFill>
              </a:rPr>
              <a:t>1,563</a:t>
            </a:r>
          </a:p>
          <a:p>
            <a:pPr marL="457200" indent="-457200">
              <a:buClr>
                <a:schemeClr val="accent6"/>
              </a:buClr>
              <a:buFont typeface="Wingdings" panose="05000000000000000000" pitchFamily="2" charset="2"/>
              <a:buChar char="Ø"/>
            </a:pPr>
            <a:r>
              <a:rPr lang="de-DE" sz="2400" dirty="0">
                <a:solidFill>
                  <a:srgbClr val="365871"/>
                </a:solidFill>
              </a:rPr>
              <a:t>Beste Entwicklung in den Kategorien </a:t>
            </a:r>
            <a:r>
              <a:rPr lang="de-DE" sz="2400" dirty="0">
                <a:solidFill>
                  <a:schemeClr val="accent1"/>
                </a:solidFill>
              </a:rPr>
              <a:t>Promotion</a:t>
            </a:r>
            <a:r>
              <a:rPr lang="de-DE" sz="2400" dirty="0">
                <a:solidFill>
                  <a:srgbClr val="FF0000"/>
                </a:solidFill>
              </a:rPr>
              <a:t> </a:t>
            </a:r>
            <a:r>
              <a:rPr lang="de-DE" sz="2400" dirty="0">
                <a:solidFill>
                  <a:srgbClr val="365871"/>
                </a:solidFill>
              </a:rPr>
              <a:t>und </a:t>
            </a:r>
            <a:r>
              <a:rPr lang="de-DE" sz="2400" dirty="0">
                <a:solidFill>
                  <a:schemeClr val="accent1"/>
                </a:solidFill>
              </a:rPr>
              <a:t>Professoren</a:t>
            </a:r>
          </a:p>
          <a:p>
            <a:pPr marL="457200" indent="-457200">
              <a:buFont typeface="Wingdings" panose="05000000000000000000" pitchFamily="2" charset="2"/>
              <a:buChar char="Ø"/>
            </a:pPr>
            <a:endParaRPr lang="de-DE" dirty="0"/>
          </a:p>
        </p:txBody>
      </p:sp>
      <p:sp>
        <p:nvSpPr>
          <p:cNvPr id="5" name="Textfeld 4"/>
          <p:cNvSpPr txBox="1"/>
          <p:nvPr/>
        </p:nvSpPr>
        <p:spPr>
          <a:xfrm rot="1102092">
            <a:off x="6455312" y="687831"/>
            <a:ext cx="2448272" cy="1200329"/>
          </a:xfrm>
          <a:prstGeom prst="rect">
            <a:avLst/>
          </a:prstGeom>
          <a:solidFill>
            <a:schemeClr val="accent1"/>
          </a:solidFill>
        </p:spPr>
        <p:txBody>
          <a:bodyPr wrap="square" rtlCol="0">
            <a:spAutoFit/>
          </a:bodyPr>
          <a:lstStyle/>
          <a:p>
            <a:pPr algn="ctr"/>
            <a:r>
              <a:rPr lang="de-DE" b="1" dirty="0">
                <a:solidFill>
                  <a:schemeClr val="bg1"/>
                </a:solidFill>
              </a:rPr>
              <a:t>Farbig markierte Stellen bitte für die eigene Hochschule anpassen!</a:t>
            </a:r>
          </a:p>
        </p:txBody>
      </p:sp>
    </p:spTree>
    <p:extLst>
      <p:ext uri="{BB962C8B-B14F-4D97-AF65-F5344CB8AC3E}">
        <p14:creationId xmlns:p14="http://schemas.microsoft.com/office/powerpoint/2010/main" val="1071282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Ergebnisse der eigenen Hochschule</a:t>
            </a:r>
            <a:br>
              <a:rPr lang="de-DE" dirty="0"/>
            </a:br>
            <a:r>
              <a:rPr lang="de-DE" dirty="0"/>
              <a:t>(beispielhafte Darstellung)</a:t>
            </a:r>
          </a:p>
        </p:txBody>
      </p:sp>
      <p:sp>
        <p:nvSpPr>
          <p:cNvPr id="6" name="Textfeld 5"/>
          <p:cNvSpPr txBox="1"/>
          <p:nvPr/>
        </p:nvSpPr>
        <p:spPr>
          <a:xfrm rot="1102092">
            <a:off x="6455314" y="910912"/>
            <a:ext cx="2448272" cy="923330"/>
          </a:xfrm>
          <a:prstGeom prst="rect">
            <a:avLst/>
          </a:prstGeom>
          <a:solidFill>
            <a:schemeClr val="accent1"/>
          </a:solidFill>
        </p:spPr>
        <p:txBody>
          <a:bodyPr wrap="square" rtlCol="0">
            <a:spAutoFit/>
          </a:bodyPr>
          <a:lstStyle/>
          <a:p>
            <a:pPr algn="ctr"/>
            <a:r>
              <a:rPr lang="de-DE" b="1" dirty="0">
                <a:solidFill>
                  <a:schemeClr val="bg1"/>
                </a:solidFill>
              </a:rPr>
              <a:t>Bitte für die eigene Hochschule anpassen!</a:t>
            </a:r>
          </a:p>
        </p:txBody>
      </p:sp>
      <p:graphicFrame>
        <p:nvGraphicFramePr>
          <p:cNvPr id="8" name="Diagramm 7">
            <a:extLst>
              <a:ext uri="{FF2B5EF4-FFF2-40B4-BE49-F238E27FC236}">
                <a16:creationId xmlns:a16="http://schemas.microsoft.com/office/drawing/2014/main" id="{00000000-0008-0000-0000-000002000000}"/>
              </a:ext>
            </a:extLst>
          </p:cNvPr>
          <p:cNvGraphicFramePr>
            <a:graphicFrameLocks noGrp="1"/>
          </p:cNvGraphicFramePr>
          <p:nvPr>
            <p:extLst>
              <p:ext uri="{D42A27DB-BD31-4B8C-83A1-F6EECF244321}">
                <p14:modId xmlns:p14="http://schemas.microsoft.com/office/powerpoint/2010/main" val="2197250857"/>
              </p:ext>
            </p:extLst>
          </p:nvPr>
        </p:nvGraphicFramePr>
        <p:xfrm>
          <a:off x="395535" y="1700808"/>
          <a:ext cx="8228013" cy="442914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56176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G:\Daueraufgaben\Öffentlichkeitsarbeit\Logos\CEWS-Logo neue Farben\CEWS_logo_4c_2009_300dpi.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
        <p:nvSpPr>
          <p:cNvPr id="2" name="Rechteck 1"/>
          <p:cNvSpPr/>
          <p:nvPr/>
        </p:nvSpPr>
        <p:spPr>
          <a:xfrm>
            <a:off x="3131840" y="2873717"/>
            <a:ext cx="5328592" cy="3046988"/>
          </a:xfrm>
          <a:prstGeom prst="rect">
            <a:avLst/>
          </a:prstGeom>
        </p:spPr>
        <p:txBody>
          <a:bodyPr wrap="square">
            <a:spAutoFit/>
          </a:bodyPr>
          <a:lstStyle/>
          <a:p>
            <a:r>
              <a:rPr lang="de-DE" sz="1600" dirty="0">
                <a:solidFill>
                  <a:schemeClr val="accent6"/>
                </a:solidFill>
              </a:rPr>
              <a:t>Mit dem Hochschulranking nach Gleichstellungsaspekten 2021 legt das Kompetenzzentrum Frauen in Wissenschaft und Forschung CEWS die zehnte Ausgabe dieses Instruments vor. Das Ranking ist ein etabliertes und langjähriges Instrument zur Qualitätssicherung für Gleichstellung an Hochschulen, das Instrumente wie Wettbewerbe (</a:t>
            </a:r>
            <a:r>
              <a:rPr lang="de-DE" sz="1600" dirty="0" err="1">
                <a:solidFill>
                  <a:schemeClr val="accent6"/>
                </a:solidFill>
              </a:rPr>
              <a:t>Professorinnenprogramm</a:t>
            </a:r>
            <a:r>
              <a:rPr lang="de-DE" sz="1600" dirty="0">
                <a:solidFill>
                  <a:schemeClr val="accent6"/>
                </a:solidFill>
              </a:rPr>
              <a:t>), Evaluationen und Zertifizierungen ergänzt. Das Ranking macht die Entwicklungen der Hochschulen im Bereich der Gleichstellung mit Hilfe quantitativer Indikatoren kontinuierlich und bundessweit vergleichbar und Veränderungen und Trends sichtbar.</a:t>
            </a:r>
          </a:p>
        </p:txBody>
      </p:sp>
      <p:sp>
        <p:nvSpPr>
          <p:cNvPr id="5" name="Rechteck 4"/>
          <p:cNvSpPr/>
          <p:nvPr/>
        </p:nvSpPr>
        <p:spPr>
          <a:xfrm>
            <a:off x="3129930" y="522029"/>
            <a:ext cx="5544616" cy="1846659"/>
          </a:xfrm>
          <a:prstGeom prst="rect">
            <a:avLst/>
          </a:prstGeom>
        </p:spPr>
        <p:txBody>
          <a:bodyPr wrap="square">
            <a:spAutoFit/>
          </a:bodyPr>
          <a:lstStyle/>
          <a:p>
            <a:r>
              <a:rPr lang="de-DE" sz="1600" dirty="0">
                <a:solidFill>
                  <a:schemeClr val="accent6"/>
                </a:solidFill>
              </a:rPr>
              <a:t>cews.publik.no24:</a:t>
            </a:r>
            <a:br>
              <a:rPr lang="de-DE" sz="1600" dirty="0">
                <a:solidFill>
                  <a:schemeClr val="accent6"/>
                </a:solidFill>
              </a:rPr>
            </a:br>
            <a:r>
              <a:rPr lang="de-DE" sz="1600" dirty="0">
                <a:solidFill>
                  <a:schemeClr val="accent6"/>
                </a:solidFill>
              </a:rPr>
              <a:t>Löther, Andrea (2021): </a:t>
            </a:r>
            <a:r>
              <a:rPr lang="de-DE" sz="1600" b="1" dirty="0">
                <a:solidFill>
                  <a:schemeClr val="accent6"/>
                </a:solidFill>
              </a:rPr>
              <a:t>Hochschulranking nach Gleichstellungsaspekten 2021.</a:t>
            </a:r>
            <a:r>
              <a:rPr lang="de-DE" sz="1600" dirty="0">
                <a:solidFill>
                  <a:schemeClr val="accent6"/>
                </a:solidFill>
              </a:rPr>
              <a:t> </a:t>
            </a:r>
            <a:r>
              <a:rPr lang="de-DE" sz="1600" dirty="0" err="1">
                <a:solidFill>
                  <a:schemeClr val="accent6"/>
                </a:solidFill>
              </a:rPr>
              <a:t>Hg</a:t>
            </a:r>
            <a:r>
              <a:rPr lang="de-DE" sz="1600" dirty="0">
                <a:solidFill>
                  <a:schemeClr val="accent6"/>
                </a:solidFill>
              </a:rPr>
              <a:t>. v. GESIS - Leibniz-Institut für Sozialwissenschaften: Köln (</a:t>
            </a:r>
            <a:r>
              <a:rPr lang="de-DE" sz="1600" dirty="0" err="1">
                <a:solidFill>
                  <a:schemeClr val="accent6"/>
                </a:solidFill>
              </a:rPr>
              <a:t>cews.publik</a:t>
            </a:r>
            <a:r>
              <a:rPr lang="de-DE" sz="1600" dirty="0">
                <a:solidFill>
                  <a:schemeClr val="accent6"/>
                </a:solidFill>
              </a:rPr>
              <a:t>, 23). (URL: </a:t>
            </a:r>
            <a:r>
              <a:rPr lang="de-DE" sz="1800" u="sng" dirty="0">
                <a:solidFill>
                  <a:srgbClr val="0000FF"/>
                </a:solidFill>
                <a:effectLst/>
                <a:latin typeface="Rotis SemiSans Pro" panose="020E0503030202020304" pitchFamily="34" charset="0"/>
                <a:ea typeface="Times New Roman" panose="02020603050405020304" pitchFamily="18" charset="0"/>
                <a:cs typeface="Times New Roman" panose="02020603050405020304" pitchFamily="18" charset="0"/>
                <a:hlinkClick r:id="rId4"/>
              </a:rPr>
              <a:t>https://nbn-resolving.org/urn:nbn:de:0168-ssoar-74765-6</a:t>
            </a:r>
            <a:r>
              <a:rPr lang="de-DE" sz="1600" dirty="0">
                <a:solidFill>
                  <a:schemeClr val="accent6"/>
                </a:solidFill>
              </a:rPr>
              <a:t>).</a:t>
            </a:r>
            <a:r>
              <a:rPr lang="de-DE" sz="1400" dirty="0">
                <a:solidFill>
                  <a:schemeClr val="accent6"/>
                </a:solidFill>
              </a:rPr>
              <a:t/>
            </a:r>
            <a:br>
              <a:rPr lang="de-DE" sz="1400" dirty="0">
                <a:solidFill>
                  <a:schemeClr val="accent6"/>
                </a:solidFill>
              </a:rPr>
            </a:br>
            <a:endParaRPr lang="de-DE" sz="1400" dirty="0">
              <a:solidFill>
                <a:schemeClr val="accent6"/>
              </a:solidFill>
            </a:endParaRPr>
          </a:p>
        </p:txBody>
      </p:sp>
      <p:sp>
        <p:nvSpPr>
          <p:cNvPr id="6" name="Rechteck 5"/>
          <p:cNvSpPr/>
          <p:nvPr/>
        </p:nvSpPr>
        <p:spPr>
          <a:xfrm>
            <a:off x="323528" y="4271983"/>
            <a:ext cx="2808312" cy="1600438"/>
          </a:xfrm>
          <a:prstGeom prst="rect">
            <a:avLst/>
          </a:prstGeom>
        </p:spPr>
        <p:txBody>
          <a:bodyPr wrap="square">
            <a:spAutoFit/>
          </a:bodyPr>
          <a:lstStyle/>
          <a:p>
            <a:r>
              <a:rPr lang="de-DE" sz="1400" b="1" dirty="0">
                <a:solidFill>
                  <a:schemeClr val="accent6"/>
                </a:solidFill>
              </a:rPr>
              <a:t>Kontakt: </a:t>
            </a:r>
          </a:p>
          <a:p>
            <a:r>
              <a:rPr lang="de-DE" sz="1400" dirty="0">
                <a:solidFill>
                  <a:schemeClr val="accent6"/>
                </a:solidFill>
              </a:rPr>
              <a:t>Dr. Andrea Löther</a:t>
            </a:r>
          </a:p>
          <a:p>
            <a:r>
              <a:rPr lang="de-DE" sz="1400" dirty="0">
                <a:solidFill>
                  <a:schemeClr val="accent6"/>
                </a:solidFill>
              </a:rPr>
              <a:t>Tel.: + 49 (0)221 47694-256</a:t>
            </a:r>
          </a:p>
          <a:p>
            <a:r>
              <a:rPr lang="de-DE" sz="1400" dirty="0">
                <a:solidFill>
                  <a:schemeClr val="accent6"/>
                </a:solidFill>
              </a:rPr>
              <a:t>Fax: +49 (0) 221 47694-199</a:t>
            </a:r>
          </a:p>
          <a:p>
            <a:r>
              <a:rPr lang="de-DE" sz="1400" dirty="0">
                <a:solidFill>
                  <a:schemeClr val="accent6"/>
                </a:solidFill>
                <a:hlinkClick r:id="rId5"/>
              </a:rPr>
              <a:t>andrea.loether@gesis.org</a:t>
            </a:r>
            <a:r>
              <a:rPr lang="de-DE" sz="1400" dirty="0">
                <a:solidFill>
                  <a:schemeClr val="accent6"/>
                </a:solidFill>
              </a:rPr>
              <a:t> </a:t>
            </a:r>
          </a:p>
          <a:p>
            <a:r>
              <a:rPr lang="de-DE" sz="1400" dirty="0">
                <a:solidFill>
                  <a:schemeClr val="accent6"/>
                </a:solidFill>
                <a:hlinkClick r:id="rId6"/>
              </a:rPr>
              <a:t>http://www.cews.org</a:t>
            </a:r>
            <a:r>
              <a:rPr lang="de-DE" sz="1400" dirty="0">
                <a:solidFill>
                  <a:schemeClr val="accent6"/>
                </a:solidFill>
              </a:rPr>
              <a:t> </a:t>
            </a:r>
          </a:p>
          <a:p>
            <a:r>
              <a:rPr lang="de-DE" sz="1400" dirty="0">
                <a:solidFill>
                  <a:schemeClr val="accent6"/>
                </a:solidFill>
                <a:hlinkClick r:id="rId7"/>
              </a:rPr>
              <a:t>http://www.gesis.org</a:t>
            </a:r>
            <a:r>
              <a:rPr lang="de-DE" sz="1400" dirty="0">
                <a:solidFill>
                  <a:schemeClr val="accent6"/>
                </a:solidFill>
              </a:rPr>
              <a:t> </a:t>
            </a:r>
          </a:p>
        </p:txBody>
      </p:sp>
      <p:pic>
        <p:nvPicPr>
          <p:cNvPr id="7" name="Grafik 6">
            <a:extLst>
              <a:ext uri="{FF2B5EF4-FFF2-40B4-BE49-F238E27FC236}">
                <a16:creationId xmlns:a16="http://schemas.microsoft.com/office/drawing/2014/main" id="{A0F34F53-ECF5-4946-A767-1405A4848BC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800" y="522000"/>
            <a:ext cx="2428660" cy="3434400"/>
          </a:xfrm>
          <a:prstGeom prst="rect">
            <a:avLst/>
          </a:prstGeom>
        </p:spPr>
      </p:pic>
    </p:spTree>
    <p:extLst>
      <p:ext uri="{BB962C8B-B14F-4D97-AF65-F5344CB8AC3E}">
        <p14:creationId xmlns:p14="http://schemas.microsoft.com/office/powerpoint/2010/main" val="1224696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Welches Ziel verfolgt das Hochschulranking?</a:t>
            </a:r>
          </a:p>
        </p:txBody>
      </p:sp>
      <p:sp>
        <p:nvSpPr>
          <p:cNvPr id="7" name="Inhaltsplatzhalter 2"/>
          <p:cNvSpPr txBox="1">
            <a:spLocks/>
          </p:cNvSpPr>
          <p:nvPr/>
        </p:nvSpPr>
        <p:spPr bwMode="auto">
          <a:xfrm>
            <a:off x="457200" y="2060848"/>
            <a:ext cx="8686800" cy="4714876"/>
          </a:xfrm>
          <a:prstGeom prst="rect">
            <a:avLst/>
          </a:prstGeom>
          <a:noFill/>
          <a:ln w="9525">
            <a:noFill/>
            <a:round/>
            <a:headEnd/>
            <a:tailEnd/>
          </a:ln>
        </p:spPr>
        <p:txBody>
          <a:bodyPr vert="horz" wrap="square" lIns="90000" tIns="73224" rIns="90000" bIns="45000" numCol="1" anchor="t" anchorCtr="0" compatLnSpc="1">
            <a:prstTxWarp prst="textNoShape">
              <a:avLst/>
            </a:prstTxWarp>
          </a:bodyPr>
          <a:lstStyle>
            <a:lvl1pPr marL="342900" indent="-342900" algn="l" defTabSz="449263" rtl="0" eaLnBrk="0" fontAlgn="base" hangingPunct="0">
              <a:lnSpc>
                <a:spcPct val="93000"/>
              </a:lnSpc>
              <a:spcBef>
                <a:spcPct val="0"/>
              </a:spcBef>
              <a:spcAft>
                <a:spcPts val="1425"/>
              </a:spcAft>
              <a:buClr>
                <a:srgbClr val="000000"/>
              </a:buClr>
              <a:buSzPct val="100000"/>
              <a:buFont typeface="Times New Roman" pitchFamily="18" charset="0"/>
              <a:defRPr sz="2800">
                <a:solidFill>
                  <a:schemeClr val="tx2"/>
                </a:solidFill>
                <a:latin typeface="+mn-lt"/>
                <a:ea typeface="Arial Unicode MS" pitchFamily="34" charset="-128"/>
                <a:cs typeface="+mn-cs"/>
              </a:defRPr>
            </a:lvl1pPr>
            <a:lvl2pPr marL="742950" indent="-285750" algn="l" defTabSz="449263" rtl="0" eaLnBrk="0" fontAlgn="base" hangingPunct="0">
              <a:lnSpc>
                <a:spcPct val="93000"/>
              </a:lnSpc>
              <a:spcBef>
                <a:spcPct val="0"/>
              </a:spcBef>
              <a:spcAft>
                <a:spcPts val="1138"/>
              </a:spcAft>
              <a:buClr>
                <a:srgbClr val="000000"/>
              </a:buClr>
              <a:buSzPct val="100000"/>
              <a:buFont typeface="Times New Roman" pitchFamily="18" charset="0"/>
              <a:defRPr sz="2800">
                <a:solidFill>
                  <a:schemeClr val="tx2"/>
                </a:solidFill>
                <a:latin typeface="+mn-lt"/>
                <a:ea typeface="Arial Unicode MS" pitchFamily="34" charset="-128"/>
                <a:cs typeface="+mn-cs"/>
              </a:defRPr>
            </a:lvl2pPr>
            <a:lvl3pPr marL="1143000" indent="-228600" algn="l" defTabSz="449263" rtl="0" eaLnBrk="0" fontAlgn="base" hangingPunct="0">
              <a:lnSpc>
                <a:spcPct val="93000"/>
              </a:lnSpc>
              <a:spcBef>
                <a:spcPct val="0"/>
              </a:spcBef>
              <a:spcAft>
                <a:spcPts val="850"/>
              </a:spcAft>
              <a:buClr>
                <a:srgbClr val="000000"/>
              </a:buClr>
              <a:buSzPct val="100000"/>
              <a:buFont typeface="Times New Roman" pitchFamily="18" charset="0"/>
              <a:defRPr sz="2800">
                <a:solidFill>
                  <a:schemeClr val="tx2"/>
                </a:solidFill>
                <a:latin typeface="+mn-lt"/>
                <a:ea typeface="Arial Unicode MS" pitchFamily="34" charset="-128"/>
                <a:cs typeface="+mn-cs"/>
              </a:defRPr>
            </a:lvl3pPr>
            <a:lvl4pPr marL="1600200" indent="-228600" algn="l" defTabSz="449263" rtl="0" eaLnBrk="0" fontAlgn="base" hangingPunct="0">
              <a:lnSpc>
                <a:spcPct val="93000"/>
              </a:lnSpc>
              <a:spcBef>
                <a:spcPct val="0"/>
              </a:spcBef>
              <a:spcAft>
                <a:spcPts val="575"/>
              </a:spcAft>
              <a:buClr>
                <a:srgbClr val="000000"/>
              </a:buClr>
              <a:buSzPct val="100000"/>
              <a:buFont typeface="Times New Roman" pitchFamily="18" charset="0"/>
              <a:defRPr sz="2800">
                <a:solidFill>
                  <a:schemeClr val="tx2"/>
                </a:solidFill>
                <a:latin typeface="+mn-lt"/>
                <a:ea typeface="Arial Unicode MS" pitchFamily="34" charset="-128"/>
                <a:cs typeface="+mn-cs"/>
              </a:defRPr>
            </a:lvl4pPr>
            <a:lvl5pPr marL="2057400" indent="-228600" algn="l" defTabSz="449263" rtl="0" eaLnBrk="0" fontAlgn="base" hangingPunct="0">
              <a:lnSpc>
                <a:spcPct val="93000"/>
              </a:lnSpc>
              <a:spcBef>
                <a:spcPct val="0"/>
              </a:spcBef>
              <a:spcAft>
                <a:spcPts val="288"/>
              </a:spcAft>
              <a:buClr>
                <a:srgbClr val="000000"/>
              </a:buClr>
              <a:buSzPct val="100000"/>
              <a:buFont typeface="Times New Roman" pitchFamily="18" charset="0"/>
              <a:defRPr sz="2000">
                <a:solidFill>
                  <a:schemeClr val="tx2"/>
                </a:solidFill>
                <a:latin typeface="+mn-lt"/>
                <a:ea typeface="Arial Unicode MS" pitchFamily="34" charset="-128"/>
                <a:cs typeface="+mn-cs"/>
              </a:defRPr>
            </a:lvl5pPr>
            <a:lvl6pPr marL="2514600" indent="-228600" algn="l" defTabSz="449263" rtl="0" eaLnBrk="1" fontAlgn="base" hangingPunct="1">
              <a:lnSpc>
                <a:spcPct val="93000"/>
              </a:lnSpc>
              <a:spcBef>
                <a:spcPct val="0"/>
              </a:spcBef>
              <a:spcAft>
                <a:spcPts val="288"/>
              </a:spcAft>
              <a:buClr>
                <a:srgbClr val="000000"/>
              </a:buClr>
              <a:buSzPct val="100000"/>
              <a:buFont typeface="Times New Roman" pitchFamily="16" charset="0"/>
              <a:defRPr sz="2000">
                <a:solidFill>
                  <a:srgbClr val="FF6100"/>
                </a:solidFill>
                <a:latin typeface="+mn-lt"/>
                <a:cs typeface="+mn-cs"/>
              </a:defRPr>
            </a:lvl6pPr>
            <a:lvl7pPr marL="2971800" indent="-228600" algn="l" defTabSz="449263" rtl="0" eaLnBrk="1" fontAlgn="base" hangingPunct="1">
              <a:lnSpc>
                <a:spcPct val="93000"/>
              </a:lnSpc>
              <a:spcBef>
                <a:spcPct val="0"/>
              </a:spcBef>
              <a:spcAft>
                <a:spcPts val="288"/>
              </a:spcAft>
              <a:buClr>
                <a:srgbClr val="000000"/>
              </a:buClr>
              <a:buSzPct val="100000"/>
              <a:buFont typeface="Times New Roman" pitchFamily="16" charset="0"/>
              <a:defRPr sz="2000">
                <a:solidFill>
                  <a:srgbClr val="FF6100"/>
                </a:solidFill>
                <a:latin typeface="+mn-lt"/>
                <a:cs typeface="+mn-cs"/>
              </a:defRPr>
            </a:lvl7pPr>
            <a:lvl8pPr marL="3429000" indent="-228600" algn="l" defTabSz="449263" rtl="0" eaLnBrk="1" fontAlgn="base" hangingPunct="1">
              <a:lnSpc>
                <a:spcPct val="93000"/>
              </a:lnSpc>
              <a:spcBef>
                <a:spcPct val="0"/>
              </a:spcBef>
              <a:spcAft>
                <a:spcPts val="288"/>
              </a:spcAft>
              <a:buClr>
                <a:srgbClr val="000000"/>
              </a:buClr>
              <a:buSzPct val="100000"/>
              <a:buFont typeface="Times New Roman" pitchFamily="16" charset="0"/>
              <a:defRPr sz="2000">
                <a:solidFill>
                  <a:srgbClr val="FF6100"/>
                </a:solidFill>
                <a:latin typeface="+mn-lt"/>
                <a:cs typeface="+mn-cs"/>
              </a:defRPr>
            </a:lvl8pPr>
            <a:lvl9pPr marL="3886200" indent="-228600" algn="l" defTabSz="449263" rtl="0" eaLnBrk="1" fontAlgn="base" hangingPunct="1">
              <a:lnSpc>
                <a:spcPct val="93000"/>
              </a:lnSpc>
              <a:spcBef>
                <a:spcPct val="0"/>
              </a:spcBef>
              <a:spcAft>
                <a:spcPts val="288"/>
              </a:spcAft>
              <a:buClr>
                <a:srgbClr val="000000"/>
              </a:buClr>
              <a:buSzPct val="100000"/>
              <a:buFont typeface="Times New Roman" pitchFamily="16" charset="0"/>
              <a:defRPr sz="2000">
                <a:solidFill>
                  <a:srgbClr val="FF6100"/>
                </a:solidFill>
                <a:latin typeface="+mn-lt"/>
                <a:cs typeface="+mn-cs"/>
              </a:defRPr>
            </a:lvl9pPr>
          </a:lstStyle>
          <a:p>
            <a:pPr>
              <a:buClr>
                <a:schemeClr val="accent6"/>
              </a:buClr>
              <a:buFont typeface="Wingdings" panose="05000000000000000000" pitchFamily="2" charset="2"/>
              <a:buChar char="Ø"/>
            </a:pPr>
            <a:r>
              <a:rPr lang="de-DE" sz="2200" b="1" kern="0" dirty="0"/>
              <a:t>Gleichstellungserfolge </a:t>
            </a:r>
            <a:r>
              <a:rPr lang="de-DE" sz="2200" kern="0" dirty="0"/>
              <a:t>von Hochschulen im bundesweiten Vergleich darstellen</a:t>
            </a:r>
          </a:p>
          <a:p>
            <a:pPr>
              <a:buClr>
                <a:schemeClr val="accent6"/>
              </a:buClr>
              <a:buFont typeface="Wingdings" panose="05000000000000000000" pitchFamily="2" charset="2"/>
              <a:buChar char="Ø"/>
            </a:pPr>
            <a:endParaRPr lang="de-DE" sz="2200" kern="0" dirty="0"/>
          </a:p>
          <a:p>
            <a:pPr>
              <a:buClr>
                <a:schemeClr val="accent6"/>
              </a:buClr>
              <a:buFont typeface="Wingdings" panose="05000000000000000000" pitchFamily="2" charset="2"/>
              <a:buChar char="Ø"/>
            </a:pPr>
            <a:r>
              <a:rPr lang="de-DE" sz="2200" kern="0" dirty="0"/>
              <a:t>Differenzierung nach verschiedenen Bereichen (z.B.: Studierende, wissenschaftliche Qualifikation, Personal und Veränderungen im Zeitverlauf)                                                     </a:t>
            </a:r>
            <a:r>
              <a:rPr lang="de-DE" sz="2200" kern="0" dirty="0">
                <a:sym typeface="Wingdings" panose="05000000000000000000" pitchFamily="2" charset="2"/>
              </a:rPr>
              <a:t> </a:t>
            </a:r>
            <a:r>
              <a:rPr lang="de-DE" sz="2200" kern="0" dirty="0"/>
              <a:t>Stärken und Schwächen der einzelnen Hochschulen darstellen</a:t>
            </a:r>
            <a:endParaRPr lang="de-DE" sz="2200" b="1" kern="0" dirty="0"/>
          </a:p>
        </p:txBody>
      </p:sp>
      <p:pic>
        <p:nvPicPr>
          <p:cNvPr id="10" name="Picture 2" descr="G:\Daueraufgaben\Öffentlichkeitsarbeit\Logos\CEWS-Logo neue Farben\CEWS_logo_4c_2009_300dp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2321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An wen richtet sich das Hochschulranking?</a:t>
            </a:r>
          </a:p>
        </p:txBody>
      </p:sp>
      <p:sp>
        <p:nvSpPr>
          <p:cNvPr id="3" name="Inhaltsplatzhalter 2"/>
          <p:cNvSpPr>
            <a:spLocks noGrp="1"/>
          </p:cNvSpPr>
          <p:nvPr>
            <p:ph idx="1"/>
          </p:nvPr>
        </p:nvSpPr>
        <p:spPr>
          <a:xfrm>
            <a:off x="457200" y="2060848"/>
            <a:ext cx="8686800" cy="4714876"/>
          </a:xfrm>
        </p:spPr>
        <p:txBody>
          <a:bodyPr/>
          <a:lstStyle/>
          <a:p>
            <a:pPr>
              <a:buClr>
                <a:schemeClr val="accent6"/>
              </a:buClr>
              <a:buFont typeface="Wingdings" panose="05000000000000000000" pitchFamily="2" charset="2"/>
              <a:buChar char="Ø"/>
            </a:pPr>
            <a:r>
              <a:rPr lang="de-DE" sz="2200" b="1" dirty="0"/>
              <a:t>Entscheidungsträgerinnen und -träger in Hochschulen </a:t>
            </a:r>
            <a:r>
              <a:rPr lang="de-DE" sz="2200" dirty="0"/>
              <a:t>(Hochschulleitungen, Hochschulmanagement)</a:t>
            </a:r>
          </a:p>
          <a:p>
            <a:pPr>
              <a:buClr>
                <a:schemeClr val="accent6"/>
              </a:buClr>
              <a:buFont typeface="Wingdings" panose="05000000000000000000" pitchFamily="2" charset="2"/>
              <a:buChar char="Ø"/>
            </a:pPr>
            <a:endParaRPr lang="de-DE" sz="2200" dirty="0"/>
          </a:p>
          <a:p>
            <a:pPr>
              <a:buClr>
                <a:schemeClr val="accent6"/>
              </a:buClr>
              <a:buFont typeface="Wingdings" panose="05000000000000000000" pitchFamily="2" charset="2"/>
              <a:buChar char="Ø"/>
            </a:pPr>
            <a:r>
              <a:rPr lang="de-DE" sz="2200" b="1" dirty="0"/>
              <a:t>Gleichstellungsakteurinnen und -akteure</a:t>
            </a:r>
            <a:r>
              <a:rPr lang="de-DE" sz="2200" dirty="0"/>
              <a:t> </a:t>
            </a:r>
            <a:br>
              <a:rPr lang="de-DE" sz="2200" dirty="0"/>
            </a:br>
            <a:r>
              <a:rPr lang="de-DE" sz="2200" dirty="0">
                <a:sym typeface="Wingdings" panose="05000000000000000000" pitchFamily="2" charset="2"/>
              </a:rPr>
              <a:t> </a:t>
            </a:r>
            <a:r>
              <a:rPr lang="de-DE" sz="2200" dirty="0"/>
              <a:t>Bundes- und Landesministerien, Wissenschaftsorganisationen und die </a:t>
            </a:r>
            <a:r>
              <a:rPr lang="de-DE" sz="2200" b="1" dirty="0"/>
              <a:t>Politik</a:t>
            </a:r>
          </a:p>
        </p:txBody>
      </p:sp>
      <p:pic>
        <p:nvPicPr>
          <p:cNvPr id="6" name="Picture 2" descr="G:\Daueraufgaben\Öffentlichkeitsarbeit\Logos\CEWS-Logo neue Farben\CEWS_logo_4c_2009_300dp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9440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Hochschulauswahl und Daten</a:t>
            </a:r>
          </a:p>
        </p:txBody>
      </p:sp>
      <p:sp>
        <p:nvSpPr>
          <p:cNvPr id="3" name="Inhaltsplatzhalter 2"/>
          <p:cNvSpPr>
            <a:spLocks noGrp="1"/>
          </p:cNvSpPr>
          <p:nvPr>
            <p:ph idx="1"/>
          </p:nvPr>
        </p:nvSpPr>
        <p:spPr>
          <a:xfrm>
            <a:off x="467544" y="1700808"/>
            <a:ext cx="8676456" cy="5013176"/>
          </a:xfrm>
        </p:spPr>
        <p:txBody>
          <a:bodyPr/>
          <a:lstStyle/>
          <a:p>
            <a:pPr>
              <a:buClr>
                <a:schemeClr val="accent6"/>
              </a:buClr>
              <a:buFont typeface="Wingdings" panose="05000000000000000000" pitchFamily="2" charset="2"/>
              <a:buChar char="Ø"/>
            </a:pPr>
            <a:r>
              <a:rPr lang="de-DE" sz="2200" dirty="0"/>
              <a:t>Auswahl der Hochschulen für das Ranking</a:t>
            </a:r>
            <a:br>
              <a:rPr lang="de-DE" sz="2200" dirty="0"/>
            </a:br>
            <a:r>
              <a:rPr lang="de-DE" sz="1400" dirty="0"/>
              <a:t> </a:t>
            </a:r>
            <a:r>
              <a:rPr lang="de-DE" sz="500" dirty="0"/>
              <a:t/>
            </a:r>
            <a:br>
              <a:rPr lang="de-DE" sz="500" dirty="0"/>
            </a:br>
            <a:r>
              <a:rPr lang="de-DE" sz="1400" dirty="0"/>
              <a:t>- </a:t>
            </a:r>
            <a:r>
              <a:rPr lang="de-DE" sz="1600" dirty="0"/>
              <a:t>alle Hochschulen mit Mitgliedschaft der Hochschulrektorenkonferenz (HRK) und mind. 10 Professuren</a:t>
            </a:r>
            <a:br>
              <a:rPr lang="de-DE" sz="1600" dirty="0"/>
            </a:br>
            <a:r>
              <a:rPr lang="de-DE" sz="1600" dirty="0"/>
              <a:t>- Hochschule ohne Mitgliedschaft der HRK, aber mind. 30 Professuren</a:t>
            </a:r>
          </a:p>
          <a:p>
            <a:pPr>
              <a:buClr>
                <a:schemeClr val="accent6"/>
              </a:buClr>
              <a:buFont typeface="Wingdings" panose="05000000000000000000" pitchFamily="2" charset="2"/>
              <a:buChar char="Ø"/>
            </a:pPr>
            <a:r>
              <a:rPr lang="de-DE" sz="2200" dirty="0"/>
              <a:t>Drei Hochschultypen im Ranking</a:t>
            </a:r>
            <a:br>
              <a:rPr lang="de-DE" sz="2200" dirty="0"/>
            </a:br>
            <a:r>
              <a:rPr lang="de-DE" sz="500" dirty="0"/>
              <a:t> </a:t>
            </a:r>
            <a:r>
              <a:rPr lang="de-DE" sz="2200" dirty="0"/>
              <a:t/>
            </a:r>
            <a:br>
              <a:rPr lang="de-DE" sz="2200" dirty="0"/>
            </a:br>
            <a:r>
              <a:rPr lang="de-DE" sz="1600" dirty="0"/>
              <a:t>-</a:t>
            </a:r>
            <a:r>
              <a:rPr lang="de-DE" sz="2200" dirty="0"/>
              <a:t> </a:t>
            </a:r>
            <a:r>
              <a:rPr lang="de-DE" sz="1600" dirty="0"/>
              <a:t>Universitäten, Pädagogische Hochschulen und Theologische Hochschulen</a:t>
            </a:r>
            <a:br>
              <a:rPr lang="de-DE" sz="1600" dirty="0"/>
            </a:br>
            <a:r>
              <a:rPr lang="de-DE" sz="1600" dirty="0"/>
              <a:t>- Fachhochschulen und Verwaltungsfachhochschulen</a:t>
            </a:r>
            <a:br>
              <a:rPr lang="de-DE" sz="1600" dirty="0"/>
            </a:br>
            <a:r>
              <a:rPr lang="de-DE" sz="1600" dirty="0"/>
              <a:t>- Künstlerische Hochschulen</a:t>
            </a:r>
            <a:endParaRPr lang="de-DE" sz="1600" dirty="0">
              <a:sym typeface="Wingdings" panose="05000000000000000000" pitchFamily="2" charset="2"/>
            </a:endParaRPr>
          </a:p>
          <a:p>
            <a:pPr>
              <a:buClr>
                <a:schemeClr val="accent6"/>
              </a:buClr>
              <a:buFont typeface="Wingdings" panose="05000000000000000000" pitchFamily="2" charset="2"/>
              <a:buChar char="Ø"/>
            </a:pPr>
            <a:r>
              <a:rPr lang="de-DE" sz="2200" dirty="0">
                <a:sym typeface="Wingdings" panose="05000000000000000000" pitchFamily="2" charset="2"/>
              </a:rPr>
              <a:t>Auf welchen Daten beruht das Hochschulranking?</a:t>
            </a:r>
            <a:br>
              <a:rPr lang="de-DE" sz="2200" dirty="0">
                <a:sym typeface="Wingdings" panose="05000000000000000000" pitchFamily="2" charset="2"/>
              </a:rPr>
            </a:br>
            <a:r>
              <a:rPr lang="de-DE" sz="500" dirty="0">
                <a:sym typeface="Wingdings" panose="05000000000000000000" pitchFamily="2" charset="2"/>
              </a:rPr>
              <a:t> </a:t>
            </a:r>
            <a:r>
              <a:rPr lang="de-DE" sz="2200" dirty="0">
                <a:sym typeface="Wingdings" panose="05000000000000000000" pitchFamily="2" charset="2"/>
              </a:rPr>
              <a:t/>
            </a:r>
            <a:br>
              <a:rPr lang="de-DE" sz="2200" dirty="0">
                <a:sym typeface="Wingdings" panose="05000000000000000000" pitchFamily="2" charset="2"/>
              </a:rPr>
            </a:br>
            <a:r>
              <a:rPr lang="de-DE" sz="1600" dirty="0">
                <a:sym typeface="Wingdings" panose="05000000000000000000" pitchFamily="2" charset="2"/>
              </a:rPr>
              <a:t>- Daten des Statistischen Bundesamtes</a:t>
            </a:r>
            <a:br>
              <a:rPr lang="de-DE" sz="1600" dirty="0">
                <a:sym typeface="Wingdings" panose="05000000000000000000" pitchFamily="2" charset="2"/>
              </a:rPr>
            </a:br>
            <a:r>
              <a:rPr lang="de-DE" sz="1600" dirty="0">
                <a:sym typeface="Wingdings" panose="05000000000000000000" pitchFamily="2" charset="2"/>
              </a:rPr>
              <a:t>- Insgesamt 292 Hochschulen, davon 241 im Gesamtranking</a:t>
            </a:r>
            <a:endParaRPr lang="de-DE" sz="1600" dirty="0"/>
          </a:p>
        </p:txBody>
      </p:sp>
      <p:pic>
        <p:nvPicPr>
          <p:cNvPr id="5" name="Picture 2" descr="G:\Daueraufgaben\Öffentlichkeitsarbeit\Logos\CEWS-Logo neue Farben\CEWS_logo_4c_2009_300dp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6159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Wie werden die Leistungen der Hochschulen im Bereich der Gleichstellung gemessen?</a:t>
            </a:r>
          </a:p>
        </p:txBody>
      </p:sp>
      <p:sp>
        <p:nvSpPr>
          <p:cNvPr id="3" name="Inhaltsplatzhalter 2"/>
          <p:cNvSpPr>
            <a:spLocks noGrp="1"/>
          </p:cNvSpPr>
          <p:nvPr>
            <p:ph idx="1"/>
          </p:nvPr>
        </p:nvSpPr>
        <p:spPr>
          <a:xfrm>
            <a:off x="457200" y="1916832"/>
            <a:ext cx="8686800" cy="4714876"/>
          </a:xfrm>
        </p:spPr>
        <p:txBody>
          <a:bodyPr/>
          <a:lstStyle/>
          <a:p>
            <a:pPr marL="0">
              <a:buClr>
                <a:schemeClr val="accent6"/>
              </a:buClr>
              <a:buFont typeface="Wingdings" panose="05000000000000000000" pitchFamily="2" charset="2"/>
              <a:buChar char="Ø"/>
            </a:pPr>
            <a:r>
              <a:rPr lang="de-DE" sz="2200" b="1" dirty="0"/>
              <a:t>Indikatoren</a:t>
            </a:r>
            <a:r>
              <a:rPr lang="de-DE" sz="2200" dirty="0"/>
              <a:t>, die der Logik des Kaskadenmodells folgen</a:t>
            </a:r>
          </a:p>
          <a:p>
            <a:pPr marL="0">
              <a:buClr>
                <a:schemeClr val="accent6"/>
              </a:buClr>
              <a:buFont typeface="Wingdings" panose="05000000000000000000" pitchFamily="2" charset="2"/>
              <a:buChar char="Ø"/>
            </a:pPr>
            <a:r>
              <a:rPr lang="de-DE" sz="2200" dirty="0"/>
              <a:t>Bezugsgröße sind der Studentinnenanteil bzw. der Frauenanteil an den Promotionen</a:t>
            </a:r>
          </a:p>
          <a:p>
            <a:pPr marL="0">
              <a:buClr>
                <a:schemeClr val="accent6"/>
              </a:buClr>
              <a:buFont typeface="Wingdings" panose="05000000000000000000" pitchFamily="2" charset="2"/>
              <a:buChar char="Ø"/>
            </a:pPr>
            <a:r>
              <a:rPr lang="de-DE" sz="2200" dirty="0"/>
              <a:t>Beispiel für den Indikator Promotionen:</a:t>
            </a:r>
          </a:p>
        </p:txBody>
      </p:sp>
      <p:graphicFrame>
        <p:nvGraphicFramePr>
          <p:cNvPr id="7" name="Tabelle 6"/>
          <p:cNvGraphicFramePr>
            <a:graphicFrameLocks noGrp="1"/>
          </p:cNvGraphicFramePr>
          <p:nvPr>
            <p:extLst>
              <p:ext uri="{D42A27DB-BD31-4B8C-83A1-F6EECF244321}">
                <p14:modId xmlns:p14="http://schemas.microsoft.com/office/powerpoint/2010/main" val="2958173729"/>
              </p:ext>
            </p:extLst>
          </p:nvPr>
        </p:nvGraphicFramePr>
        <p:xfrm>
          <a:off x="707218" y="4725144"/>
          <a:ext cx="7488832" cy="1329503"/>
        </p:xfrm>
        <a:graphic>
          <a:graphicData uri="http://schemas.openxmlformats.org/drawingml/2006/table">
            <a:tbl>
              <a:tblPr>
                <a:tableStyleId>{5C22544A-7EE6-4342-B048-85BDC9FD1C3A}</a:tableStyleId>
              </a:tblPr>
              <a:tblGrid>
                <a:gridCol w="1152128">
                  <a:extLst>
                    <a:ext uri="{9D8B030D-6E8A-4147-A177-3AD203B41FA5}">
                      <a16:colId xmlns:a16="http://schemas.microsoft.com/office/drawing/2014/main" val="20000"/>
                    </a:ext>
                  </a:extLst>
                </a:gridCol>
                <a:gridCol w="2520280">
                  <a:extLst>
                    <a:ext uri="{9D8B030D-6E8A-4147-A177-3AD203B41FA5}">
                      <a16:colId xmlns:a16="http://schemas.microsoft.com/office/drawing/2014/main" val="20001"/>
                    </a:ext>
                  </a:extLst>
                </a:gridCol>
                <a:gridCol w="2321703">
                  <a:extLst>
                    <a:ext uri="{9D8B030D-6E8A-4147-A177-3AD203B41FA5}">
                      <a16:colId xmlns:a16="http://schemas.microsoft.com/office/drawing/2014/main" val="20002"/>
                    </a:ext>
                  </a:extLst>
                </a:gridCol>
                <a:gridCol w="1494721">
                  <a:extLst>
                    <a:ext uri="{9D8B030D-6E8A-4147-A177-3AD203B41FA5}">
                      <a16:colId xmlns:a16="http://schemas.microsoft.com/office/drawing/2014/main" val="20003"/>
                    </a:ext>
                  </a:extLst>
                </a:gridCol>
              </a:tblGrid>
              <a:tr h="161925">
                <a:tc>
                  <a:txBody>
                    <a:bodyPr/>
                    <a:lstStyle/>
                    <a:p>
                      <a:pPr algn="ctr">
                        <a:lnSpc>
                          <a:spcPct val="115000"/>
                        </a:lnSpc>
                        <a:spcAft>
                          <a:spcPts val="600"/>
                        </a:spcAft>
                      </a:pPr>
                      <a:r>
                        <a:rPr lang="de-DE" sz="1100" dirty="0">
                          <a:effectLst/>
                        </a:rPr>
                        <a:t> </a:t>
                      </a:r>
                      <a:endParaRPr lang="de-DE" sz="1100" dirty="0">
                        <a:effectLst/>
                        <a:latin typeface="Calibri"/>
                        <a:ea typeface="Times New Roman"/>
                        <a:cs typeface="Times New Roman"/>
                      </a:endParaRPr>
                    </a:p>
                  </a:txBody>
                  <a:tcPr marL="9525" marR="9525" marT="9525" marB="0" anchor="b"/>
                </a:tc>
                <a:tc>
                  <a:txBody>
                    <a:bodyPr/>
                    <a:lstStyle/>
                    <a:p>
                      <a:pPr algn="ctr">
                        <a:lnSpc>
                          <a:spcPct val="115000"/>
                        </a:lnSpc>
                        <a:spcAft>
                          <a:spcPts val="600"/>
                        </a:spcAft>
                      </a:pPr>
                      <a:r>
                        <a:rPr lang="de-DE" sz="1100">
                          <a:effectLst/>
                        </a:rPr>
                        <a:t>Frauenanteil an den Promotionen</a:t>
                      </a:r>
                      <a:endParaRPr lang="de-DE" sz="1100">
                        <a:effectLst/>
                        <a:latin typeface="Calibri"/>
                        <a:ea typeface="Times New Roman"/>
                        <a:cs typeface="Times New Roman"/>
                      </a:endParaRPr>
                    </a:p>
                  </a:txBody>
                  <a:tcPr marL="9525" marR="9525" marT="9525" marB="0" anchor="ctr"/>
                </a:tc>
                <a:tc>
                  <a:txBody>
                    <a:bodyPr/>
                    <a:lstStyle/>
                    <a:p>
                      <a:pPr algn="ctr">
                        <a:lnSpc>
                          <a:spcPct val="115000"/>
                        </a:lnSpc>
                        <a:spcAft>
                          <a:spcPts val="600"/>
                        </a:spcAft>
                      </a:pPr>
                      <a:r>
                        <a:rPr lang="de-DE" sz="1100">
                          <a:effectLst/>
                        </a:rPr>
                        <a:t>Frauenanteil an den Studierenden </a:t>
                      </a:r>
                      <a:endParaRPr lang="de-DE" sz="1100">
                        <a:effectLst/>
                        <a:latin typeface="Calibri"/>
                        <a:ea typeface="Times New Roman"/>
                        <a:cs typeface="Times New Roman"/>
                      </a:endParaRPr>
                    </a:p>
                  </a:txBody>
                  <a:tcPr marL="9525" marR="9525" marT="9525" marB="0" anchor="ctr"/>
                </a:tc>
                <a:tc>
                  <a:txBody>
                    <a:bodyPr/>
                    <a:lstStyle/>
                    <a:p>
                      <a:pPr algn="ctr">
                        <a:lnSpc>
                          <a:spcPct val="115000"/>
                        </a:lnSpc>
                        <a:spcAft>
                          <a:spcPts val="600"/>
                        </a:spcAft>
                      </a:pPr>
                      <a:r>
                        <a:rPr lang="de-DE" sz="1100" dirty="0">
                          <a:effectLst/>
                        </a:rPr>
                        <a:t>Indikator</a:t>
                      </a:r>
                      <a:endParaRPr lang="de-DE" sz="1100" dirty="0">
                        <a:effectLst/>
                        <a:latin typeface="Calibri"/>
                        <a:ea typeface="Times New Roman"/>
                        <a:cs typeface="Times New Roman"/>
                      </a:endParaRPr>
                    </a:p>
                  </a:txBody>
                  <a:tcPr marL="9525" marR="9525" marT="9525" marB="0" anchor="ctr"/>
                </a:tc>
                <a:extLst>
                  <a:ext uri="{0D108BD9-81ED-4DB2-BD59-A6C34878D82A}">
                    <a16:rowId xmlns:a16="http://schemas.microsoft.com/office/drawing/2014/main" val="10000"/>
                  </a:ext>
                </a:extLst>
              </a:tr>
              <a:tr h="161925">
                <a:tc>
                  <a:txBody>
                    <a:bodyPr/>
                    <a:lstStyle/>
                    <a:p>
                      <a:pPr>
                        <a:lnSpc>
                          <a:spcPct val="115000"/>
                        </a:lnSpc>
                        <a:spcAft>
                          <a:spcPts val="0"/>
                        </a:spcAft>
                      </a:pPr>
                      <a:r>
                        <a:rPr lang="de-DE" sz="1100">
                          <a:effectLst/>
                        </a:rPr>
                        <a:t>Hochschule A</a:t>
                      </a:r>
                      <a:endParaRPr lang="de-DE" sz="110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15 %</a:t>
                      </a:r>
                      <a:endParaRPr lang="de-DE" sz="1100" dirty="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30 %</a:t>
                      </a:r>
                      <a:endParaRPr lang="de-DE" sz="1100" dirty="0">
                        <a:effectLst/>
                        <a:latin typeface="Calibri"/>
                        <a:ea typeface="Times New Roman"/>
                        <a:cs typeface="Times New Roman"/>
                      </a:endParaRPr>
                    </a:p>
                  </a:txBody>
                  <a:tcPr marL="9525" marR="9525" marT="9525" marB="0"/>
                </a:tc>
                <a:tc>
                  <a:txBody>
                    <a:bodyPr/>
                    <a:lstStyle/>
                    <a:p>
                      <a:pPr algn="ctr">
                        <a:lnSpc>
                          <a:spcPct val="115000"/>
                        </a:lnSpc>
                        <a:spcAft>
                          <a:spcPts val="0"/>
                        </a:spcAft>
                      </a:pPr>
                      <a:r>
                        <a:rPr lang="de-DE" sz="1100">
                          <a:effectLst/>
                        </a:rPr>
                        <a:t>0,500</a:t>
                      </a:r>
                      <a:endParaRPr lang="de-DE" sz="1100">
                        <a:effectLst/>
                        <a:latin typeface="Calibri"/>
                        <a:ea typeface="Times New Roman"/>
                        <a:cs typeface="Times New Roman"/>
                      </a:endParaRPr>
                    </a:p>
                  </a:txBody>
                  <a:tcPr marL="9525" marR="9525" marT="9525" marB="0" anchor="b"/>
                </a:tc>
                <a:extLst>
                  <a:ext uri="{0D108BD9-81ED-4DB2-BD59-A6C34878D82A}">
                    <a16:rowId xmlns:a16="http://schemas.microsoft.com/office/drawing/2014/main" val="10001"/>
                  </a:ext>
                </a:extLst>
              </a:tr>
              <a:tr h="161925">
                <a:tc>
                  <a:txBody>
                    <a:bodyPr/>
                    <a:lstStyle/>
                    <a:p>
                      <a:pPr>
                        <a:lnSpc>
                          <a:spcPct val="115000"/>
                        </a:lnSpc>
                        <a:spcAft>
                          <a:spcPts val="0"/>
                        </a:spcAft>
                      </a:pPr>
                      <a:r>
                        <a:rPr lang="de-DE" sz="1100">
                          <a:effectLst/>
                        </a:rPr>
                        <a:t>Hochschule B</a:t>
                      </a:r>
                      <a:endParaRPr lang="de-DE" sz="110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15 %</a:t>
                      </a:r>
                      <a:endParaRPr lang="de-DE" sz="1100" dirty="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50 %</a:t>
                      </a:r>
                      <a:endParaRPr lang="de-DE" sz="1100" dirty="0">
                        <a:effectLst/>
                        <a:latin typeface="Calibri"/>
                        <a:ea typeface="Times New Roman"/>
                        <a:cs typeface="Times New Roman"/>
                      </a:endParaRPr>
                    </a:p>
                  </a:txBody>
                  <a:tcPr marL="9525" marR="9525" marT="9525" marB="0"/>
                </a:tc>
                <a:tc>
                  <a:txBody>
                    <a:bodyPr/>
                    <a:lstStyle/>
                    <a:p>
                      <a:pPr algn="ctr">
                        <a:lnSpc>
                          <a:spcPct val="115000"/>
                        </a:lnSpc>
                        <a:spcAft>
                          <a:spcPts val="0"/>
                        </a:spcAft>
                      </a:pPr>
                      <a:r>
                        <a:rPr lang="de-DE" sz="1100">
                          <a:effectLst/>
                        </a:rPr>
                        <a:t>0,300</a:t>
                      </a:r>
                      <a:endParaRPr lang="de-DE" sz="1100">
                        <a:effectLst/>
                        <a:latin typeface="Calibri"/>
                        <a:ea typeface="Times New Roman"/>
                        <a:cs typeface="Times New Roman"/>
                      </a:endParaRPr>
                    </a:p>
                  </a:txBody>
                  <a:tcPr marL="9525" marR="9525" marT="9525" marB="0" anchor="b"/>
                </a:tc>
                <a:extLst>
                  <a:ext uri="{0D108BD9-81ED-4DB2-BD59-A6C34878D82A}">
                    <a16:rowId xmlns:a16="http://schemas.microsoft.com/office/drawing/2014/main" val="10002"/>
                  </a:ext>
                </a:extLst>
              </a:tr>
              <a:tr h="161925">
                <a:tc>
                  <a:txBody>
                    <a:bodyPr/>
                    <a:lstStyle/>
                    <a:p>
                      <a:pPr>
                        <a:lnSpc>
                          <a:spcPct val="115000"/>
                        </a:lnSpc>
                        <a:spcAft>
                          <a:spcPts val="0"/>
                        </a:spcAft>
                      </a:pPr>
                      <a:r>
                        <a:rPr lang="de-DE" sz="1100">
                          <a:effectLst/>
                        </a:rPr>
                        <a:t>Hochschule C</a:t>
                      </a:r>
                      <a:endParaRPr lang="de-DE" sz="110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30 %</a:t>
                      </a:r>
                      <a:endParaRPr lang="de-DE" sz="1100" dirty="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50 %</a:t>
                      </a:r>
                      <a:endParaRPr lang="de-DE" sz="1100" dirty="0">
                        <a:effectLst/>
                        <a:latin typeface="Calibri"/>
                        <a:ea typeface="Times New Roman"/>
                        <a:cs typeface="Times New Roman"/>
                      </a:endParaRPr>
                    </a:p>
                  </a:txBody>
                  <a:tcPr marL="9525" marR="9525" marT="9525" marB="0"/>
                </a:tc>
                <a:tc>
                  <a:txBody>
                    <a:bodyPr/>
                    <a:lstStyle/>
                    <a:p>
                      <a:pPr algn="ctr">
                        <a:lnSpc>
                          <a:spcPct val="115000"/>
                        </a:lnSpc>
                        <a:spcAft>
                          <a:spcPts val="0"/>
                        </a:spcAft>
                      </a:pPr>
                      <a:r>
                        <a:rPr lang="de-DE" sz="1100">
                          <a:effectLst/>
                        </a:rPr>
                        <a:t>0,600</a:t>
                      </a:r>
                      <a:endParaRPr lang="de-DE" sz="1100">
                        <a:effectLst/>
                        <a:latin typeface="Calibri"/>
                        <a:ea typeface="Times New Roman"/>
                        <a:cs typeface="Times New Roman"/>
                      </a:endParaRPr>
                    </a:p>
                  </a:txBody>
                  <a:tcPr marL="9525" marR="9525" marT="9525" marB="0" anchor="b"/>
                </a:tc>
                <a:extLst>
                  <a:ext uri="{0D108BD9-81ED-4DB2-BD59-A6C34878D82A}">
                    <a16:rowId xmlns:a16="http://schemas.microsoft.com/office/drawing/2014/main" val="10003"/>
                  </a:ext>
                </a:extLst>
              </a:tr>
              <a:tr h="161925">
                <a:tc>
                  <a:txBody>
                    <a:bodyPr/>
                    <a:lstStyle/>
                    <a:p>
                      <a:pPr>
                        <a:lnSpc>
                          <a:spcPct val="115000"/>
                        </a:lnSpc>
                        <a:spcAft>
                          <a:spcPts val="0"/>
                        </a:spcAft>
                      </a:pPr>
                      <a:r>
                        <a:rPr lang="de-DE" sz="1100">
                          <a:effectLst/>
                        </a:rPr>
                        <a:t>Hochschule X</a:t>
                      </a:r>
                      <a:endParaRPr lang="de-DE" sz="110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45 %</a:t>
                      </a:r>
                      <a:endParaRPr lang="de-DE" sz="1100" dirty="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50 %</a:t>
                      </a:r>
                      <a:endParaRPr lang="de-DE" sz="1100" dirty="0">
                        <a:effectLst/>
                        <a:latin typeface="Calibri"/>
                        <a:ea typeface="Times New Roman"/>
                        <a:cs typeface="Times New Roman"/>
                      </a:endParaRPr>
                    </a:p>
                  </a:txBody>
                  <a:tcPr marL="9525" marR="9525" marT="9525" marB="0"/>
                </a:tc>
                <a:tc>
                  <a:txBody>
                    <a:bodyPr/>
                    <a:lstStyle/>
                    <a:p>
                      <a:pPr algn="ctr">
                        <a:lnSpc>
                          <a:spcPct val="115000"/>
                        </a:lnSpc>
                        <a:spcAft>
                          <a:spcPts val="0"/>
                        </a:spcAft>
                      </a:pPr>
                      <a:r>
                        <a:rPr lang="de-DE" sz="1100">
                          <a:effectLst/>
                        </a:rPr>
                        <a:t>0,900</a:t>
                      </a:r>
                      <a:endParaRPr lang="de-DE" sz="1100">
                        <a:effectLst/>
                        <a:latin typeface="Calibri"/>
                        <a:ea typeface="Times New Roman"/>
                        <a:cs typeface="Times New Roman"/>
                      </a:endParaRPr>
                    </a:p>
                  </a:txBody>
                  <a:tcPr marL="9525" marR="9525" marT="9525" marB="0" anchor="b"/>
                </a:tc>
                <a:extLst>
                  <a:ext uri="{0D108BD9-81ED-4DB2-BD59-A6C34878D82A}">
                    <a16:rowId xmlns:a16="http://schemas.microsoft.com/office/drawing/2014/main" val="10004"/>
                  </a:ext>
                </a:extLst>
              </a:tr>
              <a:tr h="161925">
                <a:tc>
                  <a:txBody>
                    <a:bodyPr/>
                    <a:lstStyle/>
                    <a:p>
                      <a:pPr>
                        <a:lnSpc>
                          <a:spcPct val="115000"/>
                        </a:lnSpc>
                        <a:spcAft>
                          <a:spcPts val="0"/>
                        </a:spcAft>
                      </a:pPr>
                      <a:r>
                        <a:rPr lang="de-DE" sz="1100">
                          <a:effectLst/>
                        </a:rPr>
                        <a:t>Hochschule Y</a:t>
                      </a:r>
                      <a:endParaRPr lang="de-DE" sz="110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45 %</a:t>
                      </a:r>
                      <a:endParaRPr lang="de-DE" sz="1100" dirty="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65 %</a:t>
                      </a:r>
                      <a:endParaRPr lang="de-DE" sz="1100" dirty="0">
                        <a:effectLst/>
                        <a:latin typeface="Calibri"/>
                        <a:ea typeface="Times New Roman"/>
                        <a:cs typeface="Times New Roman"/>
                      </a:endParaRPr>
                    </a:p>
                  </a:txBody>
                  <a:tcPr marL="9525" marR="9525" marT="9525" marB="0"/>
                </a:tc>
                <a:tc>
                  <a:txBody>
                    <a:bodyPr/>
                    <a:lstStyle/>
                    <a:p>
                      <a:pPr algn="ctr">
                        <a:lnSpc>
                          <a:spcPct val="115000"/>
                        </a:lnSpc>
                        <a:spcAft>
                          <a:spcPts val="0"/>
                        </a:spcAft>
                      </a:pPr>
                      <a:r>
                        <a:rPr lang="de-DE" sz="1100">
                          <a:effectLst/>
                        </a:rPr>
                        <a:t>0,692</a:t>
                      </a:r>
                      <a:endParaRPr lang="de-DE" sz="1100">
                        <a:effectLst/>
                        <a:latin typeface="Calibri"/>
                        <a:ea typeface="Times New Roman"/>
                        <a:cs typeface="Times New Roman"/>
                      </a:endParaRPr>
                    </a:p>
                  </a:txBody>
                  <a:tcPr marL="9525" marR="9525" marT="9525" marB="0" anchor="b"/>
                </a:tc>
                <a:extLst>
                  <a:ext uri="{0D108BD9-81ED-4DB2-BD59-A6C34878D82A}">
                    <a16:rowId xmlns:a16="http://schemas.microsoft.com/office/drawing/2014/main" val="10005"/>
                  </a:ext>
                </a:extLst>
              </a:tr>
              <a:tr h="161925">
                <a:tc>
                  <a:txBody>
                    <a:bodyPr/>
                    <a:lstStyle/>
                    <a:p>
                      <a:pPr>
                        <a:lnSpc>
                          <a:spcPct val="115000"/>
                        </a:lnSpc>
                        <a:spcAft>
                          <a:spcPts val="0"/>
                        </a:spcAft>
                      </a:pPr>
                      <a:r>
                        <a:rPr lang="de-DE" sz="1100">
                          <a:effectLst/>
                        </a:rPr>
                        <a:t>Hochschule Z</a:t>
                      </a:r>
                      <a:endParaRPr lang="de-DE" sz="110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65 %</a:t>
                      </a:r>
                      <a:endParaRPr lang="de-DE" sz="1100" dirty="0">
                        <a:effectLst/>
                        <a:latin typeface="Calibri"/>
                        <a:ea typeface="Times New Roman"/>
                        <a:cs typeface="Times New Roman"/>
                      </a:endParaRPr>
                    </a:p>
                  </a:txBody>
                  <a:tcPr marL="9525" marR="9525" marT="9525" marB="0" anchor="b"/>
                </a:tc>
                <a:tc>
                  <a:txBody>
                    <a:bodyPr/>
                    <a:lstStyle/>
                    <a:p>
                      <a:pPr algn="ctr">
                        <a:lnSpc>
                          <a:spcPct val="115000"/>
                        </a:lnSpc>
                        <a:spcAft>
                          <a:spcPts val="0"/>
                        </a:spcAft>
                      </a:pPr>
                      <a:r>
                        <a:rPr lang="de-DE" sz="1100" dirty="0">
                          <a:effectLst/>
                        </a:rPr>
                        <a:t>65 %</a:t>
                      </a:r>
                      <a:endParaRPr lang="de-DE" sz="1100" dirty="0">
                        <a:effectLst/>
                        <a:latin typeface="Calibri"/>
                        <a:ea typeface="Times New Roman"/>
                        <a:cs typeface="Times New Roman"/>
                      </a:endParaRPr>
                    </a:p>
                  </a:txBody>
                  <a:tcPr marL="9525" marR="9525" marT="9525" marB="0"/>
                </a:tc>
                <a:tc>
                  <a:txBody>
                    <a:bodyPr/>
                    <a:lstStyle/>
                    <a:p>
                      <a:pPr algn="ctr">
                        <a:lnSpc>
                          <a:spcPct val="115000"/>
                        </a:lnSpc>
                        <a:spcAft>
                          <a:spcPts val="0"/>
                        </a:spcAft>
                      </a:pPr>
                      <a:r>
                        <a:rPr lang="de-DE" sz="1100" dirty="0">
                          <a:effectLst/>
                        </a:rPr>
                        <a:t>1,000</a:t>
                      </a:r>
                      <a:endParaRPr lang="de-DE" sz="1100" dirty="0">
                        <a:effectLst/>
                        <a:latin typeface="Calibri"/>
                        <a:ea typeface="Times New Roman"/>
                        <a:cs typeface="Times New Roman"/>
                      </a:endParaRPr>
                    </a:p>
                  </a:txBody>
                  <a:tcPr marL="9525" marR="9525" marT="9525" marB="0" anchor="b"/>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8" name="Rechteck 7"/>
              <p:cNvSpPr/>
              <p:nvPr/>
            </p:nvSpPr>
            <p:spPr>
              <a:xfrm>
                <a:off x="708012" y="3789040"/>
                <a:ext cx="5512535" cy="503471"/>
              </a:xfrm>
              <a:prstGeom prst="rect">
                <a:avLst/>
              </a:prstGeom>
            </p:spPr>
            <p:txBody>
              <a:bodyPr wrap="none">
                <a:spAutoFit/>
              </a:bodyPr>
              <a:lstStyle/>
              <a:p>
                <a:r>
                  <a:rPr lang="en-US" dirty="0"/>
                  <a:t>Indikator</a:t>
                </a:r>
                <a:r>
                  <a:rPr lang="en-US" baseline="-25000" dirty="0" err="1"/>
                  <a:t>Promotionen</a:t>
                </a:r>
                <a:r>
                  <a:rPr lang="en-US" baseline="-25000" dirty="0"/>
                  <a:t> </a:t>
                </a:r>
                <a:r>
                  <a:rPr lang="en-US" dirty="0"/>
                  <a:t>= </a:t>
                </a:r>
                <a14:m>
                  <m:oMath xmlns:m="http://schemas.openxmlformats.org/officeDocument/2006/math">
                    <m:f>
                      <m:fPr>
                        <m:ctrlPr>
                          <a:rPr lang="de-DE" i="1">
                            <a:latin typeface="Cambria Math" panose="02040503050406030204" pitchFamily="18" charset="0"/>
                          </a:rPr>
                        </m:ctrlPr>
                      </m:fPr>
                      <m:num>
                        <m:d>
                          <m:dPr>
                            <m:ctrlPr>
                              <a:rPr lang="de-DE" i="1">
                                <a:latin typeface="Cambria Math" panose="02040503050406030204" pitchFamily="18" charset="0"/>
                              </a:rPr>
                            </m:ctrlPr>
                          </m:dPr>
                          <m:e>
                            <m:r>
                              <a:rPr lang="de-DE" b="0" i="1" smtClean="0">
                                <a:latin typeface="Cambria Math"/>
                              </a:rPr>
                              <m:t>𝐹𝑟𝑎𝑢𝑒𝑛𝑎𝑛𝑡𝑒𝑖𝑙</m:t>
                            </m:r>
                            <m:r>
                              <a:rPr lang="de-DE" b="0" i="1" smtClean="0">
                                <a:latin typeface="Cambria Math"/>
                              </a:rPr>
                              <m:t> </m:t>
                            </m:r>
                            <m:r>
                              <a:rPr lang="de-DE" b="0" i="1" smtClean="0">
                                <a:latin typeface="Cambria Math"/>
                              </a:rPr>
                              <m:t>𝑃𝑟𝑜𝑚𝑜𝑡𝑖𝑜𝑛𝑒𝑛</m:t>
                            </m:r>
                            <m:r>
                              <a:rPr lang="de-DE" b="0" i="1" smtClean="0">
                                <a:latin typeface="Cambria Math"/>
                              </a:rPr>
                              <m:t> 2017−2019</m:t>
                            </m:r>
                          </m:e>
                        </m:d>
                      </m:num>
                      <m:den>
                        <m:r>
                          <a:rPr lang="de-DE" b="0" i="1" smtClean="0">
                            <a:latin typeface="Cambria Math"/>
                          </a:rPr>
                          <m:t>𝐹𝑟𝑎𝑢𝑒𝑛𝑎𝑛𝑡𝑒𝑖𝑙</m:t>
                        </m:r>
                        <m:r>
                          <a:rPr lang="de-DE" b="0" i="1" smtClean="0">
                            <a:latin typeface="Cambria Math"/>
                          </a:rPr>
                          <m:t> </m:t>
                        </m:r>
                        <m:r>
                          <a:rPr lang="de-DE" b="0" i="1" smtClean="0">
                            <a:latin typeface="Cambria Math"/>
                          </a:rPr>
                          <m:t>𝑆𝑡𝑢𝑑𝑒𝑛𝑡𝑒𝑛</m:t>
                        </m:r>
                        <m:r>
                          <a:rPr lang="de-DE" b="0" i="1" smtClean="0">
                            <a:latin typeface="Cambria Math"/>
                          </a:rPr>
                          <m:t> 2019</m:t>
                        </m:r>
                      </m:den>
                    </m:f>
                  </m:oMath>
                </a14:m>
                <a:endParaRPr lang="de-DE" dirty="0"/>
              </a:p>
            </p:txBody>
          </p:sp>
        </mc:Choice>
        <mc:Fallback xmlns="">
          <p:sp>
            <p:nvSpPr>
              <p:cNvPr id="8" name="Rechteck 7"/>
              <p:cNvSpPr>
                <a:spLocks noRot="1" noChangeAspect="1" noMove="1" noResize="1" noEditPoints="1" noAdjustHandles="1" noChangeArrowheads="1" noChangeShapeType="1" noTextEdit="1"/>
              </p:cNvSpPr>
              <p:nvPr/>
            </p:nvSpPr>
            <p:spPr>
              <a:xfrm>
                <a:off x="708012" y="3789040"/>
                <a:ext cx="5512535" cy="503471"/>
              </a:xfrm>
              <a:prstGeom prst="rect">
                <a:avLst/>
              </a:prstGeom>
              <a:blipFill>
                <a:blip r:embed="rId2"/>
                <a:stretch>
                  <a:fillRect l="-885" b="-7317"/>
                </a:stretch>
              </a:blipFill>
            </p:spPr>
            <p:txBody>
              <a:bodyPr/>
              <a:lstStyle/>
              <a:p>
                <a:r>
                  <a:rPr lang="de-DE">
                    <a:noFill/>
                  </a:rPr>
                  <a:t> </a:t>
                </a:r>
              </a:p>
            </p:txBody>
          </p:sp>
        </mc:Fallback>
      </mc:AlternateContent>
      <p:pic>
        <p:nvPicPr>
          <p:cNvPr id="9" name="Picture 2" descr="G:\Daueraufgaben\Öffentlichkeitsarbeit\Logos\CEWS-Logo neue Farben\CEWS_logo_4c_2009_300dpi.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6056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Welche Indikatoren werden gebildet?</a:t>
            </a:r>
          </a:p>
        </p:txBody>
      </p:sp>
      <p:sp>
        <p:nvSpPr>
          <p:cNvPr id="3" name="Inhaltsplatzhalter 2"/>
          <p:cNvSpPr>
            <a:spLocks noGrp="1"/>
          </p:cNvSpPr>
          <p:nvPr>
            <p:ph idx="1"/>
          </p:nvPr>
        </p:nvSpPr>
        <p:spPr>
          <a:xfrm>
            <a:off x="457200" y="1700808"/>
            <a:ext cx="8686800" cy="4714876"/>
          </a:xfrm>
        </p:spPr>
        <p:txBody>
          <a:bodyPr/>
          <a:lstStyle/>
          <a:p>
            <a:pPr marL="342000">
              <a:buClr>
                <a:schemeClr val="accent6"/>
              </a:buClr>
              <a:buFont typeface="Wingdings" panose="05000000000000000000" pitchFamily="2" charset="2"/>
              <a:buChar char="Ø"/>
            </a:pPr>
            <a:r>
              <a:rPr lang="de-DE" sz="2200" dirty="0"/>
              <a:t>Promotionen</a:t>
            </a:r>
          </a:p>
          <a:p>
            <a:pPr marL="342000">
              <a:buClr>
                <a:schemeClr val="accent6"/>
              </a:buClr>
              <a:buFont typeface="Wingdings" panose="05000000000000000000" pitchFamily="2" charset="2"/>
              <a:buChar char="Ø"/>
            </a:pPr>
            <a:r>
              <a:rPr lang="de-DE" sz="2200" dirty="0"/>
              <a:t>Wissenschaftliche Qualifikation nach der Promotion</a:t>
            </a:r>
          </a:p>
          <a:p>
            <a:pPr marL="342000">
              <a:buClr>
                <a:schemeClr val="accent6"/>
              </a:buClr>
              <a:buFont typeface="Wingdings" panose="05000000000000000000" pitchFamily="2" charset="2"/>
              <a:buChar char="Ø"/>
            </a:pPr>
            <a:r>
              <a:rPr lang="de-DE" sz="2200" dirty="0"/>
              <a:t>Hauptberufliches wissenschaftliches und künstlerisches Personal unterhalb der Lebenszeitprofessur</a:t>
            </a:r>
          </a:p>
          <a:p>
            <a:pPr marL="342000">
              <a:buClr>
                <a:schemeClr val="accent6"/>
              </a:buClr>
              <a:buFont typeface="Wingdings" panose="05000000000000000000" pitchFamily="2" charset="2"/>
              <a:buChar char="Ø"/>
            </a:pPr>
            <a:r>
              <a:rPr lang="de-DE" sz="2200" dirty="0"/>
              <a:t>Professuren</a:t>
            </a:r>
          </a:p>
          <a:p>
            <a:pPr marL="342000">
              <a:buClr>
                <a:schemeClr val="accent6"/>
              </a:buClr>
              <a:buFont typeface="Wingdings" panose="05000000000000000000" pitchFamily="2" charset="2"/>
              <a:buChar char="Ø"/>
            </a:pPr>
            <a:r>
              <a:rPr lang="de-DE" sz="2200" dirty="0"/>
              <a:t>Veränderung des Frauenanteils beim hauptberuflichen wissenschaftlichen und künstlerischen Personal unterhalb der Lebenszeitprofessur</a:t>
            </a:r>
          </a:p>
          <a:p>
            <a:pPr marL="342000">
              <a:buClr>
                <a:schemeClr val="accent6"/>
              </a:buClr>
              <a:buFont typeface="Wingdings" panose="05000000000000000000" pitchFamily="2" charset="2"/>
              <a:buChar char="Ø"/>
            </a:pPr>
            <a:r>
              <a:rPr lang="de-DE" sz="2200" dirty="0"/>
              <a:t>Veränderung des Frauenanteils bei den Professuren</a:t>
            </a:r>
          </a:p>
          <a:p>
            <a:pPr marL="342000">
              <a:buClr>
                <a:schemeClr val="accent6"/>
              </a:buClr>
              <a:buFont typeface="Wingdings" panose="05000000000000000000" pitchFamily="2" charset="2"/>
              <a:buChar char="Ø"/>
            </a:pPr>
            <a:r>
              <a:rPr lang="de-DE" sz="2200" dirty="0"/>
              <a:t>Studierende</a:t>
            </a:r>
          </a:p>
        </p:txBody>
      </p:sp>
      <p:pic>
        <p:nvPicPr>
          <p:cNvPr id="5" name="Picture 2" descr="G:\Daueraufgaben\Öffentlichkeitsarbeit\Logos\CEWS-Logo neue Farben\CEWS_logo_4c_2009_300dp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1507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Wie werden die Hochschulen gerankt?</a:t>
            </a:r>
          </a:p>
        </p:txBody>
      </p:sp>
      <p:sp>
        <p:nvSpPr>
          <p:cNvPr id="3" name="Inhaltsplatzhalter 2"/>
          <p:cNvSpPr>
            <a:spLocks noGrp="1"/>
          </p:cNvSpPr>
          <p:nvPr>
            <p:ph idx="1"/>
          </p:nvPr>
        </p:nvSpPr>
        <p:spPr>
          <a:xfrm>
            <a:off x="457200" y="1484784"/>
            <a:ext cx="8686800" cy="5013176"/>
          </a:xfrm>
        </p:spPr>
        <p:txBody>
          <a:bodyPr/>
          <a:lstStyle/>
          <a:p>
            <a:pPr>
              <a:buClr>
                <a:schemeClr val="accent6"/>
              </a:buClr>
              <a:buFont typeface="Wingdings" panose="05000000000000000000" pitchFamily="2" charset="2"/>
              <a:buChar char="Ø"/>
            </a:pPr>
            <a:r>
              <a:rPr lang="de-DE" sz="2200" dirty="0"/>
              <a:t>keine einzelnen Rangplätze</a:t>
            </a:r>
            <a:r>
              <a:rPr lang="de-DE" sz="1400" b="1" dirty="0"/>
              <a:t/>
            </a:r>
            <a:br>
              <a:rPr lang="de-DE" sz="1400" b="1" dirty="0"/>
            </a:br>
            <a:endParaRPr lang="de-DE" sz="1400" dirty="0"/>
          </a:p>
        </p:txBody>
      </p:sp>
      <p:graphicFrame>
        <p:nvGraphicFramePr>
          <p:cNvPr id="4" name="Diagramm 3"/>
          <p:cNvGraphicFramePr/>
          <p:nvPr>
            <p:extLst>
              <p:ext uri="{D42A27DB-BD31-4B8C-83A1-F6EECF244321}">
                <p14:modId xmlns:p14="http://schemas.microsoft.com/office/powerpoint/2010/main" val="740902793"/>
              </p:ext>
            </p:extLst>
          </p:nvPr>
        </p:nvGraphicFramePr>
        <p:xfrm>
          <a:off x="3131840" y="2702218"/>
          <a:ext cx="2232248" cy="34563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m 5"/>
          <p:cNvGraphicFramePr/>
          <p:nvPr>
            <p:extLst>
              <p:ext uri="{D42A27DB-BD31-4B8C-83A1-F6EECF244321}">
                <p14:modId xmlns:p14="http://schemas.microsoft.com/office/powerpoint/2010/main" val="4255771203"/>
              </p:ext>
            </p:extLst>
          </p:nvPr>
        </p:nvGraphicFramePr>
        <p:xfrm>
          <a:off x="179512" y="2702218"/>
          <a:ext cx="2952328" cy="345638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m 6"/>
          <p:cNvGraphicFramePr/>
          <p:nvPr>
            <p:extLst>
              <p:ext uri="{D42A27DB-BD31-4B8C-83A1-F6EECF244321}">
                <p14:modId xmlns:p14="http://schemas.microsoft.com/office/powerpoint/2010/main" val="1623883210"/>
              </p:ext>
            </p:extLst>
          </p:nvPr>
        </p:nvGraphicFramePr>
        <p:xfrm>
          <a:off x="5292080" y="2702218"/>
          <a:ext cx="2952328" cy="345638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Textfeld 9"/>
          <p:cNvSpPr txBox="1"/>
          <p:nvPr/>
        </p:nvSpPr>
        <p:spPr>
          <a:xfrm>
            <a:off x="323528" y="2265259"/>
            <a:ext cx="2740471" cy="338554"/>
          </a:xfrm>
          <a:prstGeom prst="rect">
            <a:avLst/>
          </a:prstGeom>
          <a:noFill/>
        </p:spPr>
        <p:txBody>
          <a:bodyPr wrap="square" rtlCol="0">
            <a:spAutoFit/>
          </a:bodyPr>
          <a:lstStyle/>
          <a:p>
            <a:r>
              <a:rPr lang="de-DE" sz="1600" b="1" dirty="0">
                <a:solidFill>
                  <a:srgbClr val="365871"/>
                </a:solidFill>
              </a:rPr>
              <a:t>Zuordnung nach </a:t>
            </a:r>
            <a:r>
              <a:rPr lang="de-DE" sz="1600" b="1" dirty="0" err="1">
                <a:solidFill>
                  <a:srgbClr val="365871"/>
                </a:solidFill>
              </a:rPr>
              <a:t>Quartilen</a:t>
            </a:r>
            <a:endParaRPr lang="de-DE" sz="1600" b="1" dirty="0">
              <a:solidFill>
                <a:srgbClr val="365871"/>
              </a:solidFill>
            </a:endParaRPr>
          </a:p>
        </p:txBody>
      </p:sp>
      <p:sp>
        <p:nvSpPr>
          <p:cNvPr id="11" name="Textfeld 10"/>
          <p:cNvSpPr txBox="1"/>
          <p:nvPr/>
        </p:nvSpPr>
        <p:spPr>
          <a:xfrm>
            <a:off x="5652120" y="1772816"/>
            <a:ext cx="2232248" cy="830997"/>
          </a:xfrm>
          <a:prstGeom prst="rect">
            <a:avLst/>
          </a:prstGeom>
          <a:noFill/>
        </p:spPr>
        <p:txBody>
          <a:bodyPr wrap="square" rtlCol="0">
            <a:spAutoFit/>
          </a:bodyPr>
          <a:lstStyle/>
          <a:p>
            <a:r>
              <a:rPr lang="de-DE" sz="1600" b="1" dirty="0">
                <a:solidFill>
                  <a:srgbClr val="365871"/>
                </a:solidFill>
              </a:rPr>
              <a:t>Zuordnung nach Schwellenwerten bei Trendvariablen</a:t>
            </a:r>
          </a:p>
        </p:txBody>
      </p:sp>
      <p:pic>
        <p:nvPicPr>
          <p:cNvPr id="12" name="Picture 2" descr="G:\Daueraufgaben\Öffentlichkeitsarbeit\Logos\CEWS-Logo neue Farben\CEWS_logo_4c_2009_300dpi.jpg"/>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3977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Wie setzt sich das Gesamtranking zusammen?</a:t>
            </a:r>
          </a:p>
        </p:txBody>
      </p:sp>
      <p:sp>
        <p:nvSpPr>
          <p:cNvPr id="3" name="Inhaltsplatzhalter 2"/>
          <p:cNvSpPr>
            <a:spLocks noGrp="1"/>
          </p:cNvSpPr>
          <p:nvPr>
            <p:ph idx="1"/>
          </p:nvPr>
        </p:nvSpPr>
        <p:spPr>
          <a:xfrm>
            <a:off x="457200" y="2143124"/>
            <a:ext cx="8686800" cy="4714876"/>
          </a:xfrm>
        </p:spPr>
        <p:txBody>
          <a:bodyPr/>
          <a:lstStyle/>
          <a:p>
            <a:pPr>
              <a:buClr>
                <a:schemeClr val="accent6"/>
              </a:buClr>
              <a:buFont typeface="Wingdings" panose="05000000000000000000" pitchFamily="2" charset="2"/>
              <a:buChar char="Ø"/>
            </a:pPr>
            <a:r>
              <a:rPr lang="de-DE" sz="2200" dirty="0"/>
              <a:t>Summierung der Punkte der einzelnen Indikatoren</a:t>
            </a:r>
          </a:p>
          <a:p>
            <a:pPr>
              <a:buClr>
                <a:schemeClr val="accent6"/>
              </a:buClr>
              <a:buFont typeface="Wingdings" panose="05000000000000000000" pitchFamily="2" charset="2"/>
              <a:buChar char="Ø"/>
            </a:pPr>
            <a:r>
              <a:rPr lang="de-DE" sz="2200" dirty="0"/>
              <a:t>Studierendenindikator nicht im Gesamtranking</a:t>
            </a:r>
            <a:br>
              <a:rPr lang="de-DE" sz="2200" dirty="0"/>
            </a:br>
            <a:r>
              <a:rPr lang="de-DE" sz="2200" dirty="0">
                <a:sym typeface="Wingdings" panose="05000000000000000000" pitchFamily="2" charset="2"/>
              </a:rPr>
              <a:t> Vielzahl von Hochschulen keines der vierzehn relevanten Fächer</a:t>
            </a:r>
          </a:p>
        </p:txBody>
      </p:sp>
      <p:pic>
        <p:nvPicPr>
          <p:cNvPr id="5" name="Picture 2" descr="G:\Daueraufgaben\Öffentlichkeitsarbeit\Logos\CEWS-Logo neue Farben\CEWS_logo_4c_2009_300dp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6309320"/>
            <a:ext cx="1616465" cy="38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9084973"/>
      </p:ext>
    </p:extLst>
  </p:cSld>
  <p:clrMapOvr>
    <a:masterClrMapping/>
  </p:clrMapOvr>
</p:sld>
</file>

<file path=ppt/theme/theme1.xml><?xml version="1.0" encoding="utf-8"?>
<a:theme xmlns:a="http://schemas.openxmlformats.org/drawingml/2006/main" name="cews_neu">
  <a:themeElements>
    <a:clrScheme name="CEWS">
      <a:dk1>
        <a:srgbClr val="000000"/>
      </a:dk1>
      <a:lt1>
        <a:srgbClr val="FFFFFF"/>
      </a:lt1>
      <a:dk2>
        <a:srgbClr val="365871"/>
      </a:dk2>
      <a:lt2>
        <a:srgbClr val="EAE5CE"/>
      </a:lt2>
      <a:accent1>
        <a:srgbClr val="AE0069"/>
      </a:accent1>
      <a:accent2>
        <a:srgbClr val="000080"/>
      </a:accent2>
      <a:accent3>
        <a:srgbClr val="FF6100"/>
      </a:accent3>
      <a:accent4>
        <a:srgbClr val="ACA690"/>
      </a:accent4>
      <a:accent5>
        <a:srgbClr val="EAE5CE"/>
      </a:accent5>
      <a:accent6>
        <a:srgbClr val="445A6F"/>
      </a:accent6>
      <a:hlink>
        <a:srgbClr val="445A6F"/>
      </a:hlink>
      <a:folHlink>
        <a:srgbClr val="800080"/>
      </a:folHlink>
    </a:clrScheme>
    <a:fontScheme name="Larissa-Design">
      <a:majorFont>
        <a:latin typeface="Calibri"/>
        <a:ea typeface=""/>
        <a:cs typeface="Arial Unicode MS"/>
      </a:majorFont>
      <a:minorFont>
        <a:latin typeface="Arial"/>
        <a:ea typeface=""/>
        <a:cs typeface="Arial Unicode MS"/>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cs typeface="Arial Unicode MS" charset="0"/>
          </a:defRPr>
        </a:defPPr>
      </a:lstStyle>
    </a:lnDef>
  </a:objectDefaults>
  <a:extraClrSchemeLst>
    <a:extraClrScheme>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715</Words>
  <Application>Microsoft Office PowerPoint</Application>
  <PresentationFormat>Bildschirmpräsentation (4:3)</PresentationFormat>
  <Paragraphs>127</Paragraphs>
  <Slides>12</Slides>
  <Notes>2</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12</vt:i4>
      </vt:variant>
    </vt:vector>
  </HeadingPairs>
  <TitlesOfParts>
    <vt:vector size="20" baseType="lpstr">
      <vt:lpstr>Arial</vt:lpstr>
      <vt:lpstr>Arial Unicode MS</vt:lpstr>
      <vt:lpstr>Calibri</vt:lpstr>
      <vt:lpstr>Cambria Math</vt:lpstr>
      <vt:lpstr>Rotis SemiSans Pro</vt:lpstr>
      <vt:lpstr>Times New Roman</vt:lpstr>
      <vt:lpstr>Wingdings</vt:lpstr>
      <vt:lpstr>cews_neu</vt:lpstr>
      <vt:lpstr>cews.publik.no24 Hochschulranking nach  Gleichstellungsaspekten 2021  </vt:lpstr>
      <vt:lpstr>PowerPoint-Präsentation</vt:lpstr>
      <vt:lpstr>Welches Ziel verfolgt das Hochschulranking?</vt:lpstr>
      <vt:lpstr>An wen richtet sich das Hochschulranking?</vt:lpstr>
      <vt:lpstr>Hochschulauswahl und Daten</vt:lpstr>
      <vt:lpstr>Wie werden die Leistungen der Hochschulen im Bereich der Gleichstellung gemessen?</vt:lpstr>
      <vt:lpstr>Welche Indikatoren werden gebildet?</vt:lpstr>
      <vt:lpstr>Wie werden die Hochschulen gerankt?</vt:lpstr>
      <vt:lpstr>Wie setzt sich das Gesamtranking zusammen?</vt:lpstr>
      <vt:lpstr>Studierendenindikator</vt:lpstr>
      <vt:lpstr>Ergebnisse der eigenen Hochschule (beispielhafte Darstellung)</vt:lpstr>
      <vt:lpstr>Ergebnisse der eigenen Hochschule (beispielhafte Darstellung)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Kaskadenmodell im deutschen Wissenschaftssystem –  Erfahrungen, Herausforderungen &amp; Perspektiven</dc:title>
  <dc:creator>Steinweg, Nina</dc:creator>
  <cp:lastModifiedBy>Martina Ziesche</cp:lastModifiedBy>
  <cp:revision>55</cp:revision>
  <dcterms:created xsi:type="dcterms:W3CDTF">2015-08-27T12:29:19Z</dcterms:created>
  <dcterms:modified xsi:type="dcterms:W3CDTF">2021-09-15T10:35:53Z</dcterms:modified>
</cp:coreProperties>
</file>