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58" r:id="rId3"/>
    <p:sldId id="259" r:id="rId4"/>
    <p:sldId id="261" r:id="rId5"/>
    <p:sldId id="262" r:id="rId6"/>
    <p:sldId id="264" r:id="rId7"/>
    <p:sldId id="265" r:id="rId8"/>
    <p:sldId id="266" r:id="rId9"/>
    <p:sldId id="267" r:id="rId10"/>
    <p:sldId id="303" r:id="rId11"/>
    <p:sldId id="299" r:id="rId12"/>
    <p:sldId id="269" r:id="rId13"/>
    <p:sldId id="270" r:id="rId14"/>
    <p:sldId id="271" r:id="rId15"/>
    <p:sldId id="272" r:id="rId16"/>
    <p:sldId id="273" r:id="rId17"/>
    <p:sldId id="274" r:id="rId18"/>
    <p:sldId id="275" r:id="rId19"/>
    <p:sldId id="276" r:id="rId20"/>
    <p:sldId id="277" r:id="rId21"/>
    <p:sldId id="278" r:id="rId22"/>
    <p:sldId id="281" r:id="rId23"/>
    <p:sldId id="279" r:id="rId24"/>
    <p:sldId id="300" r:id="rId25"/>
    <p:sldId id="301" r:id="rId26"/>
    <p:sldId id="280" r:id="rId27"/>
    <p:sldId id="282" r:id="rId28"/>
    <p:sldId id="283" r:id="rId29"/>
    <p:sldId id="284" r:id="rId30"/>
    <p:sldId id="285" r:id="rId31"/>
    <p:sldId id="289" r:id="rId32"/>
    <p:sldId id="290" r:id="rId33"/>
    <p:sldId id="291" r:id="rId34"/>
    <p:sldId id="292" r:id="rId35"/>
    <p:sldId id="293" r:id="rId36"/>
    <p:sldId id="294" r:id="rId37"/>
    <p:sldId id="295" r:id="rId38"/>
    <p:sldId id="296" r:id="rId39"/>
    <p:sldId id="298" r:id="rId40"/>
    <p:sldId id="297" r:id="rId41"/>
    <p:sldId id="304"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3262"/>
    <a:srgbClr val="033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1" autoAdjust="0"/>
    <p:restoredTop sz="94660"/>
  </p:normalViewPr>
  <p:slideViewPr>
    <p:cSldViewPr snapToGrid="0">
      <p:cViewPr varScale="1">
        <p:scale>
          <a:sx n="118" d="100"/>
          <a:sy n="118" d="100"/>
        </p:scale>
        <p:origin x="87"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815C4-4EDA-475D-8AC7-A967A729BF64}" type="doc">
      <dgm:prSet loTypeId="urn:microsoft.com/office/officeart/2005/8/layout/cycle8" loCatId="cycle" qsTypeId="urn:microsoft.com/office/officeart/2005/8/quickstyle/3d1" qsCatId="3D" csTypeId="urn:microsoft.com/office/officeart/2005/8/colors/accent1_4" csCatId="accent1" phldr="1"/>
      <dgm:spPr/>
      <dgm:t>
        <a:bodyPr/>
        <a:lstStyle/>
        <a:p>
          <a:endParaRPr lang="de-DE"/>
        </a:p>
      </dgm:t>
    </dgm:pt>
    <dgm:pt modelId="{42A85208-7476-4410-93AA-E2A46273A685}">
      <dgm:prSet phldrT="[Text]" custT="1"/>
      <dgm:spPr>
        <a:solidFill>
          <a:srgbClr val="C00000"/>
        </a:solidFill>
        <a:scene3d>
          <a:camera prst="orthographicFront"/>
          <a:lightRig rig="flat" dir="t"/>
        </a:scene3d>
        <a:sp3d prstMaterial="plastic">
          <a:bevelT w="0" h="0"/>
          <a:bevelB w="0" h="0" prst="angle"/>
        </a:sp3d>
      </dgm:spPr>
      <dgm:t>
        <a:bodyPr/>
        <a:lstStyle/>
        <a:p>
          <a:r>
            <a:rPr lang="de-DE" sz="1100" b="1" dirty="0" smtClean="0">
              <a:latin typeface="Univers 45 Light" panose="02000403030000020003" pitchFamily="2" charset="0"/>
            </a:rPr>
            <a:t>Internationale Politik</a:t>
          </a:r>
          <a:endParaRPr lang="de-DE" sz="1100" b="1" dirty="0">
            <a:latin typeface="Univers 45 Light" panose="02000403030000020003" pitchFamily="2" charset="0"/>
          </a:endParaRPr>
        </a:p>
      </dgm:t>
    </dgm:pt>
    <dgm:pt modelId="{47BB2A33-0266-4F0D-AFF8-EDA2B9BFE005}" type="parTrans" cxnId="{8BB9AF92-58B9-4642-A395-5B5E91F2936D}">
      <dgm:prSet/>
      <dgm:spPr/>
      <dgm:t>
        <a:bodyPr/>
        <a:lstStyle/>
        <a:p>
          <a:endParaRPr lang="de-DE"/>
        </a:p>
      </dgm:t>
    </dgm:pt>
    <dgm:pt modelId="{741C2D2B-4DDA-4F3E-8088-C400D27E889C}" type="sibTrans" cxnId="{8BB9AF92-58B9-4642-A395-5B5E91F2936D}">
      <dgm:prSet/>
      <dgm:spPr/>
      <dgm:t>
        <a:bodyPr/>
        <a:lstStyle/>
        <a:p>
          <a:endParaRPr lang="de-DE"/>
        </a:p>
      </dgm:t>
    </dgm:pt>
    <dgm:pt modelId="{3751EA4D-9441-4EC5-B454-8335DF0A5151}">
      <dgm:prSet phldrT="[Text]" custT="1"/>
      <dgm:spPr>
        <a:solidFill>
          <a:srgbClr val="FFC000"/>
        </a:solidFill>
        <a:scene3d>
          <a:camera prst="orthographicFront"/>
          <a:lightRig rig="flat" dir="t"/>
        </a:scene3d>
        <a:sp3d prstMaterial="plastic">
          <a:bevelT w="0" h="0"/>
          <a:bevelB w="0" h="0" prst="angle"/>
        </a:sp3d>
      </dgm:spPr>
      <dgm:t>
        <a:bodyPr/>
        <a:lstStyle/>
        <a:p>
          <a:r>
            <a:rPr lang="de-DE" sz="1100" b="1" dirty="0" smtClean="0">
              <a:latin typeface="Univers 45 Light" panose="02000403030000020003" pitchFamily="2" charset="0"/>
            </a:rPr>
            <a:t>Internationale Wirtschaft</a:t>
          </a:r>
          <a:endParaRPr lang="de-DE" sz="1100" b="1" dirty="0">
            <a:latin typeface="Univers 45 Light" panose="02000403030000020003" pitchFamily="2" charset="0"/>
          </a:endParaRPr>
        </a:p>
      </dgm:t>
    </dgm:pt>
    <dgm:pt modelId="{15E21681-D76D-406A-A3C2-D3085DC6358F}" type="parTrans" cxnId="{019D3322-7C3B-47A8-9B3C-8557641A0B6D}">
      <dgm:prSet/>
      <dgm:spPr/>
      <dgm:t>
        <a:bodyPr/>
        <a:lstStyle/>
        <a:p>
          <a:endParaRPr lang="de-DE"/>
        </a:p>
      </dgm:t>
    </dgm:pt>
    <dgm:pt modelId="{134BAE68-9562-4749-BCEF-29C882DC5BD6}" type="sibTrans" cxnId="{019D3322-7C3B-47A8-9B3C-8557641A0B6D}">
      <dgm:prSet/>
      <dgm:spPr/>
      <dgm:t>
        <a:bodyPr/>
        <a:lstStyle/>
        <a:p>
          <a:endParaRPr lang="de-DE"/>
        </a:p>
      </dgm:t>
    </dgm:pt>
    <dgm:pt modelId="{45E006EA-3FD9-43CF-8F0D-7DE7CB09BCC6}">
      <dgm:prSet phldrT="[Text]" custT="1"/>
      <dgm:spPr>
        <a:solidFill>
          <a:srgbClr val="0070C0"/>
        </a:solidFill>
        <a:scene3d>
          <a:camera prst="orthographicFront"/>
          <a:lightRig rig="flat" dir="t"/>
        </a:scene3d>
        <a:sp3d prstMaterial="plastic">
          <a:bevelT w="0" h="0"/>
          <a:bevelB w="0" h="0" prst="angle"/>
        </a:sp3d>
      </dgm:spPr>
      <dgm:t>
        <a:bodyPr/>
        <a:lstStyle/>
        <a:p>
          <a:r>
            <a:rPr lang="de-DE" sz="1100" b="1" dirty="0" smtClean="0">
              <a:latin typeface="Univers 45 Light" panose="02000403030000020003" pitchFamily="2" charset="0"/>
            </a:rPr>
            <a:t>Internationales Recht</a:t>
          </a:r>
          <a:endParaRPr lang="de-DE" sz="1100" b="1" dirty="0">
            <a:latin typeface="Univers 45 Light" panose="02000403030000020003" pitchFamily="2" charset="0"/>
          </a:endParaRPr>
        </a:p>
      </dgm:t>
    </dgm:pt>
    <dgm:pt modelId="{3E73839A-704A-4051-8E35-E1C0EBF535EA}" type="sibTrans" cxnId="{22E3E336-F48F-46AE-B4BC-C024B6D7B2B7}">
      <dgm:prSet/>
      <dgm:spPr/>
      <dgm:t>
        <a:bodyPr/>
        <a:lstStyle/>
        <a:p>
          <a:endParaRPr lang="de-DE"/>
        </a:p>
      </dgm:t>
    </dgm:pt>
    <dgm:pt modelId="{D3AD40F4-1524-42BA-8070-EFB254351881}" type="parTrans" cxnId="{22E3E336-F48F-46AE-B4BC-C024B6D7B2B7}">
      <dgm:prSet/>
      <dgm:spPr/>
      <dgm:t>
        <a:bodyPr/>
        <a:lstStyle/>
        <a:p>
          <a:endParaRPr lang="de-DE"/>
        </a:p>
      </dgm:t>
    </dgm:pt>
    <dgm:pt modelId="{7C8E2DE1-6882-4633-A05E-4FDC0BE70A3F}" type="pres">
      <dgm:prSet presAssocID="{308815C4-4EDA-475D-8AC7-A967A729BF64}" presName="compositeShape" presStyleCnt="0">
        <dgm:presLayoutVars>
          <dgm:chMax val="7"/>
          <dgm:dir/>
          <dgm:resizeHandles val="exact"/>
        </dgm:presLayoutVars>
      </dgm:prSet>
      <dgm:spPr/>
      <dgm:t>
        <a:bodyPr/>
        <a:lstStyle/>
        <a:p>
          <a:endParaRPr lang="de-DE"/>
        </a:p>
      </dgm:t>
    </dgm:pt>
    <dgm:pt modelId="{40985C0B-C1A0-4ABA-9B7A-C4713F3865B5}" type="pres">
      <dgm:prSet presAssocID="{308815C4-4EDA-475D-8AC7-A967A729BF64}" presName="wedge1" presStyleLbl="node1" presStyleIdx="0" presStyleCnt="3"/>
      <dgm:spPr/>
      <dgm:t>
        <a:bodyPr/>
        <a:lstStyle/>
        <a:p>
          <a:endParaRPr lang="de-DE"/>
        </a:p>
      </dgm:t>
    </dgm:pt>
    <dgm:pt modelId="{FA6D1039-D5BE-4118-8264-21F05539A7B9}" type="pres">
      <dgm:prSet presAssocID="{308815C4-4EDA-475D-8AC7-A967A729BF64}" presName="dummy1a" presStyleCnt="0"/>
      <dgm:spPr/>
      <dgm:t>
        <a:bodyPr/>
        <a:lstStyle/>
        <a:p>
          <a:endParaRPr lang="en-US"/>
        </a:p>
      </dgm:t>
    </dgm:pt>
    <dgm:pt modelId="{C8E3C841-87B7-422B-85F0-9FEE42ADA232}" type="pres">
      <dgm:prSet presAssocID="{308815C4-4EDA-475D-8AC7-A967A729BF64}" presName="dummy1b" presStyleCnt="0"/>
      <dgm:spPr/>
      <dgm:t>
        <a:bodyPr/>
        <a:lstStyle/>
        <a:p>
          <a:endParaRPr lang="en-US"/>
        </a:p>
      </dgm:t>
    </dgm:pt>
    <dgm:pt modelId="{11D9532A-9ACD-4E40-BDD6-2E0A462715E5}" type="pres">
      <dgm:prSet presAssocID="{308815C4-4EDA-475D-8AC7-A967A729BF64}" presName="wedge1Tx" presStyleLbl="node1" presStyleIdx="0" presStyleCnt="3">
        <dgm:presLayoutVars>
          <dgm:chMax val="0"/>
          <dgm:chPref val="0"/>
          <dgm:bulletEnabled val="1"/>
        </dgm:presLayoutVars>
      </dgm:prSet>
      <dgm:spPr/>
      <dgm:t>
        <a:bodyPr/>
        <a:lstStyle/>
        <a:p>
          <a:endParaRPr lang="de-DE"/>
        </a:p>
      </dgm:t>
    </dgm:pt>
    <dgm:pt modelId="{0A771755-0874-4E27-8D21-4E05F8B584E6}" type="pres">
      <dgm:prSet presAssocID="{308815C4-4EDA-475D-8AC7-A967A729BF64}" presName="wedge2" presStyleLbl="node1" presStyleIdx="1" presStyleCnt="3"/>
      <dgm:spPr/>
      <dgm:t>
        <a:bodyPr/>
        <a:lstStyle/>
        <a:p>
          <a:endParaRPr lang="de-DE"/>
        </a:p>
      </dgm:t>
    </dgm:pt>
    <dgm:pt modelId="{5DD402BD-0353-46D7-B86D-7469294424D5}" type="pres">
      <dgm:prSet presAssocID="{308815C4-4EDA-475D-8AC7-A967A729BF64}" presName="dummy2a" presStyleCnt="0"/>
      <dgm:spPr/>
      <dgm:t>
        <a:bodyPr/>
        <a:lstStyle/>
        <a:p>
          <a:endParaRPr lang="en-US"/>
        </a:p>
      </dgm:t>
    </dgm:pt>
    <dgm:pt modelId="{9BED26EC-73D5-4DD0-AAA4-89DF6FD19A7B}" type="pres">
      <dgm:prSet presAssocID="{308815C4-4EDA-475D-8AC7-A967A729BF64}" presName="dummy2b" presStyleCnt="0"/>
      <dgm:spPr/>
      <dgm:t>
        <a:bodyPr/>
        <a:lstStyle/>
        <a:p>
          <a:endParaRPr lang="en-US"/>
        </a:p>
      </dgm:t>
    </dgm:pt>
    <dgm:pt modelId="{5F7AAEB9-0101-4EE4-A8D7-DF5DDB56982F}" type="pres">
      <dgm:prSet presAssocID="{308815C4-4EDA-475D-8AC7-A967A729BF64}" presName="wedge2Tx" presStyleLbl="node1" presStyleIdx="1" presStyleCnt="3">
        <dgm:presLayoutVars>
          <dgm:chMax val="0"/>
          <dgm:chPref val="0"/>
          <dgm:bulletEnabled val="1"/>
        </dgm:presLayoutVars>
      </dgm:prSet>
      <dgm:spPr/>
      <dgm:t>
        <a:bodyPr/>
        <a:lstStyle/>
        <a:p>
          <a:endParaRPr lang="de-DE"/>
        </a:p>
      </dgm:t>
    </dgm:pt>
    <dgm:pt modelId="{87AD9F4A-F391-4A65-ACFF-4C99BB32AEE7}" type="pres">
      <dgm:prSet presAssocID="{308815C4-4EDA-475D-8AC7-A967A729BF64}" presName="wedge3" presStyleLbl="node1" presStyleIdx="2" presStyleCnt="3"/>
      <dgm:spPr/>
      <dgm:t>
        <a:bodyPr/>
        <a:lstStyle/>
        <a:p>
          <a:endParaRPr lang="de-DE"/>
        </a:p>
      </dgm:t>
    </dgm:pt>
    <dgm:pt modelId="{CFC4CEC0-3502-4808-89D8-C46B49328CD4}" type="pres">
      <dgm:prSet presAssocID="{308815C4-4EDA-475D-8AC7-A967A729BF64}" presName="dummy3a" presStyleCnt="0"/>
      <dgm:spPr/>
      <dgm:t>
        <a:bodyPr/>
        <a:lstStyle/>
        <a:p>
          <a:endParaRPr lang="en-US"/>
        </a:p>
      </dgm:t>
    </dgm:pt>
    <dgm:pt modelId="{E6B7EF36-3FCB-4955-ABDC-A2D68972C441}" type="pres">
      <dgm:prSet presAssocID="{308815C4-4EDA-475D-8AC7-A967A729BF64}" presName="dummy3b" presStyleCnt="0"/>
      <dgm:spPr/>
      <dgm:t>
        <a:bodyPr/>
        <a:lstStyle/>
        <a:p>
          <a:endParaRPr lang="en-US"/>
        </a:p>
      </dgm:t>
    </dgm:pt>
    <dgm:pt modelId="{0F116D7B-728F-4B8B-AF63-625462D487AC}" type="pres">
      <dgm:prSet presAssocID="{308815C4-4EDA-475D-8AC7-A967A729BF64}" presName="wedge3Tx" presStyleLbl="node1" presStyleIdx="2" presStyleCnt="3">
        <dgm:presLayoutVars>
          <dgm:chMax val="0"/>
          <dgm:chPref val="0"/>
          <dgm:bulletEnabled val="1"/>
        </dgm:presLayoutVars>
      </dgm:prSet>
      <dgm:spPr/>
      <dgm:t>
        <a:bodyPr/>
        <a:lstStyle/>
        <a:p>
          <a:endParaRPr lang="de-DE"/>
        </a:p>
      </dgm:t>
    </dgm:pt>
    <dgm:pt modelId="{90EB846A-0F2F-49DB-9C88-8D867359838C}" type="pres">
      <dgm:prSet presAssocID="{741C2D2B-4DDA-4F3E-8088-C400D27E889C}" presName="arrowWedge1" presStyleLbl="fgSibTrans2D1" presStyleIdx="0" presStyleCnt="3"/>
      <dgm:spPr>
        <a:scene3d>
          <a:camera prst="orthographicFront"/>
          <a:lightRig rig="flat" dir="t"/>
        </a:scene3d>
        <a:sp3d z="127000" prstMaterial="plastic">
          <a:bevelT w="0" h="0"/>
          <a:bevelB w="0" h="0" prst="angle"/>
        </a:sp3d>
      </dgm:spPr>
      <dgm:t>
        <a:bodyPr/>
        <a:lstStyle/>
        <a:p>
          <a:endParaRPr lang="en-US"/>
        </a:p>
      </dgm:t>
    </dgm:pt>
    <dgm:pt modelId="{8DAF531E-8786-42F3-B5BE-D9E90A17997C}" type="pres">
      <dgm:prSet presAssocID="{3E73839A-704A-4051-8E35-E1C0EBF535EA}" presName="arrowWedge2" presStyleLbl="fgSibTrans2D1" presStyleIdx="1" presStyleCnt="3"/>
      <dgm:spPr>
        <a:scene3d>
          <a:camera prst="orthographicFront"/>
          <a:lightRig rig="flat" dir="t"/>
        </a:scene3d>
        <a:sp3d z="127000" prstMaterial="plastic">
          <a:bevelT w="0" h="0"/>
          <a:bevelB w="0" h="0" prst="angle"/>
        </a:sp3d>
      </dgm:spPr>
      <dgm:t>
        <a:bodyPr/>
        <a:lstStyle/>
        <a:p>
          <a:endParaRPr lang="en-US"/>
        </a:p>
      </dgm:t>
    </dgm:pt>
    <dgm:pt modelId="{AA1B508C-D04D-4BC4-9B07-CA4BA9439F12}" type="pres">
      <dgm:prSet presAssocID="{134BAE68-9562-4749-BCEF-29C882DC5BD6}" presName="arrowWedge3" presStyleLbl="fgSibTrans2D1" presStyleIdx="2" presStyleCnt="3"/>
      <dgm:spPr>
        <a:solidFill>
          <a:schemeClr val="accent1">
            <a:shade val="90000"/>
            <a:hueOff val="493079"/>
            <a:satOff val="-24033"/>
            <a:lumOff val="27961"/>
          </a:schemeClr>
        </a:solidFill>
        <a:scene3d>
          <a:camera prst="orthographicFront"/>
          <a:lightRig rig="flat" dir="t"/>
        </a:scene3d>
        <a:sp3d z="127000" prstMaterial="plastic">
          <a:bevelT w="0" h="0"/>
          <a:bevelB w="0" h="0" prst="angle"/>
        </a:sp3d>
      </dgm:spPr>
      <dgm:t>
        <a:bodyPr/>
        <a:lstStyle/>
        <a:p>
          <a:endParaRPr lang="en-US"/>
        </a:p>
      </dgm:t>
    </dgm:pt>
  </dgm:ptLst>
  <dgm:cxnLst>
    <dgm:cxn modelId="{845266CE-2A27-4A06-9B82-BDBDEAFAAEBA}" type="presOf" srcId="{3751EA4D-9441-4EC5-B454-8335DF0A5151}" destId="{87AD9F4A-F391-4A65-ACFF-4C99BB32AEE7}" srcOrd="0" destOrd="0" presId="urn:microsoft.com/office/officeart/2005/8/layout/cycle8"/>
    <dgm:cxn modelId="{8E5AE82A-0DF4-4CFF-A47E-1AE2C67055B1}" type="presOf" srcId="{42A85208-7476-4410-93AA-E2A46273A685}" destId="{11D9532A-9ACD-4E40-BDD6-2E0A462715E5}" srcOrd="1" destOrd="0" presId="urn:microsoft.com/office/officeart/2005/8/layout/cycle8"/>
    <dgm:cxn modelId="{06179D15-DBDB-43B7-A975-39CE1F4CA009}" type="presOf" srcId="{308815C4-4EDA-475D-8AC7-A967A729BF64}" destId="{7C8E2DE1-6882-4633-A05E-4FDC0BE70A3F}" srcOrd="0" destOrd="0" presId="urn:microsoft.com/office/officeart/2005/8/layout/cycle8"/>
    <dgm:cxn modelId="{41B2B3B9-6BFD-4845-AA7C-EC5B984B60F4}" type="presOf" srcId="{3751EA4D-9441-4EC5-B454-8335DF0A5151}" destId="{0F116D7B-728F-4B8B-AF63-625462D487AC}" srcOrd="1" destOrd="0" presId="urn:microsoft.com/office/officeart/2005/8/layout/cycle8"/>
    <dgm:cxn modelId="{22E3E336-F48F-46AE-B4BC-C024B6D7B2B7}" srcId="{308815C4-4EDA-475D-8AC7-A967A729BF64}" destId="{45E006EA-3FD9-43CF-8F0D-7DE7CB09BCC6}" srcOrd="1" destOrd="0" parTransId="{D3AD40F4-1524-42BA-8070-EFB254351881}" sibTransId="{3E73839A-704A-4051-8E35-E1C0EBF535EA}"/>
    <dgm:cxn modelId="{8BB9AF92-58B9-4642-A395-5B5E91F2936D}" srcId="{308815C4-4EDA-475D-8AC7-A967A729BF64}" destId="{42A85208-7476-4410-93AA-E2A46273A685}" srcOrd="0" destOrd="0" parTransId="{47BB2A33-0266-4F0D-AFF8-EDA2B9BFE005}" sibTransId="{741C2D2B-4DDA-4F3E-8088-C400D27E889C}"/>
    <dgm:cxn modelId="{E4AF3B16-1D3A-496D-9255-D5470C02913D}" type="presOf" srcId="{45E006EA-3FD9-43CF-8F0D-7DE7CB09BCC6}" destId="{0A771755-0874-4E27-8D21-4E05F8B584E6}" srcOrd="0" destOrd="0" presId="urn:microsoft.com/office/officeart/2005/8/layout/cycle8"/>
    <dgm:cxn modelId="{73B7A21A-E7A7-455F-B2BE-FF2E0B9B4803}" type="presOf" srcId="{45E006EA-3FD9-43CF-8F0D-7DE7CB09BCC6}" destId="{5F7AAEB9-0101-4EE4-A8D7-DF5DDB56982F}" srcOrd="1" destOrd="0" presId="urn:microsoft.com/office/officeart/2005/8/layout/cycle8"/>
    <dgm:cxn modelId="{019D3322-7C3B-47A8-9B3C-8557641A0B6D}" srcId="{308815C4-4EDA-475D-8AC7-A967A729BF64}" destId="{3751EA4D-9441-4EC5-B454-8335DF0A5151}" srcOrd="2" destOrd="0" parTransId="{15E21681-D76D-406A-A3C2-D3085DC6358F}" sibTransId="{134BAE68-9562-4749-BCEF-29C882DC5BD6}"/>
    <dgm:cxn modelId="{A93D9063-C5FB-4E22-9FC4-1E63FCEF1223}" type="presOf" srcId="{42A85208-7476-4410-93AA-E2A46273A685}" destId="{40985C0B-C1A0-4ABA-9B7A-C4713F3865B5}" srcOrd="0" destOrd="0" presId="urn:microsoft.com/office/officeart/2005/8/layout/cycle8"/>
    <dgm:cxn modelId="{2AA6BC6F-AAAC-4A5D-9C7A-CFBA9B16914B}" type="presParOf" srcId="{7C8E2DE1-6882-4633-A05E-4FDC0BE70A3F}" destId="{40985C0B-C1A0-4ABA-9B7A-C4713F3865B5}" srcOrd="0" destOrd="0" presId="urn:microsoft.com/office/officeart/2005/8/layout/cycle8"/>
    <dgm:cxn modelId="{CCA745C2-62B4-4A9C-8868-B2BDAD59EEBF}" type="presParOf" srcId="{7C8E2DE1-6882-4633-A05E-4FDC0BE70A3F}" destId="{FA6D1039-D5BE-4118-8264-21F05539A7B9}" srcOrd="1" destOrd="0" presId="urn:microsoft.com/office/officeart/2005/8/layout/cycle8"/>
    <dgm:cxn modelId="{45EC9885-4A7F-4B17-8A08-3712A7FBFF41}" type="presParOf" srcId="{7C8E2DE1-6882-4633-A05E-4FDC0BE70A3F}" destId="{C8E3C841-87B7-422B-85F0-9FEE42ADA232}" srcOrd="2" destOrd="0" presId="urn:microsoft.com/office/officeart/2005/8/layout/cycle8"/>
    <dgm:cxn modelId="{EFAF9299-78A5-44A5-BEEA-E9221FB39973}" type="presParOf" srcId="{7C8E2DE1-6882-4633-A05E-4FDC0BE70A3F}" destId="{11D9532A-9ACD-4E40-BDD6-2E0A462715E5}" srcOrd="3" destOrd="0" presId="urn:microsoft.com/office/officeart/2005/8/layout/cycle8"/>
    <dgm:cxn modelId="{41607C2B-15C4-4E5A-A2AA-8B3316F525CA}" type="presParOf" srcId="{7C8E2DE1-6882-4633-A05E-4FDC0BE70A3F}" destId="{0A771755-0874-4E27-8D21-4E05F8B584E6}" srcOrd="4" destOrd="0" presId="urn:microsoft.com/office/officeart/2005/8/layout/cycle8"/>
    <dgm:cxn modelId="{6C39F802-37D6-4877-AD09-ADD739C0C3EA}" type="presParOf" srcId="{7C8E2DE1-6882-4633-A05E-4FDC0BE70A3F}" destId="{5DD402BD-0353-46D7-B86D-7469294424D5}" srcOrd="5" destOrd="0" presId="urn:microsoft.com/office/officeart/2005/8/layout/cycle8"/>
    <dgm:cxn modelId="{25481451-24AA-44A7-BC6E-C2691E7F16AF}" type="presParOf" srcId="{7C8E2DE1-6882-4633-A05E-4FDC0BE70A3F}" destId="{9BED26EC-73D5-4DD0-AAA4-89DF6FD19A7B}" srcOrd="6" destOrd="0" presId="urn:microsoft.com/office/officeart/2005/8/layout/cycle8"/>
    <dgm:cxn modelId="{E879090E-FDD8-4C74-8928-61CCDA95EE5B}" type="presParOf" srcId="{7C8E2DE1-6882-4633-A05E-4FDC0BE70A3F}" destId="{5F7AAEB9-0101-4EE4-A8D7-DF5DDB56982F}" srcOrd="7" destOrd="0" presId="urn:microsoft.com/office/officeart/2005/8/layout/cycle8"/>
    <dgm:cxn modelId="{C4F78F51-BFCE-45E2-B311-8D6657D7BDBD}" type="presParOf" srcId="{7C8E2DE1-6882-4633-A05E-4FDC0BE70A3F}" destId="{87AD9F4A-F391-4A65-ACFF-4C99BB32AEE7}" srcOrd="8" destOrd="0" presId="urn:microsoft.com/office/officeart/2005/8/layout/cycle8"/>
    <dgm:cxn modelId="{372B454A-3F30-41E8-8CA5-705F5330DAF5}" type="presParOf" srcId="{7C8E2DE1-6882-4633-A05E-4FDC0BE70A3F}" destId="{CFC4CEC0-3502-4808-89D8-C46B49328CD4}" srcOrd="9" destOrd="0" presId="urn:microsoft.com/office/officeart/2005/8/layout/cycle8"/>
    <dgm:cxn modelId="{CA6D0849-1E02-4883-B548-2F4F83C06081}" type="presParOf" srcId="{7C8E2DE1-6882-4633-A05E-4FDC0BE70A3F}" destId="{E6B7EF36-3FCB-4955-ABDC-A2D68972C441}" srcOrd="10" destOrd="0" presId="urn:microsoft.com/office/officeart/2005/8/layout/cycle8"/>
    <dgm:cxn modelId="{98DAE612-2875-4D3A-A88C-16C4FE82135F}" type="presParOf" srcId="{7C8E2DE1-6882-4633-A05E-4FDC0BE70A3F}" destId="{0F116D7B-728F-4B8B-AF63-625462D487AC}" srcOrd="11" destOrd="0" presId="urn:microsoft.com/office/officeart/2005/8/layout/cycle8"/>
    <dgm:cxn modelId="{2EC18749-54A3-4054-8690-A511D1027230}" type="presParOf" srcId="{7C8E2DE1-6882-4633-A05E-4FDC0BE70A3F}" destId="{90EB846A-0F2F-49DB-9C88-8D867359838C}" srcOrd="12" destOrd="0" presId="urn:microsoft.com/office/officeart/2005/8/layout/cycle8"/>
    <dgm:cxn modelId="{38E899F3-FDBB-47E7-B008-7BF62D4647EB}" type="presParOf" srcId="{7C8E2DE1-6882-4633-A05E-4FDC0BE70A3F}" destId="{8DAF531E-8786-42F3-B5BE-D9E90A17997C}" srcOrd="13" destOrd="0" presId="urn:microsoft.com/office/officeart/2005/8/layout/cycle8"/>
    <dgm:cxn modelId="{4D4EB6CC-7993-4BD9-A879-F1043CA79364}" type="presParOf" srcId="{7C8E2DE1-6882-4633-A05E-4FDC0BE70A3F}" destId="{AA1B508C-D04D-4BC4-9B07-CA4BA9439F12}"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85C0B-C1A0-4ABA-9B7A-C4713F3865B5}">
      <dsp:nvSpPr>
        <dsp:cNvPr id="0" name=""/>
        <dsp:cNvSpPr/>
      </dsp:nvSpPr>
      <dsp:spPr>
        <a:xfrm>
          <a:off x="903194" y="289606"/>
          <a:ext cx="3742607" cy="3742607"/>
        </a:xfrm>
        <a:prstGeom prst="pie">
          <a:avLst>
            <a:gd name="adj1" fmla="val 16200000"/>
            <a:gd name="adj2" fmla="val 1800000"/>
          </a:avLst>
        </a:prstGeom>
        <a:solidFill>
          <a:srgbClr val="C00000"/>
        </a:solidFill>
        <a:ln>
          <a:noFill/>
        </a:ln>
        <a:effectLst/>
        <a:scene3d>
          <a:camera prst="orthographicFront"/>
          <a:lightRig rig="flat" dir="t"/>
        </a:scene3d>
        <a:sp3d prstMaterial="plastic">
          <a:bevelT w="0" h="0"/>
          <a:bevelB w="0" h="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b="1" kern="1200" dirty="0" smtClean="0">
              <a:latin typeface="Univers 45 Light" panose="02000403030000020003" pitchFamily="2" charset="0"/>
            </a:rPr>
            <a:t>Internationale Politik</a:t>
          </a:r>
          <a:endParaRPr lang="de-DE" sz="1100" b="1" kern="1200" dirty="0">
            <a:latin typeface="Univers 45 Light" panose="02000403030000020003" pitchFamily="2" charset="0"/>
          </a:endParaRPr>
        </a:p>
      </dsp:txBody>
      <dsp:txXfrm>
        <a:off x="2875637" y="1082682"/>
        <a:ext cx="1336645" cy="1113871"/>
      </dsp:txXfrm>
    </dsp:sp>
    <dsp:sp modelId="{0A771755-0874-4E27-8D21-4E05F8B584E6}">
      <dsp:nvSpPr>
        <dsp:cNvPr id="0" name=""/>
        <dsp:cNvSpPr/>
      </dsp:nvSpPr>
      <dsp:spPr>
        <a:xfrm>
          <a:off x="826114" y="423271"/>
          <a:ext cx="3742607" cy="3742607"/>
        </a:xfrm>
        <a:prstGeom prst="pie">
          <a:avLst>
            <a:gd name="adj1" fmla="val 1800000"/>
            <a:gd name="adj2" fmla="val 9000000"/>
          </a:avLst>
        </a:prstGeom>
        <a:solidFill>
          <a:srgbClr val="0070C0"/>
        </a:solidFill>
        <a:ln>
          <a:noFill/>
        </a:ln>
        <a:effectLst/>
        <a:scene3d>
          <a:camera prst="orthographicFront"/>
          <a:lightRig rig="flat" dir="t"/>
        </a:scene3d>
        <a:sp3d prstMaterial="plastic">
          <a:bevelT w="0" h="0"/>
          <a:bevelB w="0" h="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b="1" kern="1200" dirty="0" smtClean="0">
              <a:latin typeface="Univers 45 Light" panose="02000403030000020003" pitchFamily="2" charset="0"/>
            </a:rPr>
            <a:t>Internationales Recht</a:t>
          </a:r>
          <a:endParaRPr lang="de-DE" sz="1100" b="1" kern="1200" dirty="0">
            <a:latin typeface="Univers 45 Light" panose="02000403030000020003" pitchFamily="2" charset="0"/>
          </a:endParaRPr>
        </a:p>
      </dsp:txBody>
      <dsp:txXfrm>
        <a:off x="1717211" y="2851510"/>
        <a:ext cx="2004968" cy="980206"/>
      </dsp:txXfrm>
    </dsp:sp>
    <dsp:sp modelId="{87AD9F4A-F391-4A65-ACFF-4C99BB32AEE7}">
      <dsp:nvSpPr>
        <dsp:cNvPr id="0" name=""/>
        <dsp:cNvSpPr/>
      </dsp:nvSpPr>
      <dsp:spPr>
        <a:xfrm>
          <a:off x="749034" y="289606"/>
          <a:ext cx="3742607" cy="3742607"/>
        </a:xfrm>
        <a:prstGeom prst="pie">
          <a:avLst>
            <a:gd name="adj1" fmla="val 9000000"/>
            <a:gd name="adj2" fmla="val 16200000"/>
          </a:avLst>
        </a:prstGeom>
        <a:solidFill>
          <a:srgbClr val="FFC000"/>
        </a:solidFill>
        <a:ln>
          <a:noFill/>
        </a:ln>
        <a:effectLst/>
        <a:scene3d>
          <a:camera prst="orthographicFront"/>
          <a:lightRig rig="flat" dir="t"/>
        </a:scene3d>
        <a:sp3d prstMaterial="plastic">
          <a:bevelT w="0" h="0"/>
          <a:bevelB w="0" h="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de-DE" sz="1100" b="1" kern="1200" dirty="0" smtClean="0">
              <a:latin typeface="Univers 45 Light" panose="02000403030000020003" pitchFamily="2" charset="0"/>
            </a:rPr>
            <a:t>Internationale Wirtschaft</a:t>
          </a:r>
          <a:endParaRPr lang="de-DE" sz="1100" b="1" kern="1200" dirty="0">
            <a:latin typeface="Univers 45 Light" panose="02000403030000020003" pitchFamily="2" charset="0"/>
          </a:endParaRPr>
        </a:p>
      </dsp:txBody>
      <dsp:txXfrm>
        <a:off x="1182553" y="1082682"/>
        <a:ext cx="1336645" cy="1113871"/>
      </dsp:txXfrm>
    </dsp:sp>
    <dsp:sp modelId="{90EB846A-0F2F-49DB-9C88-8D867359838C}">
      <dsp:nvSpPr>
        <dsp:cNvPr id="0" name=""/>
        <dsp:cNvSpPr/>
      </dsp:nvSpPr>
      <dsp:spPr>
        <a:xfrm>
          <a:off x="671818" y="57921"/>
          <a:ext cx="4205977" cy="4205977"/>
        </a:xfrm>
        <a:prstGeom prst="circularArrow">
          <a:avLst>
            <a:gd name="adj1" fmla="val 5085"/>
            <a:gd name="adj2" fmla="val 327528"/>
            <a:gd name="adj3" fmla="val 1472472"/>
            <a:gd name="adj4" fmla="val 16199432"/>
            <a:gd name="adj5" fmla="val 5932"/>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0" h="0"/>
          <a:bevelB w="0" h="0" prst="angle"/>
        </a:sp3d>
      </dsp:spPr>
      <dsp:style>
        <a:lnRef idx="0">
          <a:scrgbClr r="0" g="0" b="0"/>
        </a:lnRef>
        <a:fillRef idx="3">
          <a:scrgbClr r="0" g="0" b="0"/>
        </a:fillRef>
        <a:effectRef idx="2">
          <a:scrgbClr r="0" g="0" b="0"/>
        </a:effectRef>
        <a:fontRef idx="minor">
          <a:schemeClr val="lt1"/>
        </a:fontRef>
      </dsp:style>
    </dsp:sp>
    <dsp:sp modelId="{8DAF531E-8786-42F3-B5BE-D9E90A17997C}">
      <dsp:nvSpPr>
        <dsp:cNvPr id="0" name=""/>
        <dsp:cNvSpPr/>
      </dsp:nvSpPr>
      <dsp:spPr>
        <a:xfrm>
          <a:off x="594429" y="191349"/>
          <a:ext cx="4205977" cy="4205977"/>
        </a:xfrm>
        <a:prstGeom prst="circularArrow">
          <a:avLst>
            <a:gd name="adj1" fmla="val 5085"/>
            <a:gd name="adj2" fmla="val 327528"/>
            <a:gd name="adj3" fmla="val 8671970"/>
            <a:gd name="adj4" fmla="val 1800502"/>
            <a:gd name="adj5" fmla="val 5932"/>
          </a:avLst>
        </a:prstGeom>
        <a:gradFill rotWithShape="0">
          <a:gsLst>
            <a:gs pos="0">
              <a:schemeClr val="accent1">
                <a:shade val="90000"/>
                <a:hueOff val="493079"/>
                <a:satOff val="-24033"/>
                <a:lumOff val="27961"/>
                <a:alphaOff val="0"/>
                <a:satMod val="103000"/>
                <a:lumMod val="102000"/>
                <a:tint val="94000"/>
              </a:schemeClr>
            </a:gs>
            <a:gs pos="50000">
              <a:schemeClr val="accent1">
                <a:shade val="90000"/>
                <a:hueOff val="493079"/>
                <a:satOff val="-24033"/>
                <a:lumOff val="27961"/>
                <a:alphaOff val="0"/>
                <a:satMod val="110000"/>
                <a:lumMod val="100000"/>
                <a:shade val="100000"/>
              </a:schemeClr>
            </a:gs>
            <a:gs pos="100000">
              <a:schemeClr val="accent1">
                <a:shade val="90000"/>
                <a:hueOff val="493079"/>
                <a:satOff val="-24033"/>
                <a:lumOff val="27961"/>
                <a:alphaOff val="0"/>
                <a:lumMod val="99000"/>
                <a:satMod val="120000"/>
                <a:shade val="78000"/>
              </a:schemeClr>
            </a:gs>
          </a:gsLst>
          <a:lin ang="5400000" scaled="0"/>
        </a:gradFill>
        <a:ln>
          <a:noFill/>
        </a:ln>
        <a:effectLst/>
        <a:scene3d>
          <a:camera prst="orthographicFront"/>
          <a:lightRig rig="flat" dir="t"/>
        </a:scene3d>
        <a:sp3d z="127000" prstMaterial="plastic">
          <a:bevelT w="0" h="0"/>
          <a:bevelB w="0" h="0" prst="angle"/>
        </a:sp3d>
      </dsp:spPr>
      <dsp:style>
        <a:lnRef idx="0">
          <a:scrgbClr r="0" g="0" b="0"/>
        </a:lnRef>
        <a:fillRef idx="3">
          <a:scrgbClr r="0" g="0" b="0"/>
        </a:fillRef>
        <a:effectRef idx="2">
          <a:scrgbClr r="0" g="0" b="0"/>
        </a:effectRef>
        <a:fontRef idx="minor">
          <a:schemeClr val="lt1"/>
        </a:fontRef>
      </dsp:style>
    </dsp:sp>
    <dsp:sp modelId="{AA1B508C-D04D-4BC4-9B07-CA4BA9439F12}">
      <dsp:nvSpPr>
        <dsp:cNvPr id="0" name=""/>
        <dsp:cNvSpPr/>
      </dsp:nvSpPr>
      <dsp:spPr>
        <a:xfrm>
          <a:off x="517040" y="57921"/>
          <a:ext cx="4205977" cy="4205977"/>
        </a:xfrm>
        <a:prstGeom prst="circularArrow">
          <a:avLst>
            <a:gd name="adj1" fmla="val 5085"/>
            <a:gd name="adj2" fmla="val 327528"/>
            <a:gd name="adj3" fmla="val 15873039"/>
            <a:gd name="adj4" fmla="val 9000000"/>
            <a:gd name="adj5" fmla="val 5932"/>
          </a:avLst>
        </a:prstGeom>
        <a:solidFill>
          <a:schemeClr val="accent1">
            <a:shade val="90000"/>
            <a:hueOff val="493079"/>
            <a:satOff val="-24033"/>
            <a:lumOff val="27961"/>
          </a:schemeClr>
        </a:solidFill>
        <a:ln>
          <a:noFill/>
        </a:ln>
        <a:effectLst/>
        <a:scene3d>
          <a:camera prst="orthographicFront"/>
          <a:lightRig rig="flat" dir="t"/>
        </a:scene3d>
        <a:sp3d z="127000" prstMaterial="plastic">
          <a:bevelT w="0" h="0"/>
          <a:bevelB w="0" h="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0075FF-0075-432C-833C-E97893CC80B0}" type="datetimeFigureOut">
              <a:rPr lang="de-DE" smtClean="0"/>
              <a:t>07.12.2021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0310C-89B7-47D9-9DD6-D2B0BBC8288A}" type="slidenum">
              <a:rPr lang="de-DE" smtClean="0"/>
              <a:t>‹Nr.›</a:t>
            </a:fld>
            <a:endParaRPr lang="de-DE"/>
          </a:p>
        </p:txBody>
      </p:sp>
    </p:spTree>
    <p:extLst>
      <p:ext uri="{BB962C8B-B14F-4D97-AF65-F5344CB8AC3E}">
        <p14:creationId xmlns:p14="http://schemas.microsoft.com/office/powerpoint/2010/main" val="618312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Weitere Tipps bekommen Sie auch von</a:t>
            </a:r>
            <a:r>
              <a:rPr lang="de-DE" baseline="0" dirty="0" smtClean="0"/>
              <a:t> Ihren Kommilitonen bei der Info-Veranstaltung des IB-Vereins mitgeteilt.</a:t>
            </a:r>
            <a:endParaRPr lang="en-US" dirty="0"/>
          </a:p>
        </p:txBody>
      </p:sp>
      <p:sp>
        <p:nvSpPr>
          <p:cNvPr id="4" name="Foliennummernplatzhalter 3"/>
          <p:cNvSpPr>
            <a:spLocks noGrp="1"/>
          </p:cNvSpPr>
          <p:nvPr>
            <p:ph type="sldNum" sz="quarter" idx="10"/>
          </p:nvPr>
        </p:nvSpPr>
        <p:spPr/>
        <p:txBody>
          <a:bodyPr/>
          <a:lstStyle/>
          <a:p>
            <a:fld id="{F982C884-89A3-423A-9B00-84BE0773D204}" type="slidenum">
              <a:rPr lang="de-DE" smtClean="0"/>
              <a:t>39</a:t>
            </a:fld>
            <a:endParaRPr lang="de-DE"/>
          </a:p>
        </p:txBody>
      </p:sp>
    </p:spTree>
    <p:extLst>
      <p:ext uri="{BB962C8B-B14F-4D97-AF65-F5344CB8AC3E}">
        <p14:creationId xmlns:p14="http://schemas.microsoft.com/office/powerpoint/2010/main" val="30298646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elfolie_TUD">
    <p:spTree>
      <p:nvGrpSpPr>
        <p:cNvPr id="1" name=""/>
        <p:cNvGrpSpPr/>
        <p:nvPr/>
      </p:nvGrpSpPr>
      <p:grpSpPr>
        <a:xfrm>
          <a:off x="0" y="0"/>
          <a:ext cx="0" cy="0"/>
          <a:chOff x="0" y="0"/>
          <a:chExt cx="0" cy="0"/>
        </a:xfrm>
      </p:grpSpPr>
      <p:sp>
        <p:nvSpPr>
          <p:cNvPr id="13" name="Rechteck 12"/>
          <p:cNvSpPr/>
          <p:nvPr/>
        </p:nvSpPr>
        <p:spPr>
          <a:xfrm>
            <a:off x="0" y="1025526"/>
            <a:ext cx="12192000" cy="583247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Untertitel 2"/>
          <p:cNvSpPr>
            <a:spLocks noGrp="1"/>
          </p:cNvSpPr>
          <p:nvPr>
            <p:ph type="subTitle" idx="1" hasCustomPrompt="1"/>
          </p:nvPr>
        </p:nvSpPr>
        <p:spPr>
          <a:xfrm>
            <a:off x="874714" y="4494775"/>
            <a:ext cx="10438871" cy="1334525"/>
          </a:xfrm>
        </p:spPr>
        <p:txBody>
          <a:bodyPr/>
          <a:lstStyle>
            <a:lvl1pPr marL="0" indent="0" algn="l">
              <a:buNone/>
              <a:defRPr>
                <a:solidFill>
                  <a:schemeClr val="bg1">
                    <a:alpha val="80000"/>
                  </a:schemeClr>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smtClean="0"/>
              <a:t>Formatvorlage des Untertitelmasters durch Klicken bearbeiten</a:t>
            </a:r>
            <a:br>
              <a:rPr lang="de-DE" dirty="0" smtClean="0"/>
            </a:br>
            <a:r>
              <a:rPr lang="de-DE" dirty="0" smtClean="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1">
                    <a:alpha val="80000"/>
                  </a:schemeClr>
                </a:solidFill>
              </a:defRPr>
            </a:lvl1pPr>
          </a:lstStyle>
          <a:p>
            <a:pPr lvl="0"/>
            <a:r>
              <a:rPr lang="de-DE" dirty="0" smtClean="0"/>
              <a:t>Vorname Name</a:t>
            </a:r>
            <a:br>
              <a:rPr lang="de-DE" dirty="0" smtClean="0"/>
            </a:br>
            <a:r>
              <a:rPr lang="de-DE" dirty="0" smtClean="0"/>
              <a:t>Struktureinheit  der TU Dresden</a:t>
            </a:r>
            <a:endParaRPr lang="de-DE" dirty="0"/>
          </a:p>
        </p:txBody>
      </p:sp>
      <p:sp>
        <p:nvSpPr>
          <p:cNvPr id="4" name="Rechteck 3"/>
          <p:cNvSpPr/>
          <p:nvPr/>
        </p:nvSpPr>
        <p:spPr>
          <a:xfrm>
            <a:off x="0" y="1025525"/>
            <a:ext cx="12192000" cy="17145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1"/>
          <p:cNvSpPr>
            <a:spLocks noGrp="1"/>
          </p:cNvSpPr>
          <p:nvPr>
            <p:ph type="title" hasCustomPrompt="1"/>
          </p:nvPr>
        </p:nvSpPr>
        <p:spPr>
          <a:xfrm>
            <a:off x="874713" y="3392203"/>
            <a:ext cx="10438873" cy="972108"/>
          </a:xfrm>
          <a:ln>
            <a:noFill/>
          </a:ln>
        </p:spPr>
        <p:txBody>
          <a:bodyPr/>
          <a:lstStyle>
            <a:lvl1pPr>
              <a:defRPr sz="3200" b="1">
                <a:solidFill>
                  <a:schemeClr val="bg1"/>
                </a:solidFill>
              </a:defRPr>
            </a:lvl1pPr>
          </a:lstStyle>
          <a:p>
            <a:r>
              <a:rPr lang="de-DE" dirty="0" smtClean="0"/>
              <a:t>Titelmasterformat</a:t>
            </a:r>
            <a:br>
              <a:rPr lang="de-DE" dirty="0" smtClean="0"/>
            </a:br>
            <a:r>
              <a:rPr lang="de-DE" dirty="0" smtClean="0"/>
              <a:t>durch Klicken bearbeiten</a:t>
            </a:r>
            <a:endParaRPr lang="de-DE" dirty="0"/>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4958" y="206589"/>
            <a:ext cx="799471" cy="799471"/>
          </a:xfrm>
          <a:prstGeom prst="rect">
            <a:avLst/>
          </a:prstGeom>
        </p:spPr>
      </p:pic>
    </p:spTree>
    <p:extLst>
      <p:ext uri="{BB962C8B-B14F-4D97-AF65-F5344CB8AC3E}">
        <p14:creationId xmlns:p14="http://schemas.microsoft.com/office/powerpoint/2010/main" val="31289851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smtClean="0"/>
              <a:t>Titelmasterformat durch Klicken bearbeiten</a:t>
            </a:r>
            <a:endParaRPr lang="de-DE" dirty="0"/>
          </a:p>
        </p:txBody>
      </p:sp>
      <p:sp>
        <p:nvSpPr>
          <p:cNvPr id="7" name="Bildplatzhalter 6"/>
          <p:cNvSpPr>
            <a:spLocks noGrp="1"/>
          </p:cNvSpPr>
          <p:nvPr>
            <p:ph type="pic" sz="quarter" idx="10"/>
          </p:nvPr>
        </p:nvSpPr>
        <p:spPr>
          <a:xfrm>
            <a:off x="0" y="1030288"/>
            <a:ext cx="12192000" cy="5099050"/>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142440135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6"/>
            <a:ext cx="12192000" cy="6129331"/>
          </a:xfrm>
        </p:spPr>
        <p:txBody>
          <a:bodyPr/>
          <a:lstStyle/>
          <a:p>
            <a:r>
              <a:rPr lang="de-DE" smtClean="0"/>
              <a:t>Bild durch Klicken auf Symbol hinzufügen</a:t>
            </a:r>
            <a:endParaRPr lang="de-DE"/>
          </a:p>
        </p:txBody>
      </p:sp>
    </p:spTree>
    <p:extLst>
      <p:ext uri="{BB962C8B-B14F-4D97-AF65-F5344CB8AC3E}">
        <p14:creationId xmlns:p14="http://schemas.microsoft.com/office/powerpoint/2010/main" val="421071392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335699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folie_TUD">
    <p:spTree>
      <p:nvGrpSpPr>
        <p:cNvPr id="1" name=""/>
        <p:cNvGrpSpPr/>
        <p:nvPr/>
      </p:nvGrpSpPr>
      <p:grpSpPr>
        <a:xfrm>
          <a:off x="0" y="0"/>
          <a:ext cx="0" cy="0"/>
          <a:chOff x="0" y="0"/>
          <a:chExt cx="0" cy="0"/>
        </a:xfrm>
      </p:grpSpPr>
      <p:sp>
        <p:nvSpPr>
          <p:cNvPr id="3" name="Untertitel 2"/>
          <p:cNvSpPr>
            <a:spLocks noGrp="1"/>
          </p:cNvSpPr>
          <p:nvPr>
            <p:ph type="subTitle" idx="1" hasCustomPrompt="1"/>
          </p:nvPr>
        </p:nvSpPr>
        <p:spPr>
          <a:xfrm>
            <a:off x="874712" y="4494775"/>
            <a:ext cx="10438873" cy="1334525"/>
          </a:xfrm>
        </p:spPr>
        <p:txBody>
          <a:bodyPr/>
          <a:lstStyle>
            <a:lvl1pPr marL="0" indent="0" algn="l">
              <a:buNone/>
              <a:defRPr>
                <a:solidFill>
                  <a:schemeClr val="bg2"/>
                </a:solidFill>
              </a:defRPr>
            </a:lvl1pPr>
            <a:lvl2pPr marL="457135" indent="0" algn="ctr">
              <a:buNone/>
              <a:defRPr>
                <a:solidFill>
                  <a:schemeClr val="tx1">
                    <a:tint val="75000"/>
                  </a:schemeClr>
                </a:solidFill>
              </a:defRPr>
            </a:lvl2pPr>
            <a:lvl3pPr marL="914269" indent="0" algn="ctr">
              <a:buNone/>
              <a:defRPr>
                <a:solidFill>
                  <a:schemeClr val="tx1">
                    <a:tint val="75000"/>
                  </a:schemeClr>
                </a:solidFill>
              </a:defRPr>
            </a:lvl3pPr>
            <a:lvl4pPr marL="1371402" indent="0" algn="ctr">
              <a:buNone/>
              <a:defRPr>
                <a:solidFill>
                  <a:schemeClr val="tx1">
                    <a:tint val="75000"/>
                  </a:schemeClr>
                </a:solidFill>
              </a:defRPr>
            </a:lvl4pPr>
            <a:lvl5pPr marL="1828534" indent="0" algn="ctr">
              <a:buNone/>
              <a:defRPr>
                <a:solidFill>
                  <a:schemeClr val="tx1">
                    <a:tint val="75000"/>
                  </a:schemeClr>
                </a:solidFill>
              </a:defRPr>
            </a:lvl5pPr>
            <a:lvl6pPr marL="2285670" indent="0" algn="ctr">
              <a:buNone/>
              <a:defRPr>
                <a:solidFill>
                  <a:schemeClr val="tx1">
                    <a:tint val="75000"/>
                  </a:schemeClr>
                </a:solidFill>
              </a:defRPr>
            </a:lvl6pPr>
            <a:lvl7pPr marL="2742803" indent="0" algn="ctr">
              <a:buNone/>
              <a:defRPr>
                <a:solidFill>
                  <a:schemeClr val="tx1">
                    <a:tint val="75000"/>
                  </a:schemeClr>
                </a:solidFill>
              </a:defRPr>
            </a:lvl7pPr>
            <a:lvl8pPr marL="3199936" indent="0" algn="ctr">
              <a:buNone/>
              <a:defRPr>
                <a:solidFill>
                  <a:schemeClr val="tx1">
                    <a:tint val="75000"/>
                  </a:schemeClr>
                </a:solidFill>
              </a:defRPr>
            </a:lvl8pPr>
            <a:lvl9pPr marL="3657070" indent="0" algn="ctr">
              <a:buNone/>
              <a:defRPr>
                <a:solidFill>
                  <a:schemeClr val="tx1">
                    <a:tint val="75000"/>
                  </a:schemeClr>
                </a:solidFill>
              </a:defRPr>
            </a:lvl9pPr>
          </a:lstStyle>
          <a:p>
            <a:r>
              <a:rPr lang="de-DE" dirty="0" smtClean="0"/>
              <a:t>Formatvorlage des Untertitelmasters durch Klicken bearbeiten</a:t>
            </a:r>
            <a:br>
              <a:rPr lang="de-DE" dirty="0" smtClean="0"/>
            </a:br>
            <a:r>
              <a:rPr lang="de-DE" dirty="0" smtClean="0"/>
              <a:t>Ort oder Anlass des Vortrags // Samstag, 13. Januar 2018</a:t>
            </a:r>
          </a:p>
        </p:txBody>
      </p:sp>
      <p:sp>
        <p:nvSpPr>
          <p:cNvPr id="26" name="Textplatzhalter 25"/>
          <p:cNvSpPr>
            <a:spLocks noGrp="1"/>
          </p:cNvSpPr>
          <p:nvPr>
            <p:ph type="body" sz="quarter" idx="10" hasCustomPrompt="1"/>
          </p:nvPr>
        </p:nvSpPr>
        <p:spPr>
          <a:xfrm>
            <a:off x="874713" y="2420841"/>
            <a:ext cx="10438873" cy="828676"/>
          </a:xfrm>
          <a:ln>
            <a:noFill/>
          </a:ln>
        </p:spPr>
        <p:txBody>
          <a:bodyPr/>
          <a:lstStyle>
            <a:lvl1pPr>
              <a:spcBef>
                <a:spcPts val="0"/>
              </a:spcBef>
              <a:defRPr sz="1600">
                <a:solidFill>
                  <a:schemeClr val="bg2"/>
                </a:solidFill>
              </a:defRPr>
            </a:lvl1pPr>
          </a:lstStyle>
          <a:p>
            <a:pPr lvl="0"/>
            <a:r>
              <a:rPr lang="de-DE" dirty="0" smtClean="0"/>
              <a:t>Vorname Name</a:t>
            </a:r>
            <a:br>
              <a:rPr lang="de-DE" dirty="0" smtClean="0"/>
            </a:br>
            <a:r>
              <a:rPr lang="de-DE" dirty="0" smtClean="0"/>
              <a:t>Struktureinheit  der TU Dresden</a:t>
            </a:r>
            <a:endParaRPr lang="de-DE" dirty="0"/>
          </a:p>
        </p:txBody>
      </p:sp>
      <p:sp>
        <p:nvSpPr>
          <p:cNvPr id="2" name="Titel 1"/>
          <p:cNvSpPr>
            <a:spLocks noGrp="1"/>
          </p:cNvSpPr>
          <p:nvPr>
            <p:ph type="title" hasCustomPrompt="1"/>
          </p:nvPr>
        </p:nvSpPr>
        <p:spPr>
          <a:xfrm>
            <a:off x="874713" y="3392203"/>
            <a:ext cx="10438873" cy="972108"/>
          </a:xfrm>
          <a:ln>
            <a:noFill/>
          </a:ln>
        </p:spPr>
        <p:txBody>
          <a:bodyPr/>
          <a:lstStyle>
            <a:lvl1pPr>
              <a:defRPr sz="3200" b="1">
                <a:solidFill>
                  <a:schemeClr val="tx2"/>
                </a:solidFill>
              </a:defRPr>
            </a:lvl1pPr>
          </a:lstStyle>
          <a:p>
            <a:r>
              <a:rPr lang="de-DE" dirty="0" smtClean="0"/>
              <a:t>Titelmasterformat</a:t>
            </a:r>
            <a:br>
              <a:rPr lang="de-DE" dirty="0" smtClean="0"/>
            </a:br>
            <a:r>
              <a:rPr lang="de-DE" dirty="0" smtClean="0"/>
              <a:t>durch Klicken bearbeiten</a:t>
            </a:r>
            <a:endParaRPr lang="de-DE" dirty="0"/>
          </a:p>
        </p:txBody>
      </p:sp>
      <p:cxnSp>
        <p:nvCxnSpPr>
          <p:cNvPr id="8" name="Gerade Verbindung 14"/>
          <p:cNvCxnSpPr/>
          <p:nvPr/>
        </p:nvCxnSpPr>
        <p:spPr>
          <a:xfrm>
            <a:off x="0" y="102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Gerade Verbindung 14"/>
          <p:cNvCxnSpPr/>
          <p:nvPr/>
        </p:nvCxnSpPr>
        <p:spPr>
          <a:xfrm>
            <a:off x="0" y="1206000"/>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2731" y="328249"/>
            <a:ext cx="1218534" cy="554589"/>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04" y="349731"/>
            <a:ext cx="1764738" cy="513188"/>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6787" y="205807"/>
            <a:ext cx="799471" cy="799471"/>
          </a:xfrm>
          <a:prstGeom prst="rect">
            <a:avLst/>
          </a:prstGeom>
        </p:spPr>
      </p:pic>
    </p:spTree>
    <p:extLst>
      <p:ext uri="{BB962C8B-B14F-4D97-AF65-F5344CB8AC3E}">
        <p14:creationId xmlns:p14="http://schemas.microsoft.com/office/powerpoint/2010/main" val="39831645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6" name="Inhaltsplatzhalter 5"/>
          <p:cNvSpPr>
            <a:spLocks noGrp="1"/>
          </p:cNvSpPr>
          <p:nvPr>
            <p:ph sz="quarter" idx="10"/>
          </p:nvPr>
        </p:nvSpPr>
        <p:spPr>
          <a:xfrm>
            <a:off x="874711" y="1484313"/>
            <a:ext cx="10580688" cy="4344987"/>
          </a:xfrm>
        </p:spPr>
        <p:txBody>
          <a:bodyPr/>
          <a:lstStyle>
            <a:lvl1pPr>
              <a:spcBef>
                <a:spcPts val="1200"/>
              </a:spcBef>
              <a:defRPr/>
            </a:lvl1pPr>
            <a:lvl3pPr>
              <a:spcBef>
                <a:spcPts val="1200"/>
              </a:spcBef>
              <a:defRPr/>
            </a:lvl3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5189365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3" name="Rechteck 2"/>
          <p:cNvSpPr/>
          <p:nvPr/>
        </p:nvSpPr>
        <p:spPr>
          <a:xfrm>
            <a:off x="0" y="2"/>
            <a:ext cx="12192000" cy="6129336"/>
          </a:xfrm>
          <a:prstGeom prst="rect">
            <a:avLst/>
          </a:prstGeom>
          <a:gradFill>
            <a:gsLst>
              <a:gs pos="14000">
                <a:schemeClr val="tx2"/>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el 1"/>
          <p:cNvSpPr>
            <a:spLocks noGrp="1"/>
          </p:cNvSpPr>
          <p:nvPr>
            <p:ph type="title"/>
          </p:nvPr>
        </p:nvSpPr>
        <p:spPr>
          <a:xfrm>
            <a:off x="874712" y="3387259"/>
            <a:ext cx="10580687" cy="1198491"/>
          </a:xfrm>
        </p:spPr>
        <p:txBody>
          <a:bodyPr/>
          <a:lstStyle>
            <a:lvl1pPr>
              <a:defRPr sz="3200" b="1">
                <a:solidFill>
                  <a:schemeClr val="bg1"/>
                </a:solidFill>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59337874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5365749" y="1484313"/>
            <a:ext cx="6089649" cy="4344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Bildplatzhalter 7"/>
          <p:cNvSpPr>
            <a:spLocks noGrp="1"/>
          </p:cNvSpPr>
          <p:nvPr>
            <p:ph type="pic" sz="quarter" idx="13"/>
          </p:nvPr>
        </p:nvSpPr>
        <p:spPr>
          <a:xfrm>
            <a:off x="874711" y="1484313"/>
            <a:ext cx="4300539" cy="1332000"/>
          </a:xfrm>
        </p:spPr>
        <p:txBody>
          <a:bodyPr/>
          <a:lstStyle/>
          <a:p>
            <a:r>
              <a:rPr lang="de-DE" smtClean="0"/>
              <a:t>Bild durch Klicken auf Symbol hinzufügen</a:t>
            </a:r>
            <a:endParaRPr lang="de-DE" dirty="0"/>
          </a:p>
        </p:txBody>
      </p:sp>
      <p:sp>
        <p:nvSpPr>
          <p:cNvPr id="10" name="Bildplatzhalter 7"/>
          <p:cNvSpPr>
            <a:spLocks noGrp="1"/>
          </p:cNvSpPr>
          <p:nvPr>
            <p:ph type="pic" sz="quarter" idx="14"/>
          </p:nvPr>
        </p:nvSpPr>
        <p:spPr>
          <a:xfrm>
            <a:off x="874712" y="2943181"/>
            <a:ext cx="4300537" cy="1332000"/>
          </a:xfrm>
        </p:spPr>
        <p:txBody>
          <a:bodyPr/>
          <a:lstStyle/>
          <a:p>
            <a:r>
              <a:rPr lang="de-DE" smtClean="0"/>
              <a:t>Bild durch Klicken auf Symbol hinzufügen</a:t>
            </a:r>
            <a:endParaRPr lang="de-DE" dirty="0"/>
          </a:p>
        </p:txBody>
      </p:sp>
      <p:sp>
        <p:nvSpPr>
          <p:cNvPr id="11" name="Bildplatzhalter 7"/>
          <p:cNvSpPr>
            <a:spLocks noGrp="1"/>
          </p:cNvSpPr>
          <p:nvPr>
            <p:ph type="pic" sz="quarter" idx="15"/>
          </p:nvPr>
        </p:nvSpPr>
        <p:spPr>
          <a:xfrm>
            <a:off x="874710" y="4402050"/>
            <a:ext cx="4300537" cy="1427249"/>
          </a:xfrm>
        </p:spPr>
        <p:txBody>
          <a:bodyPr/>
          <a:lstStyle/>
          <a:p>
            <a:r>
              <a:rPr lang="de-DE" smtClean="0"/>
              <a:t>Bild durch Klicken auf Symbol hinzufügen</a:t>
            </a:r>
            <a:endParaRPr lang="de-DE" dirty="0"/>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6933860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9" name="Bildplatzhalter 7"/>
          <p:cNvSpPr>
            <a:spLocks noGrp="1"/>
          </p:cNvSpPr>
          <p:nvPr>
            <p:ph type="pic" sz="quarter" idx="13"/>
          </p:nvPr>
        </p:nvSpPr>
        <p:spPr>
          <a:xfrm>
            <a:off x="6267449" y="1484314"/>
            <a:ext cx="5187950" cy="4344985"/>
          </a:xfrm>
        </p:spPr>
        <p:txBody>
          <a:bodyPr/>
          <a:lstStyle/>
          <a:p>
            <a:r>
              <a:rPr lang="de-DE" smtClean="0"/>
              <a:t>Bild durch Klicken auf Symbol hinzufügen</a:t>
            </a:r>
            <a:endParaRPr lang="de-DE" dirty="0"/>
          </a:p>
        </p:txBody>
      </p:sp>
      <p:sp>
        <p:nvSpPr>
          <p:cNvPr id="7" name="Textplatzhalter 6"/>
          <p:cNvSpPr>
            <a:spLocks noGrp="1"/>
          </p:cNvSpPr>
          <p:nvPr>
            <p:ph type="body" sz="quarter" idx="14"/>
          </p:nvPr>
        </p:nvSpPr>
        <p:spPr>
          <a:xfrm>
            <a:off x="874713" y="1484314"/>
            <a:ext cx="5195887" cy="43449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3754682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smtClean="0"/>
              <a:t>Titelmasterformat durch Klicken bearbeiten</a:t>
            </a:r>
            <a:endParaRPr lang="de-DE"/>
          </a:p>
        </p:txBody>
      </p:sp>
      <p:sp>
        <p:nvSpPr>
          <p:cNvPr id="6" name="Textplatzhalter 5"/>
          <p:cNvSpPr>
            <a:spLocks noGrp="1"/>
          </p:cNvSpPr>
          <p:nvPr>
            <p:ph type="body" sz="quarter" idx="10"/>
          </p:nvPr>
        </p:nvSpPr>
        <p:spPr>
          <a:xfrm>
            <a:off x="874713" y="1484314"/>
            <a:ext cx="5195887" cy="43449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7"/>
          <p:cNvSpPr>
            <a:spLocks noGrp="1"/>
          </p:cNvSpPr>
          <p:nvPr>
            <p:ph type="body" sz="quarter" idx="11"/>
          </p:nvPr>
        </p:nvSpPr>
        <p:spPr>
          <a:xfrm>
            <a:off x="6267449" y="1484315"/>
            <a:ext cx="5187950" cy="43449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6822938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5"/>
            <a:ext cx="10580687" cy="684213"/>
          </a:xfrm>
        </p:spPr>
        <p:txBody>
          <a:bodyPr/>
          <a:lstStyle/>
          <a:p>
            <a:r>
              <a:rPr lang="de-DE" smtClean="0"/>
              <a:t>Titelmasterformat durch Klicken bearbeiten</a:t>
            </a:r>
            <a:endParaRPr lang="de-DE" dirty="0"/>
          </a:p>
        </p:txBody>
      </p:sp>
      <p:sp>
        <p:nvSpPr>
          <p:cNvPr id="6" name="Textplatzhalter 5"/>
          <p:cNvSpPr>
            <a:spLocks noGrp="1"/>
          </p:cNvSpPr>
          <p:nvPr>
            <p:ph type="body" sz="quarter" idx="10"/>
          </p:nvPr>
        </p:nvSpPr>
        <p:spPr>
          <a:xfrm>
            <a:off x="874712" y="1484314"/>
            <a:ext cx="3399576" cy="434498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Textplatzhalter 7"/>
          <p:cNvSpPr>
            <a:spLocks noGrp="1"/>
          </p:cNvSpPr>
          <p:nvPr>
            <p:ph type="body" sz="quarter" idx="11"/>
          </p:nvPr>
        </p:nvSpPr>
        <p:spPr>
          <a:xfrm>
            <a:off x="8070849" y="1484315"/>
            <a:ext cx="3384550" cy="43449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9" name="Textplatzhalter 5"/>
          <p:cNvSpPr>
            <a:spLocks noGrp="1"/>
          </p:cNvSpPr>
          <p:nvPr>
            <p:ph type="body" sz="quarter" idx="12"/>
          </p:nvPr>
        </p:nvSpPr>
        <p:spPr>
          <a:xfrm>
            <a:off x="4457700" y="1484315"/>
            <a:ext cx="3416300" cy="4344984"/>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04346997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74712" y="346076"/>
            <a:ext cx="10580687" cy="509588"/>
          </a:xfrm>
        </p:spPr>
        <p:txBody>
          <a:bodyPr/>
          <a:lstStyle/>
          <a:p>
            <a:r>
              <a:rPr lang="de-DE" smtClean="0"/>
              <a:t>Titelmasterformat durch Klicken bearbeiten</a:t>
            </a:r>
            <a:endParaRPr lang="de-DE" dirty="0"/>
          </a:p>
        </p:txBody>
      </p:sp>
    </p:spTree>
    <p:extLst>
      <p:ext uri="{BB962C8B-B14F-4D97-AF65-F5344CB8AC3E}">
        <p14:creationId xmlns:p14="http://schemas.microsoft.com/office/powerpoint/2010/main" val="35944088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74712" y="346075"/>
            <a:ext cx="10580687" cy="684213"/>
          </a:xfrm>
          <a:prstGeom prst="rect">
            <a:avLst/>
          </a:prstGeom>
          <a:ln>
            <a:noFill/>
          </a:ln>
        </p:spPr>
        <p:txBody>
          <a:bodyPr vert="horz" lIns="0" tIns="0" rIns="0" bIns="0" rtlCol="0" anchor="t" anchorCtr="0">
            <a:noAutofit/>
          </a:bodyPr>
          <a:lstStyle/>
          <a:p>
            <a:r>
              <a:rPr lang="de-DE" dirty="0" smtClean="0"/>
              <a:t>Das ist eine Überschrift</a:t>
            </a:r>
            <a:br>
              <a:rPr lang="de-DE" dirty="0" smtClean="0"/>
            </a:br>
            <a:r>
              <a:rPr lang="de-DE" dirty="0" smtClean="0"/>
              <a:t>in zwei Zeilen</a:t>
            </a:r>
            <a:endParaRPr lang="de-DE" dirty="0"/>
          </a:p>
        </p:txBody>
      </p:sp>
      <p:sp>
        <p:nvSpPr>
          <p:cNvPr id="3" name="Textplatzhalter 2"/>
          <p:cNvSpPr>
            <a:spLocks noGrp="1"/>
          </p:cNvSpPr>
          <p:nvPr>
            <p:ph type="body" idx="1"/>
          </p:nvPr>
        </p:nvSpPr>
        <p:spPr>
          <a:xfrm>
            <a:off x="874712" y="1481138"/>
            <a:ext cx="10580687" cy="4360861"/>
          </a:xfrm>
          <a:prstGeom prst="rect">
            <a:avLst/>
          </a:prstGeom>
          <a:ln>
            <a:noFill/>
          </a:ln>
        </p:spPr>
        <p:txBody>
          <a:bodyPr vert="horz" lIns="0" tIns="0" rIns="0" bIns="0" rtlCol="0">
            <a:noAutofit/>
          </a:bodyPr>
          <a:lstStyle/>
          <a:p>
            <a:pPr lvl="0"/>
            <a:r>
              <a:rPr lang="de-DE" dirty="0" smtClean="0"/>
              <a:t>Erste Textebene (16pt)</a:t>
            </a:r>
          </a:p>
          <a:p>
            <a:pPr lvl="1"/>
            <a:r>
              <a:rPr lang="de-DE" dirty="0" smtClean="0"/>
              <a:t>Zweite Textebene für Aufzählungen</a:t>
            </a:r>
          </a:p>
          <a:p>
            <a:pPr lvl="2"/>
            <a:r>
              <a:rPr lang="de-DE" dirty="0" smtClean="0"/>
              <a:t>Dritte Textebene bei viel Text (14pt)</a:t>
            </a:r>
          </a:p>
          <a:p>
            <a:pPr lvl="3"/>
            <a:r>
              <a:rPr lang="de-DE" dirty="0" smtClean="0"/>
              <a:t>Vierte Textebene für Aufzählungen bei viel Text</a:t>
            </a:r>
          </a:p>
          <a:p>
            <a:pPr lvl="4"/>
            <a:r>
              <a:rPr lang="de-DE" dirty="0" smtClean="0"/>
              <a:t>Fünfte Ebene</a:t>
            </a:r>
          </a:p>
          <a:p>
            <a:pPr lvl="5"/>
            <a:r>
              <a:rPr lang="de-DE" dirty="0" smtClean="0"/>
              <a:t>Zwischenseite</a:t>
            </a:r>
          </a:p>
          <a:p>
            <a:pPr lvl="6"/>
            <a:r>
              <a:rPr lang="de-DE" dirty="0" smtClean="0"/>
              <a:t>Für den nächsten Präsentationsabschnitt</a:t>
            </a:r>
            <a:endParaRPr lang="de-DE" dirty="0"/>
          </a:p>
        </p:txBody>
      </p:sp>
      <p:sp>
        <p:nvSpPr>
          <p:cNvPr id="4" name="Textfeld 3"/>
          <p:cNvSpPr txBox="1"/>
          <p:nvPr/>
        </p:nvSpPr>
        <p:spPr>
          <a:xfrm>
            <a:off x="3575050" y="6319797"/>
            <a:ext cx="5187950" cy="369332"/>
          </a:xfrm>
          <a:prstGeom prst="rect">
            <a:avLst/>
          </a:prstGeom>
          <a:noFill/>
        </p:spPr>
        <p:txBody>
          <a:bodyPr wrap="square" lIns="0" tIns="0" rIns="0" bIns="0" rtlCol="0" anchor="b">
            <a:spAutoFit/>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smtClean="0">
                <a:solidFill>
                  <a:schemeClr val="bg2"/>
                </a:solidFill>
              </a:rPr>
              <a:t>Zentrum für Internationale Studien (ZIS)</a:t>
            </a:r>
          </a:p>
          <a:p>
            <a:pPr marL="0" marR="0" lvl="0" indent="0" algn="l" defTabSz="914269" rtl="0" eaLnBrk="1" fontAlgn="auto" latinLnBrk="0" hangingPunct="1">
              <a:lnSpc>
                <a:spcPct val="100000"/>
              </a:lnSpc>
              <a:spcBef>
                <a:spcPts val="0"/>
              </a:spcBef>
              <a:spcAft>
                <a:spcPts val="0"/>
              </a:spcAft>
              <a:buClrTx/>
              <a:buSzTx/>
              <a:buFontTx/>
              <a:buNone/>
              <a:tabLst/>
              <a:defRPr/>
            </a:pPr>
            <a:r>
              <a:rPr lang="de-DE" sz="800"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t>Einführungsveranstaltung im Studiengang</a:t>
            </a:r>
            <a:r>
              <a:rPr lang="de-DE" sz="8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t> „Internationale Beziehungen“ (BA)</a:t>
            </a:r>
            <a:br>
              <a:rPr lang="de-DE" sz="8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br>
            <a:r>
              <a:rPr lang="de-DE" sz="800" baseline="0" dirty="0" smtClean="0">
                <a:solidFill>
                  <a:schemeClr val="bg2"/>
                </a:solidFill>
                <a:latin typeface="Open Sans" panose="020B0606030504020204" pitchFamily="34" charset="0"/>
                <a:ea typeface="Open Sans" panose="020B0606030504020204" pitchFamily="34" charset="0"/>
                <a:cs typeface="Open Sans" panose="020B0606030504020204" pitchFamily="34" charset="0"/>
              </a:rPr>
              <a:t>Oktober 2020</a:t>
            </a:r>
            <a:endParaRPr lang="de-DE" sz="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Gerade Verbindung 14"/>
          <p:cNvCxnSpPr/>
          <p:nvPr/>
        </p:nvCxnSpPr>
        <p:spPr>
          <a:xfrm>
            <a:off x="0" y="6123216"/>
            <a:ext cx="121920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6293" y="6336706"/>
            <a:ext cx="1115691" cy="324444"/>
          </a:xfrm>
          <a:prstGeom prst="rect">
            <a:avLst/>
          </a:prstGeom>
        </p:spPr>
      </p:pic>
      <p:pic>
        <p:nvPicPr>
          <p:cNvPr id="11" name="Grafik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55399" y="6201157"/>
            <a:ext cx="595542" cy="595542"/>
          </a:xfrm>
          <a:prstGeom prst="rect">
            <a:avLst/>
          </a:prstGeom>
        </p:spPr>
      </p:pic>
    </p:spTree>
    <p:extLst>
      <p:ext uri="{BB962C8B-B14F-4D97-AF65-F5344CB8AC3E}">
        <p14:creationId xmlns:p14="http://schemas.microsoft.com/office/powerpoint/2010/main" val="4062663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269" rtl="0" eaLnBrk="1" latinLnBrk="0" hangingPunct="1">
        <a:spcBef>
          <a:spcPct val="0"/>
        </a:spcBef>
        <a:buNone/>
        <a:defRPr sz="2400" b="1" kern="1200" baseline="0">
          <a:solidFill>
            <a:schemeClr val="tx2"/>
          </a:solidFill>
          <a:latin typeface="Open Sans" panose="020B0606030504020204" pitchFamily="34" charset="0"/>
          <a:ea typeface="+mj-ea"/>
          <a:cs typeface="+mj-cs"/>
        </a:defRPr>
      </a:lvl1pPr>
    </p:titleStyle>
    <p:bodyStyle>
      <a:lvl1pPr marL="0" indent="0" algn="l" defTabSz="914269" rtl="0" eaLnBrk="1" latinLnBrk="0" hangingPunct="1">
        <a:spcBef>
          <a:spcPts val="600"/>
        </a:spcBef>
        <a:buFont typeface="Arial" panose="020B0604020202020204" pitchFamily="34" charset="0"/>
        <a:buNone/>
        <a:defRPr sz="1600" kern="1200">
          <a:solidFill>
            <a:schemeClr val="tx2"/>
          </a:solidFill>
          <a:latin typeface="Open Sans" panose="020B0606030504020204" pitchFamily="34" charset="0"/>
          <a:ea typeface="+mn-ea"/>
          <a:cs typeface="+mn-cs"/>
        </a:defRPr>
      </a:lvl1pPr>
      <a:lvl2pPr marL="395942" indent="-323953" algn="l" defTabSz="914269" rtl="0" eaLnBrk="1" latinLnBrk="0" hangingPunct="1">
        <a:spcBef>
          <a:spcPts val="300"/>
        </a:spcBef>
        <a:buFont typeface="Open Sans" panose="020B0606030504020204" pitchFamily="34" charset="0"/>
        <a:buChar char="—"/>
        <a:defRPr sz="1600" kern="1200">
          <a:solidFill>
            <a:schemeClr val="tx2"/>
          </a:solidFill>
          <a:latin typeface="Open Sans" panose="020B0606030504020204" pitchFamily="34" charset="0"/>
          <a:ea typeface="+mn-ea"/>
          <a:cs typeface="+mn-cs"/>
        </a:defRPr>
      </a:lvl2pPr>
      <a:lvl3pPr marL="0" indent="0" algn="l" defTabSz="914269" rtl="0" eaLnBrk="1" latinLnBrk="0" hangingPunct="1">
        <a:spcBef>
          <a:spcPts val="600"/>
        </a:spcBef>
        <a:buFont typeface="Arial" panose="020B0604020202020204" pitchFamily="34" charset="0"/>
        <a:buNone/>
        <a:defRPr sz="1400" kern="1200">
          <a:solidFill>
            <a:schemeClr val="tx2"/>
          </a:solidFill>
          <a:latin typeface="Open Sans" panose="020B0606030504020204" pitchFamily="34" charset="0"/>
          <a:ea typeface="+mn-ea"/>
          <a:cs typeface="+mn-cs"/>
        </a:defRPr>
      </a:lvl3pPr>
      <a:lvl4pPr marL="395942" indent="-215969" algn="l" defTabSz="914269" rtl="0" eaLnBrk="1" latinLnBrk="0" hangingPunct="1">
        <a:spcBef>
          <a:spcPts val="300"/>
        </a:spcBef>
        <a:buFont typeface="Symbol" panose="05050102010706020507" pitchFamily="18" charset="2"/>
        <a:buChar char="-"/>
        <a:defRPr sz="1400" kern="1200">
          <a:solidFill>
            <a:schemeClr val="tx2"/>
          </a:solidFill>
          <a:latin typeface="Open Sans" panose="020B0606030504020204" pitchFamily="34" charset="0"/>
          <a:ea typeface="+mn-ea"/>
          <a:cs typeface="+mn-cs"/>
        </a:defRPr>
      </a:lvl4pPr>
      <a:lvl5pPr marL="575916" indent="-179362" algn="l" defTabSz="914269" rtl="0" eaLnBrk="1" latinLnBrk="0" hangingPunct="1">
        <a:spcBef>
          <a:spcPts val="300"/>
        </a:spcBef>
        <a:buFont typeface="Symbol" panose="05050102010706020507" pitchFamily="18" charset="2"/>
        <a:buChar char="-"/>
        <a:defRPr sz="1400" kern="1200" baseline="0">
          <a:solidFill>
            <a:schemeClr val="tx2"/>
          </a:solidFill>
          <a:latin typeface="Open Sans" panose="020B0606030504020204" pitchFamily="34" charset="0"/>
          <a:ea typeface="+mn-ea"/>
          <a:cs typeface="+mn-cs"/>
        </a:defRPr>
      </a:lvl5pPr>
      <a:lvl6pPr marL="358723" indent="0" algn="l" defTabSz="914269" rtl="0" eaLnBrk="1" latinLnBrk="0" hangingPunct="1">
        <a:spcBef>
          <a:spcPts val="0"/>
        </a:spcBef>
        <a:buFont typeface="Arial" panose="020B0604020202020204" pitchFamily="34" charset="0"/>
        <a:buNone/>
        <a:defRPr sz="3200" b="1" kern="1200">
          <a:solidFill>
            <a:schemeClr val="bg1"/>
          </a:solidFill>
          <a:latin typeface="+mn-lt"/>
          <a:ea typeface="+mn-ea"/>
          <a:cs typeface="+mn-cs"/>
        </a:defRPr>
      </a:lvl6pPr>
      <a:lvl7pPr marL="358723" indent="0" algn="l" defTabSz="914269" rtl="0" eaLnBrk="1" latinLnBrk="0" hangingPunct="1">
        <a:spcBef>
          <a:spcPts val="0"/>
        </a:spcBef>
        <a:buFont typeface="Arial" panose="020B0604020202020204" pitchFamily="34" charset="0"/>
        <a:buNone/>
        <a:defRPr sz="3200" kern="1200">
          <a:solidFill>
            <a:schemeClr val="bg1"/>
          </a:solidFill>
          <a:latin typeface="+mn-lt"/>
          <a:ea typeface="+mn-ea"/>
          <a:cs typeface="+mn-cs"/>
        </a:defRPr>
      </a:lvl7pPr>
      <a:lvl8pPr marL="3428502"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35" indent="-228566" algn="l" defTabSz="91426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269" rtl="0" eaLnBrk="1" latinLnBrk="0" hangingPunct="1">
        <a:defRPr sz="1800" kern="1200">
          <a:solidFill>
            <a:schemeClr val="tx1"/>
          </a:solidFill>
          <a:latin typeface="+mn-lt"/>
          <a:ea typeface="+mn-ea"/>
          <a:cs typeface="+mn-cs"/>
        </a:defRPr>
      </a:lvl1pPr>
      <a:lvl2pPr marL="457135" algn="l" defTabSz="914269" rtl="0" eaLnBrk="1" latinLnBrk="0" hangingPunct="1">
        <a:defRPr sz="1800" kern="1200">
          <a:solidFill>
            <a:schemeClr val="tx1"/>
          </a:solidFill>
          <a:latin typeface="+mn-lt"/>
          <a:ea typeface="+mn-ea"/>
          <a:cs typeface="+mn-cs"/>
        </a:defRPr>
      </a:lvl2pPr>
      <a:lvl3pPr marL="914269" algn="l" defTabSz="914269" rtl="0" eaLnBrk="1" latinLnBrk="0" hangingPunct="1">
        <a:defRPr sz="1800" kern="1200">
          <a:solidFill>
            <a:schemeClr val="tx1"/>
          </a:solidFill>
          <a:latin typeface="+mn-lt"/>
          <a:ea typeface="+mn-ea"/>
          <a:cs typeface="+mn-cs"/>
        </a:defRPr>
      </a:lvl3pPr>
      <a:lvl4pPr marL="1371402" algn="l" defTabSz="914269" rtl="0" eaLnBrk="1" latinLnBrk="0" hangingPunct="1">
        <a:defRPr sz="1800" kern="1200">
          <a:solidFill>
            <a:schemeClr val="tx1"/>
          </a:solidFill>
          <a:latin typeface="+mn-lt"/>
          <a:ea typeface="+mn-ea"/>
          <a:cs typeface="+mn-cs"/>
        </a:defRPr>
      </a:lvl4pPr>
      <a:lvl5pPr marL="1828534" algn="l" defTabSz="914269" rtl="0" eaLnBrk="1" latinLnBrk="0" hangingPunct="1">
        <a:defRPr sz="1800" kern="1200">
          <a:solidFill>
            <a:schemeClr val="tx1"/>
          </a:solidFill>
          <a:latin typeface="+mn-lt"/>
          <a:ea typeface="+mn-ea"/>
          <a:cs typeface="+mn-cs"/>
        </a:defRPr>
      </a:lvl5pPr>
      <a:lvl6pPr marL="2285670" algn="l" defTabSz="914269" rtl="0" eaLnBrk="1" latinLnBrk="0" hangingPunct="1">
        <a:defRPr sz="1800" kern="1200">
          <a:solidFill>
            <a:schemeClr val="tx1"/>
          </a:solidFill>
          <a:latin typeface="+mn-lt"/>
          <a:ea typeface="+mn-ea"/>
          <a:cs typeface="+mn-cs"/>
        </a:defRPr>
      </a:lvl6pPr>
      <a:lvl7pPr marL="2742803" algn="l" defTabSz="914269" rtl="0" eaLnBrk="1" latinLnBrk="0" hangingPunct="1">
        <a:defRPr sz="1800" kern="1200">
          <a:solidFill>
            <a:schemeClr val="tx1"/>
          </a:solidFill>
          <a:latin typeface="+mn-lt"/>
          <a:ea typeface="+mn-ea"/>
          <a:cs typeface="+mn-cs"/>
        </a:defRPr>
      </a:lvl7pPr>
      <a:lvl8pPr marL="3199936" algn="l" defTabSz="914269" rtl="0" eaLnBrk="1" latinLnBrk="0" hangingPunct="1">
        <a:defRPr sz="1800" kern="1200">
          <a:solidFill>
            <a:schemeClr val="tx1"/>
          </a:solidFill>
          <a:latin typeface="+mn-lt"/>
          <a:ea typeface="+mn-ea"/>
          <a:cs typeface="+mn-cs"/>
        </a:defRPr>
      </a:lvl8pPr>
      <a:lvl9pPr marL="3657070" algn="l" defTabSz="91426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992">
          <p15:clr>
            <a:srgbClr val="F26B43"/>
          </p15:clr>
        </p15:guide>
        <p15:guide id="2" pos="1120">
          <p15:clr>
            <a:srgbClr val="F26B43"/>
          </p15:clr>
        </p15:guide>
        <p15:guide id="3" pos="1676">
          <p15:clr>
            <a:srgbClr val="F26B43"/>
          </p15:clr>
        </p15:guide>
        <p15:guide id="4" pos="1556">
          <p15:clr>
            <a:srgbClr val="F26B43"/>
          </p15:clr>
        </p15:guide>
        <p15:guide id="5" pos="2252">
          <p15:clr>
            <a:srgbClr val="F26B43"/>
          </p15:clr>
        </p15:guide>
        <p15:guide id="6" pos="2128">
          <p15:clr>
            <a:srgbClr val="F26B43"/>
          </p15:clr>
        </p15:guide>
        <p15:guide id="7" pos="3824">
          <p15:clr>
            <a:srgbClr val="F26B43"/>
          </p15:clr>
        </p15:guide>
        <p15:guide id="8" pos="3948">
          <p15:clr>
            <a:srgbClr val="F26B43"/>
          </p15:clr>
        </p15:guide>
        <p15:guide id="9" pos="4384">
          <p15:clr>
            <a:srgbClr val="F26B43"/>
          </p15:clr>
        </p15:guide>
        <p15:guide id="10" pos="4508">
          <p15:clr>
            <a:srgbClr val="F26B43"/>
          </p15:clr>
        </p15:guide>
        <p15:guide id="11" pos="6780">
          <p15:clr>
            <a:srgbClr val="F26B43"/>
          </p15:clr>
        </p15:guide>
        <p15:guide id="12" pos="6656">
          <p15:clr>
            <a:srgbClr val="F26B43"/>
          </p15:clr>
        </p15:guide>
        <p15:guide id="13" pos="4960">
          <p15:clr>
            <a:srgbClr val="F26B43"/>
          </p15:clr>
        </p15:guide>
        <p15:guide id="14" pos="5084">
          <p15:clr>
            <a:srgbClr val="F26B43"/>
          </p15:clr>
        </p15:guide>
        <p15:guide id="15" orient="horz" pos="538">
          <p15:clr>
            <a:srgbClr val="F26B43"/>
          </p15:clr>
        </p15:guide>
        <p15:guide id="16" pos="551">
          <p15:clr>
            <a:srgbClr val="F26B43"/>
          </p15:clr>
        </p15:guide>
        <p15:guide id="17" pos="6092">
          <p15:clr>
            <a:srgbClr val="F26B43"/>
          </p15:clr>
        </p15:guide>
        <p15:guide id="18" pos="6216">
          <p15:clr>
            <a:srgbClr val="F26B43"/>
          </p15:clr>
        </p15:guide>
        <p15:guide id="19" pos="2692">
          <p15:clr>
            <a:srgbClr val="F26B43"/>
          </p15:clr>
        </p15:guide>
        <p15:guide id="20" pos="2808">
          <p15:clr>
            <a:srgbClr val="F26B43"/>
          </p15:clr>
        </p15:guide>
        <p15:guide id="21" pos="3260">
          <p15:clr>
            <a:srgbClr val="F26B43"/>
          </p15:clr>
        </p15:guide>
        <p15:guide id="22" pos="3380">
          <p15:clr>
            <a:srgbClr val="F26B43"/>
          </p15:clr>
        </p15:guide>
        <p15:guide id="23" pos="5520">
          <p15:clr>
            <a:srgbClr val="F26B43"/>
          </p15:clr>
        </p15:guide>
        <p15:guide id="24" orient="horz" pos="933">
          <p15:clr>
            <a:srgbClr val="F26B43"/>
          </p15:clr>
        </p15:guide>
        <p15:guide id="25" orient="horz" pos="759">
          <p15:clr>
            <a:srgbClr val="F26B43"/>
          </p15:clr>
        </p15:guide>
        <p15:guide id="26" orient="horz" pos="218">
          <p15:clr>
            <a:srgbClr val="F26B43"/>
          </p15:clr>
        </p15:guide>
        <p15:guide id="27" orient="horz" pos="3680">
          <p15:clr>
            <a:srgbClr val="F26B43"/>
          </p15:clr>
        </p15:guide>
        <p15:guide id="28" orient="horz" pos="3861">
          <p15:clr>
            <a:srgbClr val="F26B43"/>
          </p15:clr>
        </p15:guide>
        <p15:guide id="29" orient="horz" pos="2130">
          <p15:clr>
            <a:srgbClr val="F26B43"/>
          </p15:clr>
        </p15:guide>
        <p15:guide id="30" pos="5648">
          <p15:clr>
            <a:srgbClr val="F26B43"/>
          </p15:clr>
        </p15:guide>
        <p15:guide id="31" orient="horz" pos="649">
          <p15:clr>
            <a:srgbClr val="F26B43"/>
          </p15:clr>
        </p15:guide>
        <p15:guide id="32" pos="7216">
          <p15:clr>
            <a:srgbClr val="F26B43"/>
          </p15:clr>
        </p15:guide>
        <p15:guide id="33" orient="horz" pos="3988">
          <p15:clr>
            <a:srgbClr val="F26B43"/>
          </p15:clr>
        </p15:guide>
        <p15:guide id="34" orient="horz" pos="4196">
          <p15:clr>
            <a:srgbClr val="F26B43"/>
          </p15:clr>
        </p15:guide>
        <p15:guide id="35" pos="318">
          <p15:clr>
            <a:srgbClr val="F26B43"/>
          </p15:clr>
        </p15:guide>
        <p15:guide id="36" orient="horz" pos="41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u-dresden.de/zis/die-einrichtung/gremien"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mailto:Anke.Born@tu-dresden.d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https://lskonline.tu-dresden.de/lskonline/de/102.0.1"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hyperlink" Target="mailto:tudias.studienorganisation@mailbox.tu-dresden.de"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g"/><Relationship Id="rId7" Type="http://schemas.openxmlformats.org/officeDocument/2006/relationships/image" Target="../media/image49.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hyperlink" Target="https://www.facebook.com/TUDresden"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tu-dresden.de/tu-dresden/organisation/bereiche-fakultaeten" TargetMode="External"/><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r>
              <a:rPr lang="de-DE" dirty="0" smtClean="0"/>
              <a:t>Zentrum für Internationale Studien (ZIS)</a:t>
            </a:r>
          </a:p>
          <a:p>
            <a:r>
              <a:rPr lang="de-DE" dirty="0" smtClean="0"/>
              <a:t>Wintersemester 2020/21</a:t>
            </a:r>
          </a:p>
          <a:p>
            <a:r>
              <a:rPr lang="de-DE" dirty="0" smtClean="0"/>
              <a:t>Dipl.-Pol. Stefan Robel und ZIS-Team</a:t>
            </a:r>
            <a:endParaRPr lang="de-DE" dirty="0"/>
          </a:p>
        </p:txBody>
      </p:sp>
      <p:sp>
        <p:nvSpPr>
          <p:cNvPr id="4" name="Titel 3"/>
          <p:cNvSpPr>
            <a:spLocks noGrp="1"/>
          </p:cNvSpPr>
          <p:nvPr>
            <p:ph type="title"/>
          </p:nvPr>
        </p:nvSpPr>
        <p:spPr>
          <a:xfrm>
            <a:off x="874713" y="3392203"/>
            <a:ext cx="10438873" cy="1528140"/>
          </a:xfrm>
        </p:spPr>
        <p:txBody>
          <a:bodyPr/>
          <a:lstStyle/>
          <a:p>
            <a:r>
              <a:rPr lang="de-DE" dirty="0" smtClean="0"/>
              <a:t>Einführungsveranstaltung für Erstsemesterstudierende im Studiengang „Internationale Beziehungen“ (BA)</a:t>
            </a:r>
            <a:endParaRPr lang="de-DE" dirty="0"/>
          </a:p>
        </p:txBody>
      </p:sp>
    </p:spTree>
    <p:extLst>
      <p:ext uri="{BB962C8B-B14F-4D97-AF65-F5344CB8AC3E}">
        <p14:creationId xmlns:p14="http://schemas.microsoft.com/office/powerpoint/2010/main" val="3787223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ZIS: Gremien</a:t>
            </a:r>
            <a:endParaRPr lang="de-DE" dirty="0"/>
          </a:p>
        </p:txBody>
      </p:sp>
      <p:sp>
        <p:nvSpPr>
          <p:cNvPr id="4" name="Gleichschenkliges Dreieck 3"/>
          <p:cNvSpPr/>
          <p:nvPr/>
        </p:nvSpPr>
        <p:spPr>
          <a:xfrm>
            <a:off x="706582" y="274320"/>
            <a:ext cx="10582102" cy="1324700"/>
          </a:xfrm>
          <a:prstGeom prst="triangle">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4894290" y="521171"/>
            <a:ext cx="2175310" cy="830997"/>
          </a:xfrm>
          <a:prstGeom prst="rect">
            <a:avLst/>
          </a:prstGeom>
          <a:noFill/>
        </p:spPr>
        <p:txBody>
          <a:bodyPr wrap="square" rtlCol="0">
            <a:spAutoFit/>
          </a:bodyPr>
          <a:lstStyle/>
          <a:p>
            <a:pPr algn="ctr"/>
            <a:r>
              <a:rPr lang="de-DE" sz="4800" dirty="0" smtClean="0"/>
              <a:t>ZIS</a:t>
            </a:r>
            <a:endParaRPr lang="de-DE" sz="4800" dirty="0"/>
          </a:p>
        </p:txBody>
      </p:sp>
      <p:sp>
        <p:nvSpPr>
          <p:cNvPr id="6" name="Abgerundetes Rechteck 5"/>
          <p:cNvSpPr/>
          <p:nvPr/>
        </p:nvSpPr>
        <p:spPr>
          <a:xfrm>
            <a:off x="885698" y="1714500"/>
            <a:ext cx="3023520" cy="3906654"/>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p:cNvSpPr/>
          <p:nvPr/>
        </p:nvSpPr>
        <p:spPr>
          <a:xfrm>
            <a:off x="4470185" y="1695272"/>
            <a:ext cx="3023520" cy="3925882"/>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Abgerundetes Rechteck 7"/>
          <p:cNvSpPr/>
          <p:nvPr/>
        </p:nvSpPr>
        <p:spPr>
          <a:xfrm>
            <a:off x="8065658" y="1714500"/>
            <a:ext cx="3023520" cy="3906654"/>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1087742" y="1793265"/>
            <a:ext cx="2608446" cy="261610"/>
          </a:xfrm>
          <a:prstGeom prst="rect">
            <a:avLst/>
          </a:prstGeom>
          <a:noFill/>
        </p:spPr>
        <p:txBody>
          <a:bodyPr wrap="square" rtlCol="0">
            <a:spAutoFit/>
          </a:bodyPr>
          <a:lstStyle/>
          <a:p>
            <a:pPr algn="ctr"/>
            <a:r>
              <a:rPr lang="de-DE" sz="1100" u="sng" dirty="0" smtClean="0"/>
              <a:t>Wissenschaftlicher Rat</a:t>
            </a:r>
            <a:endParaRPr lang="de-DE" sz="1100" u="sng" dirty="0"/>
          </a:p>
        </p:txBody>
      </p:sp>
      <p:sp>
        <p:nvSpPr>
          <p:cNvPr id="10" name="Textfeld 9"/>
          <p:cNvSpPr txBox="1"/>
          <p:nvPr/>
        </p:nvSpPr>
        <p:spPr>
          <a:xfrm>
            <a:off x="4677722" y="1793265"/>
            <a:ext cx="2608446" cy="261610"/>
          </a:xfrm>
          <a:prstGeom prst="rect">
            <a:avLst/>
          </a:prstGeom>
          <a:noFill/>
        </p:spPr>
        <p:txBody>
          <a:bodyPr wrap="square" rtlCol="0">
            <a:spAutoFit/>
          </a:bodyPr>
          <a:lstStyle/>
          <a:p>
            <a:pPr algn="ctr"/>
            <a:r>
              <a:rPr lang="de-DE" sz="1100" u="sng" dirty="0" smtClean="0"/>
              <a:t>Prüfungsausschuss</a:t>
            </a:r>
            <a:endParaRPr lang="de-DE" sz="1100" u="sng" dirty="0"/>
          </a:p>
        </p:txBody>
      </p:sp>
      <p:sp>
        <p:nvSpPr>
          <p:cNvPr id="11" name="Textfeld 10"/>
          <p:cNvSpPr txBox="1"/>
          <p:nvPr/>
        </p:nvSpPr>
        <p:spPr>
          <a:xfrm>
            <a:off x="8273195" y="1793265"/>
            <a:ext cx="2608446" cy="261610"/>
          </a:xfrm>
          <a:prstGeom prst="rect">
            <a:avLst/>
          </a:prstGeom>
          <a:noFill/>
        </p:spPr>
        <p:txBody>
          <a:bodyPr wrap="square" rtlCol="0">
            <a:spAutoFit/>
          </a:bodyPr>
          <a:lstStyle/>
          <a:p>
            <a:pPr algn="ctr"/>
            <a:r>
              <a:rPr lang="de-DE" sz="1100" u="sng" dirty="0" smtClean="0"/>
              <a:t>Studienkommission</a:t>
            </a:r>
            <a:endParaRPr lang="de-DE" sz="1100" u="sng" dirty="0"/>
          </a:p>
        </p:txBody>
      </p:sp>
      <p:sp>
        <p:nvSpPr>
          <p:cNvPr id="12" name="Textfeld 11"/>
          <p:cNvSpPr txBox="1"/>
          <p:nvPr/>
        </p:nvSpPr>
        <p:spPr>
          <a:xfrm>
            <a:off x="1034056" y="2054875"/>
            <a:ext cx="2762450" cy="348557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050" dirty="0" smtClean="0"/>
              <a:t>Höchstes Leitungsgremium des ZIS</a:t>
            </a:r>
          </a:p>
          <a:p>
            <a:pPr marL="171450" indent="-171450">
              <a:lnSpc>
                <a:spcPct val="150000"/>
              </a:lnSpc>
              <a:buFont typeface="Arial" panose="020B0604020202020204" pitchFamily="34" charset="0"/>
              <a:buChar char="•"/>
            </a:pPr>
            <a:r>
              <a:rPr lang="de-DE" sz="1050" dirty="0" smtClean="0"/>
              <a:t>Zuständig für die strategische Ausrichtung des ZIS und seiner Studiengänge</a:t>
            </a:r>
          </a:p>
          <a:p>
            <a:pPr marL="171450" indent="-171450">
              <a:lnSpc>
                <a:spcPct val="150000"/>
              </a:lnSpc>
              <a:buFont typeface="Arial" panose="020B0604020202020204" pitchFamily="34" charset="0"/>
              <a:buChar char="•"/>
            </a:pPr>
            <a:r>
              <a:rPr lang="de-DE" sz="1050" dirty="0" smtClean="0"/>
              <a:t>Erstellt Leitlinien, Entwicklungsplan und Rechenschaftsbericht und entscheidet über die Veränderung von Prüfungs- und Studienordnung, sowie der Modulbeschreibungen</a:t>
            </a:r>
          </a:p>
          <a:p>
            <a:pPr marL="171450" indent="-171450">
              <a:lnSpc>
                <a:spcPct val="150000"/>
              </a:lnSpc>
              <a:buFont typeface="Arial" panose="020B0604020202020204" pitchFamily="34" charset="0"/>
              <a:buChar char="•"/>
            </a:pPr>
            <a:r>
              <a:rPr lang="de-DE" sz="1050" b="1" dirty="0" err="1" smtClean="0"/>
              <a:t>Ein:e</a:t>
            </a:r>
            <a:r>
              <a:rPr lang="de-DE" sz="1050" b="1" dirty="0" smtClean="0"/>
              <a:t> </a:t>
            </a:r>
            <a:r>
              <a:rPr lang="de-DE" sz="1050" b="1" dirty="0" err="1" smtClean="0"/>
              <a:t>studentische:r</a:t>
            </a:r>
            <a:r>
              <a:rPr lang="de-DE" sz="1050" b="1" dirty="0" smtClean="0"/>
              <a:t> </a:t>
            </a:r>
            <a:r>
              <a:rPr lang="de-DE" sz="1050" b="1" dirty="0" err="1" smtClean="0"/>
              <a:t>Vertreter:in</a:t>
            </a:r>
            <a:r>
              <a:rPr lang="de-DE" sz="1050" dirty="0" smtClean="0"/>
              <a:t> aus dem </a:t>
            </a:r>
            <a:r>
              <a:rPr lang="de-DE" sz="1050" b="1" dirty="0" smtClean="0"/>
              <a:t>BA-Studiengang</a:t>
            </a:r>
          </a:p>
          <a:p>
            <a:pPr marL="171450" indent="-171450">
              <a:lnSpc>
                <a:spcPct val="150000"/>
              </a:lnSpc>
              <a:buFont typeface="Arial" panose="020B0604020202020204" pitchFamily="34" charset="0"/>
              <a:buChar char="•"/>
            </a:pPr>
            <a:r>
              <a:rPr lang="de-DE" sz="1050" dirty="0" smtClean="0"/>
              <a:t>Den Vorsitz hat der </a:t>
            </a:r>
            <a:r>
              <a:rPr lang="de-DE" sz="1050" b="1" dirty="0" smtClean="0"/>
              <a:t>Wissenschaftliche Direktor</a:t>
            </a:r>
            <a:r>
              <a:rPr lang="de-DE" sz="1050" dirty="0" smtClean="0"/>
              <a:t>, Herr Prof. </a:t>
            </a:r>
            <a:r>
              <a:rPr lang="de-DE" sz="1050" b="1" dirty="0" smtClean="0"/>
              <a:t>Steiger</a:t>
            </a:r>
            <a:r>
              <a:rPr lang="de-DE" sz="1050" dirty="0" smtClean="0"/>
              <a:t> inne.</a:t>
            </a:r>
            <a:endParaRPr lang="de-DE" sz="1050" dirty="0"/>
          </a:p>
        </p:txBody>
      </p:sp>
      <p:sp>
        <p:nvSpPr>
          <p:cNvPr id="14" name="Textfeld 13"/>
          <p:cNvSpPr txBox="1"/>
          <p:nvPr/>
        </p:nvSpPr>
        <p:spPr>
          <a:xfrm>
            <a:off x="4606213" y="2054875"/>
            <a:ext cx="2762450" cy="300082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050" dirty="0"/>
              <a:t>Für die Organisation und Durchführung von Prüfungen </a:t>
            </a:r>
            <a:r>
              <a:rPr lang="de-DE" sz="1050" dirty="0" smtClean="0"/>
              <a:t>zuständig</a:t>
            </a:r>
          </a:p>
          <a:p>
            <a:pPr marL="171450" indent="-171450">
              <a:lnSpc>
                <a:spcPct val="150000"/>
              </a:lnSpc>
              <a:buFont typeface="Arial" panose="020B0604020202020204" pitchFamily="34" charset="0"/>
              <a:buChar char="•"/>
            </a:pPr>
            <a:r>
              <a:rPr lang="de-DE" sz="1050" dirty="0" smtClean="0"/>
              <a:t>Prüfbehörde des Prüfungsamtes</a:t>
            </a:r>
          </a:p>
          <a:p>
            <a:pPr marL="171450" indent="-171450">
              <a:lnSpc>
                <a:spcPct val="150000"/>
              </a:lnSpc>
              <a:buFont typeface="Arial" panose="020B0604020202020204" pitchFamily="34" charset="0"/>
              <a:buChar char="•"/>
            </a:pPr>
            <a:r>
              <a:rPr lang="de-DE" sz="1050" dirty="0"/>
              <a:t>A</a:t>
            </a:r>
            <a:r>
              <a:rPr lang="de-DE" sz="1050" dirty="0" smtClean="0"/>
              <a:t>chtet </a:t>
            </a:r>
            <a:r>
              <a:rPr lang="de-DE" sz="1050" dirty="0"/>
              <a:t>darauf, dass die Bestimmungen der Prüfungsordnung eingehalten </a:t>
            </a:r>
            <a:r>
              <a:rPr lang="de-DE" sz="1050" dirty="0" smtClean="0"/>
              <a:t>werden, gibt </a:t>
            </a:r>
            <a:r>
              <a:rPr lang="de-DE" sz="1050" dirty="0"/>
              <a:t>Anregungen zur </a:t>
            </a:r>
            <a:r>
              <a:rPr lang="de-DE" sz="1050" dirty="0" smtClean="0"/>
              <a:t>Reform</a:t>
            </a:r>
          </a:p>
          <a:p>
            <a:pPr marL="171450" indent="-171450">
              <a:lnSpc>
                <a:spcPct val="150000"/>
              </a:lnSpc>
              <a:buFont typeface="Arial" panose="020B0604020202020204" pitchFamily="34" charset="0"/>
              <a:buChar char="•"/>
            </a:pPr>
            <a:r>
              <a:rPr lang="de-DE" sz="1050" b="1" dirty="0" err="1" smtClean="0"/>
              <a:t>Ein:e</a:t>
            </a:r>
            <a:r>
              <a:rPr lang="de-DE" sz="1050" b="1" dirty="0" smtClean="0"/>
              <a:t> </a:t>
            </a:r>
            <a:r>
              <a:rPr lang="de-DE" sz="1050" b="1" dirty="0" err="1" smtClean="0"/>
              <a:t>studentische:r</a:t>
            </a:r>
            <a:r>
              <a:rPr lang="de-DE" sz="1050" b="1" dirty="0" smtClean="0"/>
              <a:t> </a:t>
            </a:r>
            <a:r>
              <a:rPr lang="de-DE" sz="1050" b="1" dirty="0" err="1" smtClean="0"/>
              <a:t>Vertreter:in</a:t>
            </a:r>
            <a:r>
              <a:rPr lang="de-DE" sz="1050" dirty="0" smtClean="0"/>
              <a:t> </a:t>
            </a:r>
            <a:r>
              <a:rPr lang="de-DE" sz="1050" dirty="0"/>
              <a:t>aus dem </a:t>
            </a:r>
            <a:r>
              <a:rPr lang="de-DE" sz="1050" b="1" dirty="0" smtClean="0"/>
              <a:t>BA-Studiengang</a:t>
            </a:r>
            <a:endParaRPr lang="de-DE" sz="1050" dirty="0" smtClean="0"/>
          </a:p>
          <a:p>
            <a:pPr marL="171450" indent="-171450">
              <a:lnSpc>
                <a:spcPct val="150000"/>
              </a:lnSpc>
              <a:buFont typeface="Arial" panose="020B0604020202020204" pitchFamily="34" charset="0"/>
              <a:buChar char="•"/>
            </a:pPr>
            <a:r>
              <a:rPr lang="de-DE" sz="1050" dirty="0" smtClean="0"/>
              <a:t>Den </a:t>
            </a:r>
            <a:r>
              <a:rPr lang="de-DE" sz="1050" b="1" dirty="0" smtClean="0"/>
              <a:t>Vorsitz des Prüfungsausschusses </a:t>
            </a:r>
            <a:r>
              <a:rPr lang="de-DE" sz="1050" dirty="0" smtClean="0"/>
              <a:t>hat Frau Prof. </a:t>
            </a:r>
            <a:r>
              <a:rPr lang="de-DE" sz="1050" b="1" dirty="0" smtClean="0"/>
              <a:t>von Schorlemer</a:t>
            </a:r>
            <a:r>
              <a:rPr lang="de-DE" sz="1050" dirty="0" smtClean="0"/>
              <a:t> inne. </a:t>
            </a:r>
            <a:endParaRPr lang="de-DE" sz="1050" dirty="0"/>
          </a:p>
        </p:txBody>
      </p:sp>
      <p:sp>
        <p:nvSpPr>
          <p:cNvPr id="16" name="Textfeld 15"/>
          <p:cNvSpPr txBox="1"/>
          <p:nvPr/>
        </p:nvSpPr>
        <p:spPr>
          <a:xfrm>
            <a:off x="8196193" y="2054875"/>
            <a:ext cx="2762450" cy="3000821"/>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de-DE" sz="1050" dirty="0" smtClean="0"/>
              <a:t>Achtet </a:t>
            </a:r>
            <a:r>
              <a:rPr lang="de-DE" sz="1050" dirty="0"/>
              <a:t>auf die sinnvolle Organisation und ordnungsgemäße Durchführung des Lehr- und </a:t>
            </a:r>
            <a:r>
              <a:rPr lang="de-DE" sz="1050" dirty="0" smtClean="0"/>
              <a:t>Studienbetriebes</a:t>
            </a:r>
          </a:p>
          <a:p>
            <a:pPr marL="171450" indent="-171450">
              <a:lnSpc>
                <a:spcPct val="150000"/>
              </a:lnSpc>
              <a:buFont typeface="Arial" panose="020B0604020202020204" pitchFamily="34" charset="0"/>
              <a:buChar char="•"/>
            </a:pPr>
            <a:r>
              <a:rPr lang="de-DE" sz="1050" dirty="0" smtClean="0"/>
              <a:t>Unterbreitet </a:t>
            </a:r>
            <a:r>
              <a:rPr lang="de-DE" sz="1050" dirty="0"/>
              <a:t>Vorschläge zur Änderung der </a:t>
            </a:r>
            <a:r>
              <a:rPr lang="de-DE" sz="1050" dirty="0" smtClean="0"/>
              <a:t>Studienordnung und </a:t>
            </a:r>
            <a:r>
              <a:rPr lang="de-DE" sz="1050" dirty="0"/>
              <a:t>des Studienablaufs </a:t>
            </a:r>
            <a:endParaRPr lang="de-DE" sz="1050" dirty="0" smtClean="0"/>
          </a:p>
          <a:p>
            <a:pPr marL="171450" indent="-171450">
              <a:lnSpc>
                <a:spcPct val="150000"/>
              </a:lnSpc>
              <a:buFont typeface="Arial" panose="020B0604020202020204" pitchFamily="34" charset="0"/>
              <a:buChar char="•"/>
            </a:pPr>
            <a:r>
              <a:rPr lang="de-DE" sz="1050" dirty="0"/>
              <a:t>Gewährleistung eines ordnungsgemäßen </a:t>
            </a:r>
            <a:r>
              <a:rPr lang="de-DE" sz="1050" dirty="0" smtClean="0"/>
              <a:t>Studiums</a:t>
            </a:r>
          </a:p>
          <a:p>
            <a:pPr marL="171450" indent="-171450">
              <a:lnSpc>
                <a:spcPct val="150000"/>
              </a:lnSpc>
              <a:buFont typeface="Arial" panose="020B0604020202020204" pitchFamily="34" charset="0"/>
              <a:buChar char="•"/>
            </a:pPr>
            <a:r>
              <a:rPr lang="de-DE" sz="1050" b="1" dirty="0" smtClean="0"/>
              <a:t>Vier </a:t>
            </a:r>
            <a:r>
              <a:rPr lang="de-DE" sz="1050" b="1" smtClean="0"/>
              <a:t>studentische:r</a:t>
            </a:r>
            <a:r>
              <a:rPr lang="de-DE" sz="1050" b="1" dirty="0" smtClean="0"/>
              <a:t> </a:t>
            </a:r>
            <a:r>
              <a:rPr lang="de-DE" sz="1050" b="1" dirty="0" err="1" smtClean="0"/>
              <a:t>Vertreter:innen</a:t>
            </a:r>
            <a:r>
              <a:rPr lang="de-DE" sz="1050" dirty="0" smtClean="0"/>
              <a:t> </a:t>
            </a:r>
            <a:r>
              <a:rPr lang="de-DE" sz="1050" dirty="0"/>
              <a:t>aus dem </a:t>
            </a:r>
            <a:r>
              <a:rPr lang="de-DE" sz="1050" b="1" dirty="0" smtClean="0"/>
              <a:t>BA-Studiengang</a:t>
            </a:r>
            <a:endParaRPr lang="de-DE" sz="1050" dirty="0" smtClean="0"/>
          </a:p>
          <a:p>
            <a:pPr marL="171450" indent="-171450">
              <a:lnSpc>
                <a:spcPct val="150000"/>
              </a:lnSpc>
              <a:buFont typeface="Arial" panose="020B0604020202020204" pitchFamily="34" charset="0"/>
              <a:buChar char="•"/>
            </a:pPr>
            <a:r>
              <a:rPr lang="de-DE" sz="1050" dirty="0" smtClean="0"/>
              <a:t>Den Vorsitz hat der </a:t>
            </a:r>
            <a:r>
              <a:rPr lang="de-DE" sz="1050" b="1" dirty="0" smtClean="0"/>
              <a:t>Studiendekan</a:t>
            </a:r>
            <a:r>
              <a:rPr lang="de-DE" sz="1050" dirty="0" smtClean="0"/>
              <a:t>, Herr Prof. </a:t>
            </a:r>
            <a:r>
              <a:rPr lang="de-DE" sz="1050" b="1" dirty="0" err="1" smtClean="0"/>
              <a:t>Kemnitz</a:t>
            </a:r>
            <a:r>
              <a:rPr lang="de-DE" sz="1050" dirty="0" smtClean="0"/>
              <a:t> inne. </a:t>
            </a:r>
            <a:endParaRPr lang="de-DE" sz="1050" dirty="0"/>
          </a:p>
        </p:txBody>
      </p:sp>
      <p:sp>
        <p:nvSpPr>
          <p:cNvPr id="17" name="Textfeld 16"/>
          <p:cNvSpPr txBox="1"/>
          <p:nvPr/>
        </p:nvSpPr>
        <p:spPr>
          <a:xfrm>
            <a:off x="885698" y="5717406"/>
            <a:ext cx="10491363" cy="276999"/>
          </a:xfrm>
          <a:prstGeom prst="rect">
            <a:avLst/>
          </a:prstGeom>
          <a:noFill/>
        </p:spPr>
        <p:txBody>
          <a:bodyPr wrap="square" rtlCol="0">
            <a:spAutoFit/>
          </a:bodyPr>
          <a:lstStyle/>
          <a:p>
            <a:r>
              <a:rPr lang="de-DE" sz="1200" dirty="0" smtClean="0"/>
              <a:t>Weitere Informationen zu den Gremien finden </a:t>
            </a:r>
            <a:r>
              <a:rPr lang="de-DE" sz="1200" dirty="0"/>
              <a:t>Sie unter: </a:t>
            </a:r>
            <a:r>
              <a:rPr lang="de-DE" sz="1200" dirty="0">
                <a:hlinkClick r:id="rId2"/>
              </a:rPr>
              <a:t>https://</a:t>
            </a:r>
            <a:r>
              <a:rPr lang="de-DE" sz="1200" dirty="0" smtClean="0">
                <a:hlinkClick r:id="rId2"/>
              </a:rPr>
              <a:t>tu-dresden.de/zis/die-einrichtung/gremien</a:t>
            </a:r>
            <a:r>
              <a:rPr lang="de-DE" sz="1200" dirty="0" smtClean="0"/>
              <a:t>. </a:t>
            </a:r>
            <a:endParaRPr lang="de-DE" sz="1200" dirty="0"/>
          </a:p>
        </p:txBody>
      </p:sp>
    </p:spTree>
    <p:extLst>
      <p:ext uri="{BB962C8B-B14F-4D97-AF65-F5344CB8AC3E}">
        <p14:creationId xmlns:p14="http://schemas.microsoft.com/office/powerpoint/2010/main" val="223661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a:t>
            </a:r>
            <a:r>
              <a:rPr lang="de-DE" dirty="0" smtClean="0"/>
              <a:t>ZIS: Mitarbeiterinnen und Mitarbeiter</a:t>
            </a:r>
            <a:endParaRPr lang="de-DE" dirty="0"/>
          </a:p>
        </p:txBody>
      </p:sp>
      <p:sp>
        <p:nvSpPr>
          <p:cNvPr id="3" name="Inhaltsplatzhalter 2"/>
          <p:cNvSpPr>
            <a:spLocks noGrp="1"/>
          </p:cNvSpPr>
          <p:nvPr>
            <p:ph sz="quarter" idx="10"/>
          </p:nvPr>
        </p:nvSpPr>
        <p:spPr>
          <a:xfrm>
            <a:off x="2883243" y="1227439"/>
            <a:ext cx="6886833" cy="4601862"/>
          </a:xfrm>
        </p:spPr>
        <p:txBody>
          <a:bodyPr/>
          <a:lstStyle/>
          <a:p>
            <a:pPr>
              <a:spcBef>
                <a:spcPts val="0"/>
              </a:spcBef>
            </a:pPr>
            <a:r>
              <a:rPr lang="de-DE" sz="1400" b="1" dirty="0">
                <a:solidFill>
                  <a:srgbClr val="003366"/>
                </a:solidFill>
              </a:rPr>
              <a:t>Stefan Robel, </a:t>
            </a:r>
            <a:r>
              <a:rPr lang="de-DE" sz="1400" dirty="0">
                <a:solidFill>
                  <a:srgbClr val="003366"/>
                </a:solidFill>
              </a:rPr>
              <a:t>Dipl.-Pol. </a:t>
            </a:r>
          </a:p>
          <a:p>
            <a:pPr>
              <a:spcBef>
                <a:spcPts val="0"/>
              </a:spcBef>
            </a:pPr>
            <a:r>
              <a:rPr lang="de-DE" sz="1400" dirty="0">
                <a:solidFill>
                  <a:srgbClr val="003366"/>
                </a:solidFill>
              </a:rPr>
              <a:t>(</a:t>
            </a:r>
            <a:r>
              <a:rPr lang="de-DE" sz="1400" dirty="0">
                <a:solidFill>
                  <a:schemeClr val="accent2"/>
                </a:solidFill>
              </a:rPr>
              <a:t>Geschäftsführer, Studienfachberater</a:t>
            </a:r>
            <a:r>
              <a:rPr lang="de-DE" sz="1400" dirty="0">
                <a:solidFill>
                  <a:srgbClr val="003366"/>
                </a:solidFill>
              </a:rPr>
              <a:t>)</a:t>
            </a:r>
          </a:p>
          <a:p>
            <a:pPr>
              <a:spcBef>
                <a:spcPts val="0"/>
              </a:spcBef>
            </a:pPr>
            <a:endParaRPr lang="de-DE" sz="1400" dirty="0">
              <a:solidFill>
                <a:srgbClr val="003366"/>
              </a:solidFill>
            </a:endParaRPr>
          </a:p>
          <a:p>
            <a:pPr>
              <a:spcBef>
                <a:spcPts val="0"/>
              </a:spcBef>
            </a:pPr>
            <a:r>
              <a:rPr lang="de-DE" sz="1400" dirty="0">
                <a:solidFill>
                  <a:srgbClr val="003366"/>
                </a:solidFill>
              </a:rPr>
              <a:t>Email-Adresse: Stefan.Robel@tu-dresden.de</a:t>
            </a:r>
          </a:p>
          <a:p>
            <a:pPr>
              <a:spcBef>
                <a:spcPts val="0"/>
              </a:spcBef>
            </a:pPr>
            <a:r>
              <a:rPr lang="de-DE" sz="1400" b="1" dirty="0">
                <a:solidFill>
                  <a:srgbClr val="003366"/>
                </a:solidFill>
              </a:rPr>
              <a:t>Sprechzeit: </a:t>
            </a:r>
            <a:r>
              <a:rPr lang="de-DE" sz="1400" dirty="0" smtClean="0">
                <a:solidFill>
                  <a:srgbClr val="003366"/>
                </a:solidFill>
              </a:rPr>
              <a:t>Freitag </a:t>
            </a:r>
            <a:r>
              <a:rPr lang="de-DE" sz="1400" dirty="0">
                <a:solidFill>
                  <a:schemeClr val="accent2">
                    <a:lumMod val="50000"/>
                  </a:schemeClr>
                </a:solidFill>
              </a:rPr>
              <a:t>13:00 </a:t>
            </a:r>
            <a:r>
              <a:rPr lang="de-DE" sz="1400" dirty="0" smtClean="0">
                <a:solidFill>
                  <a:schemeClr val="accent2">
                    <a:lumMod val="50000"/>
                  </a:schemeClr>
                </a:solidFill>
              </a:rPr>
              <a:t>- </a:t>
            </a:r>
            <a:r>
              <a:rPr lang="de-DE" sz="1400" dirty="0">
                <a:solidFill>
                  <a:schemeClr val="accent2">
                    <a:lumMod val="50000"/>
                  </a:schemeClr>
                </a:solidFill>
              </a:rPr>
              <a:t>14:30 Uhr u. n. </a:t>
            </a:r>
            <a:r>
              <a:rPr lang="de-DE" sz="1400" dirty="0" smtClean="0">
                <a:solidFill>
                  <a:schemeClr val="accent2">
                    <a:lumMod val="50000"/>
                  </a:schemeClr>
                </a:solidFill>
              </a:rPr>
              <a:t>V.</a:t>
            </a:r>
            <a:endParaRPr lang="de-DE" sz="1400" b="1" dirty="0" smtClean="0">
              <a:solidFill>
                <a:srgbClr val="003366"/>
              </a:solidFill>
            </a:endParaRPr>
          </a:p>
          <a:p>
            <a:pPr algn="r">
              <a:spcBef>
                <a:spcPts val="0"/>
              </a:spcBef>
            </a:pPr>
            <a:r>
              <a:rPr lang="de-DE" sz="1400" b="1" dirty="0" smtClean="0">
                <a:solidFill>
                  <a:srgbClr val="003366"/>
                </a:solidFill>
              </a:rPr>
              <a:t>Daniela </a:t>
            </a:r>
            <a:r>
              <a:rPr lang="de-DE" sz="1400" b="1" dirty="0" err="1" smtClean="0">
                <a:solidFill>
                  <a:srgbClr val="003366"/>
                </a:solidFill>
              </a:rPr>
              <a:t>Milkuhn</a:t>
            </a:r>
            <a:r>
              <a:rPr lang="de-DE" sz="1400" dirty="0" smtClean="0">
                <a:solidFill>
                  <a:srgbClr val="003366"/>
                </a:solidFill>
              </a:rPr>
              <a:t>, M.A.</a:t>
            </a:r>
          </a:p>
          <a:p>
            <a:pPr algn="r">
              <a:spcBef>
                <a:spcPts val="0"/>
              </a:spcBef>
            </a:pPr>
            <a:r>
              <a:rPr lang="de-DE" sz="1400" dirty="0" smtClean="0">
                <a:solidFill>
                  <a:srgbClr val="003366"/>
                </a:solidFill>
              </a:rPr>
              <a:t>(</a:t>
            </a:r>
            <a:r>
              <a:rPr lang="de-DE" sz="1400" dirty="0">
                <a:solidFill>
                  <a:schemeClr val="accent2"/>
                </a:solidFill>
              </a:rPr>
              <a:t>Prüfungsangelegenheiten</a:t>
            </a:r>
            <a:r>
              <a:rPr lang="de-DE" sz="1400" dirty="0" smtClean="0">
                <a:solidFill>
                  <a:srgbClr val="003366"/>
                </a:solidFill>
              </a:rPr>
              <a:t>)</a:t>
            </a:r>
            <a:br>
              <a:rPr lang="de-DE" sz="1400" dirty="0" smtClean="0">
                <a:solidFill>
                  <a:srgbClr val="003366"/>
                </a:solidFill>
              </a:rPr>
            </a:br>
            <a:endParaRPr lang="de-DE" sz="1400" dirty="0">
              <a:solidFill>
                <a:srgbClr val="003366"/>
              </a:solidFill>
            </a:endParaRPr>
          </a:p>
          <a:p>
            <a:pPr algn="r">
              <a:spcBef>
                <a:spcPts val="0"/>
              </a:spcBef>
            </a:pPr>
            <a:r>
              <a:rPr lang="de-DE" sz="1400" dirty="0">
                <a:solidFill>
                  <a:srgbClr val="003366"/>
                </a:solidFill>
              </a:rPr>
              <a:t>Email-Adresse: pruefungsamt.zis@mailbox.tu-dresden.de</a:t>
            </a:r>
          </a:p>
          <a:p>
            <a:pPr algn="r">
              <a:spcBef>
                <a:spcPts val="0"/>
              </a:spcBef>
            </a:pPr>
            <a:r>
              <a:rPr lang="de-DE" sz="1400" b="1" dirty="0">
                <a:solidFill>
                  <a:srgbClr val="003366"/>
                </a:solidFill>
              </a:rPr>
              <a:t>Sprechzeit:</a:t>
            </a:r>
            <a:r>
              <a:rPr lang="de-DE" sz="1400" dirty="0">
                <a:solidFill>
                  <a:srgbClr val="003366"/>
                </a:solidFill>
              </a:rPr>
              <a:t> </a:t>
            </a:r>
            <a:r>
              <a:rPr lang="de-DE" sz="1400" dirty="0" smtClean="0">
                <a:solidFill>
                  <a:srgbClr val="003366"/>
                </a:solidFill>
              </a:rPr>
              <a:t>Dienstag 09:00 – 11:00 Uhr</a:t>
            </a:r>
          </a:p>
          <a:p>
            <a:pPr algn="r">
              <a:spcBef>
                <a:spcPts val="0"/>
              </a:spcBef>
            </a:pPr>
            <a:r>
              <a:rPr lang="de-DE" sz="1400" dirty="0" smtClean="0">
                <a:solidFill>
                  <a:srgbClr val="003366"/>
                </a:solidFill>
              </a:rPr>
              <a:t>Mittwoch</a:t>
            </a:r>
            <a:r>
              <a:rPr lang="de-DE" sz="1400" dirty="0">
                <a:solidFill>
                  <a:srgbClr val="003366"/>
                </a:solidFill>
              </a:rPr>
              <a:t> </a:t>
            </a:r>
            <a:r>
              <a:rPr lang="de-DE" sz="1400" dirty="0" smtClean="0">
                <a:solidFill>
                  <a:srgbClr val="003366"/>
                </a:solidFill>
              </a:rPr>
              <a:t>10:00 </a:t>
            </a:r>
            <a:r>
              <a:rPr lang="de-DE" sz="1400" dirty="0">
                <a:solidFill>
                  <a:srgbClr val="003366"/>
                </a:solidFill>
              </a:rPr>
              <a:t>- </a:t>
            </a:r>
            <a:r>
              <a:rPr lang="de-DE" sz="1400" dirty="0" smtClean="0">
                <a:solidFill>
                  <a:srgbClr val="003366"/>
                </a:solidFill>
              </a:rPr>
              <a:t>12:00 </a:t>
            </a:r>
            <a:r>
              <a:rPr lang="de-DE" sz="1400" dirty="0">
                <a:solidFill>
                  <a:srgbClr val="003366"/>
                </a:solidFill>
              </a:rPr>
              <a:t>Uhr u. n. V</a:t>
            </a:r>
            <a:r>
              <a:rPr lang="de-DE" sz="1400" dirty="0" smtClean="0">
                <a:solidFill>
                  <a:srgbClr val="003366"/>
                </a:solidFill>
              </a:rPr>
              <a:t>.</a:t>
            </a:r>
          </a:p>
          <a:p>
            <a:pPr algn="r">
              <a:spcBef>
                <a:spcPts val="0"/>
              </a:spcBef>
            </a:pPr>
            <a:endParaRPr lang="de-DE" sz="1400" b="1" dirty="0" smtClean="0">
              <a:solidFill>
                <a:srgbClr val="003366"/>
              </a:solidFill>
            </a:endParaRPr>
          </a:p>
          <a:p>
            <a:pPr>
              <a:spcBef>
                <a:spcPts val="0"/>
              </a:spcBef>
            </a:pPr>
            <a:endParaRPr lang="de-DE" sz="1400" b="1" dirty="0" smtClean="0">
              <a:solidFill>
                <a:srgbClr val="003366"/>
              </a:solidFill>
            </a:endParaRPr>
          </a:p>
          <a:p>
            <a:pPr>
              <a:spcBef>
                <a:spcPts val="0"/>
              </a:spcBef>
            </a:pPr>
            <a:r>
              <a:rPr lang="de-DE" sz="1400" b="1" dirty="0" smtClean="0">
                <a:solidFill>
                  <a:srgbClr val="003366"/>
                </a:solidFill>
              </a:rPr>
              <a:t>Julian Czeppel, </a:t>
            </a:r>
            <a:r>
              <a:rPr lang="de-DE" sz="1400" dirty="0" smtClean="0">
                <a:solidFill>
                  <a:srgbClr val="003366"/>
                </a:solidFill>
              </a:rPr>
              <a:t>B.A.</a:t>
            </a:r>
          </a:p>
          <a:p>
            <a:pPr>
              <a:spcBef>
                <a:spcPts val="0"/>
              </a:spcBef>
            </a:pPr>
            <a:r>
              <a:rPr lang="de-DE" sz="1400" dirty="0" smtClean="0">
                <a:solidFill>
                  <a:srgbClr val="003366"/>
                </a:solidFill>
              </a:rPr>
              <a:t>(</a:t>
            </a:r>
            <a:r>
              <a:rPr lang="de-DE" sz="1400" dirty="0" smtClean="0">
                <a:solidFill>
                  <a:schemeClr val="accent1"/>
                </a:solidFill>
              </a:rPr>
              <a:t>Betreuung Austauschstudierende - Elternzeitvertretung</a:t>
            </a:r>
            <a:r>
              <a:rPr lang="de-DE" sz="1400" dirty="0" smtClean="0">
                <a:solidFill>
                  <a:srgbClr val="003366"/>
                </a:solidFill>
              </a:rPr>
              <a:t>)</a:t>
            </a:r>
          </a:p>
          <a:p>
            <a:pPr>
              <a:spcBef>
                <a:spcPts val="0"/>
              </a:spcBef>
            </a:pPr>
            <a:endParaRPr lang="de-DE" sz="1400" dirty="0" smtClean="0">
              <a:solidFill>
                <a:srgbClr val="003366"/>
              </a:solidFill>
            </a:endParaRPr>
          </a:p>
          <a:p>
            <a:pPr>
              <a:spcBef>
                <a:spcPts val="0"/>
              </a:spcBef>
            </a:pPr>
            <a:r>
              <a:rPr lang="de-DE" sz="1400" dirty="0" smtClean="0">
                <a:solidFill>
                  <a:srgbClr val="003366"/>
                </a:solidFill>
              </a:rPr>
              <a:t>E-Mail: international.zis@mailbox.tu-dresden.de</a:t>
            </a:r>
          </a:p>
          <a:p>
            <a:pPr>
              <a:spcBef>
                <a:spcPts val="0"/>
              </a:spcBef>
            </a:pPr>
            <a:r>
              <a:rPr lang="de-DE" sz="1400" b="1" dirty="0" smtClean="0">
                <a:solidFill>
                  <a:srgbClr val="003366"/>
                </a:solidFill>
              </a:rPr>
              <a:t>Sprechzeit: </a:t>
            </a:r>
            <a:r>
              <a:rPr lang="de-DE" sz="1400" dirty="0" smtClean="0">
                <a:solidFill>
                  <a:srgbClr val="003366"/>
                </a:solidFill>
              </a:rPr>
              <a:t>Mittwoch 10:00 Uhr – 12:00 Uhr u. n. V.</a:t>
            </a:r>
          </a:p>
          <a:p>
            <a:pPr>
              <a:spcBef>
                <a:spcPts val="0"/>
              </a:spcBef>
            </a:pPr>
            <a:endParaRPr lang="de-DE" sz="1400" dirty="0">
              <a:solidFill>
                <a:srgbClr val="003366"/>
              </a:solidFill>
            </a:endParaRPr>
          </a:p>
          <a:p>
            <a:pPr algn="r">
              <a:spcBef>
                <a:spcPts val="0"/>
              </a:spcBef>
            </a:pPr>
            <a:endParaRPr lang="de-DE" sz="1400" dirty="0" smtClean="0">
              <a:solidFill>
                <a:srgbClr val="003366"/>
              </a:solidFill>
            </a:endParaRPr>
          </a:p>
          <a:p>
            <a:pPr algn="r">
              <a:spcBef>
                <a:spcPts val="0"/>
              </a:spcBef>
            </a:pPr>
            <a:r>
              <a:rPr lang="de-DE" sz="1400" dirty="0" smtClean="0">
                <a:solidFill>
                  <a:srgbClr val="003366"/>
                </a:solidFill>
              </a:rPr>
              <a:t>N.N. </a:t>
            </a:r>
            <a:endParaRPr lang="de-DE" sz="1400" dirty="0">
              <a:solidFill>
                <a:srgbClr val="003366"/>
              </a:solidFill>
            </a:endParaRPr>
          </a:p>
          <a:p>
            <a:pPr algn="r">
              <a:spcBef>
                <a:spcPts val="0"/>
              </a:spcBef>
            </a:pPr>
            <a:r>
              <a:rPr lang="de-DE" sz="1400" dirty="0">
                <a:solidFill>
                  <a:srgbClr val="003366"/>
                </a:solidFill>
              </a:rPr>
              <a:t>(</a:t>
            </a:r>
            <a:r>
              <a:rPr lang="de-DE" sz="1400" dirty="0">
                <a:solidFill>
                  <a:schemeClr val="accent2"/>
                </a:solidFill>
              </a:rPr>
              <a:t>Auslandssemester/Auslandsleistungen/Sprachausbildung</a:t>
            </a:r>
            <a:r>
              <a:rPr lang="de-DE" sz="1400" dirty="0">
                <a:solidFill>
                  <a:srgbClr val="003366"/>
                </a:solidFill>
              </a:rPr>
              <a:t>)</a:t>
            </a:r>
          </a:p>
          <a:p>
            <a:pPr algn="r">
              <a:spcBef>
                <a:spcPts val="0"/>
              </a:spcBef>
            </a:pPr>
            <a:endParaRPr lang="de-DE" sz="1400" dirty="0">
              <a:solidFill>
                <a:srgbClr val="003366"/>
              </a:solidFill>
            </a:endParaRPr>
          </a:p>
          <a:p>
            <a:pPr algn="r"/>
            <a:endParaRPr lang="de-DE" dirty="0"/>
          </a:p>
        </p:txBody>
      </p:sp>
      <p:pic>
        <p:nvPicPr>
          <p:cNvPr id="4" name="Grafik 3"/>
          <p:cNvPicPr>
            <a:picLocks noChangeAspect="1"/>
          </p:cNvPicPr>
          <p:nvPr/>
        </p:nvPicPr>
        <p:blipFill>
          <a:blip r:embed="rId2"/>
          <a:stretch>
            <a:fillRect/>
          </a:stretch>
        </p:blipFill>
        <p:spPr>
          <a:xfrm>
            <a:off x="874712" y="1227439"/>
            <a:ext cx="1917915" cy="1160522"/>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0692" y="2225801"/>
            <a:ext cx="1887270" cy="1141978"/>
          </a:xfrm>
          <a:prstGeom prst="rect">
            <a:avLst/>
          </a:prstGeom>
        </p:spPr>
      </p:pic>
      <p:pic>
        <p:nvPicPr>
          <p:cNvPr id="5" name="Grafik 4"/>
          <p:cNvPicPr>
            <a:picLocks noChangeAspect="1"/>
          </p:cNvPicPr>
          <p:nvPr/>
        </p:nvPicPr>
        <p:blipFill>
          <a:blip r:embed="rId4"/>
          <a:stretch>
            <a:fillRect/>
          </a:stretch>
        </p:blipFill>
        <p:spPr>
          <a:xfrm>
            <a:off x="649485" y="3528370"/>
            <a:ext cx="2143142" cy="1563188"/>
          </a:xfrm>
          <a:prstGeom prst="rect">
            <a:avLst/>
          </a:prstGeom>
        </p:spPr>
      </p:pic>
    </p:spTree>
    <p:extLst>
      <p:ext uri="{BB962C8B-B14F-4D97-AF65-F5344CB8AC3E}">
        <p14:creationId xmlns:p14="http://schemas.microsoft.com/office/powerpoint/2010/main" val="3529265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Zentrum für Internationale Studien (ZIS) </a:t>
            </a:r>
            <a:br>
              <a:rPr lang="de-DE" dirty="0"/>
            </a:br>
            <a:r>
              <a:rPr lang="de-DE" dirty="0" smtClean="0"/>
              <a:t>Sekretariat</a:t>
            </a:r>
            <a:endParaRPr lang="de-DE" dirty="0"/>
          </a:p>
        </p:txBody>
      </p:sp>
      <p:sp>
        <p:nvSpPr>
          <p:cNvPr id="3" name="Inhaltsplatzhalter 2"/>
          <p:cNvSpPr>
            <a:spLocks noGrp="1"/>
          </p:cNvSpPr>
          <p:nvPr>
            <p:ph sz="quarter" idx="10"/>
          </p:nvPr>
        </p:nvSpPr>
        <p:spPr/>
        <p:txBody>
          <a:bodyPr/>
          <a:lstStyle/>
          <a:p>
            <a:r>
              <a:rPr lang="de-DE" b="1" dirty="0" smtClean="0"/>
              <a:t>Anke Born</a:t>
            </a:r>
          </a:p>
          <a:p>
            <a:pPr marL="92075" lvl="3" indent="-92075" fontAlgn="auto">
              <a:spcAft>
                <a:spcPts val="0"/>
              </a:spcAft>
              <a:buNone/>
              <a:defRPr/>
            </a:pPr>
            <a:r>
              <a:rPr lang="de-DE" sz="1600" dirty="0" smtClean="0"/>
              <a:t/>
            </a:r>
            <a:br>
              <a:rPr lang="de-DE" sz="1600" dirty="0" smtClean="0"/>
            </a:br>
            <a:r>
              <a:rPr lang="de-DE" sz="1600" dirty="0" smtClean="0"/>
              <a:t>Email-Adresse</a:t>
            </a:r>
            <a:r>
              <a:rPr lang="de-DE" sz="1600" dirty="0"/>
              <a:t>: </a:t>
            </a:r>
            <a:r>
              <a:rPr lang="de-DE" sz="1600" dirty="0" smtClean="0">
                <a:hlinkClick r:id="rId2"/>
              </a:rPr>
              <a:t>Anke.Born@tu-dresden.de</a:t>
            </a:r>
            <a:endParaRPr lang="de-DE" sz="1600" b="1" dirty="0" smtClean="0"/>
          </a:p>
          <a:p>
            <a:pPr marL="92075" lvl="3" indent="-92075" fontAlgn="auto">
              <a:spcAft>
                <a:spcPts val="0"/>
              </a:spcAft>
              <a:buNone/>
              <a:defRPr/>
            </a:pPr>
            <a:endParaRPr lang="de-DE" sz="1600" b="1" dirty="0"/>
          </a:p>
          <a:p>
            <a:pPr marL="92075" lvl="3" indent="-92075" fontAlgn="auto">
              <a:spcAft>
                <a:spcPts val="0"/>
              </a:spcAft>
              <a:buNone/>
              <a:defRPr/>
            </a:pPr>
            <a:r>
              <a:rPr lang="de-DE" sz="1600" b="1" dirty="0" smtClean="0"/>
              <a:t>Sprechzeiten:</a:t>
            </a:r>
            <a:br>
              <a:rPr lang="de-DE" sz="1600" b="1" dirty="0" smtClean="0"/>
            </a:br>
            <a:r>
              <a:rPr lang="de-DE" sz="1600" dirty="0"/>
              <a:t/>
            </a:r>
            <a:br>
              <a:rPr lang="de-DE" sz="1600" dirty="0"/>
            </a:br>
            <a:r>
              <a:rPr lang="de-DE" sz="1600" dirty="0" smtClean="0"/>
              <a:t>Dienstag </a:t>
            </a:r>
            <a:r>
              <a:rPr lang="de-DE" sz="1600" dirty="0"/>
              <a:t>	</a:t>
            </a:r>
            <a:r>
              <a:rPr lang="de-DE" sz="1600" dirty="0" smtClean="0"/>
              <a:t>09:00 </a:t>
            </a:r>
            <a:r>
              <a:rPr lang="de-DE" sz="1600" dirty="0"/>
              <a:t>- 11:00 Uhr 	</a:t>
            </a:r>
          </a:p>
          <a:p>
            <a:pPr marL="92075" lvl="3" indent="0" fontAlgn="auto">
              <a:spcAft>
                <a:spcPts val="0"/>
              </a:spcAft>
              <a:buNone/>
              <a:defRPr/>
            </a:pPr>
            <a:r>
              <a:rPr lang="de-DE" sz="1600" dirty="0"/>
              <a:t>Mittwoch	</a:t>
            </a:r>
            <a:r>
              <a:rPr lang="de-DE" sz="1600" dirty="0" smtClean="0"/>
              <a:t>10:00 </a:t>
            </a:r>
            <a:r>
              <a:rPr lang="de-DE" sz="1600" dirty="0"/>
              <a:t>- </a:t>
            </a:r>
            <a:r>
              <a:rPr lang="de-DE" sz="1600" dirty="0" smtClean="0"/>
              <a:t>12:00 </a:t>
            </a:r>
            <a:r>
              <a:rPr lang="de-DE" sz="1600" dirty="0"/>
              <a:t>Uhr 	</a:t>
            </a:r>
          </a:p>
          <a:p>
            <a:pPr marL="92075" lvl="3" indent="0" fontAlgn="auto">
              <a:spcAft>
                <a:spcPts val="0"/>
              </a:spcAft>
              <a:buNone/>
              <a:defRPr/>
            </a:pPr>
            <a:r>
              <a:rPr lang="de-DE" sz="1600" dirty="0"/>
              <a:t>Donnerstag 	09:00 - 11:00 Uhr </a:t>
            </a:r>
          </a:p>
          <a:p>
            <a:r>
              <a:rPr lang="de-DE" dirty="0" smtClean="0"/>
              <a:t> </a:t>
            </a:r>
            <a:endParaRPr lang="de-DE"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054" y="1484313"/>
            <a:ext cx="3762263" cy="2276526"/>
          </a:xfrm>
          <a:prstGeom prst="rect">
            <a:avLst/>
          </a:prstGeom>
        </p:spPr>
      </p:pic>
      <p:sp>
        <p:nvSpPr>
          <p:cNvPr id="5" name="Rechteck 4"/>
          <p:cNvSpPr/>
          <p:nvPr/>
        </p:nvSpPr>
        <p:spPr>
          <a:xfrm>
            <a:off x="1523033" y="4771335"/>
            <a:ext cx="9284043" cy="800219"/>
          </a:xfrm>
          <a:prstGeom prst="rect">
            <a:avLst/>
          </a:prstGeom>
        </p:spPr>
        <p:txBody>
          <a:bodyPr wrap="square">
            <a:spAutoFit/>
          </a:bodyPr>
          <a:lstStyle/>
          <a:p>
            <a:pPr marL="92075" lvl="3" indent="0" algn="ctr" fontAlgn="auto">
              <a:spcAft>
                <a:spcPts val="0"/>
              </a:spcAft>
              <a:buNone/>
              <a:defRPr/>
            </a:pPr>
            <a:r>
              <a:rPr lang="de-DE" sz="2300" b="1" dirty="0">
                <a:solidFill>
                  <a:schemeClr val="bg1">
                    <a:lumMod val="50000"/>
                  </a:schemeClr>
                </a:solidFill>
              </a:rPr>
              <a:t>BITTE HALTEN SIE SICH AN</a:t>
            </a:r>
          </a:p>
          <a:p>
            <a:pPr marL="92075" lvl="3" indent="0" algn="ctr" fontAlgn="auto">
              <a:spcAft>
                <a:spcPts val="0"/>
              </a:spcAft>
              <a:buNone/>
              <a:defRPr/>
            </a:pPr>
            <a:r>
              <a:rPr lang="de-DE" sz="2300" b="1" dirty="0">
                <a:solidFill>
                  <a:schemeClr val="bg1">
                    <a:lumMod val="50000"/>
                  </a:schemeClr>
                </a:solidFill>
              </a:rPr>
              <a:t>DIE SPRECHZEITEN SÄMTLICHER ZIS-MITARBEITER/INNEN !</a:t>
            </a:r>
          </a:p>
        </p:txBody>
      </p:sp>
    </p:spTree>
    <p:extLst>
      <p:ext uri="{BB962C8B-B14F-4D97-AF65-F5344CB8AC3E}">
        <p14:creationId xmlns:p14="http://schemas.microsoft.com/office/powerpoint/2010/main" val="1398121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III. Der Bachelor-Studiengang „Internationale Beziehungen“</a:t>
            </a:r>
            <a:endParaRPr lang="de-DE" dirty="0"/>
          </a:p>
        </p:txBody>
      </p:sp>
      <p:pic>
        <p:nvPicPr>
          <p:cNvPr id="9" name="Grafik 8"/>
          <p:cNvPicPr>
            <a:picLocks noChangeAspect="1"/>
          </p:cNvPicPr>
          <p:nvPr/>
        </p:nvPicPr>
        <p:blipFill>
          <a:blip r:embed="rId2"/>
          <a:stretch>
            <a:fillRect/>
          </a:stretch>
        </p:blipFill>
        <p:spPr>
          <a:xfrm>
            <a:off x="874712" y="841699"/>
            <a:ext cx="7681459" cy="5101427"/>
          </a:xfrm>
          <a:prstGeom prst="rect">
            <a:avLst/>
          </a:prstGeom>
        </p:spPr>
      </p:pic>
    </p:spTree>
    <p:extLst>
      <p:ext uri="{BB962C8B-B14F-4D97-AF65-F5344CB8AC3E}">
        <p14:creationId xmlns:p14="http://schemas.microsoft.com/office/powerpoint/2010/main" val="4045080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Profil</a:t>
            </a:r>
            <a:endParaRPr lang="de-DE" dirty="0"/>
          </a:p>
        </p:txBody>
      </p:sp>
      <p:sp>
        <p:nvSpPr>
          <p:cNvPr id="3" name="Inhaltsplatzhalter 2"/>
          <p:cNvSpPr>
            <a:spLocks noGrp="1"/>
          </p:cNvSpPr>
          <p:nvPr>
            <p:ph sz="quarter" idx="10"/>
          </p:nvPr>
        </p:nvSpPr>
        <p:spPr/>
        <p:txBody>
          <a:bodyPr/>
          <a:lstStyle/>
          <a:p>
            <a:pPr marL="285750" indent="-285750" fontAlgn="auto">
              <a:lnSpc>
                <a:spcPct val="150000"/>
              </a:lnSpc>
              <a:spcAft>
                <a:spcPts val="0"/>
              </a:spcAft>
              <a:buFont typeface="Wingdings" pitchFamily="2" charset="2"/>
              <a:buChar char="§"/>
              <a:defRPr/>
            </a:pPr>
            <a:r>
              <a:rPr lang="de-DE" dirty="0">
                <a:solidFill>
                  <a:srgbClr val="003366"/>
                </a:solidFill>
                <a:ea typeface="Verdana" pitchFamily="34" charset="0"/>
                <a:cs typeface="Verdana" pitchFamily="34" charset="0"/>
              </a:rPr>
              <a:t>Ausbildung </a:t>
            </a:r>
            <a:r>
              <a:rPr lang="de-DE" b="1" dirty="0">
                <a:solidFill>
                  <a:srgbClr val="003366"/>
                </a:solidFill>
                <a:ea typeface="Verdana" pitchFamily="34" charset="0"/>
                <a:cs typeface="Verdana" pitchFamily="34" charset="0"/>
              </a:rPr>
              <a:t>interdisziplinären</a:t>
            </a:r>
            <a:r>
              <a:rPr lang="de-DE" dirty="0">
                <a:solidFill>
                  <a:srgbClr val="003366"/>
                </a:solidFill>
                <a:ea typeface="Verdana" pitchFamily="34" charset="0"/>
                <a:cs typeface="Verdana" pitchFamily="34" charset="0"/>
              </a:rPr>
              <a:t> Zuschnitts mit Ausbildungsanteilen aus den Fächern </a:t>
            </a:r>
            <a:r>
              <a:rPr lang="de-DE" i="1" dirty="0">
                <a:solidFill>
                  <a:srgbClr val="003366"/>
                </a:solidFill>
                <a:ea typeface="Verdana" pitchFamily="34" charset="0"/>
                <a:cs typeface="Verdana" pitchFamily="34" charset="0"/>
              </a:rPr>
              <a:t>Internationale Politik</a:t>
            </a:r>
            <a:r>
              <a:rPr lang="de-DE" dirty="0">
                <a:solidFill>
                  <a:srgbClr val="003366"/>
                </a:solidFill>
                <a:ea typeface="Verdana" pitchFamily="34" charset="0"/>
                <a:cs typeface="Verdana" pitchFamily="34" charset="0"/>
              </a:rPr>
              <a:t>, </a:t>
            </a:r>
            <a:r>
              <a:rPr lang="de-DE" i="1" dirty="0">
                <a:solidFill>
                  <a:srgbClr val="003366"/>
                </a:solidFill>
                <a:ea typeface="Verdana" pitchFamily="34" charset="0"/>
                <a:cs typeface="Verdana" pitchFamily="34" charset="0"/>
              </a:rPr>
              <a:t>Internationales Recht </a:t>
            </a:r>
            <a:r>
              <a:rPr lang="de-DE" dirty="0">
                <a:solidFill>
                  <a:srgbClr val="003366"/>
                </a:solidFill>
                <a:ea typeface="Verdana" pitchFamily="34" charset="0"/>
                <a:cs typeface="Verdana" pitchFamily="34" charset="0"/>
              </a:rPr>
              <a:t>und </a:t>
            </a:r>
            <a:r>
              <a:rPr lang="de-DE" i="1" dirty="0">
                <a:solidFill>
                  <a:srgbClr val="003366"/>
                </a:solidFill>
                <a:ea typeface="Verdana" pitchFamily="34" charset="0"/>
                <a:cs typeface="Verdana" pitchFamily="34" charset="0"/>
              </a:rPr>
              <a:t>Internationale Wirtschaft</a:t>
            </a:r>
            <a:endParaRPr lang="de-DE" u="sng" dirty="0">
              <a:solidFill>
                <a:srgbClr val="003366"/>
              </a:solidFill>
              <a:ea typeface="Verdana" pitchFamily="34" charset="0"/>
              <a:cs typeface="Verdana" pitchFamily="34" charset="0"/>
            </a:endParaRPr>
          </a:p>
          <a:p>
            <a:pPr marL="285750" indent="-285750" algn="just" fontAlgn="auto">
              <a:lnSpc>
                <a:spcPct val="150000"/>
              </a:lnSpc>
              <a:spcAft>
                <a:spcPts val="0"/>
              </a:spcAft>
              <a:buFont typeface="Wingdings" pitchFamily="2" charset="2"/>
              <a:buChar char="§"/>
              <a:defRPr/>
            </a:pPr>
            <a:endParaRPr lang="de-DE" u="sng" dirty="0">
              <a:solidFill>
                <a:srgbClr val="003366"/>
              </a:solidFill>
              <a:ea typeface="Verdana" pitchFamily="34" charset="0"/>
              <a:cs typeface="Verdana" pitchFamily="34" charset="0"/>
            </a:endParaRPr>
          </a:p>
          <a:p>
            <a:pPr marL="285750" indent="-285750" fontAlgn="auto">
              <a:lnSpc>
                <a:spcPct val="150000"/>
              </a:lnSpc>
              <a:spcAft>
                <a:spcPts val="0"/>
              </a:spcAft>
              <a:buFont typeface="Wingdings" pitchFamily="2" charset="2"/>
              <a:buChar char="§"/>
              <a:defRPr/>
            </a:pPr>
            <a:r>
              <a:rPr lang="de-DE" b="1" dirty="0" smtClean="0">
                <a:solidFill>
                  <a:srgbClr val="003366"/>
                </a:solidFill>
                <a:ea typeface="Verdana" pitchFamily="34" charset="0"/>
                <a:cs typeface="Verdana" pitchFamily="34" charset="0"/>
              </a:rPr>
              <a:t>Obligatorisches </a:t>
            </a:r>
            <a:r>
              <a:rPr lang="de-DE" b="1" dirty="0">
                <a:solidFill>
                  <a:srgbClr val="003366"/>
                </a:solidFill>
                <a:ea typeface="Verdana" pitchFamily="34" charset="0"/>
                <a:cs typeface="Verdana" pitchFamily="34" charset="0"/>
              </a:rPr>
              <a:t>Auslandssemester</a:t>
            </a:r>
            <a:r>
              <a:rPr lang="de-DE" dirty="0">
                <a:solidFill>
                  <a:srgbClr val="003366"/>
                </a:solidFill>
                <a:ea typeface="Verdana" pitchFamily="34" charset="0"/>
                <a:cs typeface="Verdana" pitchFamily="34" charset="0"/>
              </a:rPr>
              <a:t> sowie die Integration einer </a:t>
            </a:r>
            <a:r>
              <a:rPr lang="de-DE" b="1" dirty="0">
                <a:solidFill>
                  <a:srgbClr val="003366"/>
                </a:solidFill>
                <a:ea typeface="Verdana" pitchFamily="34" charset="0"/>
                <a:cs typeface="Verdana" pitchFamily="34" charset="0"/>
              </a:rPr>
              <a:t>intensiven Sprachausbildung</a:t>
            </a:r>
            <a:r>
              <a:rPr lang="de-DE" dirty="0">
                <a:solidFill>
                  <a:srgbClr val="003366"/>
                </a:solidFill>
                <a:ea typeface="Verdana" pitchFamily="34" charset="0"/>
                <a:cs typeface="Verdana" pitchFamily="34" charset="0"/>
              </a:rPr>
              <a:t> in das Curriculum, </a:t>
            </a:r>
            <a:r>
              <a:rPr lang="de-DE" b="1" dirty="0">
                <a:solidFill>
                  <a:srgbClr val="003366"/>
                </a:solidFill>
                <a:ea typeface="Verdana" pitchFamily="34" charset="0"/>
                <a:cs typeface="Verdana" pitchFamily="34" charset="0"/>
              </a:rPr>
              <a:t>obligatorische</a:t>
            </a:r>
            <a:r>
              <a:rPr lang="de-DE" dirty="0">
                <a:solidFill>
                  <a:srgbClr val="003366"/>
                </a:solidFill>
                <a:ea typeface="Verdana" pitchFamily="34" charset="0"/>
                <a:cs typeface="Verdana" pitchFamily="34" charset="0"/>
              </a:rPr>
              <a:t> studienbegleitende </a:t>
            </a:r>
            <a:r>
              <a:rPr lang="de-DE" b="1" dirty="0">
                <a:solidFill>
                  <a:srgbClr val="003366"/>
                </a:solidFill>
                <a:ea typeface="Verdana" pitchFamily="34" charset="0"/>
                <a:cs typeface="Verdana" pitchFamily="34" charset="0"/>
              </a:rPr>
              <a:t>Praktika</a:t>
            </a:r>
            <a:r>
              <a:rPr lang="de-DE" dirty="0">
                <a:solidFill>
                  <a:srgbClr val="003366"/>
                </a:solidFill>
                <a:ea typeface="Verdana" pitchFamily="34" charset="0"/>
                <a:cs typeface="Verdana" pitchFamily="34" charset="0"/>
              </a:rPr>
              <a:t> in öffentlicher Verwaltung, Privatwirtschaft und internationalen </a:t>
            </a:r>
            <a:r>
              <a:rPr lang="de-DE" dirty="0" smtClean="0">
                <a:solidFill>
                  <a:srgbClr val="003366"/>
                </a:solidFill>
                <a:ea typeface="Verdana" pitchFamily="34" charset="0"/>
                <a:cs typeface="Verdana" pitchFamily="34" charset="0"/>
              </a:rPr>
              <a:t>Organisationen </a:t>
            </a:r>
            <a:endParaRPr lang="de-DE" u="sng" dirty="0">
              <a:solidFill>
                <a:srgbClr val="003366"/>
              </a:solidFill>
              <a:ea typeface="Verdana" pitchFamily="34" charset="0"/>
              <a:cs typeface="Verdana" pitchFamily="34" charset="0"/>
            </a:endParaRPr>
          </a:p>
          <a:p>
            <a:pPr algn="just" fontAlgn="auto">
              <a:lnSpc>
                <a:spcPct val="150000"/>
              </a:lnSpc>
              <a:spcAft>
                <a:spcPts val="0"/>
              </a:spcAft>
              <a:defRPr/>
            </a:pPr>
            <a:endParaRPr lang="de-DE" u="sng" dirty="0">
              <a:solidFill>
                <a:srgbClr val="003366"/>
              </a:solidFill>
              <a:ea typeface="Verdana" pitchFamily="34" charset="0"/>
              <a:cs typeface="Verdana" pitchFamily="34" charset="0"/>
            </a:endParaRPr>
          </a:p>
          <a:p>
            <a:pPr marL="285750" indent="-285750" fontAlgn="auto">
              <a:lnSpc>
                <a:spcPct val="150000"/>
              </a:lnSpc>
              <a:spcAft>
                <a:spcPts val="0"/>
              </a:spcAft>
              <a:buFont typeface="Wingdings" pitchFamily="2" charset="2"/>
              <a:buChar char="§"/>
              <a:defRPr/>
            </a:pPr>
            <a:r>
              <a:rPr lang="de-DE" b="1" dirty="0" smtClean="0">
                <a:solidFill>
                  <a:srgbClr val="003366"/>
                </a:solidFill>
                <a:ea typeface="Verdana" pitchFamily="34" charset="0"/>
                <a:cs typeface="Verdana" pitchFamily="34" charset="0"/>
              </a:rPr>
              <a:t>Studienbegleitende </a:t>
            </a:r>
            <a:r>
              <a:rPr lang="de-DE" b="1" dirty="0">
                <a:solidFill>
                  <a:srgbClr val="003366"/>
                </a:solidFill>
                <a:ea typeface="Verdana" pitchFamily="34" charset="0"/>
                <a:cs typeface="Verdana" pitchFamily="34" charset="0"/>
              </a:rPr>
              <a:t>Prüfungen (Kreditpunktesystem - ECTS)</a:t>
            </a:r>
            <a:r>
              <a:rPr lang="de-DE" dirty="0">
                <a:solidFill>
                  <a:srgbClr val="003366"/>
                </a:solidFill>
                <a:ea typeface="Verdana" pitchFamily="34" charset="0"/>
                <a:cs typeface="Verdana" pitchFamily="34" charset="0"/>
              </a:rPr>
              <a:t>; die Vergabe des international kompatiblen Abschlusses </a:t>
            </a:r>
            <a:r>
              <a:rPr lang="de-DE" b="1" dirty="0">
                <a:solidFill>
                  <a:srgbClr val="003366"/>
                </a:solidFill>
                <a:ea typeface="Verdana" pitchFamily="34" charset="0"/>
                <a:cs typeface="Verdana" pitchFamily="34" charset="0"/>
              </a:rPr>
              <a:t>Bachelor </a:t>
            </a:r>
            <a:r>
              <a:rPr lang="de-DE" b="1" dirty="0" err="1">
                <a:solidFill>
                  <a:srgbClr val="003366"/>
                </a:solidFill>
                <a:ea typeface="Verdana" pitchFamily="34" charset="0"/>
                <a:cs typeface="Verdana" pitchFamily="34" charset="0"/>
              </a:rPr>
              <a:t>of</a:t>
            </a:r>
            <a:r>
              <a:rPr lang="de-DE" b="1" dirty="0">
                <a:solidFill>
                  <a:srgbClr val="003366"/>
                </a:solidFill>
                <a:ea typeface="Verdana" pitchFamily="34" charset="0"/>
                <a:cs typeface="Verdana" pitchFamily="34" charset="0"/>
              </a:rPr>
              <a:t> Arts</a:t>
            </a:r>
            <a:r>
              <a:rPr lang="de-DE" dirty="0">
                <a:solidFill>
                  <a:srgbClr val="003366"/>
                </a:solidFill>
                <a:ea typeface="Verdana" pitchFamily="34" charset="0"/>
                <a:cs typeface="Verdana" pitchFamily="34" charset="0"/>
              </a:rPr>
              <a:t> </a:t>
            </a:r>
            <a:r>
              <a:rPr lang="de-DE" b="1" dirty="0">
                <a:solidFill>
                  <a:srgbClr val="003366"/>
                </a:solidFill>
                <a:ea typeface="Verdana" pitchFamily="34" charset="0"/>
                <a:cs typeface="Verdana" pitchFamily="34" charset="0"/>
              </a:rPr>
              <a:t>(B.A.)</a:t>
            </a:r>
            <a:r>
              <a:rPr lang="de-DE" dirty="0">
                <a:solidFill>
                  <a:srgbClr val="003366"/>
                </a:solidFill>
                <a:ea typeface="Verdana" pitchFamily="34" charset="0"/>
                <a:cs typeface="Verdana" pitchFamily="34" charset="0"/>
              </a:rPr>
              <a:t> nach sechs Semestern (Regelstudienzeit</a:t>
            </a:r>
            <a:r>
              <a:rPr lang="de-DE" dirty="0" smtClean="0">
                <a:solidFill>
                  <a:srgbClr val="003366"/>
                </a:solidFill>
                <a:ea typeface="Verdana" pitchFamily="34" charset="0"/>
                <a:cs typeface="Verdana" pitchFamily="34" charset="0"/>
              </a:rPr>
              <a:t>)</a:t>
            </a:r>
            <a:endParaRPr lang="de-DE" dirty="0">
              <a:solidFill>
                <a:srgbClr val="003366"/>
              </a:solidFill>
              <a:ea typeface="Verdana" pitchFamily="34" charset="0"/>
              <a:cs typeface="Verdana" pitchFamily="34" charset="0"/>
            </a:endParaRPr>
          </a:p>
        </p:txBody>
      </p:sp>
    </p:spTree>
    <p:extLst>
      <p:ext uri="{BB962C8B-B14F-4D97-AF65-F5344CB8AC3E}">
        <p14:creationId xmlns:p14="http://schemas.microsoft.com/office/powerpoint/2010/main" val="2956150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Studieninhalte</a:t>
            </a:r>
            <a:endParaRPr lang="de-DE" dirty="0"/>
          </a:p>
        </p:txBody>
      </p:sp>
      <p:sp>
        <p:nvSpPr>
          <p:cNvPr id="4" name="Inhaltsplatzhalter 4"/>
          <p:cNvSpPr>
            <a:spLocks noGrp="1"/>
          </p:cNvSpPr>
          <p:nvPr>
            <p:ph sz="quarter" idx="10"/>
          </p:nvPr>
        </p:nvSpPr>
        <p:spPr>
          <a:xfrm>
            <a:off x="874711" y="1030289"/>
            <a:ext cx="10580688" cy="4799012"/>
          </a:xfrm>
        </p:spPr>
        <p:txBody>
          <a:bodyPr/>
          <a:lstStyle/>
          <a:p>
            <a:pPr>
              <a:defRPr/>
            </a:pPr>
            <a:r>
              <a:rPr lang="de-DE" sz="1700" dirty="0">
                <a:solidFill>
                  <a:srgbClr val="003366"/>
                </a:solidFill>
                <a:ea typeface="Verdana" pitchFamily="34" charset="0"/>
                <a:cs typeface="Verdana" pitchFamily="34" charset="0"/>
              </a:rPr>
              <a:t>Dem interdisziplinären Ansatz des Studiengangs entsprechend, setzen </a:t>
            </a:r>
            <a:r>
              <a:rPr lang="de-DE" sz="1700" dirty="0" smtClean="0">
                <a:solidFill>
                  <a:srgbClr val="003366"/>
                </a:solidFill>
                <a:ea typeface="Verdana" pitchFamily="34" charset="0"/>
                <a:cs typeface="Verdana" pitchFamily="34" charset="0"/>
              </a:rPr>
              <a:t>sich</a:t>
            </a:r>
            <a:br>
              <a:rPr lang="de-DE" sz="1700" dirty="0" smtClean="0">
                <a:solidFill>
                  <a:srgbClr val="003366"/>
                </a:solidFill>
                <a:ea typeface="Verdana" pitchFamily="34" charset="0"/>
                <a:cs typeface="Verdana" pitchFamily="34" charset="0"/>
              </a:rPr>
            </a:br>
            <a:r>
              <a:rPr lang="de-DE" sz="1700" dirty="0" smtClean="0">
                <a:solidFill>
                  <a:srgbClr val="003366"/>
                </a:solidFill>
                <a:ea typeface="Verdana" pitchFamily="34" charset="0"/>
                <a:cs typeface="Verdana" pitchFamily="34" charset="0"/>
              </a:rPr>
              <a:t>die </a:t>
            </a:r>
            <a:r>
              <a:rPr lang="de-DE" sz="1700" dirty="0">
                <a:solidFill>
                  <a:srgbClr val="003366"/>
                </a:solidFill>
                <a:ea typeface="Verdana" pitchFamily="34" charset="0"/>
                <a:cs typeface="Verdana" pitchFamily="34" charset="0"/>
              </a:rPr>
              <a:t>Studieninhalte zusammen aus:</a:t>
            </a:r>
          </a:p>
          <a:p>
            <a:pPr marL="342900" indent="-342900">
              <a:buAutoNum type="alphaUcParenR"/>
              <a:defRPr/>
            </a:pPr>
            <a:r>
              <a:rPr lang="de-DE" sz="1700" dirty="0" smtClean="0">
                <a:solidFill>
                  <a:srgbClr val="003366"/>
                </a:solidFill>
                <a:ea typeface="Verdana" pitchFamily="34" charset="0"/>
                <a:cs typeface="Verdana" pitchFamily="34" charset="0"/>
              </a:rPr>
              <a:t>den </a:t>
            </a:r>
            <a:r>
              <a:rPr lang="de-DE" sz="1700" dirty="0">
                <a:solidFill>
                  <a:srgbClr val="003366"/>
                </a:solidFill>
                <a:ea typeface="Verdana" pitchFamily="34" charset="0"/>
                <a:cs typeface="Verdana" pitchFamily="34" charset="0"/>
              </a:rPr>
              <a:t>Kernfächern,</a:t>
            </a:r>
          </a:p>
          <a:p>
            <a:pPr marL="342900" indent="-342900">
              <a:buAutoNum type="alphaUcParenR"/>
              <a:defRPr/>
            </a:pPr>
            <a:r>
              <a:rPr lang="de-DE" sz="1700" dirty="0">
                <a:solidFill>
                  <a:srgbClr val="003366"/>
                </a:solidFill>
                <a:ea typeface="Verdana" pitchFamily="34" charset="0"/>
                <a:cs typeface="Verdana" pitchFamily="34" charset="0"/>
              </a:rPr>
              <a:t>den Ergänzungsfächern,</a:t>
            </a:r>
          </a:p>
          <a:p>
            <a:pPr marL="342900" indent="-342900">
              <a:buAutoNum type="alphaUcParenR"/>
              <a:defRPr/>
            </a:pPr>
            <a:r>
              <a:rPr lang="de-DE" sz="1700" dirty="0">
                <a:solidFill>
                  <a:srgbClr val="003366"/>
                </a:solidFill>
                <a:ea typeface="Verdana" pitchFamily="34" charset="0"/>
                <a:cs typeface="Verdana" pitchFamily="34" charset="0"/>
              </a:rPr>
              <a:t>der Sprachausbildung sowie</a:t>
            </a:r>
          </a:p>
          <a:p>
            <a:pPr marL="342900" indent="-342900">
              <a:buAutoNum type="alphaUcParenR"/>
              <a:defRPr/>
            </a:pPr>
            <a:r>
              <a:rPr lang="de-DE" sz="1700" dirty="0">
                <a:solidFill>
                  <a:srgbClr val="003366"/>
                </a:solidFill>
                <a:ea typeface="Verdana" pitchFamily="34" charset="0"/>
                <a:cs typeface="Verdana" pitchFamily="34" charset="0"/>
              </a:rPr>
              <a:t>allgemeiner und beruflicher Qualifikation</a:t>
            </a:r>
          </a:p>
          <a:p>
            <a:endParaRPr lang="en-US" dirty="0"/>
          </a:p>
        </p:txBody>
      </p:sp>
      <p:graphicFrame>
        <p:nvGraphicFramePr>
          <p:cNvPr id="5" name="Diagramm 4"/>
          <p:cNvGraphicFramePr/>
          <p:nvPr>
            <p:extLst>
              <p:ext uri="{D42A27DB-BD31-4B8C-83A1-F6EECF244321}">
                <p14:modId xmlns:p14="http://schemas.microsoft.com/office/powerpoint/2010/main" val="4097685166"/>
              </p:ext>
            </p:extLst>
          </p:nvPr>
        </p:nvGraphicFramePr>
        <p:xfrm>
          <a:off x="6341755" y="1573780"/>
          <a:ext cx="5394837" cy="4455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1316968" y="3474720"/>
            <a:ext cx="5024787" cy="2554545"/>
          </a:xfrm>
          <a:prstGeom prst="rect">
            <a:avLst/>
          </a:prstGeom>
          <a:noFill/>
        </p:spPr>
        <p:txBody>
          <a:bodyPr wrap="square" rtlCol="0">
            <a:spAutoFit/>
          </a:bodyPr>
          <a:lstStyle/>
          <a:p>
            <a:pPr marL="342900" indent="-342900">
              <a:lnSpc>
                <a:spcPct val="150000"/>
              </a:lnSpc>
              <a:buAutoNum type="alphaUcParenR"/>
            </a:pPr>
            <a:r>
              <a:rPr lang="de-DE" sz="1600" b="1" dirty="0"/>
              <a:t>Die Kernfächer</a:t>
            </a:r>
          </a:p>
          <a:p>
            <a:pPr>
              <a:lnSpc>
                <a:spcPct val="150000"/>
              </a:lnSpc>
              <a:defRPr/>
            </a:pPr>
            <a:r>
              <a:rPr lang="de-DE" sz="1600" b="1" dirty="0" smtClean="0">
                <a:solidFill>
                  <a:srgbClr val="003366"/>
                </a:solidFill>
                <a:ea typeface="Verdana" pitchFamily="34" charset="0"/>
                <a:cs typeface="Verdana" pitchFamily="34" charset="0"/>
              </a:rPr>
              <a:t/>
            </a:r>
            <a:br>
              <a:rPr lang="de-DE" sz="1600" b="1" dirty="0" smtClean="0">
                <a:solidFill>
                  <a:srgbClr val="003366"/>
                </a:solidFill>
                <a:ea typeface="Verdana" pitchFamily="34" charset="0"/>
                <a:cs typeface="Verdana" pitchFamily="34" charset="0"/>
              </a:rPr>
            </a:br>
            <a:r>
              <a:rPr lang="de-DE" sz="1600" b="1" dirty="0" smtClean="0">
                <a:solidFill>
                  <a:srgbClr val="003366"/>
                </a:solidFill>
                <a:ea typeface="Verdana" pitchFamily="34" charset="0"/>
                <a:cs typeface="Verdana" pitchFamily="34" charset="0"/>
              </a:rPr>
              <a:t>Bestandteil </a:t>
            </a:r>
            <a:r>
              <a:rPr lang="de-DE" sz="1600" b="1" dirty="0">
                <a:solidFill>
                  <a:srgbClr val="003366"/>
                </a:solidFill>
                <a:ea typeface="Verdana" pitchFamily="34" charset="0"/>
                <a:cs typeface="Verdana" pitchFamily="34" charset="0"/>
              </a:rPr>
              <a:t>Kernfächer (seit 2013/14)</a:t>
            </a:r>
          </a:p>
          <a:p>
            <a:pPr>
              <a:lnSpc>
                <a:spcPct val="150000"/>
              </a:lnSpc>
              <a:defRPr/>
            </a:pPr>
            <a:r>
              <a:rPr lang="de-DE" sz="1600" dirty="0">
                <a:solidFill>
                  <a:srgbClr val="003366"/>
                </a:solidFill>
                <a:ea typeface="Verdana" pitchFamily="34" charset="0"/>
                <a:cs typeface="Verdana" pitchFamily="34" charset="0"/>
              </a:rPr>
              <a:t>+ Umfangreiche</a:t>
            </a:r>
            <a:r>
              <a:rPr lang="de-DE" sz="1600" dirty="0">
                <a:ea typeface="Verdana" pitchFamily="34" charset="0"/>
                <a:cs typeface="Verdana" pitchFamily="34" charset="0"/>
              </a:rPr>
              <a:t> </a:t>
            </a:r>
            <a:r>
              <a:rPr lang="de-DE" sz="1600" b="1" dirty="0">
                <a:solidFill>
                  <a:srgbClr val="003366"/>
                </a:solidFill>
                <a:ea typeface="Verdana" pitchFamily="34" charset="0"/>
                <a:cs typeface="Verdana" pitchFamily="34" charset="0"/>
              </a:rPr>
              <a:t>Methodenlehre</a:t>
            </a:r>
          </a:p>
          <a:p>
            <a:pPr>
              <a:lnSpc>
                <a:spcPct val="150000"/>
              </a:lnSpc>
              <a:defRPr/>
            </a:pPr>
            <a:r>
              <a:rPr lang="de-DE" sz="1600" dirty="0">
                <a:solidFill>
                  <a:srgbClr val="003366"/>
                </a:solidFill>
                <a:ea typeface="Verdana" pitchFamily="34" charset="0"/>
                <a:cs typeface="Verdana" pitchFamily="34" charset="0"/>
                <a:sym typeface="Wingdings" panose="05000000000000000000" pitchFamily="2" charset="2"/>
              </a:rPr>
              <a:t> </a:t>
            </a:r>
            <a:r>
              <a:rPr lang="de-DE" sz="1600" dirty="0">
                <a:solidFill>
                  <a:srgbClr val="003366"/>
                </a:solidFill>
                <a:ea typeface="Verdana" pitchFamily="34" charset="0"/>
                <a:cs typeface="Verdana" pitchFamily="34" charset="0"/>
              </a:rPr>
              <a:t>Statistik, Juristische Methodenlehre, Methoden der empirischen Sozialforschung</a:t>
            </a:r>
          </a:p>
          <a:p>
            <a:endParaRPr lang="en-US" sz="1600" b="1" dirty="0"/>
          </a:p>
        </p:txBody>
      </p:sp>
    </p:spTree>
    <p:extLst>
      <p:ext uri="{BB962C8B-B14F-4D97-AF65-F5344CB8AC3E}">
        <p14:creationId xmlns:p14="http://schemas.microsoft.com/office/powerpoint/2010/main" val="427308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Studieninhalte</a:t>
            </a:r>
            <a:endParaRPr lang="de-DE" dirty="0"/>
          </a:p>
        </p:txBody>
      </p:sp>
      <p:sp>
        <p:nvSpPr>
          <p:cNvPr id="3" name="Inhaltsplatzhalter 2"/>
          <p:cNvSpPr>
            <a:spLocks noGrp="1"/>
          </p:cNvSpPr>
          <p:nvPr>
            <p:ph sz="quarter" idx="10"/>
          </p:nvPr>
        </p:nvSpPr>
        <p:spPr>
          <a:xfrm>
            <a:off x="874712" y="911954"/>
            <a:ext cx="10580688" cy="4344987"/>
          </a:xfrm>
        </p:spPr>
        <p:txBody>
          <a:bodyPr/>
          <a:lstStyle/>
          <a:p>
            <a:pPr fontAlgn="auto">
              <a:spcAft>
                <a:spcPts val="0"/>
              </a:spcAft>
              <a:defRPr/>
            </a:pPr>
            <a:r>
              <a:rPr lang="de-DE" sz="1700" b="1" dirty="0">
                <a:solidFill>
                  <a:srgbClr val="003366"/>
                </a:solidFill>
                <a:ea typeface="Verdana" pitchFamily="34" charset="0"/>
                <a:cs typeface="Verdana" pitchFamily="34" charset="0"/>
              </a:rPr>
              <a:t>B) Sozialwissenschaftliche Ergänzungsfächer:</a:t>
            </a:r>
          </a:p>
          <a:p>
            <a:pPr marL="582750" lvl="1" indent="-285750">
              <a:buFont typeface="Arial" panose="020B0604020202020204" pitchFamily="34" charset="0"/>
              <a:buChar char="•"/>
              <a:defRPr/>
            </a:pPr>
            <a:r>
              <a:rPr lang="de-DE" sz="1700" dirty="0">
                <a:solidFill>
                  <a:srgbClr val="003366"/>
                </a:solidFill>
                <a:ea typeface="Verdana" pitchFamily="34" charset="0"/>
                <a:cs typeface="Verdana" pitchFamily="34" charset="0"/>
              </a:rPr>
              <a:t>Kommunikationswissenschaft</a:t>
            </a:r>
          </a:p>
          <a:p>
            <a:pPr marL="582750" lvl="1" indent="-285750">
              <a:buFont typeface="Arial" panose="020B0604020202020204" pitchFamily="34" charset="0"/>
              <a:buChar char="•"/>
              <a:defRPr/>
            </a:pPr>
            <a:r>
              <a:rPr lang="de-DE" sz="1700" dirty="0">
                <a:solidFill>
                  <a:srgbClr val="003366"/>
                </a:solidFill>
                <a:ea typeface="Verdana" pitchFamily="34" charset="0"/>
                <a:cs typeface="Verdana" pitchFamily="34" charset="0"/>
              </a:rPr>
              <a:t>Politikwissenschaft (Politische Theorie </a:t>
            </a:r>
            <a:r>
              <a:rPr lang="de-DE" sz="1700" dirty="0" smtClean="0">
                <a:solidFill>
                  <a:srgbClr val="003366"/>
                </a:solidFill>
                <a:ea typeface="Verdana" pitchFamily="34" charset="0"/>
                <a:cs typeface="Verdana" pitchFamily="34" charset="0"/>
              </a:rPr>
              <a:t>oder</a:t>
            </a:r>
            <a:br>
              <a:rPr lang="de-DE" sz="1700" dirty="0" smtClean="0">
                <a:solidFill>
                  <a:srgbClr val="003366"/>
                </a:solidFill>
                <a:ea typeface="Verdana" pitchFamily="34" charset="0"/>
                <a:cs typeface="Verdana" pitchFamily="34" charset="0"/>
              </a:rPr>
            </a:br>
            <a:r>
              <a:rPr lang="de-DE" sz="1700" dirty="0" smtClean="0">
                <a:solidFill>
                  <a:srgbClr val="003366"/>
                </a:solidFill>
                <a:ea typeface="Verdana" pitchFamily="34" charset="0"/>
                <a:cs typeface="Verdana" pitchFamily="34" charset="0"/>
              </a:rPr>
              <a:t>Vergleichende </a:t>
            </a:r>
            <a:r>
              <a:rPr lang="de-DE" sz="1700" dirty="0">
                <a:solidFill>
                  <a:srgbClr val="003366"/>
                </a:solidFill>
                <a:ea typeface="Verdana" pitchFamily="34" charset="0"/>
                <a:cs typeface="Verdana" pitchFamily="34" charset="0"/>
              </a:rPr>
              <a:t>Regierungslehre)</a:t>
            </a:r>
          </a:p>
          <a:p>
            <a:pPr marL="582750" lvl="1" indent="-285750">
              <a:buFont typeface="Arial" panose="020B0604020202020204" pitchFamily="34" charset="0"/>
              <a:buChar char="•"/>
              <a:defRPr/>
            </a:pPr>
            <a:r>
              <a:rPr lang="de-DE" sz="1700" dirty="0">
                <a:solidFill>
                  <a:srgbClr val="003366"/>
                </a:solidFill>
                <a:ea typeface="Verdana" pitchFamily="34" charset="0"/>
                <a:cs typeface="Verdana" pitchFamily="34" charset="0"/>
              </a:rPr>
              <a:t>Geschichte</a:t>
            </a:r>
          </a:p>
          <a:p>
            <a:pPr fontAlgn="auto">
              <a:spcAft>
                <a:spcPts val="0"/>
              </a:spcAft>
              <a:defRPr/>
            </a:pPr>
            <a:endParaRPr lang="de-DE" sz="1700" dirty="0">
              <a:solidFill>
                <a:srgbClr val="003366"/>
              </a:solidFill>
              <a:ea typeface="Verdana" pitchFamily="34" charset="0"/>
              <a:cs typeface="Verdana" pitchFamily="34" charset="0"/>
            </a:endParaRPr>
          </a:p>
          <a:p>
            <a:pPr fontAlgn="auto">
              <a:spcBef>
                <a:spcPct val="50000"/>
              </a:spcBef>
              <a:spcAft>
                <a:spcPts val="0"/>
              </a:spcAft>
              <a:defRPr/>
            </a:pPr>
            <a:r>
              <a:rPr lang="de-DE" sz="1700" b="1" dirty="0">
                <a:solidFill>
                  <a:srgbClr val="003366"/>
                </a:solidFill>
                <a:ea typeface="Verdana" pitchFamily="34" charset="0"/>
                <a:cs typeface="Verdana" pitchFamily="34" charset="0"/>
              </a:rPr>
              <a:t>C) Die integrierte Sprachausbildung:</a:t>
            </a:r>
          </a:p>
          <a:p>
            <a:pPr marL="582750" lvl="1" indent="-285750">
              <a:spcBef>
                <a:spcPct val="50000"/>
              </a:spcBef>
              <a:buFont typeface="Arial" panose="020B0604020202020204" pitchFamily="34" charset="0"/>
              <a:buChar char="•"/>
              <a:defRPr/>
            </a:pPr>
            <a:r>
              <a:rPr lang="de-DE" sz="1700" b="1" dirty="0">
                <a:solidFill>
                  <a:srgbClr val="003366"/>
                </a:solidFill>
                <a:ea typeface="Verdana" pitchFamily="34" charset="0"/>
                <a:cs typeface="Verdana" pitchFamily="34" charset="0"/>
              </a:rPr>
              <a:t>Englisch</a:t>
            </a:r>
            <a:r>
              <a:rPr lang="de-DE" sz="1700" dirty="0">
                <a:solidFill>
                  <a:srgbClr val="003366"/>
                </a:solidFill>
                <a:ea typeface="Verdana" pitchFamily="34" charset="0"/>
                <a:cs typeface="Verdana" pitchFamily="34" charset="0"/>
              </a:rPr>
              <a:t> (obligatorisch)</a:t>
            </a:r>
          </a:p>
          <a:p>
            <a:pPr marL="582750" lvl="1" indent="-285750">
              <a:spcBef>
                <a:spcPct val="50000"/>
              </a:spcBef>
              <a:buFont typeface="Arial" panose="020B0604020202020204" pitchFamily="34" charset="0"/>
              <a:buChar char="•"/>
              <a:defRPr/>
            </a:pPr>
            <a:r>
              <a:rPr lang="de-DE" sz="1700" dirty="0">
                <a:solidFill>
                  <a:srgbClr val="003366"/>
                </a:solidFill>
                <a:ea typeface="Verdana" pitchFamily="34" charset="0"/>
                <a:cs typeface="Verdana" pitchFamily="34" charset="0"/>
              </a:rPr>
              <a:t>eine zweite moderne Fremdsprache: </a:t>
            </a:r>
            <a:r>
              <a:rPr lang="de-DE" sz="1700" b="1" dirty="0" smtClean="0">
                <a:solidFill>
                  <a:srgbClr val="003366"/>
                </a:solidFill>
                <a:ea typeface="Verdana" pitchFamily="34" charset="0"/>
                <a:cs typeface="Verdana" pitchFamily="34" charset="0"/>
              </a:rPr>
              <a:t>Französisch,</a:t>
            </a:r>
            <a:br>
              <a:rPr lang="de-DE" sz="1700" b="1" dirty="0" smtClean="0">
                <a:solidFill>
                  <a:srgbClr val="003366"/>
                </a:solidFill>
                <a:ea typeface="Verdana" pitchFamily="34" charset="0"/>
                <a:cs typeface="Verdana" pitchFamily="34" charset="0"/>
              </a:rPr>
            </a:br>
            <a:r>
              <a:rPr lang="de-DE" sz="1700" b="1" dirty="0" smtClean="0">
                <a:solidFill>
                  <a:srgbClr val="003366"/>
                </a:solidFill>
                <a:ea typeface="Verdana" pitchFamily="34" charset="0"/>
                <a:cs typeface="Verdana" pitchFamily="34" charset="0"/>
              </a:rPr>
              <a:t>Spanisch </a:t>
            </a:r>
            <a:r>
              <a:rPr lang="de-DE" sz="1700" dirty="0">
                <a:solidFill>
                  <a:srgbClr val="003366"/>
                </a:solidFill>
                <a:ea typeface="Verdana" pitchFamily="34" charset="0"/>
                <a:cs typeface="Verdana" pitchFamily="34" charset="0"/>
              </a:rPr>
              <a:t>oder</a:t>
            </a:r>
            <a:r>
              <a:rPr lang="de-DE" sz="1700" b="1" dirty="0">
                <a:solidFill>
                  <a:srgbClr val="003366"/>
                </a:solidFill>
                <a:ea typeface="Verdana" pitchFamily="34" charset="0"/>
                <a:cs typeface="Verdana" pitchFamily="34" charset="0"/>
              </a:rPr>
              <a:t> Russisch</a:t>
            </a:r>
            <a:endParaRPr lang="de-DE" sz="1700" dirty="0">
              <a:solidFill>
                <a:srgbClr val="003366"/>
              </a:solidFill>
              <a:ea typeface="Verdana" pitchFamily="34" charset="0"/>
              <a:cs typeface="Verdana" pitchFamily="34" charset="0"/>
            </a:endParaRPr>
          </a:p>
          <a:p>
            <a:pPr fontAlgn="auto">
              <a:spcBef>
                <a:spcPct val="50000"/>
              </a:spcBef>
              <a:spcAft>
                <a:spcPts val="0"/>
              </a:spcAft>
              <a:defRPr/>
            </a:pPr>
            <a:endParaRPr lang="de-DE" sz="1700" dirty="0">
              <a:solidFill>
                <a:srgbClr val="003366"/>
              </a:solidFill>
              <a:ea typeface="Verdana" pitchFamily="34" charset="0"/>
              <a:cs typeface="Verdana" pitchFamily="34" charset="0"/>
            </a:endParaRPr>
          </a:p>
          <a:p>
            <a:pPr fontAlgn="auto">
              <a:spcBef>
                <a:spcPct val="50000"/>
              </a:spcBef>
              <a:spcAft>
                <a:spcPts val="0"/>
              </a:spcAft>
              <a:defRPr/>
            </a:pPr>
            <a:r>
              <a:rPr lang="de-DE" sz="1700" b="1" dirty="0">
                <a:solidFill>
                  <a:srgbClr val="003366"/>
                </a:solidFill>
                <a:ea typeface="Verdana" pitchFamily="34" charset="0"/>
                <a:cs typeface="Verdana" pitchFamily="34" charset="0"/>
              </a:rPr>
              <a:t>D) Allgemeine berufsqualifizierende Fortbildung (AQUA):</a:t>
            </a:r>
          </a:p>
          <a:p>
            <a:pPr marL="582750" lvl="1" indent="-285750">
              <a:spcBef>
                <a:spcPct val="50000"/>
              </a:spcBef>
              <a:buFont typeface="Arial" panose="020B0604020202020204" pitchFamily="34" charset="0"/>
              <a:buChar char="•"/>
              <a:defRPr/>
            </a:pPr>
            <a:r>
              <a:rPr lang="de-DE" sz="1700" b="1" dirty="0">
                <a:solidFill>
                  <a:srgbClr val="003366"/>
                </a:solidFill>
                <a:ea typeface="Verdana" pitchFamily="34" charset="0"/>
                <a:cs typeface="Verdana" pitchFamily="34" charset="0"/>
              </a:rPr>
              <a:t>Pflichtpraktikum</a:t>
            </a:r>
          </a:p>
          <a:p>
            <a:pPr marL="582750" lvl="1" indent="-285750">
              <a:spcBef>
                <a:spcPct val="50000"/>
              </a:spcBef>
              <a:buFont typeface="Arial" panose="020B0604020202020204" pitchFamily="34" charset="0"/>
              <a:buChar char="•"/>
              <a:defRPr/>
            </a:pPr>
            <a:r>
              <a:rPr lang="de-DE" sz="1700" dirty="0" smtClean="0">
                <a:solidFill>
                  <a:srgbClr val="003366"/>
                </a:solidFill>
                <a:ea typeface="Verdana" pitchFamily="34" charset="0"/>
                <a:cs typeface="Verdana" pitchFamily="34" charset="0"/>
              </a:rPr>
              <a:t>Weitere </a:t>
            </a:r>
            <a:r>
              <a:rPr lang="de-DE" sz="1700" dirty="0">
                <a:solidFill>
                  <a:srgbClr val="003366"/>
                </a:solidFill>
                <a:ea typeface="Verdana" pitchFamily="34" charset="0"/>
                <a:cs typeface="Verdana" pitchFamily="34" charset="0"/>
              </a:rPr>
              <a:t>frei wählbar: Rhetorik, Landeskunde,</a:t>
            </a:r>
            <a:br>
              <a:rPr lang="de-DE" sz="1700" dirty="0">
                <a:solidFill>
                  <a:srgbClr val="003366"/>
                </a:solidFill>
                <a:ea typeface="Verdana" pitchFamily="34" charset="0"/>
                <a:cs typeface="Verdana" pitchFamily="34" charset="0"/>
              </a:rPr>
            </a:br>
            <a:r>
              <a:rPr lang="de-DE" sz="1700" dirty="0">
                <a:solidFill>
                  <a:srgbClr val="003366"/>
                </a:solidFill>
                <a:ea typeface="Verdana" pitchFamily="34" charset="0"/>
                <a:cs typeface="Verdana" pitchFamily="34" charset="0"/>
              </a:rPr>
              <a:t>Sprachveranstaltungen (dritte Fremdsprache) </a:t>
            </a:r>
            <a:r>
              <a:rPr lang="de-DE" sz="1700" dirty="0" err="1">
                <a:solidFill>
                  <a:srgbClr val="003366"/>
                </a:solidFill>
                <a:ea typeface="Verdana" pitchFamily="34" charset="0"/>
                <a:cs typeface="Verdana" pitchFamily="34" charset="0"/>
              </a:rPr>
              <a:t>u.d.m.</a:t>
            </a:r>
            <a:endParaRPr lang="de-DE" sz="1700" dirty="0">
              <a:solidFill>
                <a:srgbClr val="003366"/>
              </a:solidFill>
              <a:ea typeface="Verdana" pitchFamily="34" charset="0"/>
              <a:cs typeface="Verdana" pitchFamily="34" charset="0"/>
            </a:endParaRPr>
          </a:p>
          <a:p>
            <a:endParaRPr lang="de-DE" dirty="0"/>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22981" r="28461"/>
          <a:stretch/>
        </p:blipFill>
        <p:spPr>
          <a:xfrm>
            <a:off x="7413958" y="911954"/>
            <a:ext cx="4165187" cy="5069298"/>
          </a:xfrm>
          <a:prstGeom prst="rect">
            <a:avLst/>
          </a:prstGeom>
        </p:spPr>
      </p:pic>
    </p:spTree>
    <p:extLst>
      <p:ext uri="{BB962C8B-B14F-4D97-AF65-F5344CB8AC3E}">
        <p14:creationId xmlns:p14="http://schemas.microsoft.com/office/powerpoint/2010/main" val="34083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Studieninhalte</a:t>
            </a:r>
            <a:endParaRPr lang="de-DE" dirty="0"/>
          </a:p>
        </p:txBody>
      </p:sp>
      <p:pic>
        <p:nvPicPr>
          <p:cNvPr id="4" name="Inhaltsplatzhalter 3"/>
          <p:cNvPicPr>
            <a:picLocks noGrp="1" noChangeAspect="1"/>
          </p:cNvPicPr>
          <p:nvPr>
            <p:ph sz="quarter" idx="10"/>
          </p:nvPr>
        </p:nvPicPr>
        <p:blipFill>
          <a:blip r:embed="rId2"/>
          <a:stretch>
            <a:fillRect/>
          </a:stretch>
        </p:blipFill>
        <p:spPr>
          <a:xfrm>
            <a:off x="874711" y="1030288"/>
            <a:ext cx="9721571" cy="4757326"/>
          </a:xfrm>
          <a:prstGeom prst="rect">
            <a:avLst/>
          </a:prstGeom>
        </p:spPr>
      </p:pic>
    </p:spTree>
    <p:extLst>
      <p:ext uri="{BB962C8B-B14F-4D97-AF65-F5344CB8AC3E}">
        <p14:creationId xmlns:p14="http://schemas.microsoft.com/office/powerpoint/2010/main" val="432833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Studienablauf im Pflichtbereich mit </a:t>
            </a:r>
            <a:r>
              <a:rPr lang="de-DE" u="sng" dirty="0" smtClean="0"/>
              <a:t>feststehendem</a:t>
            </a:r>
            <a:r>
              <a:rPr lang="de-DE" dirty="0" smtClean="0"/>
              <a:t> Inhalt</a:t>
            </a:r>
            <a:endParaRPr lang="de-DE" dirty="0"/>
          </a:p>
        </p:txBody>
      </p:sp>
      <p:graphicFrame>
        <p:nvGraphicFramePr>
          <p:cNvPr id="8" name="Tabelle 7"/>
          <p:cNvGraphicFramePr>
            <a:graphicFrameLocks noGrp="1"/>
          </p:cNvGraphicFramePr>
          <p:nvPr>
            <p:extLst>
              <p:ext uri="{D42A27DB-BD31-4B8C-83A1-F6EECF244321}">
                <p14:modId xmlns:p14="http://schemas.microsoft.com/office/powerpoint/2010/main" val="2313542005"/>
              </p:ext>
            </p:extLst>
          </p:nvPr>
        </p:nvGraphicFramePr>
        <p:xfrm>
          <a:off x="874712" y="778289"/>
          <a:ext cx="9451975" cy="3976243"/>
        </p:xfrm>
        <a:graphic>
          <a:graphicData uri="http://schemas.openxmlformats.org/drawingml/2006/table">
            <a:tbl>
              <a:tblPr firstRow="1" firstCol="1" bandRow="1"/>
              <a:tblGrid>
                <a:gridCol w="2094571">
                  <a:extLst>
                    <a:ext uri="{9D8B030D-6E8A-4147-A177-3AD203B41FA5}">
                      <a16:colId xmlns:a16="http://schemas.microsoft.com/office/drawing/2014/main" val="1596794479"/>
                    </a:ext>
                  </a:extLst>
                </a:gridCol>
                <a:gridCol w="2094571">
                  <a:extLst>
                    <a:ext uri="{9D8B030D-6E8A-4147-A177-3AD203B41FA5}">
                      <a16:colId xmlns:a16="http://schemas.microsoft.com/office/drawing/2014/main" val="53663173"/>
                    </a:ext>
                  </a:extLst>
                </a:gridCol>
                <a:gridCol w="2156613">
                  <a:extLst>
                    <a:ext uri="{9D8B030D-6E8A-4147-A177-3AD203B41FA5}">
                      <a16:colId xmlns:a16="http://schemas.microsoft.com/office/drawing/2014/main" val="634123915"/>
                    </a:ext>
                  </a:extLst>
                </a:gridCol>
                <a:gridCol w="2156613">
                  <a:extLst>
                    <a:ext uri="{9D8B030D-6E8A-4147-A177-3AD203B41FA5}">
                      <a16:colId xmlns:a16="http://schemas.microsoft.com/office/drawing/2014/main" val="4094019762"/>
                    </a:ext>
                  </a:extLst>
                </a:gridCol>
                <a:gridCol w="949607">
                  <a:extLst>
                    <a:ext uri="{9D8B030D-6E8A-4147-A177-3AD203B41FA5}">
                      <a16:colId xmlns:a16="http://schemas.microsoft.com/office/drawing/2014/main" val="3818699838"/>
                    </a:ext>
                  </a:extLst>
                </a:gridCol>
              </a:tblGrid>
              <a:tr h="445135">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KF</a:t>
                      </a:r>
                      <a:endParaRPr lang="de-DE" sz="1100">
                        <a:effectLst/>
                        <a:latin typeface="Calibri" panose="020F0502020204030204" pitchFamily="34" charset="0"/>
                        <a:cs typeface="Times New Roman" panose="02020603050405020304" pitchFamily="18" charset="0"/>
                      </a:endParaRPr>
                    </a:p>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Sem.</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Internationale Wirtschaft</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Internationales Recht</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Internationale Politik</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Englisch / weitere Pflichtbestandteile</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0885423"/>
                  </a:ext>
                </a:extLst>
              </a:tr>
              <a:tr h="306705">
                <a:tc rowSpan="4">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1.</a:t>
                      </a:r>
                      <a:endParaRPr lang="de-DE" sz="1100">
                        <a:effectLst/>
                        <a:latin typeface="Calibri" panose="020F0502020204030204" pitchFamily="34" charset="0"/>
                        <a:cs typeface="Times New Roman" panose="02020603050405020304" pitchFamily="18" charset="0"/>
                      </a:endParaRPr>
                    </a:p>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p>
                      <a:pPr algn="l">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Workshop zur Interdisziplinären Einführung (methodischer und fachlicher Teil)</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lang="de-DE"/>
                    </a:p>
                  </a:txBody>
                  <a:tcPr/>
                </a:tc>
                <a:tc hMerge="1">
                  <a:txBody>
                    <a:bodyPr/>
                    <a:lstStyle/>
                    <a:p>
                      <a:endParaRPr lang="de-DE"/>
                    </a:p>
                  </a:txBody>
                  <a:tcPr/>
                </a:tc>
                <a:tc rowSpan="4">
                  <a:txBody>
                    <a:bodyPr/>
                    <a:lstStyle/>
                    <a:p>
                      <a:pPr algn="l">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p>
                      <a:pPr algn="l">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7561700"/>
                  </a:ext>
                </a:extLst>
              </a:tr>
              <a:tr h="298450">
                <a:tc vMerge="1">
                  <a:txBody>
                    <a:bodyPr/>
                    <a:lstStyle/>
                    <a:p>
                      <a:endParaRPr lang="de-DE"/>
                    </a:p>
                  </a:txBody>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Grundlagen VWL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Völkerrecht I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rowSpan="3">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Politikwissenschaftliche Einführungsveranstaltungen</a:t>
                      </a:r>
                      <a:endParaRPr lang="de-DE" sz="1100">
                        <a:effectLst/>
                        <a:latin typeface="Calibri" panose="020F0502020204030204" pitchFamily="34" charset="0"/>
                        <a:cs typeface="Times New Roman" panose="02020603050405020304" pitchFamily="18" charset="0"/>
                      </a:endParaRPr>
                    </a:p>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(Theorien oder Systeme)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vMerge="1">
                  <a:txBody>
                    <a:bodyPr/>
                    <a:lstStyle/>
                    <a:p>
                      <a:endParaRPr lang="de-DE"/>
                    </a:p>
                  </a:txBody>
                  <a:tcPr/>
                </a:tc>
                <a:extLst>
                  <a:ext uri="{0D108BD9-81ED-4DB2-BD59-A6C34878D82A}">
                    <a16:rowId xmlns:a16="http://schemas.microsoft.com/office/drawing/2014/main" val="950285418"/>
                  </a:ext>
                </a:extLst>
              </a:tr>
              <a:tr h="258445">
                <a:tc vMerge="1">
                  <a:txBody>
                    <a:bodyPr/>
                    <a:lstStyle/>
                    <a:p>
                      <a:endParaRPr lang="de-DE"/>
                    </a:p>
                  </a:txBody>
                  <a:tcPr/>
                </a:tc>
                <a:tc rowSpan="2">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Statistik I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6B6"/>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Juristische Methodenlehre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6B6"/>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392004027"/>
                  </a:ext>
                </a:extLst>
              </a:tr>
              <a:tr h="258445">
                <a:tc vMerge="1">
                  <a:txBody>
                    <a:bodyPr/>
                    <a:lstStyle/>
                    <a:p>
                      <a:endParaRPr lang="de-DE"/>
                    </a:p>
                  </a:txBody>
                  <a:tcPr/>
                </a:tc>
                <a:tc vMerge="1">
                  <a:txBody>
                    <a:bodyPr/>
                    <a:lstStyle/>
                    <a:p>
                      <a:endParaRPr lang="de-DE"/>
                    </a:p>
                  </a:txBody>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Staatsorganisationsrecht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475477006"/>
                  </a:ext>
                </a:extLst>
              </a:tr>
              <a:tr h="261620">
                <a:tc rowSpan="2">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2.</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Statistik II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rowSpan="2">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Völkerrecht II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99"/>
                    </a:solidFill>
                  </a:tcPr>
                </a:tc>
                <a:tc rowSpan="2">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Einführung in die Internationalen Beziehungen (V + PS)</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9FF99"/>
                    </a:solidFill>
                  </a:tcPr>
                </a:tc>
                <a:tc rowSpan="2">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English for International Relations</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61401760"/>
                  </a:ext>
                </a:extLst>
              </a:tr>
              <a:tr h="265430">
                <a:tc vMerge="1">
                  <a:txBody>
                    <a:bodyPr/>
                    <a:lstStyle/>
                    <a:p>
                      <a:endParaRPr lang="de-DE"/>
                    </a:p>
                  </a:txBody>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Mikroökonomie I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7CAAC"/>
                    </a:solidFill>
                  </a:tcPr>
                </a:tc>
                <a:tc vMerge="1">
                  <a:txBody>
                    <a:bodyPr/>
                    <a:lstStyle/>
                    <a:p>
                      <a:endParaRPr lang="de-DE"/>
                    </a:p>
                  </a:txBody>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2118635530"/>
                  </a:ext>
                </a:extLst>
              </a:tr>
              <a:tr h="260350">
                <a:tc rowSpan="2">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3.</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Makroökonomie I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Europarecht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EAADB"/>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Methoden der Empirischen Sozialforschung I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rowSpan="2">
                  <a:txBody>
                    <a:bodyPr/>
                    <a:lstStyle/>
                    <a:p>
                      <a:pPr algn="l">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9938910"/>
                  </a:ext>
                </a:extLst>
              </a:tr>
              <a:tr h="246380">
                <a:tc vMerge="1">
                  <a:txBody>
                    <a:bodyPr/>
                    <a:lstStyle/>
                    <a:p>
                      <a:endParaRPr lang="de-DE"/>
                    </a:p>
                  </a:txBody>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Ökonomie der Europäischen Integration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DB3E2"/>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Menschenrechte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Europäische Integration (S)</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DB3E2"/>
                    </a:solidFill>
                  </a:tcPr>
                </a:tc>
                <a:tc vMerge="1">
                  <a:txBody>
                    <a:bodyPr/>
                    <a:lstStyle/>
                    <a:p>
                      <a:endParaRPr lang="de-DE"/>
                    </a:p>
                  </a:txBody>
                  <a:tcPr/>
                </a:tc>
                <a:extLst>
                  <a:ext uri="{0D108BD9-81ED-4DB2-BD59-A6C34878D82A}">
                    <a16:rowId xmlns:a16="http://schemas.microsoft.com/office/drawing/2014/main" val="75566189"/>
                  </a:ext>
                </a:extLst>
              </a:tr>
              <a:tr h="586740">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4.</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Internationaler Handel (V+Ü)</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Recht der internationalen Organisationen (V)</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Internationale Organisationen (S)</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CC"/>
                    </a:solidFill>
                  </a:tcPr>
                </a:tc>
                <a:tc>
                  <a:txBody>
                    <a:bodyPr/>
                    <a:lstStyle/>
                    <a:p>
                      <a:pPr algn="l">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3832674"/>
                  </a:ext>
                </a:extLst>
              </a:tr>
              <a:tr h="227965">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5.</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Auslandssemester</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Praktikum</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814159"/>
                  </a:ext>
                </a:extLst>
              </a:tr>
              <a:tr h="338455">
                <a:tc>
                  <a:txBody>
                    <a:bodyPr/>
                    <a:lstStyle/>
                    <a:p>
                      <a:pPr algn="ctr">
                        <a:lnSpc>
                          <a:spcPct val="107000"/>
                        </a:lnSpc>
                        <a:spcAft>
                          <a:spcPts val="0"/>
                        </a:spcAft>
                      </a:pPr>
                      <a:r>
                        <a:rPr lang="de-DE" sz="900" b="1">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6.</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de-DE" sz="9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Wirtschaftsvölkerrecht (V+Ü)</a:t>
                      </a:r>
                      <a:endParaRPr lang="de-DE" sz="1100"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de-DE" sz="90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Internationale Politische Ökonomie (S)</a:t>
                      </a:r>
                      <a:endParaRPr lang="de-DE"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spcAft>
                          <a:spcPts val="0"/>
                        </a:spcAft>
                      </a:pPr>
                      <a:r>
                        <a:rPr lang="de-DE" sz="9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Bachelor-Arbeit </a:t>
                      </a:r>
                      <a:endParaRPr lang="de-DE" sz="1100" dirty="0">
                        <a:effectLst/>
                        <a:latin typeface="Calibri" panose="020F0502020204030204" pitchFamily="34" charset="0"/>
                        <a:cs typeface="Times New Roman" panose="02020603050405020304" pitchFamily="18" charset="0"/>
                      </a:endParaRPr>
                    </a:p>
                    <a:p>
                      <a:pPr algn="ctr">
                        <a:lnSpc>
                          <a:spcPct val="107000"/>
                        </a:lnSpc>
                        <a:spcAft>
                          <a:spcPts val="0"/>
                        </a:spcAft>
                      </a:pPr>
                      <a:r>
                        <a:rPr lang="de-DE" sz="900" dirty="0">
                          <a:solidFill>
                            <a:srgbClr val="000000"/>
                          </a:solidFill>
                          <a:effectLst/>
                          <a:latin typeface="Open Sans" panose="020B0606030504020204" pitchFamily="34" charset="0"/>
                          <a:ea typeface="Times New Roman" panose="02020603050405020304" pitchFamily="18" charset="0"/>
                          <a:cs typeface="Times New Roman" panose="02020603050405020304" pitchFamily="18" charset="0"/>
                        </a:rPr>
                        <a:t>(5 Wochen)</a:t>
                      </a:r>
                      <a:endParaRPr lang="de-DE" sz="1100"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15123787"/>
                  </a:ext>
                </a:extLst>
              </a:tr>
            </a:tbl>
          </a:graphicData>
        </a:graphic>
      </p:graphicFrame>
      <p:graphicFrame>
        <p:nvGraphicFramePr>
          <p:cNvPr id="9" name="Tabelle 8"/>
          <p:cNvGraphicFramePr>
            <a:graphicFrameLocks noGrp="1"/>
          </p:cNvGraphicFramePr>
          <p:nvPr>
            <p:extLst>
              <p:ext uri="{D42A27DB-BD31-4B8C-83A1-F6EECF244321}">
                <p14:modId xmlns:p14="http://schemas.microsoft.com/office/powerpoint/2010/main" val="4098230294"/>
              </p:ext>
            </p:extLst>
          </p:nvPr>
        </p:nvGraphicFramePr>
        <p:xfrm>
          <a:off x="875346" y="4871656"/>
          <a:ext cx="9451341" cy="1074866"/>
        </p:xfrm>
        <a:graphic>
          <a:graphicData uri="http://schemas.openxmlformats.org/drawingml/2006/table">
            <a:tbl>
              <a:tblPr firstRow="1" firstCol="1" bandRow="1"/>
              <a:tblGrid>
                <a:gridCol w="723317">
                  <a:extLst>
                    <a:ext uri="{9D8B030D-6E8A-4147-A177-3AD203B41FA5}">
                      <a16:colId xmlns:a16="http://schemas.microsoft.com/office/drawing/2014/main" val="252975713"/>
                    </a:ext>
                  </a:extLst>
                </a:gridCol>
                <a:gridCol w="2874233">
                  <a:extLst>
                    <a:ext uri="{9D8B030D-6E8A-4147-A177-3AD203B41FA5}">
                      <a16:colId xmlns:a16="http://schemas.microsoft.com/office/drawing/2014/main" val="1570529595"/>
                    </a:ext>
                  </a:extLst>
                </a:gridCol>
                <a:gridCol w="723317">
                  <a:extLst>
                    <a:ext uri="{9D8B030D-6E8A-4147-A177-3AD203B41FA5}">
                      <a16:colId xmlns:a16="http://schemas.microsoft.com/office/drawing/2014/main" val="1303557166"/>
                    </a:ext>
                  </a:extLst>
                </a:gridCol>
                <a:gridCol w="989802">
                  <a:extLst>
                    <a:ext uri="{9D8B030D-6E8A-4147-A177-3AD203B41FA5}">
                      <a16:colId xmlns:a16="http://schemas.microsoft.com/office/drawing/2014/main" val="1763091303"/>
                    </a:ext>
                  </a:extLst>
                </a:gridCol>
                <a:gridCol w="723317">
                  <a:extLst>
                    <a:ext uri="{9D8B030D-6E8A-4147-A177-3AD203B41FA5}">
                      <a16:colId xmlns:a16="http://schemas.microsoft.com/office/drawing/2014/main" val="1977146512"/>
                    </a:ext>
                  </a:extLst>
                </a:gridCol>
                <a:gridCol w="2607748">
                  <a:extLst>
                    <a:ext uri="{9D8B030D-6E8A-4147-A177-3AD203B41FA5}">
                      <a16:colId xmlns:a16="http://schemas.microsoft.com/office/drawing/2014/main" val="1162751987"/>
                    </a:ext>
                  </a:extLst>
                </a:gridCol>
                <a:gridCol w="809607">
                  <a:extLst>
                    <a:ext uri="{9D8B030D-6E8A-4147-A177-3AD203B41FA5}">
                      <a16:colId xmlns:a16="http://schemas.microsoft.com/office/drawing/2014/main" val="580520482"/>
                    </a:ext>
                  </a:extLst>
                </a:gridCol>
              </a:tblGrid>
              <a:tr h="147955">
                <a:tc>
                  <a:txBody>
                    <a:bodyPr/>
                    <a:lstStyle/>
                    <a:p>
                      <a:pPr>
                        <a:lnSpc>
                          <a:spcPct val="107000"/>
                        </a:lnSpc>
                      </a:pPr>
                      <a:r>
                        <a:rPr lang="de-DE" sz="900">
                          <a:effectLst/>
                          <a:latin typeface="Open Sans" panose="020B0606030504020204" pitchFamily="34" charset="0"/>
                          <a:cs typeface="Times New Roman" panose="02020603050405020304" pitchFamily="18" charset="0"/>
                        </a:rPr>
                        <a:t>BA-IB-P1</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nSpc>
                          <a:spcPct val="107000"/>
                        </a:lnSpc>
                      </a:pPr>
                      <a:r>
                        <a:rPr lang="de-DE" sz="900" dirty="0">
                          <a:effectLst/>
                          <a:latin typeface="Open Sans" panose="020B0606030504020204" pitchFamily="34" charset="0"/>
                          <a:cs typeface="Times New Roman" panose="02020603050405020304" pitchFamily="18" charset="0"/>
                        </a:rPr>
                        <a:t>Interdisziplinäre Einführung </a:t>
                      </a:r>
                      <a:endParaRPr lang="de-DE" sz="1100" dirty="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5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BA-IB-P6</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nSpc>
                          <a:spcPct val="107000"/>
                        </a:lnSpc>
                        <a:tabLst>
                          <a:tab pos="1600200" algn="l"/>
                        </a:tabLst>
                      </a:pPr>
                      <a:r>
                        <a:rPr lang="de-DE" sz="900">
                          <a:effectLst/>
                          <a:latin typeface="Open Sans" panose="020B0606030504020204" pitchFamily="34" charset="0"/>
                          <a:cs typeface="Times New Roman" panose="02020603050405020304" pitchFamily="18" charset="0"/>
                        </a:rPr>
                        <a:t>Europäische Integration	</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12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extLst>
                  <a:ext uri="{0D108BD9-81ED-4DB2-BD59-A6C34878D82A}">
                    <a16:rowId xmlns:a16="http://schemas.microsoft.com/office/drawing/2014/main" val="2022115239"/>
                  </a:ext>
                </a:extLst>
              </a:tr>
              <a:tr h="69215">
                <a:tc>
                  <a:txBody>
                    <a:bodyPr/>
                    <a:lstStyle/>
                    <a:p>
                      <a:pPr>
                        <a:lnSpc>
                          <a:spcPct val="107000"/>
                        </a:lnSpc>
                      </a:pPr>
                      <a:r>
                        <a:rPr lang="de-DE" sz="900">
                          <a:effectLst/>
                          <a:latin typeface="Open Sans" panose="020B0606030504020204" pitchFamily="34" charset="0"/>
                          <a:cs typeface="Times New Roman" panose="02020603050405020304" pitchFamily="18" charset="0"/>
                        </a:rPr>
                        <a:t>BA-IB-P2</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6B6"/>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Methodische Einführung</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6B6"/>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14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6B6"/>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BA-IB-P7</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Internationale Organisationen und Menschenrechte</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11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522476535"/>
                  </a:ext>
                </a:extLst>
              </a:tr>
              <a:tr h="98425">
                <a:tc>
                  <a:txBody>
                    <a:bodyPr/>
                    <a:lstStyle/>
                    <a:p>
                      <a:pPr>
                        <a:lnSpc>
                          <a:spcPct val="107000"/>
                        </a:lnSpc>
                      </a:pPr>
                      <a:r>
                        <a:rPr lang="de-DE" sz="900">
                          <a:effectLst/>
                          <a:latin typeface="Open Sans" panose="020B0606030504020204" pitchFamily="34" charset="0"/>
                          <a:cs typeface="Times New Roman" panose="02020603050405020304" pitchFamily="18" charset="0"/>
                        </a:rPr>
                        <a:t>BA-IB-P3</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Staatswissenschaften</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9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BA-IB-P8</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Internationale Wirtschaftsbeziehungen </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13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382824002"/>
                  </a:ext>
                </a:extLst>
              </a:tr>
              <a:tr h="118745">
                <a:tc>
                  <a:txBody>
                    <a:bodyPr/>
                    <a:lstStyle/>
                    <a:p>
                      <a:pPr>
                        <a:lnSpc>
                          <a:spcPct val="107000"/>
                        </a:lnSpc>
                      </a:pPr>
                      <a:r>
                        <a:rPr lang="de-DE" sz="900">
                          <a:effectLst/>
                          <a:latin typeface="Open Sans" panose="020B0606030504020204" pitchFamily="34" charset="0"/>
                          <a:cs typeface="Times New Roman" panose="02020603050405020304" pitchFamily="18" charset="0"/>
                        </a:rPr>
                        <a:t>BA-IB-P4</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073"/>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Wirtschaftswissenschaften: Mirko- und Makroökonomie</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073"/>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10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B073"/>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BA-IB-EIR</a:t>
                      </a:r>
                      <a:endParaRPr lang="de-DE" sz="1100">
                        <a:effectLst/>
                        <a:latin typeface="Calibri" panose="020F0502020204030204" pitchFamily="34" charset="0"/>
                        <a:cs typeface="Times New Roman" panose="02020603050405020304" pitchFamily="18" charset="0"/>
                      </a:endParaRPr>
                    </a:p>
                  </a:txBody>
                  <a:tcPr marL="50165" marR="5016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pPr>
                      <a:r>
                        <a:rPr lang="en-US" sz="900">
                          <a:effectLst/>
                          <a:latin typeface="Open Sans" panose="020B0606030504020204" pitchFamily="34" charset="0"/>
                          <a:cs typeface="Times New Roman" panose="02020603050405020304" pitchFamily="18" charset="0"/>
                        </a:rPr>
                        <a:t>English for International Relations</a:t>
                      </a:r>
                      <a:endParaRPr lang="de-DE" sz="1100">
                        <a:effectLst/>
                        <a:latin typeface="Calibri" panose="020F0502020204030204" pitchFamily="34" charset="0"/>
                        <a:cs typeface="Times New Roman" panose="02020603050405020304" pitchFamily="18" charset="0"/>
                      </a:endParaRPr>
                    </a:p>
                  </a:txBody>
                  <a:tcPr marL="50165" marR="5016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07000"/>
                        </a:lnSpc>
                      </a:pPr>
                      <a:r>
                        <a:rPr lang="en-US" sz="900">
                          <a:effectLst/>
                          <a:latin typeface="Open Sans" panose="020B0606030504020204" pitchFamily="34" charset="0"/>
                          <a:cs typeface="Times New Roman" panose="02020603050405020304" pitchFamily="18" charset="0"/>
                        </a:rPr>
                        <a:t>3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99271074"/>
                  </a:ext>
                </a:extLst>
              </a:tr>
              <a:tr h="148590">
                <a:tc>
                  <a:txBody>
                    <a:bodyPr/>
                    <a:lstStyle/>
                    <a:p>
                      <a:pPr>
                        <a:lnSpc>
                          <a:spcPct val="107000"/>
                        </a:lnSpc>
                      </a:pPr>
                      <a:r>
                        <a:rPr lang="de-DE" sz="900">
                          <a:effectLst/>
                          <a:latin typeface="Open Sans" panose="020B0606030504020204" pitchFamily="34" charset="0"/>
                          <a:cs typeface="Times New Roman" panose="02020603050405020304" pitchFamily="18" charset="0"/>
                        </a:rPr>
                        <a:t>BA-IB-P5</a:t>
                      </a:r>
                      <a:endParaRPr lang="de-DE" sz="110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nSpc>
                          <a:spcPct val="107000"/>
                        </a:lnSpc>
                      </a:pPr>
                      <a:r>
                        <a:rPr lang="de-DE" sz="900" dirty="0">
                          <a:effectLst/>
                          <a:latin typeface="Open Sans" panose="020B0606030504020204" pitchFamily="34" charset="0"/>
                          <a:cs typeface="Times New Roman" panose="02020603050405020304" pitchFamily="18" charset="0"/>
                        </a:rPr>
                        <a:t>Internationales System </a:t>
                      </a:r>
                      <a:endParaRPr lang="de-DE" sz="1100" dirty="0">
                        <a:effectLst/>
                        <a:latin typeface="Calibri" panose="020F0502020204030204" pitchFamily="34" charset="0"/>
                        <a:cs typeface="Times New Roman" panose="02020603050405020304" pitchFamily="18" charset="0"/>
                      </a:endParaRPr>
                    </a:p>
                  </a:txBody>
                  <a:tcPr marL="50165" marR="5016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a:lnSpc>
                          <a:spcPct val="107000"/>
                        </a:lnSpc>
                      </a:pPr>
                      <a:r>
                        <a:rPr lang="de-DE" sz="900">
                          <a:effectLst/>
                          <a:latin typeface="Open Sans" panose="020B0606030504020204" pitchFamily="34" charset="0"/>
                          <a:cs typeface="Times New Roman" panose="02020603050405020304" pitchFamily="18" charset="0"/>
                        </a:rPr>
                        <a:t>14 ECTS</a:t>
                      </a:r>
                      <a:endParaRPr lang="de-DE" sz="1100">
                        <a:effectLst/>
                        <a:latin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nSpc>
                          <a:spcPct val="107000"/>
                        </a:lnSpc>
                      </a:pPr>
                      <a:r>
                        <a:rPr lang="de-DE" sz="900">
                          <a:effectLst/>
                          <a:latin typeface="Open Sans" panose="020B0606030504020204" pitchFamily="34" charset="0"/>
                          <a:cs typeface="Times New Roman" panose="02020603050405020304" pitchFamily="18" charset="0"/>
                        </a:rPr>
                        <a:t> </a:t>
                      </a:r>
                      <a:endParaRPr lang="de-DE" sz="1100">
                        <a:effectLst/>
                        <a:latin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a:noFill/>
                    </a:lnR>
                    <a:lnT>
                      <a:noFill/>
                    </a:lnT>
                    <a:lnB>
                      <a:noFill/>
                    </a:lnB>
                  </a:tcPr>
                </a:tc>
                <a:tc gridSpan="3">
                  <a:txBody>
                    <a:bodyPr/>
                    <a:lstStyle/>
                    <a:p>
                      <a:pPr>
                        <a:lnSpc>
                          <a:spcPct val="107000"/>
                        </a:lnSpc>
                      </a:pPr>
                      <a:r>
                        <a:rPr lang="de-DE" sz="900" dirty="0">
                          <a:effectLst/>
                          <a:latin typeface="Open Sans" panose="020B0606030504020204" pitchFamily="34" charset="0"/>
                          <a:cs typeface="Times New Roman" panose="02020603050405020304" pitchFamily="18" charset="0"/>
                        </a:rPr>
                        <a:t> </a:t>
                      </a:r>
                      <a:endParaRPr lang="de-DE" sz="1100" dirty="0">
                        <a:effectLst/>
                        <a:latin typeface="Calibri" panose="020F0502020204030204" pitchFamily="34" charset="0"/>
                        <a:cs typeface="Times New Roman" panose="02020603050405020304" pitchFamily="18" charset="0"/>
                      </a:endParaRPr>
                    </a:p>
                  </a:txBody>
                  <a:tcPr marL="50165" marR="50165" marT="9525"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13948774"/>
                  </a:ext>
                </a:extLst>
              </a:tr>
            </a:tbl>
          </a:graphicData>
        </a:graphic>
      </p:graphicFrame>
    </p:spTree>
    <p:extLst>
      <p:ext uri="{BB962C8B-B14F-4D97-AF65-F5344CB8AC3E}">
        <p14:creationId xmlns:p14="http://schemas.microsoft.com/office/powerpoint/2010/main" val="306484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Pflichtmodule mit wahlpflichtigem Inhalt</a:t>
            </a:r>
            <a:endParaRPr lang="de-DE" dirty="0"/>
          </a:p>
        </p:txBody>
      </p:sp>
      <p:pic>
        <p:nvPicPr>
          <p:cNvPr id="4" name="Inhaltsplatzhalter 3"/>
          <p:cNvPicPr>
            <a:picLocks noGrp="1" noChangeAspect="1"/>
          </p:cNvPicPr>
          <p:nvPr>
            <p:ph sz="quarter" idx="10"/>
          </p:nvPr>
        </p:nvPicPr>
        <p:blipFill>
          <a:blip r:embed="rId2"/>
          <a:stretch>
            <a:fillRect/>
          </a:stretch>
        </p:blipFill>
        <p:spPr>
          <a:xfrm>
            <a:off x="874712" y="881885"/>
            <a:ext cx="8860960" cy="5121633"/>
          </a:xfrm>
          <a:prstGeom prst="rect">
            <a:avLst/>
          </a:prstGeom>
        </p:spPr>
      </p:pic>
    </p:spTree>
    <p:extLst>
      <p:ext uri="{BB962C8B-B14F-4D97-AF65-F5344CB8AC3E}">
        <p14:creationId xmlns:p14="http://schemas.microsoft.com/office/powerpoint/2010/main" val="88101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Übersicht</a:t>
            </a:r>
            <a:endParaRPr lang="de-DE" dirty="0"/>
          </a:p>
        </p:txBody>
      </p:sp>
      <p:sp>
        <p:nvSpPr>
          <p:cNvPr id="3" name="Inhaltsplatzhalter 2"/>
          <p:cNvSpPr>
            <a:spLocks noGrp="1"/>
          </p:cNvSpPr>
          <p:nvPr>
            <p:ph sz="quarter" idx="10"/>
          </p:nvPr>
        </p:nvSpPr>
        <p:spPr/>
        <p:txBody>
          <a:bodyPr/>
          <a:lstStyle/>
          <a:p>
            <a:pPr marL="514350" indent="-514350" fontAlgn="auto">
              <a:spcAft>
                <a:spcPts val="0"/>
              </a:spcAft>
              <a:buFontTx/>
              <a:buAutoNum type="romanUcPeriod"/>
              <a:defRPr/>
            </a:pPr>
            <a:r>
              <a:rPr lang="de-DE" sz="2000" dirty="0"/>
              <a:t>Willkommen an der TU Dresden</a:t>
            </a:r>
          </a:p>
          <a:p>
            <a:pPr marL="514350" indent="-514350" fontAlgn="auto">
              <a:spcAft>
                <a:spcPts val="0"/>
              </a:spcAft>
              <a:buFontTx/>
              <a:buAutoNum type="romanUcPeriod"/>
              <a:defRPr/>
            </a:pPr>
            <a:r>
              <a:rPr lang="de-DE" sz="2000" dirty="0"/>
              <a:t>Das Zentrum für Internationale Studien</a:t>
            </a:r>
          </a:p>
          <a:p>
            <a:pPr marL="514350" indent="-514350" fontAlgn="auto">
              <a:spcAft>
                <a:spcPts val="0"/>
              </a:spcAft>
              <a:buFontTx/>
              <a:buAutoNum type="romanUcPeriod"/>
              <a:defRPr/>
            </a:pPr>
            <a:r>
              <a:rPr lang="de-DE" sz="2000" dirty="0"/>
              <a:t>Der Bachelor-Studiengang „Internationale Beziehungen“</a:t>
            </a:r>
          </a:p>
          <a:p>
            <a:pPr marL="514350" indent="-514350" fontAlgn="auto">
              <a:spcAft>
                <a:spcPts val="0"/>
              </a:spcAft>
              <a:buFontTx/>
              <a:buAutoNum type="romanUcPeriod"/>
              <a:defRPr/>
            </a:pPr>
            <a:r>
              <a:rPr lang="de-DE" sz="2000" dirty="0"/>
              <a:t>Studienorganisation</a:t>
            </a:r>
          </a:p>
          <a:p>
            <a:pPr marL="896938" lvl="3" indent="-273050">
              <a:buFont typeface="Arial" panose="020B0604020202020204" pitchFamily="34" charset="0"/>
              <a:buChar char="•"/>
              <a:defRPr/>
            </a:pPr>
            <a:r>
              <a:rPr lang="de-DE" sz="1700" dirty="0"/>
              <a:t>Stundenplangestaltung</a:t>
            </a:r>
          </a:p>
          <a:p>
            <a:pPr marL="896938" lvl="3" indent="-273050">
              <a:buFont typeface="Arial" panose="020B0604020202020204" pitchFamily="34" charset="0"/>
              <a:buChar char="•"/>
              <a:defRPr/>
            </a:pPr>
            <a:r>
              <a:rPr lang="de-DE" sz="1700" dirty="0"/>
              <a:t>Sprachkurse</a:t>
            </a:r>
          </a:p>
          <a:p>
            <a:pPr marL="896938" lvl="3" indent="-273050">
              <a:buFont typeface="Arial" panose="020B0604020202020204" pitchFamily="34" charset="0"/>
              <a:buChar char="•"/>
              <a:defRPr/>
            </a:pPr>
            <a:r>
              <a:rPr lang="de-DE" sz="1700" dirty="0"/>
              <a:t>Auslandssemester</a:t>
            </a:r>
          </a:p>
          <a:p>
            <a:pPr marL="514350" indent="-514350" fontAlgn="auto">
              <a:spcAft>
                <a:spcPts val="0"/>
              </a:spcAft>
              <a:buFont typeface="+mj-lt"/>
              <a:buAutoNum type="romanUcPeriod" startAt="5"/>
              <a:defRPr/>
            </a:pPr>
            <a:r>
              <a:rPr lang="de-DE" sz="2000" dirty="0"/>
              <a:t>Ein Leben neben dem Studium …?</a:t>
            </a:r>
          </a:p>
          <a:p>
            <a:pPr marL="514350" indent="-514350" fontAlgn="auto">
              <a:spcAft>
                <a:spcPts val="0"/>
              </a:spcAft>
              <a:buFont typeface="+mj-lt"/>
              <a:buAutoNum type="romanUcPeriod" startAt="5"/>
              <a:defRPr/>
            </a:pPr>
            <a:r>
              <a:rPr lang="de-DE" sz="2000" dirty="0"/>
              <a:t>„</a:t>
            </a:r>
            <a:r>
              <a:rPr lang="de-DE" sz="2000" dirty="0" err="1"/>
              <a:t>Ersti</a:t>
            </a:r>
            <a:r>
              <a:rPr lang="de-DE" sz="2000" dirty="0"/>
              <a:t>-Tipps“ der TU Dresden</a:t>
            </a:r>
          </a:p>
          <a:p>
            <a:pPr marL="514350" indent="-514350" fontAlgn="auto">
              <a:spcAft>
                <a:spcPts val="0"/>
              </a:spcAft>
              <a:buFontTx/>
              <a:buAutoNum type="romanUcPeriod" startAt="5"/>
              <a:defRPr/>
            </a:pPr>
            <a:r>
              <a:rPr lang="de-DE" sz="2000" dirty="0"/>
              <a:t>Gelegenheit für Fragen</a:t>
            </a:r>
          </a:p>
          <a:p>
            <a:endParaRPr lang="de-DE" dirty="0"/>
          </a:p>
        </p:txBody>
      </p:sp>
    </p:spTree>
    <p:extLst>
      <p:ext uri="{BB962C8B-B14F-4D97-AF65-F5344CB8AC3E}">
        <p14:creationId xmlns:p14="http://schemas.microsoft.com/office/powerpoint/2010/main" val="256074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Wahlpflichtbereich</a:t>
            </a:r>
            <a:endParaRPr lang="de-DE" dirty="0"/>
          </a:p>
        </p:txBody>
      </p:sp>
      <p:pic>
        <p:nvPicPr>
          <p:cNvPr id="4" name="Inhaltsplatzhalter 3"/>
          <p:cNvPicPr>
            <a:picLocks noGrp="1" noChangeAspect="1"/>
          </p:cNvPicPr>
          <p:nvPr>
            <p:ph sz="quarter" idx="10"/>
          </p:nvPr>
        </p:nvPicPr>
        <p:blipFill>
          <a:blip r:embed="rId2"/>
          <a:stretch>
            <a:fillRect/>
          </a:stretch>
        </p:blipFill>
        <p:spPr>
          <a:xfrm>
            <a:off x="874711" y="1030288"/>
            <a:ext cx="8637073" cy="3961260"/>
          </a:xfrm>
          <a:prstGeom prst="rect">
            <a:avLst/>
          </a:prstGeom>
        </p:spPr>
      </p:pic>
    </p:spTree>
    <p:extLst>
      <p:ext uri="{BB962C8B-B14F-4D97-AF65-F5344CB8AC3E}">
        <p14:creationId xmlns:p14="http://schemas.microsoft.com/office/powerpoint/2010/main" val="425258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IV. Studienorganisation</a:t>
            </a:r>
            <a:endParaRPr lang="de-DE"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12" y="925158"/>
            <a:ext cx="6741702" cy="4940297"/>
          </a:xfrm>
          <a:prstGeom prst="rect">
            <a:avLst/>
          </a:prstGeom>
        </p:spPr>
      </p:pic>
    </p:spTree>
    <p:extLst>
      <p:ext uri="{BB962C8B-B14F-4D97-AF65-F5344CB8AC3E}">
        <p14:creationId xmlns:p14="http://schemas.microsoft.com/office/powerpoint/2010/main" val="3181710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8204" y="2314724"/>
            <a:ext cx="4891386" cy="684213"/>
          </a:xfrm>
        </p:spPr>
        <p:txBody>
          <a:bodyPr/>
          <a:lstStyle/>
          <a:p>
            <a:pPr>
              <a:lnSpc>
                <a:spcPct val="150000"/>
              </a:lnSpc>
            </a:pPr>
            <a:r>
              <a:rPr lang="de-DE" sz="4000" dirty="0" smtClean="0"/>
              <a:t>Wie ist das mit dem Stundenplan?</a:t>
            </a:r>
            <a:endParaRPr lang="de-DE" sz="4000" dirty="0"/>
          </a:p>
        </p:txBody>
      </p:sp>
      <p:pic>
        <p:nvPicPr>
          <p:cNvPr id="4" name="Inhaltsplatzhalter 3"/>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180308" y="1737418"/>
            <a:ext cx="3129741" cy="3129741"/>
          </a:xfrm>
          <a:prstGeom prst="rect">
            <a:avLst/>
          </a:prstGeom>
          <a:ln>
            <a:noFill/>
          </a:ln>
        </p:spPr>
      </p:pic>
    </p:spTree>
    <p:extLst>
      <p:ext uri="{BB962C8B-B14F-4D97-AF65-F5344CB8AC3E}">
        <p14:creationId xmlns:p14="http://schemas.microsoft.com/office/powerpoint/2010/main" val="1164883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8393" y="163195"/>
            <a:ext cx="10580687" cy="684213"/>
          </a:xfrm>
        </p:spPr>
        <p:txBody>
          <a:bodyPr/>
          <a:lstStyle/>
          <a:p>
            <a:r>
              <a:rPr lang="de-DE" dirty="0" smtClean="0"/>
              <a:t>Stundenplan für das </a:t>
            </a:r>
            <a:r>
              <a:rPr lang="de-DE" dirty="0" err="1" smtClean="0"/>
              <a:t>WiSe</a:t>
            </a:r>
            <a:r>
              <a:rPr lang="de-DE" dirty="0" smtClean="0"/>
              <a:t> 2021/22</a:t>
            </a:r>
            <a:endParaRPr lang="de-DE" dirty="0"/>
          </a:p>
        </p:txBody>
      </p:sp>
      <p:graphicFrame>
        <p:nvGraphicFramePr>
          <p:cNvPr id="5" name="Inhaltsplatzhalter 4"/>
          <p:cNvGraphicFramePr>
            <a:graphicFrameLocks noGrp="1"/>
          </p:cNvGraphicFramePr>
          <p:nvPr>
            <p:ph sz="quarter" idx="10"/>
            <p:extLst>
              <p:ext uri="{D42A27DB-BD31-4B8C-83A1-F6EECF244321}">
                <p14:modId xmlns:p14="http://schemas.microsoft.com/office/powerpoint/2010/main" val="2643772618"/>
              </p:ext>
            </p:extLst>
          </p:nvPr>
        </p:nvGraphicFramePr>
        <p:xfrm>
          <a:off x="648393" y="581896"/>
          <a:ext cx="9917084" cy="5203706"/>
        </p:xfrm>
        <a:graphic>
          <a:graphicData uri="http://schemas.openxmlformats.org/drawingml/2006/table">
            <a:tbl>
              <a:tblPr firstRow="1" firstCol="1" bandRow="1" bandCol="1"/>
              <a:tblGrid>
                <a:gridCol w="1741682">
                  <a:extLst>
                    <a:ext uri="{9D8B030D-6E8A-4147-A177-3AD203B41FA5}">
                      <a16:colId xmlns:a16="http://schemas.microsoft.com/office/drawing/2014/main" val="3744059362"/>
                    </a:ext>
                  </a:extLst>
                </a:gridCol>
                <a:gridCol w="1587228">
                  <a:extLst>
                    <a:ext uri="{9D8B030D-6E8A-4147-A177-3AD203B41FA5}">
                      <a16:colId xmlns:a16="http://schemas.microsoft.com/office/drawing/2014/main" val="2851610731"/>
                    </a:ext>
                  </a:extLst>
                </a:gridCol>
                <a:gridCol w="1587228">
                  <a:extLst>
                    <a:ext uri="{9D8B030D-6E8A-4147-A177-3AD203B41FA5}">
                      <a16:colId xmlns:a16="http://schemas.microsoft.com/office/drawing/2014/main" val="2141873202"/>
                    </a:ext>
                  </a:extLst>
                </a:gridCol>
                <a:gridCol w="1587228">
                  <a:extLst>
                    <a:ext uri="{9D8B030D-6E8A-4147-A177-3AD203B41FA5}">
                      <a16:colId xmlns:a16="http://schemas.microsoft.com/office/drawing/2014/main" val="2922782016"/>
                    </a:ext>
                  </a:extLst>
                </a:gridCol>
                <a:gridCol w="1741682">
                  <a:extLst>
                    <a:ext uri="{9D8B030D-6E8A-4147-A177-3AD203B41FA5}">
                      <a16:colId xmlns:a16="http://schemas.microsoft.com/office/drawing/2014/main" val="2978194790"/>
                    </a:ext>
                  </a:extLst>
                </a:gridCol>
                <a:gridCol w="1672036">
                  <a:extLst>
                    <a:ext uri="{9D8B030D-6E8A-4147-A177-3AD203B41FA5}">
                      <a16:colId xmlns:a16="http://schemas.microsoft.com/office/drawing/2014/main" val="2232291646"/>
                    </a:ext>
                  </a:extLst>
                </a:gridCol>
              </a:tblGrid>
              <a:tr h="83066">
                <a:tc>
                  <a:txBody>
                    <a:bodyPr/>
                    <a:lstStyle/>
                    <a:p>
                      <a:pPr>
                        <a:spcAft>
                          <a:spcPts val="0"/>
                        </a:spcAft>
                      </a:pPr>
                      <a:r>
                        <a:rPr lang="de-DE" sz="500" b="1">
                          <a:effectLst/>
                          <a:latin typeface="Open Sans" panose="020B0606030504020204" pitchFamily="34" charset="0"/>
                          <a:ea typeface="Times New Roman" panose="02020603050405020304" pitchFamily="18" charset="0"/>
                        </a:rPr>
                        <a:t> </a:t>
                      </a:r>
                      <a:endParaRPr lang="de-DE" sz="5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500" b="1">
                          <a:effectLst/>
                          <a:latin typeface="Open Sans" panose="020B0606030504020204" pitchFamily="34" charset="0"/>
                          <a:ea typeface="Times New Roman" panose="02020603050405020304" pitchFamily="18" charset="0"/>
                        </a:rPr>
                        <a:t>Montag</a:t>
                      </a:r>
                      <a:endParaRPr lang="de-DE" sz="5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500" b="1">
                          <a:effectLst/>
                          <a:latin typeface="Open Sans" panose="020B0606030504020204" pitchFamily="34" charset="0"/>
                          <a:ea typeface="Times New Roman" panose="02020603050405020304" pitchFamily="18" charset="0"/>
                        </a:rPr>
                        <a:t>Dienstag</a:t>
                      </a:r>
                      <a:endParaRPr lang="de-DE" sz="5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500" b="1">
                          <a:effectLst/>
                          <a:latin typeface="Open Sans" panose="020B0606030504020204" pitchFamily="34" charset="0"/>
                          <a:ea typeface="Times New Roman" panose="02020603050405020304" pitchFamily="18" charset="0"/>
                        </a:rPr>
                        <a:t>Mittwoch</a:t>
                      </a:r>
                      <a:endParaRPr lang="de-DE" sz="5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500" b="1">
                          <a:effectLst/>
                          <a:latin typeface="Open Sans" panose="020B0606030504020204" pitchFamily="34" charset="0"/>
                          <a:ea typeface="Times New Roman" panose="02020603050405020304" pitchFamily="18" charset="0"/>
                        </a:rPr>
                        <a:t>Donnerstag</a:t>
                      </a:r>
                      <a:endParaRPr lang="de-DE" sz="5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500" b="1">
                          <a:effectLst/>
                          <a:latin typeface="Open Sans" panose="020B0606030504020204" pitchFamily="34" charset="0"/>
                          <a:ea typeface="Times New Roman" panose="02020603050405020304" pitchFamily="18" charset="0"/>
                        </a:rPr>
                        <a:t>Freitag</a:t>
                      </a:r>
                      <a:endParaRPr lang="de-DE" sz="5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5966439"/>
                  </a:ext>
                </a:extLst>
              </a:tr>
              <a:tr h="202474">
                <a:tc>
                  <a:txBody>
                    <a:bodyPr/>
                    <a:lstStyle/>
                    <a:p>
                      <a:pPr>
                        <a:spcAft>
                          <a:spcPts val="0"/>
                        </a:spcAft>
                      </a:pPr>
                      <a:r>
                        <a:rPr lang="de-DE" sz="700" dirty="0">
                          <a:effectLst/>
                          <a:latin typeface="Open Sans" panose="020B0606030504020204" pitchFamily="34" charset="0"/>
                          <a:ea typeface="Times New Roman" panose="02020603050405020304" pitchFamily="18" charset="0"/>
                        </a:rPr>
                        <a:t>7.30 – 9.00</a:t>
                      </a:r>
                      <a:endParaRPr lang="de-DE" sz="700" dirty="0">
                        <a:effectLst/>
                        <a:latin typeface="Times New Roman" panose="02020603050405020304" pitchFamily="18" charset="0"/>
                        <a:ea typeface="Times New Roman" panose="02020603050405020304" pitchFamily="18" charset="0"/>
                      </a:endParaRPr>
                    </a:p>
                    <a:p>
                      <a:pPr>
                        <a:spcAft>
                          <a:spcPts val="0"/>
                        </a:spcAft>
                      </a:pPr>
                      <a:r>
                        <a:rPr lang="de-DE" sz="700" dirty="0">
                          <a:effectLst/>
                          <a:latin typeface="Open Sans" panose="020B0606030504020204" pitchFamily="34" charset="0"/>
                          <a:ea typeface="Times New Roman" panose="02020603050405020304" pitchFamily="18" charset="0"/>
                        </a:rPr>
                        <a:t>(1. DS)</a:t>
                      </a:r>
                      <a:endParaRPr lang="de-DE" sz="700" dirty="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solidFill>
                            <a:srgbClr val="FF0000"/>
                          </a:solidFill>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7028986"/>
                  </a:ext>
                </a:extLst>
              </a:tr>
              <a:tr h="506184">
                <a:tc rowSpan="2">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9.20 – 10.50</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(2. DS)</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spcAft>
                          <a:spcPts val="0"/>
                        </a:spcAft>
                      </a:pPr>
                      <a:r>
                        <a:rPr lang="de-DE" sz="700" dirty="0">
                          <a:effectLst/>
                          <a:latin typeface="Open Sans" panose="020B0606030504020204" pitchFamily="34" charset="0"/>
                          <a:ea typeface="Times New Roman" panose="02020603050405020304" pitchFamily="18" charset="0"/>
                        </a:rPr>
                        <a:t>Staatsorganisationsrecht / Verfassungsrecht (V), Schulte** </a:t>
                      </a:r>
                      <a:endParaRPr lang="de-DE" sz="700" dirty="0">
                        <a:effectLst/>
                        <a:latin typeface="Times New Roman" panose="02020603050405020304" pitchFamily="18" charset="0"/>
                        <a:ea typeface="Times New Roman" panose="02020603050405020304" pitchFamily="18" charset="0"/>
                      </a:endParaRPr>
                    </a:p>
                    <a:p>
                      <a:pPr>
                        <a:spcAft>
                          <a:spcPts val="0"/>
                        </a:spcAft>
                      </a:pPr>
                      <a:r>
                        <a:rPr lang="de-DE" sz="700" dirty="0">
                          <a:effectLst/>
                          <a:latin typeface="Open Sans" panose="020B0606030504020204" pitchFamily="34" charset="0"/>
                          <a:ea typeface="Times New Roman" panose="02020603050405020304" pitchFamily="18" charset="0"/>
                        </a:rPr>
                        <a:t>ONLINE</a:t>
                      </a:r>
                      <a:endParaRPr lang="de-DE" sz="700" dirty="0">
                        <a:effectLst/>
                        <a:latin typeface="Times New Roman" panose="02020603050405020304" pitchFamily="18" charset="0"/>
                        <a:ea typeface="Times New Roman" panose="02020603050405020304" pitchFamily="18" charset="0"/>
                      </a:endParaRPr>
                    </a:p>
                    <a:p>
                      <a:pPr>
                        <a:spcAft>
                          <a:spcPts val="0"/>
                        </a:spcAft>
                      </a:pPr>
                      <a:r>
                        <a:rPr lang="de-DE" sz="700" b="1" dirty="0">
                          <a:effectLst/>
                          <a:latin typeface="Open Sans" panose="020B0606030504020204" pitchFamily="34" charset="0"/>
                          <a:ea typeface="Times New Roman" panose="02020603050405020304" pitchFamily="18" charset="0"/>
                        </a:rPr>
                        <a:t>[PFLICHT]               </a:t>
                      </a:r>
                      <a:endParaRPr lang="de-DE" sz="700" dirty="0">
                        <a:effectLst/>
                        <a:latin typeface="Times New Roman" panose="02020603050405020304" pitchFamily="18" charset="0"/>
                        <a:ea typeface="Times New Roman" panose="02020603050405020304" pitchFamily="18" charset="0"/>
                      </a:endParaRPr>
                    </a:p>
                    <a:p>
                      <a:pPr algn="r">
                        <a:spcAft>
                          <a:spcPts val="0"/>
                        </a:spcAft>
                      </a:pPr>
                      <a:r>
                        <a:rPr lang="de-DE" sz="700" b="1" dirty="0">
                          <a:effectLst/>
                          <a:latin typeface="Open Sans" panose="020B0606030504020204" pitchFamily="34" charset="0"/>
                          <a:ea typeface="Times New Roman" panose="02020603050405020304" pitchFamily="18" charset="0"/>
                        </a:rPr>
                        <a:t>BA-IB-P3</a:t>
                      </a:r>
                      <a:endParaRPr lang="de-DE" sz="700" dirty="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rowSpan="2">
                  <a:txBody>
                    <a:bodyPr/>
                    <a:lstStyle/>
                    <a:p>
                      <a:pPr>
                        <a:spcAft>
                          <a:spcPts val="0"/>
                        </a:spcAft>
                      </a:pPr>
                      <a:r>
                        <a:rPr lang="de-DE" sz="700">
                          <a:effectLst/>
                          <a:latin typeface="Open Sans" panose="020B0606030504020204" pitchFamily="34" charset="0"/>
                          <a:ea typeface="Times New Roman" panose="02020603050405020304" pitchFamily="18" charset="0"/>
                        </a:rPr>
                        <a:t>Einführung in die Theorie der Politik (V)</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N.N.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HSZ/E02</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[Wahl-PFLICHT]</a:t>
                      </a:r>
                      <a:r>
                        <a:rPr lang="de-DE" sz="700">
                          <a:effectLst/>
                          <a:latin typeface="Open Sans" panose="020B0606030504020204" pitchFamily="34" charset="0"/>
                          <a:ea typeface="Times New Roman" panose="02020603050405020304" pitchFamily="18" charset="0"/>
                        </a:rPr>
                        <a:t>*</a:t>
                      </a: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BA-IB-P3</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99"/>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Französisch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FRA-alle-EBW2 [1],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Heulin**</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BA-IB-SM-F1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rowSpan="2">
                  <a:txBody>
                    <a:bodyPr/>
                    <a:lstStyle/>
                    <a:p>
                      <a:pPr>
                        <a:spcAft>
                          <a:spcPts val="0"/>
                        </a:spcAft>
                      </a:pPr>
                      <a:r>
                        <a:rPr lang="de-DE" sz="700">
                          <a:effectLst/>
                          <a:latin typeface="Open Sans" panose="020B0606030504020204" pitchFamily="34" charset="0"/>
                          <a:ea typeface="Times New Roman" panose="02020603050405020304" pitchFamily="18" charset="0"/>
                        </a:rPr>
                        <a:t>Grundlagen des Aufenthalts- und Asylrechts (V)</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Bogdanzaliew**</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PRÄSENZ o. HYBRID</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BA-IB-EF</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rowSpan="2">
                  <a:txBody>
                    <a:bodyPr/>
                    <a:lstStyle/>
                    <a:p>
                      <a:pPr algn="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878936"/>
                  </a:ext>
                </a:extLst>
              </a:tr>
              <a:tr h="506184">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spcAft>
                          <a:spcPts val="0"/>
                        </a:spcAft>
                      </a:pPr>
                      <a:r>
                        <a:rPr lang="de-DE" sz="700">
                          <a:effectLst/>
                          <a:latin typeface="Open Sans" panose="020B0606030504020204" pitchFamily="34" charset="0"/>
                          <a:ea typeface="Times New Roman" panose="02020603050405020304" pitchFamily="18" charset="0"/>
                        </a:rPr>
                        <a:t>Spanisch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SPA-alle-EBW1 [1],</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Navalpotro**</a:t>
                      </a:r>
                      <a:endParaRPr lang="de-DE" sz="700">
                        <a:effectLst/>
                        <a:latin typeface="Times New Roman" panose="02020603050405020304" pitchFamily="18" charset="0"/>
                        <a:ea typeface="Times New Roman" panose="02020603050405020304" pitchFamily="18" charset="0"/>
                      </a:endParaRPr>
                    </a:p>
                    <a:p>
                      <a:pPr>
                        <a:spcAft>
                          <a:spcPts val="0"/>
                        </a:spcAft>
                      </a:pPr>
                      <a:r>
                        <a:rPr lang="en-US"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lgn="r">
                        <a:spcAft>
                          <a:spcPts val="0"/>
                        </a:spcAft>
                      </a:pPr>
                      <a:r>
                        <a:rPr lang="en-US" sz="700" b="1">
                          <a:effectLst/>
                          <a:latin typeface="Open Sans" panose="020B0606030504020204" pitchFamily="34" charset="0"/>
                          <a:ea typeface="Times New Roman" panose="02020603050405020304" pitchFamily="18" charset="0"/>
                        </a:rPr>
                        <a:t>BA-IB-SM-S1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vMerge="1">
                  <a:txBody>
                    <a:bodyPr/>
                    <a:lstStyle/>
                    <a:p>
                      <a:endParaRPr lang="de-DE"/>
                    </a:p>
                  </a:txBody>
                  <a:tcPr/>
                </a:tc>
                <a:tc vMerge="1">
                  <a:txBody>
                    <a:bodyPr/>
                    <a:lstStyle/>
                    <a:p>
                      <a:endParaRPr lang="de-DE"/>
                    </a:p>
                  </a:txBody>
                  <a:tcPr/>
                </a:tc>
                <a:extLst>
                  <a:ext uri="{0D108BD9-81ED-4DB2-BD59-A6C34878D82A}">
                    <a16:rowId xmlns:a16="http://schemas.microsoft.com/office/drawing/2014/main" val="4101734873"/>
                  </a:ext>
                </a:extLst>
              </a:tr>
              <a:tr h="708658">
                <a:tc>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11.10 – 12.40</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(3. DS)</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Introduction in Public International Law / Völkerrecht I (Ü)</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Kramp*</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Gruppe 1</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GER/038</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BA-IB-P3</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Spanisch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SPA-alle-EBW2 [1],</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Arregoces**</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lgn="r">
                        <a:spcAft>
                          <a:spcPts val="0"/>
                        </a:spcAft>
                      </a:pPr>
                      <a:r>
                        <a:rPr lang="en-US" sz="700" b="1">
                          <a:effectLst/>
                          <a:latin typeface="Open Sans" panose="020B0606030504020204" pitchFamily="34" charset="0"/>
                          <a:ea typeface="Times New Roman" panose="02020603050405020304" pitchFamily="18" charset="0"/>
                        </a:rPr>
                        <a:t>BA-IB-SM-S1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Statistik I (V), Rudl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[PFLICHT]</a:t>
                      </a: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i="1">
                          <a:solidFill>
                            <a:srgbClr val="44546A"/>
                          </a:solidFill>
                          <a:effectLst/>
                          <a:latin typeface="Open Sans" panose="020B0606030504020204" pitchFamily="34" charset="0"/>
                          <a:ea typeface="Times New Roman" panose="02020603050405020304" pitchFamily="18" charset="0"/>
                        </a:rPr>
                        <a:t>Übungstermine siehe OPAL</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BA-IB-P2</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599"/>
                    </a:solidFill>
                  </a:tcPr>
                </a:tc>
                <a:tc>
                  <a:txBody>
                    <a:bodyPr/>
                    <a:lstStyle/>
                    <a:p>
                      <a:pPr algn="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dirty="0">
                          <a:effectLst/>
                          <a:latin typeface="Open Sans" panose="020B0606030504020204" pitchFamily="34" charset="0"/>
                          <a:ea typeface="Times New Roman" panose="02020603050405020304" pitchFamily="18" charset="0"/>
                        </a:rPr>
                        <a:t>Interdisziplinäre Einführung, Bolz, Groh/Kramp, Robel *</a:t>
                      </a:r>
                      <a:endParaRPr lang="de-DE" sz="700" dirty="0">
                        <a:effectLst/>
                        <a:latin typeface="Times New Roman" panose="02020603050405020304" pitchFamily="18" charset="0"/>
                        <a:ea typeface="Times New Roman" panose="02020603050405020304" pitchFamily="18" charset="0"/>
                      </a:endParaRPr>
                    </a:p>
                    <a:p>
                      <a:pPr>
                        <a:spcAft>
                          <a:spcPts val="0"/>
                        </a:spcAft>
                      </a:pPr>
                      <a:r>
                        <a:rPr lang="de-DE" sz="700" dirty="0">
                          <a:effectLst/>
                          <a:latin typeface="Open Sans" panose="020B0606030504020204" pitchFamily="34" charset="0"/>
                          <a:ea typeface="Times New Roman" panose="02020603050405020304" pitchFamily="18" charset="0"/>
                        </a:rPr>
                        <a:t>GER/54</a:t>
                      </a:r>
                      <a:endParaRPr lang="de-DE" sz="700" dirty="0">
                        <a:effectLst/>
                        <a:latin typeface="Times New Roman" panose="02020603050405020304" pitchFamily="18" charset="0"/>
                        <a:ea typeface="Times New Roman" panose="02020603050405020304" pitchFamily="18" charset="0"/>
                      </a:endParaRPr>
                    </a:p>
                    <a:p>
                      <a:pPr>
                        <a:spcAft>
                          <a:spcPts val="0"/>
                        </a:spcAft>
                      </a:pPr>
                      <a:r>
                        <a:rPr lang="de-DE" sz="700" b="1" dirty="0">
                          <a:effectLst/>
                          <a:latin typeface="Open Sans" panose="020B0606030504020204" pitchFamily="34" charset="0"/>
                          <a:ea typeface="Times New Roman" panose="02020603050405020304" pitchFamily="18" charset="0"/>
                        </a:rPr>
                        <a:t>[PFLICHT]    </a:t>
                      </a:r>
                      <a:r>
                        <a:rPr lang="de-DE" sz="700" i="1" dirty="0">
                          <a:solidFill>
                            <a:srgbClr val="44546A"/>
                          </a:solidFill>
                          <a:effectLst/>
                          <a:latin typeface="Open Sans" panose="020B0606030504020204" pitchFamily="34" charset="0"/>
                          <a:ea typeface="Times New Roman" panose="02020603050405020304" pitchFamily="18" charset="0"/>
                        </a:rPr>
                        <a:t>Nicht wöchentlich - Termine siehe OPAL        </a:t>
                      </a:r>
                      <a:r>
                        <a:rPr lang="de-DE" sz="700" b="1" dirty="0">
                          <a:effectLst/>
                          <a:latin typeface="Open Sans" panose="020B0606030504020204" pitchFamily="34" charset="0"/>
                          <a:ea typeface="Times New Roman" panose="02020603050405020304" pitchFamily="18" charset="0"/>
                        </a:rPr>
                        <a:t>BA-IB-P1</a:t>
                      </a:r>
                      <a:endParaRPr lang="de-DE" sz="700" dirty="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29671079"/>
                  </a:ext>
                </a:extLst>
              </a:tr>
              <a:tr h="708658">
                <a:tc>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13.00 – 14.30</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(4. DS)</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Introduction in Public International Law / Völkerrecht I (Ü)</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Dohmen*</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Gruppe 2</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GER/037</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BA-IB-P3</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Einführung in die Volkswirtschaftslehre (V),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Thum**</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HSZ/AUDI</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[PFLICHT]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i="1">
                          <a:solidFill>
                            <a:srgbClr val="44546A"/>
                          </a:solidFill>
                          <a:effectLst/>
                          <a:latin typeface="Open Sans" panose="020B0606030504020204" pitchFamily="34" charset="0"/>
                          <a:ea typeface="Times New Roman" panose="02020603050405020304" pitchFamily="18" charset="0"/>
                        </a:rPr>
                        <a:t>Übungstermine siehe OPAL</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BA-IB-P3</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E599"/>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Französisch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FRA-alle-EBW1 [1]</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Heulin**</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BA-IB-SM-F1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Interdisziplinäre Einführung, Bolz, Groh/Kramp, Robel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GER/54</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[PFLICHT]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i="1">
                          <a:solidFill>
                            <a:srgbClr val="44546A"/>
                          </a:solidFill>
                          <a:effectLst/>
                          <a:latin typeface="Open Sans" panose="020B0606030504020204" pitchFamily="34" charset="0"/>
                          <a:ea typeface="Times New Roman" panose="02020603050405020304" pitchFamily="18" charset="0"/>
                        </a:rPr>
                        <a:t>Nicht wöchentlich - Termine siehe OPAL                                </a:t>
                      </a:r>
                      <a:r>
                        <a:rPr lang="de-DE" sz="700" b="1">
                          <a:effectLst/>
                          <a:latin typeface="Open Sans" panose="020B0606030504020204" pitchFamily="34" charset="0"/>
                          <a:ea typeface="Times New Roman" panose="02020603050405020304" pitchFamily="18" charset="0"/>
                        </a:rPr>
                        <a:t> BA-IB-P1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466715381"/>
                  </a:ext>
                </a:extLst>
              </a:tr>
              <a:tr h="708658">
                <a:tc>
                  <a:txBody>
                    <a:bodyPr/>
                    <a:lstStyle/>
                    <a:p>
                      <a:pPr>
                        <a:spcAft>
                          <a:spcPts val="0"/>
                        </a:spcAft>
                      </a:pPr>
                      <a:r>
                        <a:rPr lang="en-US"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14.50 – 16.20</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(5. DS)</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Interdisziplinäre Einführung, Bolz, Kramp, Robel*</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GER/54</a:t>
                      </a:r>
                      <a:r>
                        <a:rPr lang="de-DE" sz="700">
                          <a:solidFill>
                            <a:srgbClr val="FF0000"/>
                          </a:solidFill>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[PFLICHT]</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a:t>
                      </a:r>
                      <a:r>
                        <a:rPr lang="de-DE" sz="700" i="1">
                          <a:solidFill>
                            <a:srgbClr val="44546A"/>
                          </a:solidFill>
                          <a:effectLst/>
                          <a:latin typeface="Open Sans" panose="020B0606030504020204" pitchFamily="34" charset="0"/>
                          <a:ea typeface="Times New Roman" panose="02020603050405020304" pitchFamily="18" charset="0"/>
                        </a:rPr>
                        <a:t>Nicht wöchentlich - Termine siehe OPAL</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5E0B3"/>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Einführung in das Studium der politischen Systeme (V), Kneuer**</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[Wahl-PFLICHT] </a:t>
                      </a:r>
                      <a:r>
                        <a:rPr lang="de-DE" sz="700">
                          <a:effectLst/>
                          <a:latin typeface="Open Sans" panose="020B0606030504020204" pitchFamily="34" charset="0"/>
                          <a:ea typeface="Times New Roman" panose="02020603050405020304" pitchFamily="18" charset="0"/>
                        </a:rPr>
                        <a:t>*</a:t>
                      </a: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  BA-IB-P3</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9999"/>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Russisch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RUS-alle-E1-3 [5],</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Georgi**</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BA-IB-SM-R1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Interdisziplinäre Einführung, Bolz, Kramp, Robel*</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HSZ/204</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[PFLICHT]*   </a:t>
                      </a:r>
                      <a:r>
                        <a:rPr lang="de-DE" sz="700">
                          <a:solidFill>
                            <a:srgbClr val="44546A"/>
                          </a:solidFill>
                          <a:effectLst/>
                          <a:latin typeface="Open Sans" panose="020B0606030504020204" pitchFamily="34" charset="0"/>
                          <a:ea typeface="Times New Roman" panose="02020603050405020304" pitchFamily="18" charset="0"/>
                        </a:rPr>
                        <a:t>Nicht wöchentlich - Termine siehe OPAL</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5E0B3"/>
                    </a:solidFill>
                  </a:tcPr>
                </a:tc>
                <a:tc>
                  <a:txBody>
                    <a:bodyPr/>
                    <a:lstStyle/>
                    <a:p>
                      <a:pPr algn="r">
                        <a:spcAft>
                          <a:spcPts val="0"/>
                        </a:spcAft>
                      </a:pPr>
                      <a:r>
                        <a:rPr lang="de-DE" sz="700">
                          <a:solidFill>
                            <a:srgbClr val="FFCC00"/>
                          </a:solidFill>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682250"/>
                  </a:ext>
                </a:extLst>
              </a:tr>
              <a:tr h="708658">
                <a:tc>
                  <a:txBody>
                    <a:bodyPr/>
                    <a:lstStyle/>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16.40 – 18.10</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(6. DS)</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Russisch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RUS-alle-E1-3 [5],</a:t>
                      </a:r>
                      <a:endParaRPr lang="de-DE" sz="700">
                        <a:effectLst/>
                        <a:latin typeface="Times New Roman" panose="02020603050405020304" pitchFamily="18" charset="0"/>
                        <a:ea typeface="Times New Roman" panose="02020603050405020304" pitchFamily="18" charset="0"/>
                      </a:endParaRPr>
                    </a:p>
                    <a:p>
                      <a:pPr>
                        <a:spcAft>
                          <a:spcPts val="0"/>
                        </a:spcAft>
                      </a:pPr>
                      <a:r>
                        <a:rPr lang="en-US" sz="700">
                          <a:effectLst/>
                          <a:latin typeface="Open Sans" panose="020B0606030504020204" pitchFamily="34" charset="0"/>
                          <a:ea typeface="Times New Roman" panose="02020603050405020304" pitchFamily="18" charset="0"/>
                        </a:rPr>
                        <a:t>Georgi**</a:t>
                      </a:r>
                      <a:endParaRPr lang="de-DE" sz="700">
                        <a:effectLst/>
                        <a:latin typeface="Times New Roman" panose="02020603050405020304" pitchFamily="18" charset="0"/>
                        <a:ea typeface="Times New Roman" panose="02020603050405020304" pitchFamily="18" charset="0"/>
                      </a:endParaRPr>
                    </a:p>
                    <a:p>
                      <a:pPr>
                        <a:spcAft>
                          <a:spcPts val="0"/>
                        </a:spcAft>
                      </a:pPr>
                      <a:r>
                        <a:rPr lang="en-US"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spcAft>
                          <a:spcPts val="0"/>
                        </a:spcAft>
                      </a:pPr>
                      <a:r>
                        <a:rPr lang="en-US"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en-US"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en-US" sz="700">
                          <a:effectLst/>
                          <a:latin typeface="Open Sans" panose="020B0606030504020204" pitchFamily="34" charset="0"/>
                          <a:ea typeface="Times New Roman" panose="02020603050405020304" pitchFamily="18" charset="0"/>
                        </a:rPr>
                        <a:t>              </a:t>
                      </a:r>
                      <a:r>
                        <a:rPr lang="en-US" sz="700" b="1">
                          <a:effectLst/>
                          <a:latin typeface="Open Sans" panose="020B0606030504020204" pitchFamily="34" charset="0"/>
                          <a:ea typeface="Times New Roman" panose="02020603050405020304" pitchFamily="18" charset="0"/>
                        </a:rPr>
                        <a:t>BA-IB-SM-R1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Introduction in Public International Law / Völkerrecht I (V),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Steiger**</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GER/37 (HYBRID)</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 [PFLICHT]</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BA-IB-P3</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Juristische Methodenlehre (V), Kloos*</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Voraus. ONLINE</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b="1">
                          <a:effectLst/>
                          <a:latin typeface="Open Sans" panose="020B0606030504020204" pitchFamily="34" charset="0"/>
                          <a:ea typeface="Times New Roman" panose="02020603050405020304" pitchFamily="18" charset="0"/>
                        </a:rPr>
                        <a:t>[Wahl-PFLICHT****]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BA-IB-P2</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a:txBody>
                    <a:bodyPr/>
                    <a:lstStyle/>
                    <a:p>
                      <a:pPr>
                        <a:spcAft>
                          <a:spcPts val="0"/>
                        </a:spcAft>
                      </a:pPr>
                      <a:r>
                        <a:rPr lang="de-DE" sz="700">
                          <a:effectLst/>
                          <a:latin typeface="Open Sans" panose="020B0606030504020204" pitchFamily="34" charset="0"/>
                          <a:ea typeface="Times New Roman" panose="02020603050405020304" pitchFamily="18" charset="0"/>
                        </a:rPr>
                        <a:t>Russisch</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RUS-alle-E1-3 [5],</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Georgi**</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ONLINE</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BA-IB-SM-R1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de-DE" sz="700">
                          <a:solidFill>
                            <a:srgbClr val="FFCC00"/>
                          </a:solidFill>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9347876"/>
                  </a:ext>
                </a:extLst>
              </a:tr>
              <a:tr h="506184">
                <a:tc rowSpan="2">
                  <a:txBody>
                    <a:bodyPr/>
                    <a:lstStyle/>
                    <a:p>
                      <a:pPr>
                        <a:spcAft>
                          <a:spcPts val="0"/>
                        </a:spcAft>
                      </a:pPr>
                      <a:r>
                        <a:rPr lang="en-US"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18.30 – 20.00</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(7. DS)</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spcAft>
                          <a:spcPts val="0"/>
                        </a:spcAft>
                      </a:pPr>
                      <a:r>
                        <a:rPr lang="de-DE" sz="700">
                          <a:effectLst/>
                          <a:latin typeface="Open Sans" panose="020B0606030504020204" pitchFamily="34" charset="0"/>
                          <a:ea typeface="Times New Roman" panose="02020603050405020304" pitchFamily="18" charset="0"/>
                        </a:rPr>
                        <a:t>Das Studium der Internationalen Beziehungen (Ü), </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Robel***</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HSZ/105</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i="1">
                          <a:solidFill>
                            <a:srgbClr val="44546A"/>
                          </a:solidFill>
                          <a:effectLst/>
                          <a:latin typeface="Open Sans" panose="020B0606030504020204" pitchFamily="34" charset="0"/>
                          <a:ea typeface="Times New Roman" panose="02020603050405020304" pitchFamily="18" charset="0"/>
                        </a:rPr>
                        <a:t>Voranmeldung für Individual- und Jahrgangs-Gruppentermine über OPAL</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BA-IB-P-AQUA1</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2EFD9"/>
                    </a:solidFill>
                  </a:tcPr>
                </a:tc>
                <a:tc rowSpan="2">
                  <a:txBody>
                    <a:bodyPr/>
                    <a:lstStyle/>
                    <a:p>
                      <a:pPr algn="r">
                        <a:spcAft>
                          <a:spcPts val="0"/>
                        </a:spcAft>
                      </a:pPr>
                      <a:r>
                        <a:rPr lang="en-US" sz="700">
                          <a:effectLst/>
                          <a:latin typeface="Open Sans" panose="020B0606030504020204" pitchFamily="34" charset="0"/>
                          <a:ea typeface="Times New Roman" panose="02020603050405020304" pitchFamily="18" charset="0"/>
                        </a:rPr>
                        <a:t> </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spcAft>
                          <a:spcPts val="0"/>
                        </a:spcAft>
                      </a:pPr>
                      <a:r>
                        <a:rPr lang="en-US" sz="700" b="1" dirty="0">
                          <a:effectLst/>
                          <a:latin typeface="Open Sans" panose="020B0606030504020204" pitchFamily="34" charset="0"/>
                          <a:ea typeface="Times New Roman" panose="02020603050405020304" pitchFamily="18" charset="0"/>
                        </a:rPr>
                        <a:t> </a:t>
                      </a:r>
                      <a:endParaRPr lang="de-DE" sz="700" dirty="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spcAft>
                          <a:spcPts val="0"/>
                        </a:spcAft>
                      </a:pPr>
                      <a:r>
                        <a:rPr lang="de-DE" sz="700">
                          <a:effectLst/>
                          <a:latin typeface="Open Sans" panose="020B0606030504020204" pitchFamily="34" charset="0"/>
                          <a:ea typeface="Times New Roman" panose="02020603050405020304" pitchFamily="18" charset="0"/>
                        </a:rPr>
                        <a:t>Grundlagen des Aufenthalts- und Asylrechts (Ü)</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Gies**</a:t>
                      </a:r>
                      <a:endParaRPr lang="de-DE" sz="700">
                        <a:effectLst/>
                        <a:latin typeface="Times New Roman" panose="02020603050405020304" pitchFamily="18" charset="0"/>
                        <a:ea typeface="Times New Roman" panose="02020603050405020304" pitchFamily="18" charset="0"/>
                      </a:endParaRPr>
                    </a:p>
                    <a:p>
                      <a:pPr>
                        <a:spcAft>
                          <a:spcPts val="0"/>
                        </a:spcAft>
                      </a:pPr>
                      <a:r>
                        <a:rPr lang="de-DE" sz="700">
                          <a:effectLst/>
                          <a:latin typeface="Open Sans" panose="020B0606030504020204" pitchFamily="34" charset="0"/>
                          <a:ea typeface="Times New Roman" panose="02020603050405020304" pitchFamily="18" charset="0"/>
                        </a:rPr>
                        <a:t>PRÄSENZ o. HYBRID</a:t>
                      </a:r>
                      <a:endParaRPr lang="de-DE" sz="700">
                        <a:effectLst/>
                        <a:latin typeface="Times New Roman" panose="02020603050405020304" pitchFamily="18" charset="0"/>
                        <a:ea typeface="Times New Roman" panose="02020603050405020304" pitchFamily="18" charset="0"/>
                      </a:endParaRPr>
                    </a:p>
                    <a:p>
                      <a:pPr algn="r">
                        <a:spcAft>
                          <a:spcPts val="0"/>
                        </a:spcAft>
                      </a:pPr>
                      <a:r>
                        <a:rPr lang="de-DE" sz="700" b="1">
                          <a:effectLst/>
                          <a:latin typeface="Open Sans" panose="020B0606030504020204" pitchFamily="34" charset="0"/>
                          <a:ea typeface="Times New Roman" panose="02020603050405020304" pitchFamily="18" charset="0"/>
                        </a:rPr>
                        <a:t>BA-IB-EF</a:t>
                      </a:r>
                      <a:endParaRPr lang="de-DE" sz="70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DD6EE"/>
                    </a:solidFill>
                  </a:tcPr>
                </a:tc>
                <a:tc rowSpan="2">
                  <a:txBody>
                    <a:bodyPr/>
                    <a:lstStyle/>
                    <a:p>
                      <a:pPr>
                        <a:spcAft>
                          <a:spcPts val="0"/>
                        </a:spcAft>
                      </a:pPr>
                      <a:r>
                        <a:rPr lang="de-DE" sz="700" b="1" dirty="0">
                          <a:solidFill>
                            <a:srgbClr val="FFCC00"/>
                          </a:solidFill>
                          <a:effectLst/>
                          <a:latin typeface="Open Sans" panose="020B0606030504020204" pitchFamily="34" charset="0"/>
                          <a:ea typeface="Times New Roman" panose="02020603050405020304" pitchFamily="18" charset="0"/>
                        </a:rPr>
                        <a:t> </a:t>
                      </a:r>
                      <a:endParaRPr lang="de-DE" sz="700" dirty="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6674135"/>
                  </a:ext>
                </a:extLst>
              </a:tr>
              <a:tr h="307342">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pPr>
                        <a:spcAft>
                          <a:spcPts val="0"/>
                        </a:spcAft>
                      </a:pPr>
                      <a:r>
                        <a:rPr lang="de-DE" sz="700" i="1" dirty="0">
                          <a:effectLst/>
                          <a:latin typeface="Open Sans" panose="020B0606030504020204" pitchFamily="34" charset="0"/>
                          <a:ea typeface="Times New Roman" panose="02020603050405020304" pitchFamily="18" charset="0"/>
                        </a:rPr>
                        <a:t> </a:t>
                      </a:r>
                      <a:endParaRPr lang="de-DE" sz="700" dirty="0">
                        <a:effectLst/>
                        <a:latin typeface="Times New Roman" panose="02020603050405020304" pitchFamily="18" charset="0"/>
                        <a:ea typeface="Times New Roman" panose="02020603050405020304" pitchFamily="18" charset="0"/>
                      </a:endParaRPr>
                    </a:p>
                    <a:p>
                      <a:pPr algn="ctr">
                        <a:spcAft>
                          <a:spcPts val="0"/>
                        </a:spcAft>
                      </a:pPr>
                      <a:r>
                        <a:rPr lang="de-DE" sz="700" i="1" dirty="0">
                          <a:effectLst/>
                          <a:latin typeface="Open Sans" panose="020B0606030504020204" pitchFamily="34" charset="0"/>
                          <a:ea typeface="Times New Roman" panose="02020603050405020304" pitchFamily="18" charset="0"/>
                        </a:rPr>
                        <a:t>geblockt für Gastvorträge</a:t>
                      </a:r>
                      <a:endParaRPr lang="de-DE" sz="700" dirty="0">
                        <a:effectLst/>
                        <a:latin typeface="Times New Roman" panose="02020603050405020304" pitchFamily="18" charset="0"/>
                        <a:ea typeface="Times New Roman" panose="02020603050405020304" pitchFamily="18" charset="0"/>
                      </a:endParaRPr>
                    </a:p>
                    <a:p>
                      <a:pPr algn="ctr">
                        <a:spcAft>
                          <a:spcPts val="0"/>
                        </a:spcAft>
                      </a:pPr>
                      <a:r>
                        <a:rPr lang="de-DE" sz="700" i="1" dirty="0">
                          <a:effectLst/>
                          <a:latin typeface="Open Sans" panose="020B0606030504020204" pitchFamily="34" charset="0"/>
                          <a:ea typeface="Times New Roman" panose="02020603050405020304" pitchFamily="18" charset="0"/>
                        </a:rPr>
                        <a:t> </a:t>
                      </a:r>
                      <a:endParaRPr lang="de-DE" sz="700" dirty="0">
                        <a:effectLst/>
                        <a:latin typeface="Times New Roman" panose="02020603050405020304" pitchFamily="18" charset="0"/>
                        <a:ea typeface="Times New Roman" panose="02020603050405020304" pitchFamily="18" charset="0"/>
                      </a:endParaRPr>
                    </a:p>
                  </a:txBody>
                  <a:tcPr marL="23688" marR="23688"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330037099"/>
                  </a:ext>
                </a:extLst>
              </a:tr>
            </a:tbl>
          </a:graphicData>
        </a:graphic>
      </p:graphicFrame>
      <p:sp>
        <p:nvSpPr>
          <p:cNvPr id="6" name="Textfeld 5"/>
          <p:cNvSpPr txBox="1"/>
          <p:nvPr/>
        </p:nvSpPr>
        <p:spPr>
          <a:xfrm>
            <a:off x="573579" y="5785602"/>
            <a:ext cx="9917084" cy="338554"/>
          </a:xfrm>
          <a:prstGeom prst="rect">
            <a:avLst/>
          </a:prstGeom>
          <a:noFill/>
        </p:spPr>
        <p:txBody>
          <a:bodyPr wrap="square" rtlCol="0">
            <a:spAutoFit/>
          </a:bodyPr>
          <a:lstStyle/>
          <a:p>
            <a:r>
              <a:rPr lang="de-DE" sz="800" dirty="0"/>
              <a:t>Die Angaben zur Veranstaltungsform basieren auf den gegenwärtig gültigen Vorgaben und aktuell bestehenden Raumzuweisungen. Bei ausreichender Größe der Räume wird die Veranstaltung in Präsenz geplant. In diesem Falle finden Sie KEINE zusätzlichen Angaben neben der Raumangabe. In allen anderen Fällen finden Sie dort den Zusatz „ONLINE“ bzw. „HYBRID“. </a:t>
            </a:r>
          </a:p>
        </p:txBody>
      </p:sp>
    </p:spTree>
    <p:extLst>
      <p:ext uri="{BB962C8B-B14F-4D97-AF65-F5344CB8AC3E}">
        <p14:creationId xmlns:p14="http://schemas.microsoft.com/office/powerpoint/2010/main" val="320728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Stundenplan für das </a:t>
            </a:r>
            <a:r>
              <a:rPr lang="de-DE" dirty="0" err="1" smtClean="0"/>
              <a:t>WiSe</a:t>
            </a:r>
            <a:r>
              <a:rPr lang="de-DE" dirty="0" smtClean="0"/>
              <a:t> 2020/21</a:t>
            </a:r>
            <a:endParaRPr lang="de-DE" dirty="0"/>
          </a:p>
        </p:txBody>
      </p:sp>
      <p:pic>
        <p:nvPicPr>
          <p:cNvPr id="7" name="Inhaltsplatzhalter 6"/>
          <p:cNvPicPr>
            <a:picLocks noGrp="1" noChangeAspect="1"/>
          </p:cNvPicPr>
          <p:nvPr>
            <p:ph sz="quarter" idx="10"/>
          </p:nvPr>
        </p:nvPicPr>
        <p:blipFill>
          <a:blip r:embed="rId2"/>
          <a:stretch>
            <a:fillRect/>
          </a:stretch>
        </p:blipFill>
        <p:spPr>
          <a:xfrm>
            <a:off x="358775" y="1030288"/>
            <a:ext cx="11328920" cy="4938250"/>
          </a:xfrm>
          <a:prstGeom prst="rect">
            <a:avLst/>
          </a:prstGeom>
        </p:spPr>
      </p:pic>
    </p:spTree>
    <p:extLst>
      <p:ext uri="{BB962C8B-B14F-4D97-AF65-F5344CB8AC3E}">
        <p14:creationId xmlns:p14="http://schemas.microsoft.com/office/powerpoint/2010/main" val="1289731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Stundenplan für das </a:t>
            </a:r>
            <a:r>
              <a:rPr lang="de-DE" dirty="0" err="1" smtClean="0"/>
              <a:t>WiSe</a:t>
            </a:r>
            <a:r>
              <a:rPr lang="de-DE" dirty="0" smtClean="0"/>
              <a:t> 2021/22</a:t>
            </a:r>
            <a:endParaRPr lang="de-DE" dirty="0"/>
          </a:p>
        </p:txBody>
      </p:sp>
      <p:pic>
        <p:nvPicPr>
          <p:cNvPr id="4" name="Inhaltsplatzhalter 3"/>
          <p:cNvPicPr>
            <a:picLocks noGrp="1" noChangeAspect="1"/>
          </p:cNvPicPr>
          <p:nvPr>
            <p:ph sz="quarter" idx="10"/>
          </p:nvPr>
        </p:nvPicPr>
        <p:blipFill>
          <a:blip r:embed="rId2"/>
          <a:stretch>
            <a:fillRect/>
          </a:stretch>
        </p:blipFill>
        <p:spPr>
          <a:xfrm>
            <a:off x="874712" y="1030288"/>
            <a:ext cx="10580687" cy="4981118"/>
          </a:xfrm>
          <a:prstGeom prst="rect">
            <a:avLst/>
          </a:prstGeom>
        </p:spPr>
      </p:pic>
    </p:spTree>
    <p:extLst>
      <p:ext uri="{BB962C8B-B14F-4D97-AF65-F5344CB8AC3E}">
        <p14:creationId xmlns:p14="http://schemas.microsoft.com/office/powerpoint/2010/main" val="2234428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3504" y="2421163"/>
            <a:ext cx="5945636" cy="684213"/>
          </a:xfrm>
        </p:spPr>
        <p:txBody>
          <a:bodyPr/>
          <a:lstStyle/>
          <a:p>
            <a:pPr>
              <a:lnSpc>
                <a:spcPct val="150000"/>
              </a:lnSpc>
            </a:pPr>
            <a:r>
              <a:rPr lang="de-DE" sz="4000" dirty="0" smtClean="0"/>
              <a:t>Wie ist das mit der Sprachausbildung?</a:t>
            </a:r>
            <a:endParaRPr lang="de-DE" sz="4000" dirty="0"/>
          </a:p>
        </p:txBody>
      </p:sp>
      <p:pic>
        <p:nvPicPr>
          <p:cNvPr id="4" name="Grafik 3"/>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13930" y="1541931"/>
            <a:ext cx="5948978" cy="3965986"/>
          </a:xfrm>
          <a:prstGeom prst="rect">
            <a:avLst/>
          </a:prstGeom>
        </p:spPr>
      </p:pic>
    </p:spTree>
    <p:extLst>
      <p:ext uri="{BB962C8B-B14F-4D97-AF65-F5344CB8AC3E}">
        <p14:creationId xmlns:p14="http://schemas.microsoft.com/office/powerpoint/2010/main" val="3628339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modularisierte Sprachausbildung im Bachelor-Studiengang</a:t>
            </a:r>
            <a:endParaRPr lang="de-DE" dirty="0"/>
          </a:p>
        </p:txBody>
      </p:sp>
      <p:graphicFrame>
        <p:nvGraphicFramePr>
          <p:cNvPr id="4" name="Inhaltsplatzhalter 12"/>
          <p:cNvGraphicFramePr>
            <a:graphicFrameLocks/>
          </p:cNvGraphicFramePr>
          <p:nvPr>
            <p:extLst/>
          </p:nvPr>
        </p:nvGraphicFramePr>
        <p:xfrm>
          <a:off x="874712" y="1030289"/>
          <a:ext cx="9454144" cy="4687932"/>
        </p:xfrm>
        <a:graphic>
          <a:graphicData uri="http://schemas.openxmlformats.org/drawingml/2006/table">
            <a:tbl>
              <a:tblPr firstRow="1" firstCol="1" lastRow="1" lastCol="1" bandRow="1" bandCol="1"/>
              <a:tblGrid>
                <a:gridCol w="1051801">
                  <a:extLst>
                    <a:ext uri="{9D8B030D-6E8A-4147-A177-3AD203B41FA5}">
                      <a16:colId xmlns:a16="http://schemas.microsoft.com/office/drawing/2014/main" val="20000"/>
                    </a:ext>
                  </a:extLst>
                </a:gridCol>
                <a:gridCol w="1734129">
                  <a:extLst>
                    <a:ext uri="{9D8B030D-6E8A-4147-A177-3AD203B41FA5}">
                      <a16:colId xmlns:a16="http://schemas.microsoft.com/office/drawing/2014/main" val="20001"/>
                    </a:ext>
                  </a:extLst>
                </a:gridCol>
                <a:gridCol w="2279057">
                  <a:extLst>
                    <a:ext uri="{9D8B030D-6E8A-4147-A177-3AD203B41FA5}">
                      <a16:colId xmlns:a16="http://schemas.microsoft.com/office/drawing/2014/main" val="20002"/>
                    </a:ext>
                  </a:extLst>
                </a:gridCol>
                <a:gridCol w="2232166">
                  <a:extLst>
                    <a:ext uri="{9D8B030D-6E8A-4147-A177-3AD203B41FA5}">
                      <a16:colId xmlns:a16="http://schemas.microsoft.com/office/drawing/2014/main" val="20003"/>
                    </a:ext>
                  </a:extLst>
                </a:gridCol>
                <a:gridCol w="2156991">
                  <a:extLst>
                    <a:ext uri="{9D8B030D-6E8A-4147-A177-3AD203B41FA5}">
                      <a16:colId xmlns:a16="http://schemas.microsoft.com/office/drawing/2014/main" val="20004"/>
                    </a:ext>
                  </a:extLst>
                </a:gridCol>
              </a:tblGrid>
              <a:tr h="367288">
                <a:tc>
                  <a:txBody>
                    <a:bodyPr/>
                    <a:lstStyle/>
                    <a:p>
                      <a:pPr marL="87313" marR="309245" indent="0" algn="l" defTabSz="984250">
                        <a:spcBef>
                          <a:spcPts val="255"/>
                        </a:spcBef>
                        <a:spcAft>
                          <a:spcPts val="0"/>
                        </a:spcAft>
                      </a:pPr>
                      <a:r>
                        <a:rPr lang="de-DE" sz="1600" b="1" dirty="0" smtClean="0">
                          <a:solidFill>
                            <a:srgbClr val="0A2A51"/>
                          </a:solidFill>
                          <a:effectLst/>
                          <a:latin typeface="+mn-lt"/>
                          <a:ea typeface="Arial" panose="020B0604020202020204" pitchFamily="34" charset="0"/>
                        </a:rPr>
                        <a:t>Sem.</a:t>
                      </a:r>
                      <a:endParaRPr lang="de-DE" sz="20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3040" marR="182880" algn="ctr">
                        <a:spcBef>
                          <a:spcPts val="255"/>
                        </a:spcBef>
                        <a:spcAft>
                          <a:spcPts val="0"/>
                        </a:spcAft>
                      </a:pPr>
                      <a:r>
                        <a:rPr lang="en-US" sz="1600" b="1">
                          <a:solidFill>
                            <a:srgbClr val="0A2A51"/>
                          </a:solidFill>
                          <a:effectLst/>
                          <a:latin typeface="+mn-lt"/>
                          <a:ea typeface="Arial" panose="020B0604020202020204" pitchFamily="34" charset="0"/>
                        </a:rPr>
                        <a:t>English</a:t>
                      </a:r>
                      <a:endParaRPr lang="de-DE" sz="20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9690" marR="48260" algn="ctr">
                        <a:spcBef>
                          <a:spcPts val="255"/>
                        </a:spcBef>
                        <a:spcAft>
                          <a:spcPts val="0"/>
                        </a:spcAft>
                      </a:pPr>
                      <a:r>
                        <a:rPr lang="en-US" sz="1600" b="1">
                          <a:solidFill>
                            <a:srgbClr val="0A2A51"/>
                          </a:solidFill>
                          <a:effectLst/>
                          <a:latin typeface="+mn-lt"/>
                          <a:ea typeface="Arial" panose="020B0604020202020204" pitchFamily="34" charset="0"/>
                        </a:rPr>
                        <a:t>Französisch</a:t>
                      </a:r>
                      <a:endParaRPr lang="de-DE" sz="20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marR="27940" algn="ctr">
                        <a:spcBef>
                          <a:spcPts val="255"/>
                        </a:spcBef>
                        <a:spcAft>
                          <a:spcPts val="0"/>
                        </a:spcAft>
                      </a:pPr>
                      <a:r>
                        <a:rPr lang="en-US" sz="1600" b="1" dirty="0" err="1">
                          <a:solidFill>
                            <a:srgbClr val="0A2A51"/>
                          </a:solidFill>
                          <a:effectLst/>
                          <a:latin typeface="+mn-lt"/>
                          <a:ea typeface="Arial" panose="020B0604020202020204" pitchFamily="34" charset="0"/>
                        </a:rPr>
                        <a:t>Spanisch</a:t>
                      </a:r>
                      <a:endParaRPr lang="de-DE" sz="20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7630" marR="76835" algn="ctr">
                        <a:spcBef>
                          <a:spcPts val="255"/>
                        </a:spcBef>
                        <a:spcAft>
                          <a:spcPts val="0"/>
                        </a:spcAft>
                      </a:pPr>
                      <a:r>
                        <a:rPr lang="en-US" sz="1600" b="1" dirty="0" err="1">
                          <a:solidFill>
                            <a:srgbClr val="0A2A51"/>
                          </a:solidFill>
                          <a:effectLst/>
                          <a:latin typeface="+mn-lt"/>
                          <a:ea typeface="Arial" panose="020B0604020202020204" pitchFamily="34" charset="0"/>
                        </a:rPr>
                        <a:t>Russisch</a:t>
                      </a:r>
                      <a:endParaRPr lang="de-DE" sz="20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57455">
                <a:tc>
                  <a:txBody>
                    <a:bodyPr/>
                    <a:lstStyle/>
                    <a:p>
                      <a:pPr marL="87313" indent="0" algn="l">
                        <a:spcBef>
                          <a:spcPts val="5"/>
                        </a:spcBef>
                        <a:spcAft>
                          <a:spcPts val="0"/>
                        </a:spcAft>
                      </a:pPr>
                      <a:r>
                        <a:rPr lang="en-US" sz="1600" b="1" dirty="0" smtClean="0">
                          <a:solidFill>
                            <a:srgbClr val="0A2A51"/>
                          </a:solidFill>
                          <a:effectLst/>
                          <a:latin typeface="+mn-lt"/>
                          <a:ea typeface="Arial" panose="020B0604020202020204" pitchFamily="34" charset="0"/>
                        </a:rPr>
                        <a:t>1</a:t>
                      </a:r>
                      <a:r>
                        <a:rPr lang="en-US" sz="1600" b="1" dirty="0">
                          <a:solidFill>
                            <a:srgbClr val="0A2A51"/>
                          </a:solidFill>
                          <a:effectLst/>
                          <a:latin typeface="+mn-lt"/>
                          <a:ea typeface="Arial" panose="020B0604020202020204" pitchFamily="34" charset="0"/>
                        </a:rPr>
                        <a:t>.</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mn-lt"/>
                          <a:ea typeface="Arial" panose="020B0604020202020204" pitchFamily="34" charset="0"/>
                          <a:cs typeface="Arial" panose="020B0604020202020204" pitchFamily="34" charset="0"/>
                        </a:rPr>
                        <a:t> </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1445" marR="120650" indent="1905" algn="ctr">
                        <a:lnSpc>
                          <a:spcPct val="120000"/>
                        </a:lnSpc>
                        <a:spcBef>
                          <a:spcPts val="85"/>
                        </a:spcBef>
                        <a:spcAft>
                          <a:spcPts val="0"/>
                        </a:spcAft>
                      </a:pPr>
                      <a:r>
                        <a:rPr lang="de-DE" sz="1000" dirty="0">
                          <a:solidFill>
                            <a:srgbClr val="0A2A51"/>
                          </a:solidFill>
                          <a:effectLst/>
                          <a:latin typeface="+mn-lt"/>
                          <a:ea typeface="Arial" panose="020B0604020202020204" pitchFamily="34" charset="0"/>
                        </a:rPr>
                        <a:t>Einführung in die Berufs- und Wissenschaftssprache</a:t>
                      </a:r>
                      <a:r>
                        <a:rPr lang="de-DE" sz="1000" spc="-40" dirty="0">
                          <a:solidFill>
                            <a:srgbClr val="0A2A51"/>
                          </a:solidFill>
                          <a:effectLst/>
                          <a:latin typeface="+mn-lt"/>
                          <a:ea typeface="Arial" panose="020B0604020202020204" pitchFamily="34" charset="0"/>
                        </a:rPr>
                        <a:t> </a:t>
                      </a:r>
                      <a:r>
                        <a:rPr lang="de-DE" sz="1000" dirty="0">
                          <a:solidFill>
                            <a:srgbClr val="0A2A51"/>
                          </a:solidFill>
                          <a:effectLst/>
                          <a:latin typeface="+mn-lt"/>
                          <a:ea typeface="Arial" panose="020B0604020202020204" pitchFamily="34" charset="0"/>
                        </a:rPr>
                        <a:t>(EBW) 1+2 (insg.</a:t>
                      </a:r>
                      <a:r>
                        <a:rPr lang="de-DE" sz="1000" spc="-5" dirty="0">
                          <a:solidFill>
                            <a:srgbClr val="0A2A51"/>
                          </a:solidFill>
                          <a:effectLst/>
                          <a:latin typeface="+mn-lt"/>
                          <a:ea typeface="Arial" panose="020B0604020202020204" pitchFamily="34" charset="0"/>
                        </a:rPr>
                        <a:t> </a:t>
                      </a:r>
                      <a:r>
                        <a:rPr lang="en-US" sz="1000" dirty="0">
                          <a:solidFill>
                            <a:srgbClr val="0A2A51"/>
                          </a:solidFill>
                          <a:effectLst/>
                          <a:latin typeface="+mn-lt"/>
                          <a:ea typeface="Arial" panose="020B0604020202020204" pitchFamily="34" charset="0"/>
                        </a:rPr>
                        <a:t>9)</a:t>
                      </a:r>
                      <a:endParaRPr lang="de-DE" sz="1100" dirty="0">
                        <a:effectLst/>
                        <a:latin typeface="+mn-lt"/>
                        <a:ea typeface="Arial" panose="020B0604020202020204" pitchFamily="34" charset="0"/>
                      </a:endParaRPr>
                    </a:p>
                    <a:p>
                      <a:pPr marL="60325" marR="48260" algn="ctr">
                        <a:spcAft>
                          <a:spcPts val="0"/>
                        </a:spcAft>
                      </a:pPr>
                      <a:r>
                        <a:rPr lang="en-US" sz="1000" b="1" dirty="0">
                          <a:solidFill>
                            <a:srgbClr val="0A2A51"/>
                          </a:solidFill>
                          <a:effectLst/>
                          <a:latin typeface="+mn-lt"/>
                          <a:ea typeface="Arial" panose="020B0604020202020204" pitchFamily="34" charset="0"/>
                        </a:rPr>
                        <a:t>BA-IB-SM F1</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6E"/>
                    </a:solidFill>
                  </a:tcPr>
                </a:tc>
                <a:tc>
                  <a:txBody>
                    <a:bodyPr/>
                    <a:lstStyle/>
                    <a:p>
                      <a:pPr marL="111125" marR="100330" indent="1905" algn="ctr">
                        <a:lnSpc>
                          <a:spcPct val="120000"/>
                        </a:lnSpc>
                        <a:spcBef>
                          <a:spcPts val="85"/>
                        </a:spcBef>
                        <a:spcAft>
                          <a:spcPts val="0"/>
                        </a:spcAft>
                      </a:pPr>
                      <a:r>
                        <a:rPr lang="de-DE" sz="1000" dirty="0">
                          <a:solidFill>
                            <a:srgbClr val="0A2A51"/>
                          </a:solidFill>
                          <a:effectLst/>
                          <a:latin typeface="+mn-lt"/>
                          <a:ea typeface="Arial" panose="020B0604020202020204" pitchFamily="34" charset="0"/>
                        </a:rPr>
                        <a:t>Einführung in die Berufs- und Wissenschaftssprache (EBW) 1+2 (insg. </a:t>
                      </a:r>
                      <a:r>
                        <a:rPr lang="en-US" sz="1000" dirty="0">
                          <a:solidFill>
                            <a:srgbClr val="0A2A51"/>
                          </a:solidFill>
                          <a:effectLst/>
                          <a:latin typeface="+mn-lt"/>
                          <a:ea typeface="Arial" panose="020B0604020202020204" pitchFamily="34" charset="0"/>
                        </a:rPr>
                        <a:t>9)</a:t>
                      </a:r>
                      <a:endParaRPr lang="de-DE" sz="1100" dirty="0">
                        <a:effectLst/>
                        <a:latin typeface="+mn-lt"/>
                        <a:ea typeface="Arial" panose="020B0604020202020204" pitchFamily="34" charset="0"/>
                      </a:endParaRPr>
                    </a:p>
                    <a:p>
                      <a:pPr marL="40640" marR="27940" algn="ctr">
                        <a:spcAft>
                          <a:spcPts val="0"/>
                        </a:spcAft>
                      </a:pPr>
                      <a:r>
                        <a:rPr lang="en-US" sz="1000" b="1" dirty="0">
                          <a:solidFill>
                            <a:srgbClr val="0A2A51"/>
                          </a:solidFill>
                          <a:effectLst/>
                          <a:latin typeface="+mn-lt"/>
                          <a:ea typeface="Arial" panose="020B0604020202020204" pitchFamily="34" charset="0"/>
                        </a:rPr>
                        <a:t>BA-IB-SM S1</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6E"/>
                    </a:solidFill>
                  </a:tcPr>
                </a:tc>
                <a:tc>
                  <a:txBody>
                    <a:bodyPr/>
                    <a:lstStyle/>
                    <a:p>
                      <a:pPr marL="87630" marR="76835" algn="ctr">
                        <a:spcBef>
                          <a:spcPts val="85"/>
                        </a:spcBef>
                        <a:spcAft>
                          <a:spcPts val="0"/>
                        </a:spcAft>
                      </a:pPr>
                      <a:r>
                        <a:rPr lang="en-US" sz="1000" dirty="0" err="1">
                          <a:solidFill>
                            <a:srgbClr val="0A2A51"/>
                          </a:solidFill>
                          <a:effectLst/>
                          <a:latin typeface="+mn-lt"/>
                          <a:ea typeface="Arial" panose="020B0604020202020204" pitchFamily="34" charset="0"/>
                        </a:rPr>
                        <a:t>Grundstufe</a:t>
                      </a:r>
                      <a:r>
                        <a:rPr lang="en-US" sz="1000" dirty="0">
                          <a:solidFill>
                            <a:srgbClr val="0A2A51"/>
                          </a:solidFill>
                          <a:effectLst/>
                          <a:latin typeface="+mn-lt"/>
                          <a:ea typeface="Arial" panose="020B0604020202020204" pitchFamily="34" charset="0"/>
                        </a:rPr>
                        <a:t> (</a:t>
                      </a:r>
                      <a:r>
                        <a:rPr lang="en-US" sz="1000" dirty="0" err="1">
                          <a:solidFill>
                            <a:srgbClr val="0A2A51"/>
                          </a:solidFill>
                          <a:effectLst/>
                          <a:latin typeface="+mn-lt"/>
                          <a:ea typeface="Arial" panose="020B0604020202020204" pitchFamily="34" charset="0"/>
                        </a:rPr>
                        <a:t>Elementarkurse</a:t>
                      </a:r>
                      <a:r>
                        <a:rPr lang="en-US" sz="1000" dirty="0">
                          <a:solidFill>
                            <a:srgbClr val="0A2A51"/>
                          </a:solidFill>
                          <a:effectLst/>
                          <a:latin typeface="+mn-lt"/>
                          <a:ea typeface="Arial" panose="020B0604020202020204" pitchFamily="34" charset="0"/>
                        </a:rPr>
                        <a:t>)</a:t>
                      </a:r>
                      <a:endParaRPr lang="de-DE" sz="1100" dirty="0">
                        <a:effectLst/>
                        <a:latin typeface="+mn-lt"/>
                        <a:ea typeface="Arial" panose="020B0604020202020204" pitchFamily="34" charset="0"/>
                      </a:endParaRPr>
                    </a:p>
                    <a:p>
                      <a:pPr marL="87630" marR="76835" algn="ctr">
                        <a:spcBef>
                          <a:spcPts val="230"/>
                        </a:spcBef>
                        <a:spcAft>
                          <a:spcPts val="0"/>
                        </a:spcAft>
                      </a:pPr>
                      <a:r>
                        <a:rPr lang="en-US" sz="1000" dirty="0">
                          <a:solidFill>
                            <a:srgbClr val="0A2A51"/>
                          </a:solidFill>
                          <a:effectLst/>
                          <a:latin typeface="+mn-lt"/>
                          <a:ea typeface="Arial" panose="020B0604020202020204" pitchFamily="34" charset="0"/>
                        </a:rPr>
                        <a:t>1-3 (</a:t>
                      </a:r>
                      <a:r>
                        <a:rPr lang="en-US" sz="1000" dirty="0" err="1">
                          <a:solidFill>
                            <a:srgbClr val="0A2A51"/>
                          </a:solidFill>
                          <a:effectLst/>
                          <a:latin typeface="+mn-lt"/>
                          <a:ea typeface="Arial" panose="020B0604020202020204" pitchFamily="34" charset="0"/>
                        </a:rPr>
                        <a:t>insg</a:t>
                      </a:r>
                      <a:r>
                        <a:rPr lang="en-US" sz="1000" dirty="0">
                          <a:solidFill>
                            <a:srgbClr val="0A2A51"/>
                          </a:solidFill>
                          <a:effectLst/>
                          <a:latin typeface="+mn-lt"/>
                          <a:ea typeface="Arial" panose="020B0604020202020204" pitchFamily="34" charset="0"/>
                        </a:rPr>
                        <a:t>. 9)</a:t>
                      </a:r>
                      <a:endParaRPr lang="de-DE" sz="1100" dirty="0">
                        <a:effectLst/>
                        <a:latin typeface="+mn-lt"/>
                        <a:ea typeface="Arial" panose="020B0604020202020204" pitchFamily="34" charset="0"/>
                      </a:endParaRPr>
                    </a:p>
                    <a:p>
                      <a:pPr marL="87630" marR="74930" algn="ctr">
                        <a:spcBef>
                          <a:spcPts val="230"/>
                        </a:spcBef>
                        <a:spcAft>
                          <a:spcPts val="0"/>
                        </a:spcAft>
                      </a:pPr>
                      <a:r>
                        <a:rPr lang="en-US" sz="1000" b="1" dirty="0">
                          <a:solidFill>
                            <a:srgbClr val="0A2A51"/>
                          </a:solidFill>
                          <a:effectLst/>
                          <a:latin typeface="+mn-lt"/>
                          <a:ea typeface="Arial" panose="020B0604020202020204" pitchFamily="34" charset="0"/>
                        </a:rPr>
                        <a:t>BA-IB-SM-R1</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extLst>
                  <a:ext uri="{0D108BD9-81ED-4DB2-BD59-A6C34878D82A}">
                    <a16:rowId xmlns:a16="http://schemas.microsoft.com/office/drawing/2014/main" val="10001"/>
                  </a:ext>
                </a:extLst>
              </a:tr>
              <a:tr h="741963">
                <a:tc>
                  <a:txBody>
                    <a:bodyPr/>
                    <a:lstStyle/>
                    <a:p>
                      <a:pPr marL="87313" indent="0" algn="l">
                        <a:spcBef>
                          <a:spcPts val="10"/>
                        </a:spcBef>
                        <a:spcAft>
                          <a:spcPts val="0"/>
                        </a:spcAft>
                      </a:pPr>
                      <a:r>
                        <a:rPr lang="en-US" sz="1600" b="1" dirty="0" smtClean="0">
                          <a:solidFill>
                            <a:srgbClr val="0A2A51"/>
                          </a:solidFill>
                          <a:effectLst/>
                          <a:latin typeface="+mn-lt"/>
                          <a:ea typeface="Arial" panose="020B0604020202020204" pitchFamily="34" charset="0"/>
                        </a:rPr>
                        <a:t>2</a:t>
                      </a:r>
                      <a:r>
                        <a:rPr lang="en-US" sz="1600" b="1" dirty="0">
                          <a:solidFill>
                            <a:srgbClr val="0A2A51"/>
                          </a:solidFill>
                          <a:effectLst/>
                          <a:latin typeface="+mn-lt"/>
                          <a:ea typeface="Arial" panose="020B0604020202020204" pitchFamily="34" charset="0"/>
                        </a:rPr>
                        <a:t>.</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94310" marR="182880" algn="ctr">
                        <a:spcBef>
                          <a:spcPts val="90"/>
                        </a:spcBef>
                        <a:spcAft>
                          <a:spcPts val="0"/>
                        </a:spcAft>
                      </a:pPr>
                      <a:r>
                        <a:rPr lang="en-US" sz="1000" dirty="0">
                          <a:solidFill>
                            <a:srgbClr val="0A2A51"/>
                          </a:solidFill>
                          <a:effectLst/>
                          <a:latin typeface="+mn-lt"/>
                          <a:ea typeface="Arial" panose="020B0604020202020204" pitchFamily="34" charset="0"/>
                        </a:rPr>
                        <a:t>English for IR (3)</a:t>
                      </a:r>
                      <a:endParaRPr lang="de-DE" sz="1100" dirty="0">
                        <a:effectLst/>
                        <a:latin typeface="+mn-lt"/>
                        <a:ea typeface="Arial" panose="020B0604020202020204" pitchFamily="34" charset="0"/>
                      </a:endParaRPr>
                    </a:p>
                    <a:p>
                      <a:pPr marL="193675" marR="182880" algn="ctr">
                        <a:spcBef>
                          <a:spcPts val="230"/>
                        </a:spcBef>
                        <a:spcAft>
                          <a:spcPts val="0"/>
                        </a:spcAft>
                      </a:pPr>
                      <a:r>
                        <a:rPr lang="en-US" sz="1000" b="1" dirty="0">
                          <a:solidFill>
                            <a:srgbClr val="0A2A51"/>
                          </a:solidFill>
                          <a:effectLst/>
                          <a:latin typeface="+mn-lt"/>
                          <a:ea typeface="Arial" panose="020B0604020202020204" pitchFamily="34" charset="0"/>
                        </a:rPr>
                        <a:t>BA-IB-EIR</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59055" marR="48260" algn="ctr">
                        <a:spcBef>
                          <a:spcPts val="90"/>
                        </a:spcBef>
                        <a:spcAft>
                          <a:spcPts val="0"/>
                        </a:spcAft>
                      </a:pPr>
                      <a:r>
                        <a:rPr lang="en-US" sz="1000">
                          <a:solidFill>
                            <a:srgbClr val="0A2A51"/>
                          </a:solidFill>
                          <a:effectLst/>
                          <a:latin typeface="+mn-lt"/>
                          <a:ea typeface="Arial" panose="020B0604020202020204" pitchFamily="34" charset="0"/>
                        </a:rPr>
                        <a:t>EBW 3</a:t>
                      </a:r>
                      <a:endParaRPr lang="de-DE" sz="1100">
                        <a:effectLst/>
                        <a:latin typeface="+mn-lt"/>
                        <a:ea typeface="Arial" panose="020B0604020202020204" pitchFamily="34" charset="0"/>
                      </a:endParaRPr>
                    </a:p>
                    <a:p>
                      <a:pPr marL="60960" marR="47625" algn="ctr">
                        <a:spcBef>
                          <a:spcPts val="230"/>
                        </a:spcBef>
                        <a:spcAft>
                          <a:spcPts val="0"/>
                        </a:spcAft>
                      </a:pPr>
                      <a:r>
                        <a:rPr lang="en-US" sz="1000" b="1">
                          <a:solidFill>
                            <a:srgbClr val="0A2A51"/>
                          </a:solidFill>
                          <a:effectLst/>
                          <a:latin typeface="+mn-lt"/>
                          <a:ea typeface="Arial" panose="020B0604020202020204" pitchFamily="34" charset="0"/>
                        </a:rPr>
                        <a:t>BA-IB-SM-F1</a:t>
                      </a:r>
                      <a:endParaRPr lang="de-DE" sz="11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6E"/>
                    </a:solidFill>
                  </a:tcPr>
                </a:tc>
                <a:tc>
                  <a:txBody>
                    <a:bodyPr/>
                    <a:lstStyle/>
                    <a:p>
                      <a:pPr marL="40005" marR="27940" algn="ctr">
                        <a:spcBef>
                          <a:spcPts val="90"/>
                        </a:spcBef>
                        <a:spcAft>
                          <a:spcPts val="0"/>
                        </a:spcAft>
                      </a:pPr>
                      <a:r>
                        <a:rPr lang="en-US" sz="1000" dirty="0">
                          <a:solidFill>
                            <a:srgbClr val="0A2A51"/>
                          </a:solidFill>
                          <a:effectLst/>
                          <a:latin typeface="+mn-lt"/>
                          <a:ea typeface="Arial" panose="020B0604020202020204" pitchFamily="34" charset="0"/>
                        </a:rPr>
                        <a:t>EBW 3</a:t>
                      </a:r>
                      <a:endParaRPr lang="de-DE" sz="1100" dirty="0">
                        <a:effectLst/>
                        <a:latin typeface="+mn-lt"/>
                        <a:ea typeface="Arial" panose="020B0604020202020204" pitchFamily="34" charset="0"/>
                      </a:endParaRPr>
                    </a:p>
                    <a:p>
                      <a:pPr marL="40005" marR="27940" algn="ctr">
                        <a:spcBef>
                          <a:spcPts val="230"/>
                        </a:spcBef>
                        <a:spcAft>
                          <a:spcPts val="0"/>
                        </a:spcAft>
                      </a:pPr>
                      <a:r>
                        <a:rPr lang="en-US" sz="1000" b="1" dirty="0">
                          <a:solidFill>
                            <a:srgbClr val="0A2A51"/>
                          </a:solidFill>
                          <a:effectLst/>
                          <a:latin typeface="+mn-lt"/>
                          <a:ea typeface="Arial" panose="020B0604020202020204" pitchFamily="34" charset="0"/>
                        </a:rPr>
                        <a:t>BA-IB-SM-S1</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6E"/>
                    </a:solidFill>
                  </a:tcPr>
                </a:tc>
                <a:tc>
                  <a:txBody>
                    <a:bodyPr/>
                    <a:lstStyle/>
                    <a:p>
                      <a:pPr marL="87630" marR="75565" algn="ctr">
                        <a:lnSpc>
                          <a:spcPct val="120000"/>
                        </a:lnSpc>
                        <a:spcBef>
                          <a:spcPts val="90"/>
                        </a:spcBef>
                        <a:spcAft>
                          <a:spcPts val="0"/>
                        </a:spcAft>
                      </a:pPr>
                      <a:r>
                        <a:rPr lang="de-DE" sz="1000">
                          <a:solidFill>
                            <a:srgbClr val="0A2A51"/>
                          </a:solidFill>
                          <a:effectLst/>
                          <a:latin typeface="+mn-lt"/>
                          <a:ea typeface="Arial" panose="020B0604020202020204" pitchFamily="34" charset="0"/>
                        </a:rPr>
                        <a:t>Grundstufe (Elementarkurse) 4+5</a:t>
                      </a:r>
                      <a:endParaRPr lang="de-DE" sz="1100">
                        <a:effectLst/>
                        <a:latin typeface="+mn-lt"/>
                        <a:ea typeface="Arial" panose="020B0604020202020204" pitchFamily="34" charset="0"/>
                      </a:endParaRPr>
                    </a:p>
                    <a:p>
                      <a:pPr marL="87630" marR="74930" algn="ctr">
                        <a:spcAft>
                          <a:spcPts val="0"/>
                        </a:spcAft>
                      </a:pPr>
                      <a:r>
                        <a:rPr lang="de-DE" sz="1000" b="1">
                          <a:solidFill>
                            <a:srgbClr val="0A2A51"/>
                          </a:solidFill>
                          <a:effectLst/>
                          <a:latin typeface="+mn-lt"/>
                          <a:ea typeface="Arial" panose="020B0604020202020204" pitchFamily="34" charset="0"/>
                        </a:rPr>
                        <a:t>BA-IB-SM-R1</a:t>
                      </a:r>
                      <a:endParaRPr lang="de-DE" sz="11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EBEBE"/>
                    </a:solidFill>
                  </a:tcPr>
                </a:tc>
                <a:extLst>
                  <a:ext uri="{0D108BD9-81ED-4DB2-BD59-A6C34878D82A}">
                    <a16:rowId xmlns:a16="http://schemas.microsoft.com/office/drawing/2014/main" val="10002"/>
                  </a:ext>
                </a:extLst>
              </a:tr>
              <a:tr h="655346">
                <a:tc>
                  <a:txBody>
                    <a:bodyPr/>
                    <a:lstStyle/>
                    <a:p>
                      <a:pPr marL="87313" indent="0" algn="l">
                        <a:spcBef>
                          <a:spcPts val="10"/>
                        </a:spcBef>
                        <a:spcAft>
                          <a:spcPts val="0"/>
                        </a:spcAft>
                      </a:pPr>
                      <a:r>
                        <a:rPr lang="en-US" sz="1600" b="1" dirty="0" smtClean="0">
                          <a:solidFill>
                            <a:srgbClr val="0A2A51"/>
                          </a:solidFill>
                          <a:effectLst/>
                          <a:latin typeface="+mn-lt"/>
                          <a:ea typeface="Arial" panose="020B0604020202020204" pitchFamily="34" charset="0"/>
                        </a:rPr>
                        <a:t>3</a:t>
                      </a:r>
                      <a:r>
                        <a:rPr lang="en-US" sz="1600" b="1" dirty="0">
                          <a:solidFill>
                            <a:srgbClr val="0A2A51"/>
                          </a:solidFill>
                          <a:effectLst/>
                          <a:latin typeface="+mn-lt"/>
                          <a:ea typeface="Arial" panose="020B0604020202020204" pitchFamily="34" charset="0"/>
                        </a:rPr>
                        <a:t>.</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mn-lt"/>
                          <a:ea typeface="Arial" panose="020B0604020202020204" pitchFamily="34" charset="0"/>
                          <a:cs typeface="Arial" panose="020B0604020202020204" pitchFamily="34" charset="0"/>
                        </a:rPr>
                        <a:t> </a:t>
                      </a:r>
                      <a:endParaRPr lang="de-DE" sz="11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9690" marR="48260" algn="ctr">
                        <a:lnSpc>
                          <a:spcPct val="120000"/>
                        </a:lnSpc>
                        <a:spcBef>
                          <a:spcPts val="90"/>
                        </a:spcBef>
                        <a:spcAft>
                          <a:spcPts val="0"/>
                        </a:spcAft>
                      </a:pPr>
                      <a:r>
                        <a:rPr lang="de-DE" sz="1000">
                          <a:solidFill>
                            <a:srgbClr val="0A2A51"/>
                          </a:solidFill>
                          <a:effectLst/>
                          <a:latin typeface="+mn-lt"/>
                          <a:ea typeface="Arial" panose="020B0604020202020204" pitchFamily="34" charset="0"/>
                        </a:rPr>
                        <a:t>Einführung in die französische Rechtssprache (2)</a:t>
                      </a:r>
                      <a:endParaRPr lang="de-DE" sz="1100">
                        <a:effectLst/>
                        <a:latin typeface="+mn-lt"/>
                        <a:ea typeface="Arial" panose="020B0604020202020204" pitchFamily="34" charset="0"/>
                      </a:endParaRPr>
                    </a:p>
                    <a:p>
                      <a:pPr marL="60960" marR="48260" algn="ctr">
                        <a:spcAft>
                          <a:spcPts val="0"/>
                        </a:spcAft>
                      </a:pPr>
                      <a:r>
                        <a:rPr lang="en-US" sz="1000" b="1">
                          <a:solidFill>
                            <a:srgbClr val="0A2A51"/>
                          </a:solidFill>
                          <a:effectLst/>
                          <a:latin typeface="+mn-lt"/>
                          <a:ea typeface="Arial" panose="020B0604020202020204" pitchFamily="34" charset="0"/>
                        </a:rPr>
                        <a:t>BA-IB-SM-F2</a:t>
                      </a:r>
                      <a:endParaRPr lang="de-DE" sz="11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A953"/>
                    </a:solidFill>
                  </a:tcPr>
                </a:tc>
                <a:tc>
                  <a:txBody>
                    <a:bodyPr/>
                    <a:lstStyle/>
                    <a:p>
                      <a:pPr marL="27305" indent="147320">
                        <a:lnSpc>
                          <a:spcPct val="120000"/>
                        </a:lnSpc>
                        <a:spcBef>
                          <a:spcPts val="90"/>
                        </a:spcBef>
                        <a:spcAft>
                          <a:spcPts val="0"/>
                        </a:spcAft>
                      </a:pPr>
                      <a:r>
                        <a:rPr lang="de-DE" sz="1000" dirty="0">
                          <a:solidFill>
                            <a:srgbClr val="0A2A51"/>
                          </a:solidFill>
                          <a:effectLst/>
                          <a:latin typeface="+mn-lt"/>
                          <a:ea typeface="Arial" panose="020B0604020202020204" pitchFamily="34" charset="0"/>
                        </a:rPr>
                        <a:t>Einführung in die spanische Rechtssprache (2) </a:t>
                      </a:r>
                      <a:r>
                        <a:rPr lang="de-DE" sz="1000" b="1" dirty="0">
                          <a:solidFill>
                            <a:srgbClr val="0A2A51"/>
                          </a:solidFill>
                          <a:effectLst/>
                          <a:latin typeface="+mn-lt"/>
                          <a:ea typeface="Arial" panose="020B0604020202020204" pitchFamily="34" charset="0"/>
                        </a:rPr>
                        <a:t>BA-IB-SM-S2</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A953"/>
                    </a:solidFill>
                  </a:tcPr>
                </a:tc>
                <a:tc>
                  <a:txBody>
                    <a:bodyPr/>
                    <a:lstStyle/>
                    <a:p>
                      <a:pPr marL="87630" marR="76200" algn="ctr">
                        <a:spcBef>
                          <a:spcPts val="90"/>
                        </a:spcBef>
                        <a:spcAft>
                          <a:spcPts val="0"/>
                        </a:spcAft>
                      </a:pPr>
                      <a:r>
                        <a:rPr lang="de-DE" sz="1000" dirty="0">
                          <a:solidFill>
                            <a:srgbClr val="0A2A51"/>
                          </a:solidFill>
                          <a:effectLst/>
                          <a:latin typeface="+mn-lt"/>
                          <a:ea typeface="Arial" panose="020B0604020202020204" pitchFamily="34" charset="0"/>
                        </a:rPr>
                        <a:t>Mittelstufe M 1-3 (5)</a:t>
                      </a:r>
                      <a:endParaRPr lang="de-DE" sz="1100" dirty="0">
                        <a:effectLst/>
                        <a:latin typeface="+mn-lt"/>
                        <a:ea typeface="Arial" panose="020B0604020202020204" pitchFamily="34" charset="0"/>
                      </a:endParaRPr>
                    </a:p>
                    <a:p>
                      <a:pPr marL="87630" marR="74930" algn="ctr">
                        <a:spcBef>
                          <a:spcPts val="230"/>
                        </a:spcBef>
                        <a:spcAft>
                          <a:spcPts val="0"/>
                        </a:spcAft>
                      </a:pPr>
                      <a:r>
                        <a:rPr lang="de-DE" sz="1000" b="1" dirty="0">
                          <a:solidFill>
                            <a:srgbClr val="0A2A51"/>
                          </a:solidFill>
                          <a:effectLst/>
                          <a:latin typeface="+mn-lt"/>
                          <a:ea typeface="Arial" panose="020B0604020202020204" pitchFamily="34" charset="0"/>
                        </a:rPr>
                        <a:t>BA-IB-SM-R2</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lumMod val="25000"/>
                        <a:lumOff val="75000"/>
                      </a:schemeClr>
                    </a:solidFill>
                  </a:tcPr>
                </a:tc>
                <a:extLst>
                  <a:ext uri="{0D108BD9-81ED-4DB2-BD59-A6C34878D82A}">
                    <a16:rowId xmlns:a16="http://schemas.microsoft.com/office/drawing/2014/main" val="10003"/>
                  </a:ext>
                </a:extLst>
              </a:tr>
              <a:tr h="766270">
                <a:tc>
                  <a:txBody>
                    <a:bodyPr/>
                    <a:lstStyle/>
                    <a:p>
                      <a:pPr marL="87313" marR="309245" indent="0" algn="l">
                        <a:spcAft>
                          <a:spcPts val="0"/>
                        </a:spcAft>
                      </a:pPr>
                      <a:r>
                        <a:rPr lang="en-US" sz="1600" b="1" dirty="0" smtClean="0">
                          <a:solidFill>
                            <a:srgbClr val="0A2A51"/>
                          </a:solidFill>
                          <a:effectLst/>
                          <a:latin typeface="+mn-lt"/>
                          <a:ea typeface="Arial" panose="020B0604020202020204" pitchFamily="34" charset="0"/>
                        </a:rPr>
                        <a:t>4</a:t>
                      </a:r>
                      <a:r>
                        <a:rPr lang="en-US" sz="1600" b="1" dirty="0">
                          <a:solidFill>
                            <a:srgbClr val="0A2A51"/>
                          </a:solidFill>
                          <a:effectLst/>
                          <a:latin typeface="+mn-lt"/>
                          <a:ea typeface="Arial" panose="020B0604020202020204" pitchFamily="34" charset="0"/>
                        </a:rPr>
                        <a:t>.</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mn-lt"/>
                          <a:ea typeface="Arial" panose="020B0604020202020204" pitchFamily="34" charset="0"/>
                          <a:cs typeface="Arial" panose="020B0604020202020204" pitchFamily="34" charset="0"/>
                        </a:rPr>
                        <a:t> </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marR="48260" algn="ctr">
                        <a:lnSpc>
                          <a:spcPct val="120000"/>
                        </a:lnSpc>
                        <a:spcBef>
                          <a:spcPts val="90"/>
                        </a:spcBef>
                        <a:spcAft>
                          <a:spcPts val="0"/>
                        </a:spcAft>
                      </a:pPr>
                      <a:r>
                        <a:rPr lang="en-US" sz="1000">
                          <a:solidFill>
                            <a:srgbClr val="0A2A51"/>
                          </a:solidFill>
                          <a:effectLst/>
                          <a:latin typeface="+mn-lt"/>
                          <a:ea typeface="Arial" panose="020B0604020202020204" pitchFamily="34" charset="0"/>
                        </a:rPr>
                        <a:t>Teil 1. akademisches Schreiben (insg. 12)</a:t>
                      </a:r>
                      <a:endParaRPr lang="de-DE" sz="1100">
                        <a:effectLst/>
                        <a:latin typeface="+mn-lt"/>
                        <a:ea typeface="Arial" panose="020B0604020202020204" pitchFamily="34" charset="0"/>
                      </a:endParaRPr>
                    </a:p>
                    <a:p>
                      <a:pPr marL="60960" marR="47625" algn="ctr">
                        <a:spcAft>
                          <a:spcPts val="0"/>
                        </a:spcAft>
                      </a:pPr>
                      <a:r>
                        <a:rPr lang="en-US" sz="1000" b="1">
                          <a:solidFill>
                            <a:srgbClr val="0A2A51"/>
                          </a:solidFill>
                          <a:effectLst/>
                          <a:latin typeface="+mn-lt"/>
                          <a:ea typeface="Arial" panose="020B0604020202020204" pitchFamily="34" charset="0"/>
                        </a:rPr>
                        <a:t>BA-IB-SM-F3</a:t>
                      </a:r>
                      <a:endParaRPr lang="de-DE" sz="11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41275" marR="27940" algn="ctr">
                        <a:lnSpc>
                          <a:spcPct val="120000"/>
                        </a:lnSpc>
                        <a:spcBef>
                          <a:spcPts val="90"/>
                        </a:spcBef>
                        <a:spcAft>
                          <a:spcPts val="0"/>
                        </a:spcAft>
                      </a:pPr>
                      <a:r>
                        <a:rPr lang="en-US" sz="1000" dirty="0" err="1">
                          <a:solidFill>
                            <a:srgbClr val="0A2A51"/>
                          </a:solidFill>
                          <a:effectLst/>
                          <a:latin typeface="+mn-lt"/>
                          <a:ea typeface="Arial" panose="020B0604020202020204" pitchFamily="34" charset="0"/>
                        </a:rPr>
                        <a:t>Teil</a:t>
                      </a:r>
                      <a:r>
                        <a:rPr lang="en-US" sz="1000" dirty="0">
                          <a:solidFill>
                            <a:srgbClr val="0A2A51"/>
                          </a:solidFill>
                          <a:effectLst/>
                          <a:latin typeface="+mn-lt"/>
                          <a:ea typeface="Arial" panose="020B0604020202020204" pitchFamily="34" charset="0"/>
                        </a:rPr>
                        <a:t> 1. </a:t>
                      </a:r>
                      <a:r>
                        <a:rPr lang="en-US" sz="1000" dirty="0" err="1">
                          <a:solidFill>
                            <a:srgbClr val="0A2A51"/>
                          </a:solidFill>
                          <a:effectLst/>
                          <a:latin typeface="+mn-lt"/>
                          <a:ea typeface="Arial" panose="020B0604020202020204" pitchFamily="34" charset="0"/>
                        </a:rPr>
                        <a:t>akademisches</a:t>
                      </a:r>
                      <a:r>
                        <a:rPr lang="en-US" sz="1000" dirty="0">
                          <a:solidFill>
                            <a:srgbClr val="0A2A51"/>
                          </a:solidFill>
                          <a:effectLst/>
                          <a:latin typeface="+mn-lt"/>
                          <a:ea typeface="Arial" panose="020B0604020202020204" pitchFamily="34" charset="0"/>
                        </a:rPr>
                        <a:t> </a:t>
                      </a:r>
                      <a:r>
                        <a:rPr lang="en-US" sz="1000" dirty="0" err="1">
                          <a:solidFill>
                            <a:srgbClr val="0A2A51"/>
                          </a:solidFill>
                          <a:effectLst/>
                          <a:latin typeface="+mn-lt"/>
                          <a:ea typeface="Arial" panose="020B0604020202020204" pitchFamily="34" charset="0"/>
                        </a:rPr>
                        <a:t>Schreiben</a:t>
                      </a:r>
                      <a:r>
                        <a:rPr lang="en-US" sz="1000" dirty="0">
                          <a:solidFill>
                            <a:srgbClr val="0A2A51"/>
                          </a:solidFill>
                          <a:effectLst/>
                          <a:latin typeface="+mn-lt"/>
                          <a:ea typeface="Arial" panose="020B0604020202020204" pitchFamily="34" charset="0"/>
                        </a:rPr>
                        <a:t> (</a:t>
                      </a:r>
                      <a:r>
                        <a:rPr lang="en-US" sz="1000" dirty="0" err="1">
                          <a:solidFill>
                            <a:srgbClr val="0A2A51"/>
                          </a:solidFill>
                          <a:effectLst/>
                          <a:latin typeface="+mn-lt"/>
                          <a:ea typeface="Arial" panose="020B0604020202020204" pitchFamily="34" charset="0"/>
                        </a:rPr>
                        <a:t>insg</a:t>
                      </a:r>
                      <a:r>
                        <a:rPr lang="en-US" sz="1000" dirty="0">
                          <a:solidFill>
                            <a:srgbClr val="0A2A51"/>
                          </a:solidFill>
                          <a:effectLst/>
                          <a:latin typeface="+mn-lt"/>
                          <a:ea typeface="Arial" panose="020B0604020202020204" pitchFamily="34" charset="0"/>
                        </a:rPr>
                        <a:t>. 12)</a:t>
                      </a:r>
                      <a:endParaRPr lang="de-DE" sz="1100" dirty="0">
                        <a:effectLst/>
                        <a:latin typeface="+mn-lt"/>
                        <a:ea typeface="Arial" panose="020B0604020202020204" pitchFamily="34" charset="0"/>
                      </a:endParaRPr>
                    </a:p>
                    <a:p>
                      <a:pPr marL="40005" marR="27940" algn="ctr">
                        <a:spcAft>
                          <a:spcPts val="0"/>
                        </a:spcAft>
                      </a:pPr>
                      <a:r>
                        <a:rPr lang="en-US" sz="1000" b="1" dirty="0">
                          <a:solidFill>
                            <a:srgbClr val="0A2A51"/>
                          </a:solidFill>
                          <a:effectLst/>
                          <a:latin typeface="+mn-lt"/>
                          <a:ea typeface="Arial" panose="020B0604020202020204" pitchFamily="34" charset="0"/>
                        </a:rPr>
                        <a:t>BA-IB-SM-S3</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80010" marR="67945" indent="1905" algn="ctr">
                        <a:lnSpc>
                          <a:spcPct val="120000"/>
                        </a:lnSpc>
                        <a:spcBef>
                          <a:spcPts val="90"/>
                        </a:spcBef>
                        <a:spcAft>
                          <a:spcPts val="0"/>
                        </a:spcAft>
                      </a:pPr>
                      <a:r>
                        <a:rPr lang="de-DE" sz="1000" dirty="0">
                          <a:solidFill>
                            <a:srgbClr val="0A2A51"/>
                          </a:solidFill>
                          <a:effectLst/>
                          <a:latin typeface="+mn-lt"/>
                          <a:ea typeface="Arial" panose="020B0604020202020204" pitchFamily="34" charset="0"/>
                        </a:rPr>
                        <a:t>Einführung in die Berufs- und Wissenschaftssprache</a:t>
                      </a:r>
                      <a:r>
                        <a:rPr lang="de-DE" sz="1000" spc="-40" dirty="0">
                          <a:solidFill>
                            <a:srgbClr val="0A2A51"/>
                          </a:solidFill>
                          <a:effectLst/>
                          <a:latin typeface="+mn-lt"/>
                          <a:ea typeface="Arial" panose="020B0604020202020204" pitchFamily="34" charset="0"/>
                        </a:rPr>
                        <a:t> </a:t>
                      </a:r>
                      <a:r>
                        <a:rPr lang="de-DE" sz="1000" dirty="0">
                          <a:solidFill>
                            <a:srgbClr val="0A2A51"/>
                          </a:solidFill>
                          <a:effectLst/>
                          <a:latin typeface="+mn-lt"/>
                          <a:ea typeface="Arial" panose="020B0604020202020204" pitchFamily="34" charset="0"/>
                        </a:rPr>
                        <a:t>(EBW) 1+2 (insg.</a:t>
                      </a:r>
                      <a:r>
                        <a:rPr lang="de-DE" sz="1000" spc="-5" dirty="0">
                          <a:solidFill>
                            <a:srgbClr val="0A2A51"/>
                          </a:solidFill>
                          <a:effectLst/>
                          <a:latin typeface="+mn-lt"/>
                          <a:ea typeface="Arial" panose="020B0604020202020204" pitchFamily="34" charset="0"/>
                        </a:rPr>
                        <a:t> </a:t>
                      </a:r>
                      <a:r>
                        <a:rPr lang="en-US" sz="1000" dirty="0">
                          <a:solidFill>
                            <a:srgbClr val="0A2A51"/>
                          </a:solidFill>
                          <a:effectLst/>
                          <a:latin typeface="+mn-lt"/>
                          <a:ea typeface="Arial" panose="020B0604020202020204" pitchFamily="34" charset="0"/>
                        </a:rPr>
                        <a:t>9)</a:t>
                      </a:r>
                      <a:endParaRPr lang="de-DE" sz="1100" dirty="0">
                        <a:effectLst/>
                        <a:latin typeface="+mn-lt"/>
                        <a:ea typeface="Arial" panose="020B0604020202020204" pitchFamily="34" charset="0"/>
                      </a:endParaRPr>
                    </a:p>
                    <a:p>
                      <a:pPr marL="87630" marR="74930" algn="ctr">
                        <a:spcAft>
                          <a:spcPts val="0"/>
                        </a:spcAft>
                      </a:pPr>
                      <a:r>
                        <a:rPr lang="en-US" sz="1000" b="1" dirty="0">
                          <a:solidFill>
                            <a:srgbClr val="0A2A51"/>
                          </a:solidFill>
                          <a:effectLst/>
                          <a:latin typeface="+mn-lt"/>
                          <a:ea typeface="Arial" panose="020B0604020202020204" pitchFamily="34" charset="0"/>
                        </a:rPr>
                        <a:t>BA-IB-SM-R3</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6E"/>
                    </a:solidFill>
                  </a:tcPr>
                </a:tc>
                <a:extLst>
                  <a:ext uri="{0D108BD9-81ED-4DB2-BD59-A6C34878D82A}">
                    <a16:rowId xmlns:a16="http://schemas.microsoft.com/office/drawing/2014/main" val="10004"/>
                  </a:ext>
                </a:extLst>
              </a:tr>
              <a:tr h="366618">
                <a:tc>
                  <a:txBody>
                    <a:bodyPr/>
                    <a:lstStyle/>
                    <a:p>
                      <a:pPr marL="87313" marR="309245" indent="0" algn="l">
                        <a:spcBef>
                          <a:spcPts val="255"/>
                        </a:spcBef>
                        <a:spcAft>
                          <a:spcPts val="0"/>
                        </a:spcAft>
                      </a:pPr>
                      <a:r>
                        <a:rPr lang="en-US" sz="1600" b="1" dirty="0">
                          <a:solidFill>
                            <a:srgbClr val="0A2A51"/>
                          </a:solidFill>
                          <a:effectLst/>
                          <a:latin typeface="+mn-lt"/>
                          <a:ea typeface="Arial" panose="020B0604020202020204" pitchFamily="34" charset="0"/>
                        </a:rPr>
                        <a:t>5.</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2992755" marR="2981325" algn="ctr">
                        <a:spcBef>
                          <a:spcPts val="255"/>
                        </a:spcBef>
                        <a:spcAft>
                          <a:spcPts val="0"/>
                        </a:spcAft>
                      </a:pPr>
                      <a:r>
                        <a:rPr lang="en-US" sz="1000" dirty="0" err="1">
                          <a:solidFill>
                            <a:srgbClr val="0A2A51"/>
                          </a:solidFill>
                          <a:effectLst/>
                          <a:latin typeface="+mn-lt"/>
                          <a:ea typeface="Arial" panose="020B0604020202020204" pitchFamily="34" charset="0"/>
                        </a:rPr>
                        <a:t>Auslandssemester</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5"/>
                  </a:ext>
                </a:extLst>
              </a:tr>
              <a:tr h="566374">
                <a:tc>
                  <a:txBody>
                    <a:bodyPr/>
                    <a:lstStyle/>
                    <a:p>
                      <a:pPr marL="87313" indent="0" algn="l">
                        <a:spcBef>
                          <a:spcPts val="10"/>
                        </a:spcBef>
                        <a:spcAft>
                          <a:spcPts val="0"/>
                        </a:spcAft>
                      </a:pPr>
                      <a:r>
                        <a:rPr lang="en-US" sz="1600" b="1" dirty="0" smtClean="0">
                          <a:solidFill>
                            <a:srgbClr val="0A2A51"/>
                          </a:solidFill>
                          <a:effectLst/>
                          <a:latin typeface="+mn-lt"/>
                          <a:ea typeface="Arial" panose="020B0604020202020204" pitchFamily="34" charset="0"/>
                        </a:rPr>
                        <a:t>6</a:t>
                      </a:r>
                      <a:r>
                        <a:rPr lang="en-US" sz="1600" b="1" dirty="0">
                          <a:solidFill>
                            <a:srgbClr val="0A2A51"/>
                          </a:solidFill>
                          <a:effectLst/>
                          <a:latin typeface="+mn-lt"/>
                          <a:ea typeface="Arial" panose="020B0604020202020204" pitchFamily="34" charset="0"/>
                        </a:rPr>
                        <a:t>.</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mn-lt"/>
                          <a:ea typeface="Arial" panose="020B0604020202020204" pitchFamily="34" charset="0"/>
                          <a:cs typeface="Arial" panose="020B0604020202020204" pitchFamily="34" charset="0"/>
                        </a:rPr>
                        <a:t> </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0960" marR="47625" algn="ctr">
                        <a:lnSpc>
                          <a:spcPct val="120000"/>
                        </a:lnSpc>
                        <a:spcBef>
                          <a:spcPts val="90"/>
                        </a:spcBef>
                        <a:spcAft>
                          <a:spcPts val="0"/>
                        </a:spcAft>
                      </a:pPr>
                      <a:r>
                        <a:rPr lang="de-DE" sz="1000">
                          <a:solidFill>
                            <a:srgbClr val="0A2A51"/>
                          </a:solidFill>
                          <a:effectLst/>
                          <a:latin typeface="+mn-lt"/>
                          <a:ea typeface="Arial" panose="020B0604020202020204" pitchFamily="34" charset="0"/>
                        </a:rPr>
                        <a:t>Teil 2. Int. Konferenz / Verhandeln</a:t>
                      </a:r>
                      <a:endParaRPr lang="de-DE" sz="1100">
                        <a:effectLst/>
                        <a:latin typeface="+mn-lt"/>
                        <a:ea typeface="Arial" panose="020B0604020202020204" pitchFamily="34" charset="0"/>
                      </a:endParaRPr>
                    </a:p>
                    <a:p>
                      <a:pPr marL="60960" marR="48260" algn="ctr">
                        <a:spcAft>
                          <a:spcPts val="0"/>
                        </a:spcAft>
                      </a:pPr>
                      <a:r>
                        <a:rPr lang="de-DE" sz="1000" b="1">
                          <a:solidFill>
                            <a:srgbClr val="0A2A51"/>
                          </a:solidFill>
                          <a:effectLst/>
                          <a:latin typeface="+mn-lt"/>
                          <a:ea typeface="Arial" panose="020B0604020202020204" pitchFamily="34" charset="0"/>
                        </a:rPr>
                        <a:t>BA-IB-SM-F3</a:t>
                      </a:r>
                      <a:endParaRPr lang="de-DE" sz="11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41275" marR="27305" algn="ctr">
                        <a:lnSpc>
                          <a:spcPct val="120000"/>
                        </a:lnSpc>
                        <a:spcBef>
                          <a:spcPts val="90"/>
                        </a:spcBef>
                        <a:spcAft>
                          <a:spcPts val="0"/>
                        </a:spcAft>
                      </a:pPr>
                      <a:r>
                        <a:rPr lang="de-DE" sz="1000" dirty="0">
                          <a:solidFill>
                            <a:srgbClr val="0A2A51"/>
                          </a:solidFill>
                          <a:effectLst/>
                          <a:latin typeface="+mn-lt"/>
                          <a:ea typeface="Arial" panose="020B0604020202020204" pitchFamily="34" charset="0"/>
                        </a:rPr>
                        <a:t>Teil 2. Int. Konferenz / Verhandeln</a:t>
                      </a:r>
                      <a:endParaRPr lang="de-DE" sz="1100" dirty="0">
                        <a:effectLst/>
                        <a:latin typeface="+mn-lt"/>
                        <a:ea typeface="Arial" panose="020B0604020202020204" pitchFamily="34" charset="0"/>
                      </a:endParaRPr>
                    </a:p>
                    <a:p>
                      <a:pPr marL="41275" marR="27940" algn="ctr">
                        <a:spcAft>
                          <a:spcPts val="0"/>
                        </a:spcAft>
                      </a:pPr>
                      <a:r>
                        <a:rPr lang="de-DE" sz="1000" b="1" dirty="0">
                          <a:solidFill>
                            <a:srgbClr val="0A2A51"/>
                          </a:solidFill>
                          <a:effectLst/>
                          <a:latin typeface="+mn-lt"/>
                          <a:ea typeface="Arial" panose="020B0604020202020204" pitchFamily="34" charset="0"/>
                        </a:rPr>
                        <a:t>BA-IB-SM-F3</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87630" marR="74930" algn="ctr">
                        <a:spcBef>
                          <a:spcPts val="90"/>
                        </a:spcBef>
                        <a:spcAft>
                          <a:spcPts val="0"/>
                        </a:spcAft>
                      </a:pPr>
                      <a:r>
                        <a:rPr lang="en-US" sz="1000" dirty="0">
                          <a:solidFill>
                            <a:srgbClr val="0A2A51"/>
                          </a:solidFill>
                          <a:effectLst/>
                          <a:latin typeface="+mn-lt"/>
                          <a:ea typeface="Arial" panose="020B0604020202020204" pitchFamily="34" charset="0"/>
                        </a:rPr>
                        <a:t>EBW 3</a:t>
                      </a:r>
                      <a:endParaRPr lang="de-DE" sz="1100" dirty="0">
                        <a:effectLst/>
                        <a:latin typeface="+mn-lt"/>
                        <a:ea typeface="Arial" panose="020B0604020202020204" pitchFamily="34" charset="0"/>
                      </a:endParaRPr>
                    </a:p>
                    <a:p>
                      <a:pPr marL="87630" marR="74930" algn="ctr">
                        <a:lnSpc>
                          <a:spcPts val="1140"/>
                        </a:lnSpc>
                        <a:spcBef>
                          <a:spcPts val="230"/>
                        </a:spcBef>
                        <a:spcAft>
                          <a:spcPts val="0"/>
                        </a:spcAft>
                      </a:pPr>
                      <a:r>
                        <a:rPr lang="en-US" sz="1000" b="1" dirty="0">
                          <a:solidFill>
                            <a:srgbClr val="0A2A51"/>
                          </a:solidFill>
                          <a:effectLst/>
                          <a:latin typeface="+mn-lt"/>
                          <a:ea typeface="Arial" panose="020B0604020202020204" pitchFamily="34" charset="0"/>
                        </a:rPr>
                        <a:t>BA-IB-SM-R3</a:t>
                      </a:r>
                      <a:endParaRPr lang="de-DE" sz="11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96E"/>
                    </a:solidFill>
                  </a:tcPr>
                </a:tc>
                <a:extLst>
                  <a:ext uri="{0D108BD9-81ED-4DB2-BD59-A6C34878D82A}">
                    <a16:rowId xmlns:a16="http://schemas.microsoft.com/office/drawing/2014/main" val="10006"/>
                  </a:ext>
                </a:extLst>
              </a:tr>
              <a:tr h="366618">
                <a:tc>
                  <a:txBody>
                    <a:bodyPr/>
                    <a:lstStyle/>
                    <a:p>
                      <a:pPr marL="87313" marR="309245" indent="0" algn="l">
                        <a:spcBef>
                          <a:spcPts val="260"/>
                        </a:spcBef>
                        <a:spcAft>
                          <a:spcPts val="0"/>
                        </a:spcAft>
                      </a:pPr>
                      <a:r>
                        <a:rPr lang="en-US" sz="1600" b="1" dirty="0">
                          <a:solidFill>
                            <a:srgbClr val="0A2A51"/>
                          </a:solidFill>
                          <a:effectLst/>
                          <a:latin typeface="+mn-lt"/>
                          <a:ea typeface="Arial" panose="020B0604020202020204" pitchFamily="34" charset="0"/>
                        </a:rPr>
                        <a:t>ECTS</a:t>
                      </a:r>
                      <a:endParaRPr lang="de-DE" sz="16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795" algn="ctr">
                        <a:spcBef>
                          <a:spcPts val="260"/>
                        </a:spcBef>
                        <a:spcAft>
                          <a:spcPts val="0"/>
                        </a:spcAft>
                      </a:pPr>
                      <a:r>
                        <a:rPr lang="en-US" sz="1400">
                          <a:solidFill>
                            <a:srgbClr val="0A2A51"/>
                          </a:solidFill>
                          <a:effectLst/>
                          <a:latin typeface="+mn-lt"/>
                          <a:ea typeface="Arial" panose="020B0604020202020204" pitchFamily="34" charset="0"/>
                        </a:rPr>
                        <a:t>3</a:t>
                      </a:r>
                      <a:endParaRPr lang="de-DE" sz="18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9055" marR="48260" algn="ctr">
                        <a:spcBef>
                          <a:spcPts val="260"/>
                        </a:spcBef>
                        <a:spcAft>
                          <a:spcPts val="0"/>
                        </a:spcAft>
                      </a:pPr>
                      <a:r>
                        <a:rPr lang="en-US" sz="1400" dirty="0">
                          <a:solidFill>
                            <a:srgbClr val="0A2A51"/>
                          </a:solidFill>
                          <a:effectLst/>
                          <a:latin typeface="+mn-lt"/>
                          <a:ea typeface="Arial" panose="020B0604020202020204" pitchFamily="34" charset="0"/>
                        </a:rPr>
                        <a:t>23</a:t>
                      </a:r>
                      <a:endParaRPr lang="de-DE" sz="18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9370" marR="27940" algn="ctr">
                        <a:spcBef>
                          <a:spcPts val="260"/>
                        </a:spcBef>
                        <a:spcAft>
                          <a:spcPts val="0"/>
                        </a:spcAft>
                      </a:pPr>
                      <a:r>
                        <a:rPr lang="en-US" sz="1400">
                          <a:solidFill>
                            <a:srgbClr val="0A2A51"/>
                          </a:solidFill>
                          <a:effectLst/>
                          <a:latin typeface="+mn-lt"/>
                          <a:ea typeface="Arial" panose="020B0604020202020204" pitchFamily="34" charset="0"/>
                        </a:rPr>
                        <a:t>23</a:t>
                      </a:r>
                      <a:endParaRPr lang="de-DE" sz="180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7630" marR="74930" algn="ctr">
                        <a:spcBef>
                          <a:spcPts val="260"/>
                        </a:spcBef>
                        <a:spcAft>
                          <a:spcPts val="0"/>
                        </a:spcAft>
                      </a:pPr>
                      <a:r>
                        <a:rPr lang="en-US" sz="1400" dirty="0">
                          <a:solidFill>
                            <a:srgbClr val="0A2A51"/>
                          </a:solidFill>
                          <a:effectLst/>
                          <a:latin typeface="+mn-lt"/>
                          <a:ea typeface="Arial" panose="020B0604020202020204" pitchFamily="34" charset="0"/>
                        </a:rPr>
                        <a:t>23</a:t>
                      </a:r>
                      <a:endParaRPr lang="de-DE" sz="1800" dirty="0">
                        <a:effectLst/>
                        <a:latin typeface="+mn-lt"/>
                        <a:ea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3959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Anerkennung von Sprachzertifikaten</a:t>
            </a:r>
            <a:endParaRPr lang="de-DE" dirty="0"/>
          </a:p>
        </p:txBody>
      </p:sp>
      <p:sp>
        <p:nvSpPr>
          <p:cNvPr id="4" name="Inhaltsplatzhalter 2"/>
          <p:cNvSpPr>
            <a:spLocks noGrp="1"/>
          </p:cNvSpPr>
          <p:nvPr>
            <p:ph sz="quarter" idx="10"/>
          </p:nvPr>
        </p:nvSpPr>
        <p:spPr>
          <a:xfrm>
            <a:off x="874711" y="1030288"/>
            <a:ext cx="10580688" cy="4799013"/>
          </a:xfrm>
        </p:spPr>
        <p:txBody>
          <a:bodyPr/>
          <a:lstStyle/>
          <a:p>
            <a:pPr algn="just">
              <a:lnSpc>
                <a:spcPct val="150000"/>
              </a:lnSpc>
            </a:pPr>
            <a:r>
              <a:rPr lang="de-DE" sz="1800" dirty="0" smtClean="0">
                <a:solidFill>
                  <a:srgbClr val="003366"/>
                </a:solidFill>
              </a:rPr>
              <a:t>Studierende, die im Besitz eines bzw. mehrerer der nachfolgend genannten Zertifikate sind, können </a:t>
            </a:r>
            <a:r>
              <a:rPr lang="de-DE" sz="1800" b="1" dirty="0" smtClean="0">
                <a:solidFill>
                  <a:srgbClr val="003366"/>
                </a:solidFill>
              </a:rPr>
              <a:t>auf schriftlichen Antrag </a:t>
            </a:r>
            <a:r>
              <a:rPr lang="de-DE" sz="1800" dirty="0" smtClean="0">
                <a:solidFill>
                  <a:srgbClr val="003366"/>
                </a:solidFill>
              </a:rPr>
              <a:t>an dem Prüfungsausschuss – über das ZIS-Büro – von der Ausbildung und den Prüfungen in der betreffenden Sprache befreit werden.</a:t>
            </a:r>
          </a:p>
          <a:p>
            <a:pPr>
              <a:lnSpc>
                <a:spcPct val="150000"/>
              </a:lnSpc>
            </a:pPr>
            <a:endParaRPr lang="de-DE" sz="1800" dirty="0" smtClean="0">
              <a:solidFill>
                <a:srgbClr val="003366"/>
              </a:solidFill>
            </a:endParaRPr>
          </a:p>
          <a:p>
            <a:pPr>
              <a:lnSpc>
                <a:spcPct val="150000"/>
              </a:lnSpc>
            </a:pPr>
            <a:r>
              <a:rPr lang="en-GB" sz="1800" dirty="0" smtClean="0">
                <a:solidFill>
                  <a:srgbClr val="003366"/>
                </a:solidFill>
              </a:rPr>
              <a:t>	</a:t>
            </a:r>
            <a:r>
              <a:rPr lang="en-GB" sz="1800" b="1" u="sng" dirty="0" err="1" smtClean="0">
                <a:solidFill>
                  <a:srgbClr val="003366"/>
                </a:solidFill>
              </a:rPr>
              <a:t>Englisch</a:t>
            </a:r>
            <a:r>
              <a:rPr lang="en-GB" sz="1800" b="1" u="sng" dirty="0" smtClean="0">
                <a:solidFill>
                  <a:srgbClr val="003366"/>
                </a:solidFill>
              </a:rPr>
              <a:t>:</a:t>
            </a:r>
            <a:r>
              <a:rPr lang="en-GB" sz="1800" dirty="0" smtClean="0">
                <a:solidFill>
                  <a:srgbClr val="003366"/>
                </a:solidFill>
              </a:rPr>
              <a:t>	</a:t>
            </a:r>
            <a:r>
              <a:rPr lang="en-GB" sz="1400" dirty="0" smtClean="0">
                <a:solidFill>
                  <a:srgbClr val="003366"/>
                </a:solidFill>
              </a:rPr>
              <a:t>Cambridge Certificate of Proficiency in English, Certificate </a:t>
            </a:r>
            <a:r>
              <a:rPr lang="en-GB" sz="1400" dirty="0">
                <a:solidFill>
                  <a:srgbClr val="003366"/>
                </a:solidFill>
              </a:rPr>
              <a:t>of Advanced English </a:t>
            </a:r>
            <a:r>
              <a:rPr lang="en-GB" sz="1400" b="1" dirty="0">
                <a:solidFill>
                  <a:srgbClr val="003366"/>
                </a:solidFill>
              </a:rPr>
              <a:t>Grade </a:t>
            </a:r>
            <a:r>
              <a:rPr lang="en-GB" sz="1400" b="1" dirty="0" smtClean="0">
                <a:solidFill>
                  <a:srgbClr val="003366"/>
                </a:solidFill>
              </a:rPr>
              <a:t>A</a:t>
            </a:r>
            <a:endParaRPr lang="en-GB" sz="1800" dirty="0" smtClean="0">
              <a:solidFill>
                <a:srgbClr val="003366"/>
              </a:solidFill>
            </a:endParaRPr>
          </a:p>
          <a:p>
            <a:pPr>
              <a:lnSpc>
                <a:spcPct val="150000"/>
              </a:lnSpc>
            </a:pPr>
            <a:r>
              <a:rPr lang="en-GB" sz="1800" dirty="0" smtClean="0">
                <a:solidFill>
                  <a:srgbClr val="003366"/>
                </a:solidFill>
              </a:rPr>
              <a:t>   	</a:t>
            </a:r>
            <a:r>
              <a:rPr lang="en-GB" sz="1800" b="1" u="sng" dirty="0" err="1" smtClean="0">
                <a:solidFill>
                  <a:srgbClr val="003366"/>
                </a:solidFill>
              </a:rPr>
              <a:t>Französisch</a:t>
            </a:r>
            <a:r>
              <a:rPr lang="en-GB" sz="1800" b="1" u="sng" dirty="0" smtClean="0">
                <a:solidFill>
                  <a:srgbClr val="003366"/>
                </a:solidFill>
              </a:rPr>
              <a:t>:</a:t>
            </a:r>
            <a:r>
              <a:rPr lang="en-GB" sz="1800" b="1" dirty="0">
                <a:solidFill>
                  <a:srgbClr val="003366"/>
                </a:solidFill>
              </a:rPr>
              <a:t> </a:t>
            </a:r>
            <a:r>
              <a:rPr lang="en-GB" sz="1800" dirty="0" smtClean="0">
                <a:solidFill>
                  <a:srgbClr val="003366"/>
                </a:solidFill>
              </a:rPr>
              <a:t>	</a:t>
            </a:r>
            <a:r>
              <a:rPr lang="en-GB" sz="1800" dirty="0" err="1" smtClean="0">
                <a:solidFill>
                  <a:srgbClr val="003366"/>
                </a:solidFill>
              </a:rPr>
              <a:t>Diplôme</a:t>
            </a:r>
            <a:r>
              <a:rPr lang="en-GB" sz="1800" dirty="0" smtClean="0">
                <a:solidFill>
                  <a:srgbClr val="003366"/>
                </a:solidFill>
              </a:rPr>
              <a:t> </a:t>
            </a:r>
            <a:r>
              <a:rPr lang="en-GB" sz="1800" dirty="0" err="1" smtClean="0">
                <a:solidFill>
                  <a:srgbClr val="003366"/>
                </a:solidFill>
              </a:rPr>
              <a:t>approfondi</a:t>
            </a:r>
            <a:r>
              <a:rPr lang="en-GB" sz="1800" dirty="0" smtClean="0">
                <a:solidFill>
                  <a:srgbClr val="003366"/>
                </a:solidFill>
              </a:rPr>
              <a:t> en langue </a:t>
            </a:r>
            <a:r>
              <a:rPr lang="en-GB" sz="1800" dirty="0" err="1" smtClean="0">
                <a:solidFill>
                  <a:srgbClr val="003366"/>
                </a:solidFill>
              </a:rPr>
              <a:t>fran</a:t>
            </a:r>
            <a:r>
              <a:rPr lang="en-GB" sz="1800" dirty="0" err="1" smtClean="0">
                <a:solidFill>
                  <a:srgbClr val="003366"/>
                </a:solidFill>
                <a:sym typeface="Symbol" pitchFamily="18" charset="2"/>
              </a:rPr>
              <a:t></a:t>
            </a:r>
            <a:r>
              <a:rPr lang="en-GB" sz="1800" dirty="0" err="1" smtClean="0">
                <a:solidFill>
                  <a:srgbClr val="003366"/>
                </a:solidFill>
              </a:rPr>
              <a:t>aise</a:t>
            </a:r>
            <a:r>
              <a:rPr lang="en-GB" sz="1800" dirty="0" smtClean="0">
                <a:solidFill>
                  <a:srgbClr val="003366"/>
                </a:solidFill>
              </a:rPr>
              <a:t> (D.A.L.F.) C 2</a:t>
            </a:r>
            <a:endParaRPr lang="it-IT" sz="1800" u="sng" dirty="0" smtClean="0">
              <a:solidFill>
                <a:srgbClr val="003366"/>
              </a:solidFill>
            </a:endParaRPr>
          </a:p>
          <a:p>
            <a:pPr>
              <a:lnSpc>
                <a:spcPct val="150000"/>
              </a:lnSpc>
            </a:pPr>
            <a:r>
              <a:rPr lang="it-IT" sz="1800" dirty="0" smtClean="0">
                <a:solidFill>
                  <a:srgbClr val="003366"/>
                </a:solidFill>
              </a:rPr>
              <a:t>	</a:t>
            </a:r>
            <a:r>
              <a:rPr lang="it-IT" sz="1800" b="1" u="sng" dirty="0" err="1" smtClean="0">
                <a:solidFill>
                  <a:srgbClr val="003366"/>
                </a:solidFill>
              </a:rPr>
              <a:t>Spanisch</a:t>
            </a:r>
            <a:r>
              <a:rPr lang="it-IT" sz="1800" b="1" u="sng" dirty="0" smtClean="0">
                <a:solidFill>
                  <a:srgbClr val="003366"/>
                </a:solidFill>
              </a:rPr>
              <a:t>:</a:t>
            </a:r>
            <a:r>
              <a:rPr lang="it-IT" sz="1800" dirty="0" smtClean="0">
                <a:solidFill>
                  <a:srgbClr val="003366"/>
                </a:solidFill>
              </a:rPr>
              <a:t> 	Diploma de </a:t>
            </a:r>
            <a:r>
              <a:rPr lang="it-IT" sz="1800" dirty="0" err="1" smtClean="0">
                <a:solidFill>
                  <a:srgbClr val="003366"/>
                </a:solidFill>
              </a:rPr>
              <a:t>Español</a:t>
            </a:r>
            <a:r>
              <a:rPr lang="it-IT" sz="1800" dirty="0" smtClean="0">
                <a:solidFill>
                  <a:srgbClr val="003366"/>
                </a:solidFill>
              </a:rPr>
              <a:t> </a:t>
            </a:r>
            <a:r>
              <a:rPr lang="it-IT" sz="1800" dirty="0" err="1" smtClean="0">
                <a:solidFill>
                  <a:srgbClr val="003366"/>
                </a:solidFill>
              </a:rPr>
              <a:t>como</a:t>
            </a:r>
            <a:r>
              <a:rPr lang="it-IT" sz="1800" dirty="0" smtClean="0">
                <a:solidFill>
                  <a:srgbClr val="003366"/>
                </a:solidFill>
              </a:rPr>
              <a:t> Lengua </a:t>
            </a:r>
            <a:r>
              <a:rPr lang="it-IT" sz="1800" dirty="0" err="1" smtClean="0">
                <a:solidFill>
                  <a:srgbClr val="003366"/>
                </a:solidFill>
              </a:rPr>
              <a:t>Extranjera</a:t>
            </a:r>
            <a:r>
              <a:rPr lang="it-IT" sz="1800" dirty="0" smtClean="0">
                <a:solidFill>
                  <a:srgbClr val="003366"/>
                </a:solidFill>
              </a:rPr>
              <a:t> </a:t>
            </a:r>
            <a:r>
              <a:rPr lang="it-IT" sz="1800" dirty="0" err="1" smtClean="0">
                <a:solidFill>
                  <a:srgbClr val="003366"/>
                </a:solidFill>
              </a:rPr>
              <a:t>Nivel</a:t>
            </a:r>
            <a:r>
              <a:rPr lang="it-IT" sz="1800" dirty="0" smtClean="0">
                <a:solidFill>
                  <a:srgbClr val="003366"/>
                </a:solidFill>
              </a:rPr>
              <a:t> C 2</a:t>
            </a:r>
            <a:endParaRPr lang="de-DE" sz="1800" u="sng" dirty="0" smtClean="0">
              <a:solidFill>
                <a:srgbClr val="003366"/>
              </a:solidFill>
            </a:endParaRPr>
          </a:p>
          <a:p>
            <a:pPr>
              <a:lnSpc>
                <a:spcPct val="150000"/>
              </a:lnSpc>
            </a:pPr>
            <a:r>
              <a:rPr lang="de-DE" sz="1800" dirty="0" smtClean="0">
                <a:solidFill>
                  <a:srgbClr val="003366"/>
                </a:solidFill>
              </a:rPr>
              <a:t>	</a:t>
            </a:r>
            <a:r>
              <a:rPr lang="de-DE" sz="1800" b="1" u="sng" dirty="0" smtClean="0">
                <a:solidFill>
                  <a:srgbClr val="003366"/>
                </a:solidFill>
              </a:rPr>
              <a:t>Russisch</a:t>
            </a:r>
            <a:r>
              <a:rPr lang="de-DE" sz="1800" b="1" u="sng" dirty="0">
                <a:solidFill>
                  <a:srgbClr val="003366"/>
                </a:solidFill>
              </a:rPr>
              <a:t>:</a:t>
            </a:r>
            <a:r>
              <a:rPr lang="de-DE" sz="1800" b="1" dirty="0" smtClean="0">
                <a:solidFill>
                  <a:srgbClr val="003366"/>
                </a:solidFill>
              </a:rPr>
              <a:t> </a:t>
            </a:r>
            <a:r>
              <a:rPr lang="de-DE" sz="1800" dirty="0" smtClean="0">
                <a:solidFill>
                  <a:srgbClr val="003366"/>
                </a:solidFill>
              </a:rPr>
              <a:t>	TRKI – 2</a:t>
            </a:r>
          </a:p>
        </p:txBody>
      </p:sp>
    </p:spTree>
    <p:extLst>
      <p:ext uri="{BB962C8B-B14F-4D97-AF65-F5344CB8AC3E}">
        <p14:creationId xmlns:p14="http://schemas.microsoft.com/office/powerpoint/2010/main" val="54957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Einschreibung in die Pflichtsprachkurse</a:t>
            </a:r>
            <a:endParaRPr lang="de-DE" dirty="0"/>
          </a:p>
        </p:txBody>
      </p:sp>
      <p:sp>
        <p:nvSpPr>
          <p:cNvPr id="3" name="Inhaltsplatzhalter 2"/>
          <p:cNvSpPr>
            <a:spLocks noGrp="1"/>
          </p:cNvSpPr>
          <p:nvPr>
            <p:ph sz="quarter" idx="10"/>
          </p:nvPr>
        </p:nvSpPr>
        <p:spPr>
          <a:xfrm>
            <a:off x="874711" y="1030289"/>
            <a:ext cx="10580688" cy="4799012"/>
          </a:xfrm>
        </p:spPr>
        <p:txBody>
          <a:bodyPr/>
          <a:lstStyle/>
          <a:p>
            <a:pPr lvl="0"/>
            <a:r>
              <a:rPr lang="de-DE" sz="1800" dirty="0"/>
              <a:t>In den jeweiligen Sprachkursen wurden für Sie Plätze reserviert. Um diese Reservierungen nutzen zu können, ist es jedoch unbedingt notwendig, dass Sie sich </a:t>
            </a:r>
          </a:p>
          <a:p>
            <a:r>
              <a:rPr lang="de-DE" sz="1800" dirty="0"/>
              <a:t> </a:t>
            </a:r>
            <a:endParaRPr lang="de-DE" sz="1800" dirty="0" smtClean="0"/>
          </a:p>
          <a:p>
            <a:pPr algn="ctr"/>
            <a:r>
              <a:rPr lang="de-DE" sz="1800" b="1" dirty="0" smtClean="0">
                <a:solidFill>
                  <a:srgbClr val="00305E"/>
                </a:solidFill>
              </a:rPr>
              <a:t>bis </a:t>
            </a:r>
            <a:r>
              <a:rPr lang="de-DE" sz="1800" b="1" dirty="0" smtClean="0">
                <a:solidFill>
                  <a:srgbClr val="FF0000"/>
                </a:solidFill>
              </a:rPr>
              <a:t>Dienstag, den 12. Oktober 2021, 24.00 Uhr</a:t>
            </a:r>
          </a:p>
          <a:p>
            <a:pPr algn="ctr"/>
            <a:endParaRPr lang="de-DE" sz="1800" dirty="0" smtClean="0">
              <a:solidFill>
                <a:srgbClr val="00305E"/>
              </a:solidFill>
            </a:endParaRPr>
          </a:p>
          <a:p>
            <a:r>
              <a:rPr lang="de-DE" sz="1800" dirty="0" smtClean="0"/>
              <a:t>über LSK Online </a:t>
            </a:r>
            <a:r>
              <a:rPr lang="de-DE" sz="1800" dirty="0"/>
              <a:t>in die entsprechenden Kurse eintragen.</a:t>
            </a:r>
          </a:p>
          <a:p>
            <a:r>
              <a:rPr lang="en-GB" sz="1800" dirty="0"/>
              <a:t>Link: </a:t>
            </a:r>
            <a:r>
              <a:rPr lang="de-DE" sz="1800" u="sng">
                <a:hlinkClick r:id="rId2"/>
              </a:rPr>
              <a:t>https://</a:t>
            </a:r>
            <a:r>
              <a:rPr lang="de-DE" sz="1800" u="sng" smtClean="0">
                <a:hlinkClick r:id="rId2"/>
              </a:rPr>
              <a:t>lskonline.tu-dresden.de/lskonline/de/102.0.1</a:t>
            </a:r>
            <a:endParaRPr lang="de-DE" sz="1800" u="sng" smtClean="0"/>
          </a:p>
          <a:p>
            <a:endParaRPr lang="en-GB" sz="1800" dirty="0"/>
          </a:p>
          <a:p>
            <a:r>
              <a:rPr lang="de-DE" sz="1800" b="1" dirty="0"/>
              <a:t>Achtung: Sie erscheinen wahrscheinlich auch nach Ihrer Registrierung in LSK online auf der Warteliste – das ist in Ordnung!</a:t>
            </a:r>
            <a:endParaRPr lang="de-DE" sz="1800" dirty="0"/>
          </a:p>
          <a:p>
            <a:r>
              <a:rPr lang="de-DE" sz="1800" dirty="0"/>
              <a:t>Wenn Sie als Zweitsprache Französisch oder Spanisch belegen, können Sie sich – aus technischen Gründen – evtl. nur in einen der beiden Kurse (EBW 1 bzw. 2) eintragen – Sie werden dann automatisch vom LSK auch für den zweiten Kurs übernommen.</a:t>
            </a:r>
          </a:p>
          <a:p>
            <a:endParaRPr lang="de-DE" dirty="0"/>
          </a:p>
        </p:txBody>
      </p:sp>
    </p:spTree>
    <p:extLst>
      <p:ext uri="{BB962C8B-B14F-4D97-AF65-F5344CB8AC3E}">
        <p14:creationId xmlns:p14="http://schemas.microsoft.com/office/powerpoint/2010/main" val="27605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 Willkommen </a:t>
            </a:r>
            <a:r>
              <a:rPr lang="de-DE" dirty="0"/>
              <a:t>an der TU Dresden</a:t>
            </a:r>
            <a:br>
              <a:rPr lang="de-DE" dirty="0"/>
            </a:br>
            <a:endParaRPr lang="de-DE" dirty="0"/>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12" y="860612"/>
            <a:ext cx="8822400" cy="5061217"/>
          </a:xfrm>
          <a:prstGeom prst="rect">
            <a:avLst/>
          </a:prstGeom>
        </p:spPr>
      </p:pic>
    </p:spTree>
    <p:extLst>
      <p:ext uri="{BB962C8B-B14F-4D97-AF65-F5344CB8AC3E}">
        <p14:creationId xmlns:p14="http://schemas.microsoft.com/office/powerpoint/2010/main" val="959884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Einschreibung in die Pflichtsprachkurse</a:t>
            </a:r>
            <a:endParaRPr lang="de-DE" dirty="0"/>
          </a:p>
        </p:txBody>
      </p:sp>
      <p:sp>
        <p:nvSpPr>
          <p:cNvPr id="3" name="Inhaltsplatzhalter 2"/>
          <p:cNvSpPr>
            <a:spLocks noGrp="1"/>
          </p:cNvSpPr>
          <p:nvPr>
            <p:ph sz="quarter" idx="10"/>
          </p:nvPr>
        </p:nvSpPr>
        <p:spPr>
          <a:xfrm>
            <a:off x="874711" y="1030289"/>
            <a:ext cx="10580688" cy="4799012"/>
          </a:xfrm>
        </p:spPr>
        <p:txBody>
          <a:bodyPr/>
          <a:lstStyle/>
          <a:p>
            <a:pPr lvl="0">
              <a:lnSpc>
                <a:spcPct val="150000"/>
              </a:lnSpc>
            </a:pPr>
            <a:r>
              <a:rPr lang="de-DE" sz="1800" dirty="0" smtClean="0"/>
              <a:t>Ab </a:t>
            </a:r>
            <a:r>
              <a:rPr lang="de-DE" sz="1800" b="1" dirty="0">
                <a:solidFill>
                  <a:srgbClr val="FF0000"/>
                </a:solidFill>
              </a:rPr>
              <a:t>Mittwoch, den </a:t>
            </a:r>
            <a:r>
              <a:rPr lang="de-DE" sz="1800" b="1" dirty="0" smtClean="0">
                <a:solidFill>
                  <a:srgbClr val="FF0000"/>
                </a:solidFill>
              </a:rPr>
              <a:t>13. </a:t>
            </a:r>
            <a:r>
              <a:rPr lang="de-DE" sz="1800" b="1" dirty="0">
                <a:solidFill>
                  <a:srgbClr val="FF0000"/>
                </a:solidFill>
              </a:rPr>
              <a:t>Oktober,</a:t>
            </a:r>
            <a:r>
              <a:rPr lang="de-DE" sz="1800" b="1" dirty="0"/>
              <a:t> </a:t>
            </a:r>
            <a:r>
              <a:rPr lang="de-DE" sz="1800" b="1" dirty="0" smtClean="0"/>
              <a:t>bis </a:t>
            </a:r>
            <a:r>
              <a:rPr lang="de-DE" sz="1800" b="1" dirty="0" smtClean="0">
                <a:solidFill>
                  <a:srgbClr val="FF0000"/>
                </a:solidFill>
              </a:rPr>
              <a:t>Sonntag, 17. Oktober 2021</a:t>
            </a:r>
            <a:r>
              <a:rPr lang="de-DE" sz="1800" dirty="0" smtClean="0"/>
              <a:t> </a:t>
            </a:r>
            <a:r>
              <a:rPr lang="de-DE" sz="1800" dirty="0"/>
              <a:t>werden nicht bestätigte Reservierungen freigegeben, d.h. die Plätze werden an andere </a:t>
            </a:r>
            <a:r>
              <a:rPr lang="de-DE" sz="1800" dirty="0" smtClean="0"/>
              <a:t>Interessierte vergeben</a:t>
            </a:r>
            <a:r>
              <a:rPr lang="de-DE" sz="1800" dirty="0"/>
              <a:t> </a:t>
            </a:r>
            <a:r>
              <a:rPr lang="de-DE" sz="1800" dirty="0" smtClean="0"/>
              <a:t> (Restplatzvergabe)!</a:t>
            </a:r>
            <a:endParaRPr lang="de-DE" sz="1800" dirty="0"/>
          </a:p>
          <a:p>
            <a:pPr lvl="0">
              <a:lnSpc>
                <a:spcPct val="150000"/>
              </a:lnSpc>
            </a:pPr>
            <a:endParaRPr lang="de-DE" sz="1800" dirty="0"/>
          </a:p>
          <a:p>
            <a:pPr>
              <a:lnSpc>
                <a:spcPct val="150000"/>
              </a:lnSpc>
            </a:pPr>
            <a:r>
              <a:rPr lang="de-DE" sz="1800" u="sng" dirty="0"/>
              <a:t>Bei Fragen oder Problemen</a:t>
            </a:r>
            <a:r>
              <a:rPr lang="de-DE" sz="1800" dirty="0"/>
              <a:t> wenden Sie sich bitte an die TUDIAS Studienorganisation, Frau Ines </a:t>
            </a:r>
            <a:r>
              <a:rPr lang="de-DE" sz="1800" dirty="0" err="1" smtClean="0"/>
              <a:t>Hantke</a:t>
            </a:r>
            <a:r>
              <a:rPr lang="de-DE" sz="1800" dirty="0" smtClean="0"/>
              <a:t> (</a:t>
            </a:r>
            <a:r>
              <a:rPr lang="de-DE" sz="1800" dirty="0"/>
              <a:t>Tel.: 404 70 230; E-Mail: </a:t>
            </a:r>
            <a:r>
              <a:rPr lang="de-DE" sz="1800" u="sng" dirty="0">
                <a:hlinkClick r:id="rId2"/>
              </a:rPr>
              <a:t>tudias.studienorganisation@mailbox.tu-dresden.de</a:t>
            </a:r>
            <a:r>
              <a:rPr lang="de-DE" sz="1800" dirty="0" smtClean="0"/>
              <a:t>).</a:t>
            </a:r>
            <a:endParaRPr lang="de-DE" sz="1800" dirty="0"/>
          </a:p>
          <a:p>
            <a:endParaRPr lang="de-DE" dirty="0"/>
          </a:p>
        </p:txBody>
      </p:sp>
    </p:spTree>
    <p:extLst>
      <p:ext uri="{BB962C8B-B14F-4D97-AF65-F5344CB8AC3E}">
        <p14:creationId xmlns:p14="http://schemas.microsoft.com/office/powerpoint/2010/main" val="3228139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Sprachkurse?</a:t>
            </a:r>
            <a:endParaRPr lang="de-DE" dirty="0"/>
          </a:p>
        </p:txBody>
      </p:sp>
      <p:sp>
        <p:nvSpPr>
          <p:cNvPr id="3" name="Inhaltsplatzhalter 2"/>
          <p:cNvSpPr>
            <a:spLocks noGrp="1"/>
          </p:cNvSpPr>
          <p:nvPr>
            <p:ph sz="quarter" idx="10"/>
          </p:nvPr>
        </p:nvSpPr>
        <p:spPr/>
        <p:txBody>
          <a:bodyPr/>
          <a:lstStyle/>
          <a:p>
            <a:pPr>
              <a:lnSpc>
                <a:spcPct val="150000"/>
              </a:lnSpc>
            </a:pPr>
            <a:r>
              <a:rPr lang="de-DE" sz="1800" dirty="0"/>
              <a:t>Im Rahmen Ihres IB-Studiums steht Ihnen für die Sprachausbildung insgesamt ein Budget von </a:t>
            </a:r>
            <a:r>
              <a:rPr lang="de-DE" sz="1800" b="1" dirty="0"/>
              <a:t>36 SWS</a:t>
            </a:r>
            <a:r>
              <a:rPr lang="de-DE" sz="1800" dirty="0"/>
              <a:t> zur Verfügung. </a:t>
            </a:r>
            <a:r>
              <a:rPr lang="de-DE" sz="1800" b="1" dirty="0"/>
              <a:t>Davon benötigen Sie 18 bzw. 24 SWS</a:t>
            </a:r>
            <a:r>
              <a:rPr lang="de-DE" sz="1800" dirty="0"/>
              <a:t> (bei Zweitsprache Russisch) für die IB-Sprachkurse.</a:t>
            </a:r>
          </a:p>
          <a:p>
            <a:pPr>
              <a:lnSpc>
                <a:spcPct val="150000"/>
              </a:lnSpc>
            </a:pPr>
            <a:r>
              <a:rPr lang="de-DE" sz="1800" dirty="0" smtClean="0"/>
              <a:t>Die </a:t>
            </a:r>
            <a:r>
              <a:rPr lang="de-DE" sz="1800" dirty="0"/>
              <a:t>übrigen SWS dürfen Sie gern für fakultative Sprachkurse verwenden!</a:t>
            </a:r>
          </a:p>
          <a:p>
            <a:endParaRPr lang="de-DE" dirty="0"/>
          </a:p>
        </p:txBody>
      </p:sp>
      <p:pic>
        <p:nvPicPr>
          <p:cNvPr id="4" name="Picture 2"/>
          <p:cNvPicPr>
            <a:picLocks noChangeAspect="1" noChangeArrowheads="1"/>
          </p:cNvPicPr>
          <p:nvPr/>
        </p:nvPicPr>
        <p:blipFill>
          <a:blip r:embed="rId2" cstate="print"/>
          <a:srcRect/>
          <a:stretch>
            <a:fillRect/>
          </a:stretch>
        </p:blipFill>
        <p:spPr bwMode="auto">
          <a:xfrm>
            <a:off x="874711" y="3348249"/>
            <a:ext cx="1700011" cy="1096963"/>
          </a:xfrm>
          <a:prstGeom prst="rect">
            <a:avLst/>
          </a:prstGeom>
          <a:noFill/>
          <a:ln w="9525">
            <a:noFill/>
            <a:miter lim="800000"/>
            <a:headEnd/>
            <a:tailEnd/>
          </a:ln>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9921" y="4676608"/>
            <a:ext cx="1694926" cy="1096964"/>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980" y="3516719"/>
            <a:ext cx="3385280" cy="2256853"/>
          </a:xfrm>
          <a:prstGeom prst="rect">
            <a:avLst/>
          </a:prstGeom>
        </p:spPr>
      </p:pic>
      <p:pic>
        <p:nvPicPr>
          <p:cNvPr id="7" name="Picture 4" descr="C:\Users\Kristin\AppData\Local\Microsoft\Windows\Temporary Internet Files\Content.IE5\ZMYZHGQ7\MP900362838[1].jpg"/>
          <p:cNvPicPr>
            <a:picLocks noChangeAspect="1" noChangeArrowheads="1"/>
          </p:cNvPicPr>
          <p:nvPr/>
        </p:nvPicPr>
        <p:blipFill>
          <a:blip r:embed="rId5" cstate="print"/>
          <a:srcRect/>
          <a:stretch>
            <a:fillRect/>
          </a:stretch>
        </p:blipFill>
        <p:spPr bwMode="auto">
          <a:xfrm>
            <a:off x="9421851" y="2799767"/>
            <a:ext cx="1781175" cy="1096963"/>
          </a:xfrm>
          <a:prstGeom prst="rect">
            <a:avLst/>
          </a:prstGeom>
          <a:noFill/>
          <a:ln w="9525">
            <a:noFill/>
            <a:miter lim="800000"/>
            <a:headEnd/>
            <a:tailEnd/>
          </a:ln>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2459" y="4445212"/>
            <a:ext cx="1645857" cy="1096964"/>
          </a:xfrm>
          <a:prstGeom prst="rect">
            <a:avLst/>
          </a:prstGeom>
        </p:spPr>
      </p:pic>
    </p:spTree>
    <p:extLst>
      <p:ext uri="{BB962C8B-B14F-4D97-AF65-F5344CB8AC3E}">
        <p14:creationId xmlns:p14="http://schemas.microsoft.com/office/powerpoint/2010/main" val="2424697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3504" y="2421163"/>
            <a:ext cx="5945636" cy="684213"/>
          </a:xfrm>
        </p:spPr>
        <p:txBody>
          <a:bodyPr/>
          <a:lstStyle/>
          <a:p>
            <a:pPr>
              <a:lnSpc>
                <a:spcPct val="150000"/>
              </a:lnSpc>
            </a:pPr>
            <a:r>
              <a:rPr lang="de-DE" sz="4000" dirty="0" smtClean="0"/>
              <a:t>Wie ist das mit dem Auslandssemester?</a:t>
            </a:r>
            <a:endParaRPr lang="de-DE" sz="4000" dirty="0"/>
          </a:p>
        </p:txBody>
      </p:sp>
      <p:pic>
        <p:nvPicPr>
          <p:cNvPr id="5" name="Grafik 4"/>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77343" y="2020722"/>
            <a:ext cx="5288089" cy="2701884"/>
          </a:xfrm>
          <a:prstGeom prst="rect">
            <a:avLst/>
          </a:prstGeom>
        </p:spPr>
      </p:pic>
    </p:spTree>
    <p:extLst>
      <p:ext uri="{BB962C8B-B14F-4D97-AF65-F5344CB8AC3E}">
        <p14:creationId xmlns:p14="http://schemas.microsoft.com/office/powerpoint/2010/main" val="4240328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Auslandssemester</a:t>
            </a:r>
            <a:endParaRPr lang="de-DE" dirty="0"/>
          </a:p>
        </p:txBody>
      </p:sp>
      <p:sp>
        <p:nvSpPr>
          <p:cNvPr id="3" name="Inhaltsplatzhalter 2"/>
          <p:cNvSpPr>
            <a:spLocks noGrp="1"/>
          </p:cNvSpPr>
          <p:nvPr>
            <p:ph sz="quarter" idx="10"/>
          </p:nvPr>
        </p:nvSpPr>
        <p:spPr/>
        <p:txBody>
          <a:bodyPr/>
          <a:lstStyle/>
          <a:p>
            <a:pPr>
              <a:lnSpc>
                <a:spcPct val="90000"/>
              </a:lnSpc>
              <a:spcBef>
                <a:spcPct val="0"/>
              </a:spcBef>
            </a:pPr>
            <a:r>
              <a:rPr lang="de-DE" sz="1800" dirty="0">
                <a:solidFill>
                  <a:srgbClr val="003366"/>
                </a:solidFill>
              </a:rPr>
              <a:t>Das Auslandssemester ist obligatorisch und findet im 5. Fachsemester statt.</a:t>
            </a:r>
          </a:p>
          <a:p>
            <a:pPr>
              <a:lnSpc>
                <a:spcPct val="90000"/>
              </a:lnSpc>
              <a:spcBef>
                <a:spcPct val="0"/>
              </a:spcBef>
            </a:pPr>
            <a:endParaRPr lang="de-DE" sz="1800" dirty="0">
              <a:solidFill>
                <a:srgbClr val="003366"/>
              </a:solidFill>
            </a:endParaRPr>
          </a:p>
          <a:p>
            <a:pPr>
              <a:lnSpc>
                <a:spcPct val="90000"/>
              </a:lnSpc>
              <a:spcBef>
                <a:spcPct val="0"/>
              </a:spcBef>
            </a:pPr>
            <a:r>
              <a:rPr lang="de-DE" sz="1800" dirty="0">
                <a:solidFill>
                  <a:srgbClr val="003366"/>
                </a:solidFill>
              </a:rPr>
              <a:t>Im Auslandsstudiensemester sind </a:t>
            </a:r>
          </a:p>
          <a:p>
            <a:pPr>
              <a:lnSpc>
                <a:spcPct val="90000"/>
              </a:lnSpc>
              <a:spcBef>
                <a:spcPct val="0"/>
              </a:spcBef>
            </a:pPr>
            <a:endParaRPr lang="de-DE" sz="1800" dirty="0">
              <a:solidFill>
                <a:srgbClr val="003366"/>
              </a:solidFill>
            </a:endParaRPr>
          </a:p>
          <a:p>
            <a:pPr algn="ctr">
              <a:lnSpc>
                <a:spcPct val="90000"/>
              </a:lnSpc>
              <a:spcBef>
                <a:spcPct val="0"/>
              </a:spcBef>
            </a:pPr>
            <a:r>
              <a:rPr lang="de-DE" sz="1800" dirty="0"/>
              <a:t>Leistungen im Umfang von </a:t>
            </a:r>
            <a:r>
              <a:rPr lang="de-DE" sz="1800" b="1" dirty="0"/>
              <a:t>mindestens 19 Leistungspunkte</a:t>
            </a:r>
            <a:r>
              <a:rPr lang="de-DE" sz="1800" dirty="0"/>
              <a:t>n </a:t>
            </a:r>
          </a:p>
          <a:p>
            <a:pPr algn="ctr">
              <a:lnSpc>
                <a:spcPct val="90000"/>
              </a:lnSpc>
              <a:spcBef>
                <a:spcPct val="0"/>
              </a:spcBef>
            </a:pPr>
            <a:endParaRPr lang="de-DE" sz="1800" dirty="0"/>
          </a:p>
          <a:p>
            <a:pPr>
              <a:lnSpc>
                <a:spcPct val="90000"/>
              </a:lnSpc>
              <a:spcBef>
                <a:spcPct val="0"/>
              </a:spcBef>
            </a:pPr>
            <a:r>
              <a:rPr lang="de-DE" sz="1800" dirty="0"/>
              <a:t>aus </a:t>
            </a:r>
            <a:r>
              <a:rPr lang="de-DE" sz="1800" b="1" dirty="0"/>
              <a:t>höchstens drei Pflichtmodulen mit wahlpflichtigem Inhalt </a:t>
            </a:r>
            <a:r>
              <a:rPr lang="de-DE" sz="1800" dirty="0"/>
              <a:t>erfolgreich zu erbringen. </a:t>
            </a:r>
          </a:p>
          <a:p>
            <a:pPr algn="ctr">
              <a:lnSpc>
                <a:spcPct val="90000"/>
              </a:lnSpc>
              <a:spcBef>
                <a:spcPct val="0"/>
              </a:spcBef>
            </a:pPr>
            <a:endParaRPr lang="de-DE" sz="1800" dirty="0">
              <a:solidFill>
                <a:srgbClr val="003366"/>
              </a:solidFill>
            </a:endParaRPr>
          </a:p>
          <a:p>
            <a:pPr algn="just">
              <a:lnSpc>
                <a:spcPct val="90000"/>
              </a:lnSpc>
              <a:spcBef>
                <a:spcPct val="0"/>
              </a:spcBef>
            </a:pPr>
            <a:r>
              <a:rPr lang="de-DE" sz="1800" dirty="0">
                <a:solidFill>
                  <a:srgbClr val="003366"/>
                </a:solidFill>
              </a:rPr>
              <a:t>Die innerhalb der Module belegten Veranstaltungen dürfen inhaltlich nicht mit solchen übereinstimmen, die im Rahmen des Studiengangs bereits belegt worden sind oder noch belegt werden.</a:t>
            </a:r>
          </a:p>
          <a:p>
            <a:pPr algn="just">
              <a:lnSpc>
                <a:spcPct val="90000"/>
              </a:lnSpc>
              <a:spcBef>
                <a:spcPct val="0"/>
              </a:spcBef>
            </a:pPr>
            <a:endParaRPr lang="de-DE" sz="1800" dirty="0">
              <a:solidFill>
                <a:srgbClr val="003366"/>
              </a:solidFill>
            </a:endParaRPr>
          </a:p>
          <a:p>
            <a:pPr>
              <a:lnSpc>
                <a:spcPct val="90000"/>
              </a:lnSpc>
              <a:spcBef>
                <a:spcPct val="0"/>
              </a:spcBef>
            </a:pPr>
            <a:r>
              <a:rPr lang="de-DE" sz="1800" dirty="0">
                <a:solidFill>
                  <a:srgbClr val="003366"/>
                </a:solidFill>
              </a:rPr>
              <a:t>Es können folgende Module im Ausland absolviert </a:t>
            </a:r>
            <a:r>
              <a:rPr lang="de-DE" sz="1800" dirty="0" smtClean="0">
                <a:solidFill>
                  <a:srgbClr val="003366"/>
                </a:solidFill>
              </a:rPr>
              <a:t>werden: </a:t>
            </a:r>
            <a:r>
              <a:rPr lang="de-DE" sz="1800" b="1" dirty="0" smtClean="0">
                <a:solidFill>
                  <a:srgbClr val="003366"/>
                </a:solidFill>
              </a:rPr>
              <a:t>BA-IB-ID1</a:t>
            </a:r>
            <a:r>
              <a:rPr lang="de-DE" sz="1800" dirty="0" smtClean="0">
                <a:solidFill>
                  <a:srgbClr val="003366"/>
                </a:solidFill>
              </a:rPr>
              <a:t> </a:t>
            </a:r>
            <a:r>
              <a:rPr lang="de-DE" sz="1800" dirty="0">
                <a:solidFill>
                  <a:srgbClr val="003366"/>
                </a:solidFill>
              </a:rPr>
              <a:t>/ </a:t>
            </a:r>
            <a:r>
              <a:rPr lang="de-DE" sz="1800" b="1" dirty="0">
                <a:solidFill>
                  <a:srgbClr val="003366"/>
                </a:solidFill>
              </a:rPr>
              <a:t>-ID2</a:t>
            </a:r>
            <a:r>
              <a:rPr lang="de-DE" sz="1800" dirty="0">
                <a:solidFill>
                  <a:srgbClr val="003366"/>
                </a:solidFill>
              </a:rPr>
              <a:t> / </a:t>
            </a:r>
            <a:r>
              <a:rPr lang="de-DE" sz="1800" b="1" dirty="0">
                <a:solidFill>
                  <a:srgbClr val="003366"/>
                </a:solidFill>
              </a:rPr>
              <a:t>-S</a:t>
            </a:r>
            <a:r>
              <a:rPr lang="de-DE" sz="1800" dirty="0">
                <a:solidFill>
                  <a:srgbClr val="003366"/>
                </a:solidFill>
              </a:rPr>
              <a:t> / </a:t>
            </a:r>
            <a:r>
              <a:rPr lang="de-DE" sz="1800" b="1" dirty="0">
                <a:solidFill>
                  <a:srgbClr val="003366"/>
                </a:solidFill>
              </a:rPr>
              <a:t>-EF</a:t>
            </a:r>
            <a:r>
              <a:rPr lang="de-DE" sz="1800" dirty="0">
                <a:solidFill>
                  <a:srgbClr val="003366"/>
                </a:solidFill>
              </a:rPr>
              <a:t> / </a:t>
            </a:r>
            <a:r>
              <a:rPr lang="de-DE" sz="1800" b="1" dirty="0">
                <a:solidFill>
                  <a:srgbClr val="003366"/>
                </a:solidFill>
              </a:rPr>
              <a:t>-AQUA1</a:t>
            </a:r>
          </a:p>
          <a:p>
            <a:pPr>
              <a:lnSpc>
                <a:spcPct val="90000"/>
              </a:lnSpc>
              <a:spcBef>
                <a:spcPct val="0"/>
              </a:spcBef>
            </a:pPr>
            <a:endParaRPr lang="de-DE" sz="1800" dirty="0">
              <a:solidFill>
                <a:srgbClr val="003366"/>
              </a:solidFill>
            </a:endParaRPr>
          </a:p>
          <a:p>
            <a:pPr>
              <a:lnSpc>
                <a:spcPct val="90000"/>
              </a:lnSpc>
              <a:spcBef>
                <a:spcPct val="0"/>
              </a:spcBef>
            </a:pPr>
            <a:endParaRPr lang="de-DE" sz="1800" i="1" dirty="0" smtClean="0">
              <a:solidFill>
                <a:srgbClr val="003366"/>
              </a:solidFill>
            </a:endParaRPr>
          </a:p>
          <a:p>
            <a:pPr>
              <a:lnSpc>
                <a:spcPct val="90000"/>
              </a:lnSpc>
              <a:spcBef>
                <a:spcPct val="0"/>
              </a:spcBef>
            </a:pPr>
            <a:r>
              <a:rPr lang="de-DE" sz="1800" i="1" dirty="0" smtClean="0">
                <a:solidFill>
                  <a:srgbClr val="003366"/>
                </a:solidFill>
              </a:rPr>
              <a:t>Zum </a:t>
            </a:r>
            <a:r>
              <a:rPr lang="de-DE" sz="1800" i="1" dirty="0">
                <a:solidFill>
                  <a:srgbClr val="003366"/>
                </a:solidFill>
              </a:rPr>
              <a:t>Auslandssemester wird es im 3. Fachsemester eine gesonderte Informationsveranstaltung geben</a:t>
            </a:r>
            <a:r>
              <a:rPr lang="de-DE" sz="1800" i="1" dirty="0" smtClean="0">
                <a:solidFill>
                  <a:srgbClr val="003366"/>
                </a:solidFill>
              </a:rPr>
              <a:t>.</a:t>
            </a:r>
          </a:p>
          <a:p>
            <a:endParaRPr lang="de-DE" dirty="0"/>
          </a:p>
        </p:txBody>
      </p:sp>
    </p:spTree>
    <p:extLst>
      <p:ext uri="{BB962C8B-B14F-4D97-AF65-F5344CB8AC3E}">
        <p14:creationId xmlns:p14="http://schemas.microsoft.com/office/powerpoint/2010/main" val="1221785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Unsere Partneruniversitäten: Erasmus-Partner</a:t>
            </a:r>
            <a:endParaRPr lang="de-DE" dirty="0"/>
          </a:p>
        </p:txBody>
      </p:sp>
      <p:graphicFrame>
        <p:nvGraphicFramePr>
          <p:cNvPr id="5" name="Tabelle 4"/>
          <p:cNvGraphicFramePr>
            <a:graphicFrameLocks noGrp="1"/>
          </p:cNvGraphicFramePr>
          <p:nvPr>
            <p:extLst/>
          </p:nvPr>
        </p:nvGraphicFramePr>
        <p:xfrm>
          <a:off x="874713" y="728212"/>
          <a:ext cx="10580686" cy="5299101"/>
        </p:xfrm>
        <a:graphic>
          <a:graphicData uri="http://schemas.openxmlformats.org/drawingml/2006/table">
            <a:tbl>
              <a:tblPr>
                <a:tableStyleId>{5C22544A-7EE6-4342-B048-85BDC9FD1C3A}</a:tableStyleId>
              </a:tblPr>
              <a:tblGrid>
                <a:gridCol w="1404848">
                  <a:extLst>
                    <a:ext uri="{9D8B030D-6E8A-4147-A177-3AD203B41FA5}">
                      <a16:colId xmlns:a16="http://schemas.microsoft.com/office/drawing/2014/main" val="20000"/>
                    </a:ext>
                  </a:extLst>
                </a:gridCol>
                <a:gridCol w="3155325">
                  <a:extLst>
                    <a:ext uri="{9D8B030D-6E8A-4147-A177-3AD203B41FA5}">
                      <a16:colId xmlns:a16="http://schemas.microsoft.com/office/drawing/2014/main" val="20001"/>
                    </a:ext>
                  </a:extLst>
                </a:gridCol>
                <a:gridCol w="1094704">
                  <a:extLst>
                    <a:ext uri="{9D8B030D-6E8A-4147-A177-3AD203B41FA5}">
                      <a16:colId xmlns:a16="http://schemas.microsoft.com/office/drawing/2014/main" val="20002"/>
                    </a:ext>
                  </a:extLst>
                </a:gridCol>
                <a:gridCol w="1764405">
                  <a:extLst>
                    <a:ext uri="{9D8B030D-6E8A-4147-A177-3AD203B41FA5}">
                      <a16:colId xmlns:a16="http://schemas.microsoft.com/office/drawing/2014/main" val="20003"/>
                    </a:ext>
                  </a:extLst>
                </a:gridCol>
                <a:gridCol w="3161404">
                  <a:extLst>
                    <a:ext uri="{9D8B030D-6E8A-4147-A177-3AD203B41FA5}">
                      <a16:colId xmlns:a16="http://schemas.microsoft.com/office/drawing/2014/main" val="20004"/>
                    </a:ext>
                  </a:extLst>
                </a:gridCol>
              </a:tblGrid>
              <a:tr h="716673">
                <a:tc>
                  <a:txBody>
                    <a:bodyPr/>
                    <a:lstStyle/>
                    <a:p>
                      <a:pPr algn="l">
                        <a:spcAft>
                          <a:spcPts val="0"/>
                        </a:spcAft>
                      </a:pPr>
                      <a:r>
                        <a:rPr lang="de-DE" sz="1600" b="1" dirty="0">
                          <a:effectLst/>
                          <a:latin typeface="+mj-lt"/>
                        </a:rPr>
                        <a:t>Land</a:t>
                      </a:r>
                    </a:p>
                    <a:p>
                      <a:pPr algn="l">
                        <a:spcAft>
                          <a:spcPts val="0"/>
                        </a:spcAft>
                      </a:pPr>
                      <a:r>
                        <a:rPr lang="de-DE" sz="1600" b="1" dirty="0">
                          <a:effectLst/>
                          <a:latin typeface="+mj-lt"/>
                        </a:rPr>
                        <a:t> </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Einrichtung</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Zahl der</a:t>
                      </a:r>
                    </a:p>
                    <a:p>
                      <a:pPr algn="l">
                        <a:spcAft>
                          <a:spcPts val="0"/>
                        </a:spcAft>
                      </a:pPr>
                      <a:r>
                        <a:rPr lang="de-DE" sz="1600" b="1" dirty="0">
                          <a:effectLst/>
                          <a:latin typeface="+mj-lt"/>
                        </a:rPr>
                        <a:t>Plätze</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Unterrichts-</a:t>
                      </a:r>
                    </a:p>
                    <a:p>
                      <a:pPr algn="l">
                        <a:spcAft>
                          <a:spcPts val="0"/>
                        </a:spcAft>
                      </a:pPr>
                      <a:r>
                        <a:rPr lang="de-DE" sz="1600" b="1" dirty="0" err="1">
                          <a:effectLst/>
                          <a:latin typeface="+mj-lt"/>
                        </a:rPr>
                        <a:t>sprache</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Schwerpunkt</a:t>
                      </a:r>
                      <a:endParaRPr lang="de-DE" sz="1600" b="1"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748387">
                <a:tc>
                  <a:txBody>
                    <a:bodyPr/>
                    <a:lstStyle/>
                    <a:p>
                      <a:pPr>
                        <a:spcAft>
                          <a:spcPts val="0"/>
                        </a:spcAft>
                      </a:pPr>
                      <a:r>
                        <a:rPr lang="de-DE" sz="1400" dirty="0">
                          <a:effectLst/>
                          <a:latin typeface="+mj-lt"/>
                        </a:rPr>
                        <a:t>Frankreich</a:t>
                      </a:r>
                    </a:p>
                    <a:p>
                      <a:pPr>
                        <a:spcAft>
                          <a:spcPts val="0"/>
                        </a:spcAft>
                      </a:pPr>
                      <a:r>
                        <a:rPr lang="de-DE" sz="1400" dirty="0">
                          <a:effectLst/>
                          <a:latin typeface="+mj-lt"/>
                        </a:rPr>
                        <a:t> </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de-DE" sz="1400" dirty="0" err="1">
                          <a:effectLst/>
                          <a:latin typeface="+mj-lt"/>
                        </a:rPr>
                        <a:t>Université</a:t>
                      </a:r>
                      <a:r>
                        <a:rPr lang="de-DE" sz="1400" dirty="0">
                          <a:effectLst/>
                          <a:latin typeface="+mj-lt"/>
                        </a:rPr>
                        <a:t> Robert </a:t>
                      </a:r>
                      <a:r>
                        <a:rPr lang="de-DE" sz="1400" dirty="0" err="1">
                          <a:effectLst/>
                          <a:latin typeface="+mj-lt"/>
                        </a:rPr>
                        <a:t>Schum</a:t>
                      </a:r>
                      <a:r>
                        <a:rPr lang="fr-FR" sz="1400" dirty="0" err="1">
                          <a:effectLst/>
                          <a:latin typeface="+mj-lt"/>
                        </a:rPr>
                        <a:t>ann</a:t>
                      </a:r>
                      <a:r>
                        <a:rPr lang="fr-FR" sz="1400" dirty="0">
                          <a:effectLst/>
                          <a:latin typeface="+mj-lt"/>
                        </a:rPr>
                        <a:t>, Institut d’ Etudes Politiques, STRASBOURG</a:t>
                      </a:r>
                      <a:endParaRPr lang="de-DE" sz="1400" dirty="0">
                        <a:effectLst/>
                        <a:latin typeface="+mj-lt"/>
                        <a:ea typeface="Times New Roman" panose="02020603050405020304" pitchFamily="18" charset="0"/>
                      </a:endParaRPr>
                    </a:p>
                  </a:txBody>
                  <a:tcPr marL="44450" marR="44450" marT="0" marB="0"/>
                </a:tc>
                <a:tc>
                  <a:txBody>
                    <a:bodyPr/>
                    <a:lstStyle/>
                    <a:p>
                      <a:pPr algn="ctr">
                        <a:spcAft>
                          <a:spcPts val="0"/>
                        </a:spcAft>
                      </a:pPr>
                      <a:r>
                        <a:rPr lang="fr-FR" sz="1400" dirty="0">
                          <a:effectLst/>
                          <a:latin typeface="+mj-lt"/>
                        </a:rPr>
                        <a:t>1</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de-DE" sz="1400" dirty="0">
                          <a:effectLst/>
                          <a:latin typeface="+mj-lt"/>
                        </a:rPr>
                        <a:t>Französisch</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de-DE" sz="1400" dirty="0" smtClean="0">
                          <a:effectLst/>
                          <a:latin typeface="+mj-lt"/>
                          <a:ea typeface="+mn-ea"/>
                        </a:rPr>
                        <a:t>Politik</a:t>
                      </a:r>
                      <a:r>
                        <a:rPr lang="de-DE" sz="1400" baseline="0" dirty="0" smtClean="0">
                          <a:effectLst/>
                          <a:latin typeface="+mj-lt"/>
                          <a:ea typeface="+mn-ea"/>
                        </a:rPr>
                        <a:t> (mit Einschränkung, Geschichte, </a:t>
                      </a:r>
                      <a:r>
                        <a:rPr lang="de-DE" sz="1400" kern="1200" dirty="0" smtClean="0">
                          <a:solidFill>
                            <a:schemeClr val="dk1"/>
                          </a:solidFill>
                          <a:effectLst/>
                          <a:latin typeface="+mj-lt"/>
                          <a:ea typeface="+mn-ea"/>
                          <a:cs typeface="+mn-cs"/>
                        </a:rPr>
                        <a:t>u. a. – insb. sinnvoll für  AQUA I + EF!)</a:t>
                      </a:r>
                      <a:endParaRPr lang="de-DE" sz="14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0001"/>
                  </a:ext>
                </a:extLst>
              </a:tr>
              <a:tr h="489397">
                <a:tc>
                  <a:txBody>
                    <a:bodyPr/>
                    <a:lstStyle/>
                    <a:p>
                      <a:pPr>
                        <a:spcAft>
                          <a:spcPts val="0"/>
                        </a:spcAft>
                      </a:pPr>
                      <a:r>
                        <a:rPr lang="fr-FR" sz="1400">
                          <a:effectLst/>
                          <a:latin typeface="+mj-lt"/>
                        </a:rPr>
                        <a:t>Frankreich</a:t>
                      </a:r>
                      <a:endParaRPr lang="de-DE" sz="1400">
                        <a:effectLst/>
                        <a:latin typeface="+mj-lt"/>
                        <a:ea typeface="Times New Roman" panose="02020603050405020304" pitchFamily="18" charset="0"/>
                      </a:endParaRPr>
                    </a:p>
                  </a:txBody>
                  <a:tcPr marL="44450" marR="44450" marT="0" marB="0"/>
                </a:tc>
                <a:tc>
                  <a:txBody>
                    <a:bodyPr/>
                    <a:lstStyle/>
                    <a:p>
                      <a:pPr>
                        <a:spcAft>
                          <a:spcPts val="0"/>
                        </a:spcAft>
                      </a:pPr>
                      <a:r>
                        <a:rPr lang="fr-FR" sz="1400" dirty="0">
                          <a:effectLst/>
                          <a:latin typeface="+mj-lt"/>
                        </a:rPr>
                        <a:t>Université de Franche-Comté, </a:t>
                      </a:r>
                      <a:r>
                        <a:rPr lang="fr-FR" sz="1400" dirty="0" smtClean="0">
                          <a:effectLst/>
                          <a:latin typeface="+mj-lt"/>
                        </a:rPr>
                        <a:t>BESANÇON</a:t>
                      </a:r>
                      <a:endParaRPr lang="de-DE" sz="1400" dirty="0">
                        <a:effectLst/>
                        <a:latin typeface="+mj-lt"/>
                        <a:ea typeface="Times New Roman" panose="02020603050405020304" pitchFamily="18" charset="0"/>
                      </a:endParaRPr>
                    </a:p>
                  </a:txBody>
                  <a:tcPr marL="44450" marR="44450" marT="0" marB="0"/>
                </a:tc>
                <a:tc>
                  <a:txBody>
                    <a:bodyPr/>
                    <a:lstStyle/>
                    <a:p>
                      <a:pPr algn="ctr">
                        <a:spcAft>
                          <a:spcPts val="0"/>
                        </a:spcAft>
                      </a:pPr>
                      <a:r>
                        <a:rPr lang="fr-FR" sz="1400" dirty="0">
                          <a:effectLst/>
                          <a:latin typeface="+mj-lt"/>
                        </a:rPr>
                        <a:t>3</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de-DE" sz="1400" dirty="0">
                          <a:effectLst/>
                          <a:latin typeface="+mj-lt"/>
                        </a:rPr>
                        <a:t>Französisch</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de-DE" sz="1400" dirty="0" smtClean="0">
                          <a:effectLst/>
                          <a:latin typeface="+mj-lt"/>
                        </a:rPr>
                        <a:t>Alle Bereiche</a:t>
                      </a:r>
                      <a:endParaRPr lang="de-DE" sz="14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0002"/>
                  </a:ext>
                </a:extLst>
              </a:tr>
              <a:tr h="723158">
                <a:tc>
                  <a:txBody>
                    <a:bodyPr/>
                    <a:lstStyle/>
                    <a:p>
                      <a:pPr>
                        <a:spcAft>
                          <a:spcPts val="0"/>
                        </a:spcAft>
                      </a:pPr>
                      <a:r>
                        <a:rPr lang="fr-FR" sz="1400" dirty="0" err="1">
                          <a:effectLst/>
                          <a:latin typeface="+mj-lt"/>
                        </a:rPr>
                        <a:t>Frankreich</a:t>
                      </a:r>
                      <a:endParaRPr lang="de-DE" sz="1400" dirty="0">
                        <a:effectLst/>
                        <a:latin typeface="+mj-lt"/>
                      </a:endParaRPr>
                    </a:p>
                    <a:p>
                      <a:pPr>
                        <a:spcAft>
                          <a:spcPts val="0"/>
                        </a:spcAft>
                      </a:pPr>
                      <a:r>
                        <a:rPr lang="fr-FR" sz="1400" dirty="0">
                          <a:effectLst/>
                          <a:latin typeface="+mj-lt"/>
                        </a:rPr>
                        <a:t> </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fr-FR" sz="1400" dirty="0">
                          <a:effectLst/>
                          <a:latin typeface="+mj-lt"/>
                        </a:rPr>
                        <a:t>Université Montesquieu, Institut d’Etudes Politiques, </a:t>
                      </a:r>
                      <a:endParaRPr lang="de-DE" sz="1400" dirty="0">
                        <a:effectLst/>
                        <a:latin typeface="+mj-lt"/>
                      </a:endParaRPr>
                    </a:p>
                    <a:p>
                      <a:pPr>
                        <a:spcAft>
                          <a:spcPts val="0"/>
                        </a:spcAft>
                      </a:pPr>
                      <a:r>
                        <a:rPr lang="fr-FR" sz="1400" dirty="0">
                          <a:effectLst/>
                          <a:latin typeface="+mj-lt"/>
                        </a:rPr>
                        <a:t>BORDEAUX</a:t>
                      </a:r>
                      <a:endParaRPr lang="de-DE" sz="1400" dirty="0">
                        <a:effectLst/>
                        <a:latin typeface="+mj-lt"/>
                        <a:ea typeface="Times New Roman" panose="02020603050405020304" pitchFamily="18" charset="0"/>
                      </a:endParaRPr>
                    </a:p>
                  </a:txBody>
                  <a:tcPr marL="44450" marR="44450" marT="0" marB="0"/>
                </a:tc>
                <a:tc>
                  <a:txBody>
                    <a:bodyPr/>
                    <a:lstStyle/>
                    <a:p>
                      <a:pPr algn="ctr">
                        <a:spcAft>
                          <a:spcPts val="0"/>
                        </a:spcAft>
                      </a:pPr>
                      <a:r>
                        <a:rPr lang="fr-FR" sz="1400">
                          <a:effectLst/>
                          <a:latin typeface="+mj-lt"/>
                        </a:rPr>
                        <a:t>2</a:t>
                      </a:r>
                      <a:endParaRPr lang="de-DE" sz="1400">
                        <a:effectLst/>
                        <a:latin typeface="+mj-lt"/>
                        <a:ea typeface="Times New Roman" panose="02020603050405020304" pitchFamily="18" charset="0"/>
                      </a:endParaRPr>
                    </a:p>
                  </a:txBody>
                  <a:tcPr marL="44450" marR="44450" marT="0" marB="0"/>
                </a:tc>
                <a:tc>
                  <a:txBody>
                    <a:bodyPr/>
                    <a:lstStyle/>
                    <a:p>
                      <a:pPr>
                        <a:spcAft>
                          <a:spcPts val="0"/>
                        </a:spcAft>
                      </a:pPr>
                      <a:r>
                        <a:rPr lang="fr-FR" sz="1400" dirty="0" err="1">
                          <a:effectLst/>
                          <a:latin typeface="+mj-lt"/>
                        </a:rPr>
                        <a:t>Französisch</a:t>
                      </a:r>
                      <a:endParaRPr lang="de-DE" sz="1400" dirty="0">
                        <a:effectLst/>
                        <a:latin typeface="+mj-lt"/>
                        <a:ea typeface="Times New Roman" panose="02020603050405020304" pitchFamily="18" charset="0"/>
                      </a:endParaRPr>
                    </a:p>
                  </a:txBody>
                  <a:tcPr marL="44450" marR="44450" marT="0" marB="0"/>
                </a:tc>
                <a:tc>
                  <a:txBody>
                    <a:bodyPr/>
                    <a:lstStyle/>
                    <a:p>
                      <a:pPr>
                        <a:spcAft>
                          <a:spcPts val="0"/>
                        </a:spcAft>
                      </a:pPr>
                      <a:r>
                        <a:rPr lang="fr-FR" sz="1400" dirty="0" err="1">
                          <a:effectLst/>
                          <a:latin typeface="+mj-lt"/>
                        </a:rPr>
                        <a:t>Politik</a:t>
                      </a:r>
                      <a:endParaRPr lang="de-DE" sz="14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0003"/>
                  </a:ext>
                </a:extLst>
              </a:tr>
              <a:tr h="526093">
                <a:tc>
                  <a:txBody>
                    <a:bodyPr/>
                    <a:lstStyle/>
                    <a:p>
                      <a:pPr>
                        <a:spcAft>
                          <a:spcPts val="0"/>
                        </a:spcAft>
                      </a:pPr>
                      <a:r>
                        <a:rPr lang="fr-FR" sz="1400" dirty="0" err="1">
                          <a:effectLst/>
                          <a:latin typeface="+mj-lt"/>
                          <a:cs typeface="Times New Roman" panose="02020603050405020304" pitchFamily="18" charset="0"/>
                        </a:rPr>
                        <a:t>Frankreich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fr-FR" sz="1400" dirty="0">
                          <a:effectLst/>
                          <a:latin typeface="+mj-lt"/>
                          <a:cs typeface="Times New Roman" panose="02020603050405020304" pitchFamily="18" charset="0"/>
                        </a:rPr>
                        <a:t>Université de NICE, Institut du Droit de la Paix et du </a:t>
                      </a:r>
                      <a:r>
                        <a:rPr lang="fr-FR" sz="1400" dirty="0" smtClean="0">
                          <a:effectLst/>
                          <a:latin typeface="+mj-lt"/>
                          <a:cs typeface="Times New Roman" panose="02020603050405020304" pitchFamily="18" charset="0"/>
                        </a:rPr>
                        <a:t>Développement</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fr-FR"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fr-FR" sz="1400" dirty="0" err="1">
                          <a:effectLst/>
                          <a:latin typeface="+mj-lt"/>
                          <a:cs typeface="Times New Roman" panose="02020603050405020304" pitchFamily="18" charset="0"/>
                        </a:rPr>
                        <a:t>Französisch</a:t>
                      </a:r>
                      <a:r>
                        <a:rPr lang="fr-FR" sz="1400" dirty="0">
                          <a:effectLst/>
                          <a:latin typeface="+mj-lt"/>
                          <a:cs typeface="Times New Roman" panose="02020603050405020304" pitchFamily="18" charset="0"/>
                        </a:rPr>
                        <a:t> </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Jura, Politik</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4"/>
                  </a:ext>
                </a:extLst>
              </a:tr>
              <a:tr h="540913">
                <a:tc>
                  <a:txBody>
                    <a:bodyPr/>
                    <a:lstStyle/>
                    <a:p>
                      <a:pPr>
                        <a:spcAft>
                          <a:spcPts val="0"/>
                        </a:spcAft>
                      </a:pPr>
                      <a:r>
                        <a:rPr lang="de-DE" sz="1400">
                          <a:effectLst/>
                          <a:latin typeface="+mj-lt"/>
                          <a:cs typeface="Times New Roman" panose="02020603050405020304" pitchFamily="18" charset="0"/>
                        </a:rPr>
                        <a:t>Frankreich</a:t>
                      </a:r>
                      <a:endParaRPr lang="de-DE" sz="140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Institut </a:t>
                      </a:r>
                      <a:r>
                        <a:rPr lang="de-DE" sz="1400" dirty="0" err="1">
                          <a:effectLst/>
                          <a:latin typeface="+mj-lt"/>
                          <a:cs typeface="Times New Roman" panose="02020603050405020304" pitchFamily="18" charset="0"/>
                        </a:rPr>
                        <a:t>d’Etudes</a:t>
                      </a:r>
                      <a:r>
                        <a:rPr lang="de-DE" sz="1400" dirty="0">
                          <a:effectLst/>
                          <a:latin typeface="+mj-lt"/>
                          <a:cs typeface="Times New Roman" panose="02020603050405020304" pitchFamily="18" charset="0"/>
                        </a:rPr>
                        <a:t> </a:t>
                      </a:r>
                      <a:r>
                        <a:rPr lang="de-DE" sz="1400" dirty="0" err="1">
                          <a:effectLst/>
                          <a:latin typeface="+mj-lt"/>
                          <a:cs typeface="Times New Roman" panose="02020603050405020304" pitchFamily="18" charset="0"/>
                        </a:rPr>
                        <a:t>Politiques</a:t>
                      </a:r>
                      <a:r>
                        <a:rPr lang="de-DE" sz="1400" dirty="0">
                          <a:effectLst/>
                          <a:latin typeface="+mj-lt"/>
                          <a:cs typeface="Times New Roman" panose="02020603050405020304" pitchFamily="18" charset="0"/>
                        </a:rPr>
                        <a:t>, RENNES</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1</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a:effectLst/>
                          <a:latin typeface="+mj-lt"/>
                          <a:cs typeface="Times New Roman" panose="02020603050405020304" pitchFamily="18" charset="0"/>
                        </a:rPr>
                        <a:t>Französisch</a:t>
                      </a:r>
                      <a:endParaRPr lang="de-DE" sz="140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smtClean="0">
                          <a:effectLst/>
                          <a:latin typeface="+mj-lt"/>
                          <a:cs typeface="Times New Roman" panose="02020603050405020304" pitchFamily="18" charset="0"/>
                        </a:rPr>
                        <a:t>Politik, </a:t>
                      </a:r>
                      <a:r>
                        <a:rPr lang="de-DE" sz="1400" kern="1200" dirty="0" smtClean="0">
                          <a:solidFill>
                            <a:schemeClr val="dk1"/>
                          </a:solidFill>
                          <a:effectLst/>
                          <a:latin typeface="+mj-lt"/>
                          <a:ea typeface="+mn-ea"/>
                          <a:cs typeface="Times New Roman" panose="02020603050405020304" pitchFamily="18" charset="0"/>
                        </a:rPr>
                        <a:t>– allerdings wenig int. Politik, etwas Wirtschaft und Jura</a:t>
                      </a:r>
                    </a:p>
                  </a:txBody>
                  <a:tcPr marL="14422" marR="14422" marT="0" marB="0"/>
                </a:tc>
                <a:extLst>
                  <a:ext uri="{0D108BD9-81ED-4DB2-BD59-A6C34878D82A}">
                    <a16:rowId xmlns:a16="http://schemas.microsoft.com/office/drawing/2014/main" val="10005"/>
                  </a:ext>
                </a:extLst>
              </a:tr>
              <a:tr h="347729">
                <a:tc>
                  <a:txBody>
                    <a:bodyPr/>
                    <a:lstStyle/>
                    <a:p>
                      <a:pPr>
                        <a:spcAft>
                          <a:spcPts val="0"/>
                        </a:spcAft>
                      </a:pPr>
                      <a:r>
                        <a:rPr lang="de-DE" sz="1400" dirty="0">
                          <a:effectLst/>
                          <a:latin typeface="+mj-lt"/>
                          <a:cs typeface="Times New Roman" panose="02020603050405020304" pitchFamily="18" charset="0"/>
                        </a:rPr>
                        <a:t>Frankreich</a:t>
                      </a:r>
                    </a:p>
                    <a:p>
                      <a:pPr>
                        <a:spcAft>
                          <a:spcPts val="0"/>
                        </a:spcAft>
                      </a:pPr>
                      <a:r>
                        <a:rPr lang="de-DE" sz="1400" dirty="0">
                          <a:effectLst/>
                          <a:latin typeface="+mj-lt"/>
                          <a:cs typeface="Times New Roman" panose="02020603050405020304" pitchFamily="18" charset="0"/>
                        </a:rPr>
                        <a:t> </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err="1">
                          <a:effectLst/>
                          <a:latin typeface="+mj-lt"/>
                          <a:cs typeface="Times New Roman" panose="02020603050405020304" pitchFamily="18" charset="0"/>
                        </a:rPr>
                        <a:t>Université</a:t>
                      </a:r>
                      <a:r>
                        <a:rPr lang="de-DE" sz="1400" dirty="0">
                          <a:effectLst/>
                          <a:latin typeface="+mj-lt"/>
                          <a:cs typeface="Times New Roman" panose="02020603050405020304" pitchFamily="18" charset="0"/>
                        </a:rPr>
                        <a:t> de La </a:t>
                      </a:r>
                      <a:r>
                        <a:rPr lang="de-DE" sz="1400" dirty="0" smtClean="0">
                          <a:effectLst/>
                          <a:latin typeface="+mj-lt"/>
                          <a:cs typeface="Times New Roman" panose="02020603050405020304" pitchFamily="18" charset="0"/>
                        </a:rPr>
                        <a:t>RÉUNION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Französisch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mn-ea"/>
                          <a:cs typeface="Times New Roman" panose="02020603050405020304" pitchFamily="18" charset="0"/>
                        </a:rPr>
                        <a:t>Wirtschaft</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6"/>
                  </a:ext>
                </a:extLst>
              </a:tr>
              <a:tr h="487680">
                <a:tc>
                  <a:txBody>
                    <a:bodyPr/>
                    <a:lstStyle/>
                    <a:p>
                      <a:pPr>
                        <a:spcAft>
                          <a:spcPts val="0"/>
                        </a:spcAft>
                      </a:pPr>
                      <a:r>
                        <a:rPr lang="fr-FR" sz="1400" dirty="0" err="1" smtClean="0">
                          <a:effectLst/>
                          <a:latin typeface="+mj-lt"/>
                          <a:cs typeface="Times New Roman" panose="02020603050405020304" pitchFamily="18" charset="0"/>
                        </a:rPr>
                        <a:t>Großbritannien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fr-FR" sz="1400" dirty="0">
                          <a:effectLst/>
                          <a:latin typeface="+mj-lt"/>
                          <a:cs typeface="Times New Roman" panose="02020603050405020304" pitchFamily="18" charset="0"/>
                        </a:rPr>
                        <a:t>De Montfort </a:t>
                      </a:r>
                      <a:r>
                        <a:rPr lang="fr-FR" sz="1400" dirty="0" err="1">
                          <a:effectLst/>
                          <a:latin typeface="+mj-lt"/>
                          <a:cs typeface="Times New Roman" panose="02020603050405020304" pitchFamily="18" charset="0"/>
                        </a:rPr>
                        <a:t>University</a:t>
                      </a:r>
                      <a:r>
                        <a:rPr lang="fr-FR" sz="1400" dirty="0">
                          <a:effectLst/>
                          <a:latin typeface="+mj-lt"/>
                          <a:cs typeface="Times New Roman" panose="02020603050405020304" pitchFamily="18" charset="0"/>
                        </a:rPr>
                        <a:t> LEICESTER</a:t>
                      </a:r>
                      <a:endParaRPr lang="de-DE" sz="1400" dirty="0">
                        <a:effectLst/>
                        <a:latin typeface="+mj-lt"/>
                        <a:cs typeface="Times New Roman" panose="02020603050405020304" pitchFamily="18" charset="0"/>
                      </a:endParaRPr>
                    </a:p>
                    <a:p>
                      <a:pPr>
                        <a:spcAft>
                          <a:spcPts val="0"/>
                        </a:spcAft>
                      </a:pPr>
                      <a:r>
                        <a:rPr lang="de-DE" sz="1400" dirty="0">
                          <a:effectLst/>
                          <a:latin typeface="+mj-lt"/>
                          <a:cs typeface="Times New Roman" panose="02020603050405020304" pitchFamily="18" charset="0"/>
                        </a:rPr>
                        <a:t> </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fr-FR" sz="1400" dirty="0">
                          <a:effectLst/>
                          <a:latin typeface="+mj-lt"/>
                          <a:cs typeface="Times New Roman" panose="02020603050405020304" pitchFamily="18" charset="0"/>
                        </a:rPr>
                        <a:t>3</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Politik, Internationale </a:t>
                      </a:r>
                      <a:r>
                        <a:rPr lang="de-DE" sz="1400" dirty="0" smtClean="0">
                          <a:effectLst/>
                          <a:latin typeface="+mj-lt"/>
                          <a:cs typeface="Times New Roman" panose="02020603050405020304" pitchFamily="18" charset="0"/>
                        </a:rPr>
                        <a:t>Beziehungen,</a:t>
                      </a:r>
                      <a:r>
                        <a:rPr lang="de-DE" sz="1400" baseline="0" dirty="0" smtClean="0">
                          <a:effectLst/>
                          <a:latin typeface="+mj-lt"/>
                          <a:cs typeface="Times New Roman" panose="02020603050405020304" pitchFamily="18" charset="0"/>
                        </a:rPr>
                        <a:t> evtl. auch Wirtschaft und Jura</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7"/>
                  </a:ext>
                </a:extLst>
              </a:tr>
              <a:tr h="528034">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Großbritannien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The </a:t>
                      </a:r>
                      <a:r>
                        <a:rPr lang="de-DE" sz="1400" dirty="0" err="1" smtClean="0">
                          <a:effectLst/>
                          <a:latin typeface="+mj-lt"/>
                          <a:ea typeface="Times New Roman" panose="02020603050405020304" pitchFamily="18" charset="0"/>
                          <a:cs typeface="Times New Roman" panose="02020603050405020304" pitchFamily="18" charset="0"/>
                        </a:rPr>
                        <a:t>Queen‘s</a:t>
                      </a:r>
                      <a:r>
                        <a:rPr lang="de-DE" sz="1400" dirty="0" smtClean="0">
                          <a:effectLst/>
                          <a:latin typeface="+mj-lt"/>
                          <a:ea typeface="Times New Roman" panose="02020603050405020304" pitchFamily="18" charset="0"/>
                          <a:cs typeface="Times New Roman" panose="02020603050405020304" pitchFamily="18" charset="0"/>
                        </a:rPr>
                        <a:t> University BELFAST, School </a:t>
                      </a:r>
                      <a:r>
                        <a:rPr lang="de-DE" sz="1400" dirty="0" err="1" smtClean="0">
                          <a:effectLst/>
                          <a:latin typeface="+mj-lt"/>
                          <a:ea typeface="Times New Roman" panose="02020603050405020304" pitchFamily="18" charset="0"/>
                          <a:cs typeface="Times New Roman" panose="02020603050405020304" pitchFamily="18" charset="0"/>
                        </a:rPr>
                        <a:t>of</a:t>
                      </a:r>
                      <a:r>
                        <a:rPr lang="de-DE" sz="1400" dirty="0" smtClean="0">
                          <a:effectLst/>
                          <a:latin typeface="+mj-lt"/>
                          <a:ea typeface="Times New Roman" panose="02020603050405020304" pitchFamily="18" charset="0"/>
                          <a:cs typeface="Times New Roman" panose="02020603050405020304" pitchFamily="18" charset="0"/>
                        </a:rPr>
                        <a:t> Politics, International Studies </a:t>
                      </a:r>
                      <a:r>
                        <a:rPr lang="de-DE" sz="1400" dirty="0" err="1" smtClean="0">
                          <a:effectLst/>
                          <a:latin typeface="+mj-lt"/>
                          <a:ea typeface="Times New Roman" panose="02020603050405020304" pitchFamily="18" charset="0"/>
                          <a:cs typeface="Times New Roman" panose="02020603050405020304" pitchFamily="18" charset="0"/>
                        </a:rPr>
                        <a:t>and</a:t>
                      </a:r>
                      <a:r>
                        <a:rPr lang="de-DE" sz="1400" dirty="0" smtClean="0">
                          <a:effectLst/>
                          <a:latin typeface="+mj-lt"/>
                          <a:ea typeface="Times New Roman" panose="02020603050405020304" pitchFamily="18" charset="0"/>
                          <a:cs typeface="Times New Roman" panose="02020603050405020304" pitchFamily="18" charset="0"/>
                        </a:rPr>
                        <a:t> </a:t>
                      </a:r>
                      <a:r>
                        <a:rPr lang="de-DE" sz="1400" dirty="0" err="1" smtClean="0">
                          <a:effectLst/>
                          <a:latin typeface="+mj-lt"/>
                          <a:ea typeface="Times New Roman" panose="02020603050405020304" pitchFamily="18" charset="0"/>
                          <a:cs typeface="Times New Roman" panose="02020603050405020304" pitchFamily="18" charset="0"/>
                        </a:rPr>
                        <a:t>Philosophy</a:t>
                      </a:r>
                      <a:r>
                        <a:rPr lang="de-DE" sz="1400" dirty="0" smtClean="0">
                          <a:effectLst/>
                          <a:latin typeface="+mj-lt"/>
                          <a:ea typeface="Times New Roman" panose="02020603050405020304" pitchFamily="18" charset="0"/>
                          <a:cs typeface="Times New Roman" panose="02020603050405020304" pitchFamily="18" charset="0"/>
                        </a:rPr>
                        <a:t> (PISP)</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smtClean="0">
                          <a:effectLst/>
                          <a:latin typeface="+mj-lt"/>
                          <a:ea typeface="Times New Roman" panose="02020603050405020304" pitchFamily="18" charset="0"/>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Politik, Internationale</a:t>
                      </a:r>
                      <a:r>
                        <a:rPr lang="de-DE" sz="1400" baseline="0" dirty="0" smtClean="0">
                          <a:effectLst/>
                          <a:latin typeface="+mj-lt"/>
                          <a:ea typeface="Times New Roman" panose="02020603050405020304" pitchFamily="18" charset="0"/>
                          <a:cs typeface="Times New Roman" panose="02020603050405020304" pitchFamily="18" charset="0"/>
                        </a:rPr>
                        <a:t> Beziehungen, ggf. auch Jura</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4235697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Unsere Partneruniversitäten: Erasmus-Partner</a:t>
            </a:r>
            <a:endParaRPr lang="de-DE" dirty="0"/>
          </a:p>
        </p:txBody>
      </p:sp>
      <p:graphicFrame>
        <p:nvGraphicFramePr>
          <p:cNvPr id="5" name="Tabelle 4"/>
          <p:cNvGraphicFramePr>
            <a:graphicFrameLocks noGrp="1"/>
          </p:cNvGraphicFramePr>
          <p:nvPr>
            <p:extLst/>
          </p:nvPr>
        </p:nvGraphicFramePr>
        <p:xfrm>
          <a:off x="874713" y="840258"/>
          <a:ext cx="10580686" cy="5238570"/>
        </p:xfrm>
        <a:graphic>
          <a:graphicData uri="http://schemas.openxmlformats.org/drawingml/2006/table">
            <a:tbl>
              <a:tblPr>
                <a:tableStyleId>{5C22544A-7EE6-4342-B048-85BDC9FD1C3A}</a:tableStyleId>
              </a:tblPr>
              <a:tblGrid>
                <a:gridCol w="1430605">
                  <a:extLst>
                    <a:ext uri="{9D8B030D-6E8A-4147-A177-3AD203B41FA5}">
                      <a16:colId xmlns:a16="http://schemas.microsoft.com/office/drawing/2014/main" val="20000"/>
                    </a:ext>
                  </a:extLst>
                </a:gridCol>
                <a:gridCol w="3129568">
                  <a:extLst>
                    <a:ext uri="{9D8B030D-6E8A-4147-A177-3AD203B41FA5}">
                      <a16:colId xmlns:a16="http://schemas.microsoft.com/office/drawing/2014/main" val="20001"/>
                    </a:ext>
                  </a:extLst>
                </a:gridCol>
                <a:gridCol w="1094704">
                  <a:extLst>
                    <a:ext uri="{9D8B030D-6E8A-4147-A177-3AD203B41FA5}">
                      <a16:colId xmlns:a16="http://schemas.microsoft.com/office/drawing/2014/main" val="20002"/>
                    </a:ext>
                  </a:extLst>
                </a:gridCol>
                <a:gridCol w="1764405">
                  <a:extLst>
                    <a:ext uri="{9D8B030D-6E8A-4147-A177-3AD203B41FA5}">
                      <a16:colId xmlns:a16="http://schemas.microsoft.com/office/drawing/2014/main" val="20003"/>
                    </a:ext>
                  </a:extLst>
                </a:gridCol>
                <a:gridCol w="3161404">
                  <a:extLst>
                    <a:ext uri="{9D8B030D-6E8A-4147-A177-3AD203B41FA5}">
                      <a16:colId xmlns:a16="http://schemas.microsoft.com/office/drawing/2014/main" val="20004"/>
                    </a:ext>
                  </a:extLst>
                </a:gridCol>
              </a:tblGrid>
              <a:tr h="716673">
                <a:tc>
                  <a:txBody>
                    <a:bodyPr/>
                    <a:lstStyle/>
                    <a:p>
                      <a:pPr algn="l">
                        <a:spcAft>
                          <a:spcPts val="0"/>
                        </a:spcAft>
                      </a:pPr>
                      <a:r>
                        <a:rPr lang="de-DE" sz="1600" b="1" dirty="0">
                          <a:effectLst/>
                          <a:latin typeface="+mj-lt"/>
                        </a:rPr>
                        <a:t>Land</a:t>
                      </a:r>
                    </a:p>
                    <a:p>
                      <a:pPr algn="l">
                        <a:spcAft>
                          <a:spcPts val="0"/>
                        </a:spcAft>
                      </a:pPr>
                      <a:r>
                        <a:rPr lang="de-DE" sz="1600" b="1" dirty="0">
                          <a:effectLst/>
                          <a:latin typeface="+mj-lt"/>
                        </a:rPr>
                        <a:t> </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Einrichtung</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Zahl der</a:t>
                      </a:r>
                    </a:p>
                    <a:p>
                      <a:pPr algn="l">
                        <a:spcAft>
                          <a:spcPts val="0"/>
                        </a:spcAft>
                      </a:pPr>
                      <a:r>
                        <a:rPr lang="de-DE" sz="1600" b="1" dirty="0">
                          <a:effectLst/>
                          <a:latin typeface="+mj-lt"/>
                        </a:rPr>
                        <a:t>Plätze</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Unterrichts-</a:t>
                      </a:r>
                    </a:p>
                    <a:p>
                      <a:pPr algn="l">
                        <a:spcAft>
                          <a:spcPts val="0"/>
                        </a:spcAft>
                      </a:pPr>
                      <a:r>
                        <a:rPr lang="de-DE" sz="1600" b="1" dirty="0" err="1">
                          <a:effectLst/>
                          <a:latin typeface="+mj-lt"/>
                        </a:rPr>
                        <a:t>sprache</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Schwerpunkt</a:t>
                      </a:r>
                      <a:endParaRPr lang="de-DE" sz="1600" b="1"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477931">
                <a:tc>
                  <a:txBody>
                    <a:bodyPr/>
                    <a:lstStyle/>
                    <a:p>
                      <a:pPr>
                        <a:spcAft>
                          <a:spcPts val="0"/>
                        </a:spcAft>
                      </a:pPr>
                      <a:r>
                        <a:rPr lang="de-DE" sz="1400" dirty="0">
                          <a:effectLst/>
                          <a:latin typeface="+mj-lt"/>
                          <a:cs typeface="Times New Roman" panose="02020603050405020304" pitchFamily="18" charset="0"/>
                        </a:rPr>
                        <a:t>Italien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it-IT" sz="1400" dirty="0" err="1">
                          <a:effectLst/>
                          <a:latin typeface="+mj-lt"/>
                          <a:cs typeface="Times New Roman" panose="02020603050405020304" pitchFamily="18" charset="0"/>
                        </a:rPr>
                        <a:t>Universitá</a:t>
                      </a:r>
                      <a:r>
                        <a:rPr lang="it-IT" sz="1400" dirty="0">
                          <a:effectLst/>
                          <a:latin typeface="+mj-lt"/>
                          <a:cs typeface="Times New Roman" panose="02020603050405020304" pitchFamily="18" charset="0"/>
                        </a:rPr>
                        <a:t> degli Studi di MILANO</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it-IT" sz="1400">
                          <a:effectLst/>
                          <a:latin typeface="+mj-lt"/>
                          <a:cs typeface="Times New Roman" panose="02020603050405020304" pitchFamily="18" charset="0"/>
                        </a:rPr>
                        <a:t>2</a:t>
                      </a:r>
                      <a:endParaRPr lang="de-DE" sz="140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it-IT" sz="1400" dirty="0" err="1">
                          <a:effectLst/>
                          <a:latin typeface="+mj-lt"/>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it-IT" sz="1400" dirty="0" err="1">
                          <a:effectLst/>
                          <a:latin typeface="+mj-lt"/>
                          <a:cs typeface="Times New Roman" panose="02020603050405020304" pitchFamily="18" charset="0"/>
                        </a:rPr>
                        <a:t>Internationale</a:t>
                      </a:r>
                      <a:r>
                        <a:rPr lang="it-IT" sz="1400" dirty="0">
                          <a:effectLst/>
                          <a:latin typeface="+mj-lt"/>
                          <a:cs typeface="Times New Roman" panose="02020603050405020304" pitchFamily="18" charset="0"/>
                        </a:rPr>
                        <a:t> </a:t>
                      </a:r>
                      <a:r>
                        <a:rPr lang="it-IT" sz="1400" dirty="0" err="1" smtClean="0">
                          <a:effectLst/>
                          <a:latin typeface="+mj-lt"/>
                          <a:cs typeface="Times New Roman" panose="02020603050405020304" pitchFamily="18" charset="0"/>
                        </a:rPr>
                        <a:t>Beziehungen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1"/>
                  </a:ext>
                </a:extLst>
              </a:tr>
              <a:tr h="515155">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Italien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dirty="0" err="1" smtClean="0">
                          <a:effectLst/>
                          <a:latin typeface="+mj-lt"/>
                          <a:cs typeface="Times New Roman" panose="02020603050405020304" pitchFamily="18" charset="0"/>
                        </a:rPr>
                        <a:t>Universitá</a:t>
                      </a:r>
                      <a:r>
                        <a:rPr lang="it-IT" sz="1400" dirty="0" smtClean="0">
                          <a:effectLst/>
                          <a:latin typeface="+mj-lt"/>
                          <a:cs typeface="Times New Roman" panose="02020603050405020304" pitchFamily="18" charset="0"/>
                        </a:rPr>
                        <a:t> degli Studi di TRENTO</a:t>
                      </a:r>
                      <a:endParaRPr lang="de-DE" sz="1400" dirty="0" smtClean="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smtClean="0">
                          <a:effectLst/>
                          <a:latin typeface="+mj-lt"/>
                          <a:ea typeface="Times New Roman" panose="02020603050405020304" pitchFamily="18" charset="0"/>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Internationale Beziehungen</a:t>
                      </a:r>
                      <a:r>
                        <a:rPr lang="de-DE" sz="1400" baseline="0" dirty="0" smtClean="0">
                          <a:effectLst/>
                          <a:latin typeface="+mj-lt"/>
                          <a:ea typeface="Times New Roman" panose="02020603050405020304" pitchFamily="18" charset="0"/>
                          <a:cs typeface="Times New Roman" panose="02020603050405020304" pitchFamily="18" charset="0"/>
                        </a:rPr>
                        <a:t/>
                      </a:r>
                      <a:br>
                        <a:rPr lang="de-DE" sz="1400" baseline="0" dirty="0" smtClean="0">
                          <a:effectLst/>
                          <a:latin typeface="+mj-lt"/>
                          <a:ea typeface="Times New Roman" panose="02020603050405020304" pitchFamily="18" charset="0"/>
                          <a:cs typeface="Times New Roman" panose="02020603050405020304" pitchFamily="18" charset="0"/>
                        </a:rPr>
                      </a:br>
                      <a:r>
                        <a:rPr lang="de-DE" sz="1400" baseline="0" dirty="0" smtClean="0">
                          <a:solidFill>
                            <a:srgbClr val="FF0000"/>
                          </a:solidFill>
                          <a:effectLst/>
                          <a:latin typeface="+mj-lt"/>
                          <a:ea typeface="Times New Roman" panose="02020603050405020304" pitchFamily="18" charset="0"/>
                          <a:cs typeface="Times New Roman" panose="02020603050405020304" pitchFamily="18" charset="0"/>
                        </a:rPr>
                        <a:t>(nur für MA-Studierende)</a:t>
                      </a:r>
                      <a:endParaRPr lang="de-DE" sz="1400" dirty="0">
                        <a:solidFill>
                          <a:srgbClr val="FF0000"/>
                        </a:solidFill>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2"/>
                  </a:ext>
                </a:extLst>
              </a:tr>
              <a:tr h="489397">
                <a:tc>
                  <a:txBody>
                    <a:bodyPr/>
                    <a:lstStyle/>
                    <a:p>
                      <a:pPr>
                        <a:spcAft>
                          <a:spcPts val="0"/>
                        </a:spcAft>
                      </a:pPr>
                      <a:r>
                        <a:rPr lang="de-DE" sz="1400" dirty="0">
                          <a:effectLst/>
                          <a:latin typeface="+mj-lt"/>
                          <a:cs typeface="Times New Roman" panose="02020603050405020304" pitchFamily="18" charset="0"/>
                        </a:rPr>
                        <a:t>Polen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en-US" sz="1400" dirty="0">
                          <a:effectLst/>
                          <a:latin typeface="+mj-lt"/>
                          <a:cs typeface="Times New Roman" panose="02020603050405020304" pitchFamily="18" charset="0"/>
                        </a:rPr>
                        <a:t>The POZNAN University of </a:t>
                      </a:r>
                      <a:r>
                        <a:rPr lang="en-US" sz="1400" dirty="0" smtClean="0">
                          <a:effectLst/>
                          <a:latin typeface="+mj-lt"/>
                          <a:cs typeface="Times New Roman" panose="02020603050405020304" pitchFamily="18" charset="0"/>
                        </a:rPr>
                        <a:t>Economics and Business</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a:effectLst/>
                          <a:latin typeface="+mj-lt"/>
                          <a:cs typeface="Times New Roman" panose="02020603050405020304" pitchFamily="18" charset="0"/>
                        </a:rPr>
                        <a:t>Englisch</a:t>
                      </a:r>
                      <a:endParaRPr lang="de-DE" sz="140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Wirtschaft</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3"/>
                  </a:ext>
                </a:extLst>
              </a:tr>
              <a:tr h="528033">
                <a:tc>
                  <a:txBody>
                    <a:bodyPr/>
                    <a:lstStyle/>
                    <a:p>
                      <a:pPr>
                        <a:spcAft>
                          <a:spcPts val="0"/>
                        </a:spcAft>
                      </a:pPr>
                      <a:r>
                        <a:rPr lang="de-DE" sz="1400" dirty="0">
                          <a:effectLst/>
                          <a:latin typeface="+mj-lt"/>
                          <a:cs typeface="Times New Roman" panose="02020603050405020304" pitchFamily="18" charset="0"/>
                        </a:rPr>
                        <a:t>Schweden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en-GB" sz="1400" dirty="0">
                          <a:effectLst/>
                          <a:latin typeface="+mj-lt"/>
                          <a:cs typeface="Times New Roman" panose="02020603050405020304" pitchFamily="18" charset="0"/>
                        </a:rPr>
                        <a:t>LUNDS </a:t>
                      </a:r>
                      <a:r>
                        <a:rPr lang="en-GB" sz="1400" dirty="0" err="1">
                          <a:effectLst/>
                          <a:latin typeface="+mj-lt"/>
                          <a:cs typeface="Times New Roman" panose="02020603050405020304" pitchFamily="18" charset="0"/>
                        </a:rPr>
                        <a:t>Universitet</a:t>
                      </a:r>
                      <a:r>
                        <a:rPr lang="en-GB" sz="1400" dirty="0">
                          <a:effectLst/>
                          <a:latin typeface="+mj-lt"/>
                          <a:cs typeface="Times New Roman" panose="02020603050405020304" pitchFamily="18" charset="0"/>
                        </a:rPr>
                        <a:t>, Department of Political </a:t>
                      </a:r>
                      <a:r>
                        <a:rPr lang="en-GB" sz="1400" dirty="0" smtClean="0">
                          <a:effectLst/>
                          <a:latin typeface="+mj-lt"/>
                          <a:cs typeface="Times New Roman" panose="02020603050405020304" pitchFamily="18" charset="0"/>
                        </a:rPr>
                        <a:t>Science</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ea typeface="+mn-ea"/>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Englisch </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cs typeface="Times New Roman" panose="02020603050405020304" pitchFamily="18" charset="0"/>
                        </a:rPr>
                        <a:t>Politik (Voraussetzung:</a:t>
                      </a:r>
                      <a:r>
                        <a:rPr lang="de-DE" sz="1400" baseline="0" dirty="0" smtClean="0">
                          <a:effectLst/>
                          <a:latin typeface="+mj-lt"/>
                          <a:cs typeface="Times New Roman" panose="02020603050405020304" pitchFamily="18" charset="0"/>
                        </a:rPr>
                        <a:t> 30 ECTS im Bereich Politik an der TUD, </a:t>
                      </a:r>
                      <a:r>
                        <a:rPr lang="de-DE" sz="1400" baseline="0" dirty="0" smtClean="0">
                          <a:solidFill>
                            <a:srgbClr val="FF0000"/>
                          </a:solidFill>
                          <a:effectLst/>
                          <a:latin typeface="+mj-lt"/>
                          <a:cs typeface="Times New Roman" panose="02020603050405020304" pitchFamily="18" charset="0"/>
                        </a:rPr>
                        <a:t>d.h. geeignet für MA-Studierende mit Schwerpunkt IP</a:t>
                      </a:r>
                      <a:r>
                        <a:rPr lang="de-DE" sz="1400" baseline="0" dirty="0" smtClean="0">
                          <a:solidFill>
                            <a:srgbClr val="00305E"/>
                          </a:solidFill>
                          <a:effectLst/>
                          <a:latin typeface="+mj-lt"/>
                          <a:cs typeface="Times New Roman" panose="02020603050405020304" pitchFamily="18" charset="0"/>
                        </a:rPr>
                        <a:t>)</a:t>
                      </a:r>
                      <a:endParaRPr lang="de-DE" sz="1400" dirty="0">
                        <a:solidFill>
                          <a:srgbClr val="00305E"/>
                        </a:solidFill>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4"/>
                  </a:ext>
                </a:extLst>
              </a:tr>
              <a:tr h="730661">
                <a:tc>
                  <a:txBody>
                    <a:bodyPr/>
                    <a:lstStyle/>
                    <a:p>
                      <a:pPr>
                        <a:spcAft>
                          <a:spcPts val="0"/>
                        </a:spcAft>
                      </a:pPr>
                      <a:r>
                        <a:rPr lang="de-DE" sz="1400" dirty="0" smtClean="0">
                          <a:effectLst/>
                          <a:latin typeface="+mj-lt"/>
                          <a:cs typeface="Times New Roman" panose="02020603050405020304" pitchFamily="18" charset="0"/>
                        </a:rPr>
                        <a:t>Spanien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en-US" sz="1400" dirty="0">
                          <a:effectLst/>
                          <a:latin typeface="+mj-lt"/>
                          <a:cs typeface="Times New Roman" panose="02020603050405020304" pitchFamily="18" charset="0"/>
                        </a:rPr>
                        <a:t>Universidad </a:t>
                      </a:r>
                      <a:r>
                        <a:rPr lang="en-US" sz="1400" dirty="0" err="1">
                          <a:effectLst/>
                          <a:latin typeface="+mj-lt"/>
                          <a:cs typeface="Times New Roman" panose="02020603050405020304" pitchFamily="18" charset="0"/>
                        </a:rPr>
                        <a:t>Autónoma</a:t>
                      </a:r>
                      <a:r>
                        <a:rPr lang="en-US" sz="1400" dirty="0">
                          <a:effectLst/>
                          <a:latin typeface="+mj-lt"/>
                          <a:cs typeface="Times New Roman" panose="02020603050405020304" pitchFamily="18" charset="0"/>
                        </a:rPr>
                        <a:t> de MADRID, </a:t>
                      </a:r>
                      <a:r>
                        <a:rPr lang="en-US" sz="1400" dirty="0" err="1">
                          <a:effectLst/>
                          <a:latin typeface="+mj-lt"/>
                          <a:cs typeface="Times New Roman" panose="02020603050405020304" pitchFamily="18" charset="0"/>
                        </a:rPr>
                        <a:t>Doctorado</a:t>
                      </a:r>
                      <a:r>
                        <a:rPr lang="en-US" sz="1400" dirty="0">
                          <a:effectLst/>
                          <a:latin typeface="+mj-lt"/>
                          <a:cs typeface="Times New Roman" panose="02020603050405020304" pitchFamily="18" charset="0"/>
                        </a:rPr>
                        <a:t> de </a:t>
                      </a:r>
                      <a:r>
                        <a:rPr lang="en-US" sz="1400" dirty="0" err="1">
                          <a:effectLst/>
                          <a:latin typeface="+mj-lt"/>
                          <a:cs typeface="Times New Roman" panose="02020603050405020304" pitchFamily="18" charset="0"/>
                        </a:rPr>
                        <a:t>Economía</a:t>
                      </a:r>
                      <a:r>
                        <a:rPr lang="en-US" sz="1400" dirty="0">
                          <a:effectLst/>
                          <a:latin typeface="+mj-lt"/>
                          <a:cs typeface="Times New Roman" panose="02020603050405020304" pitchFamily="18" charset="0"/>
                        </a:rPr>
                        <a:t> </a:t>
                      </a:r>
                      <a:r>
                        <a:rPr lang="it-IT" sz="1400" dirty="0">
                          <a:effectLst/>
                          <a:latin typeface="+mj-lt"/>
                          <a:cs typeface="Times New Roman" panose="02020603050405020304" pitchFamily="18" charset="0"/>
                        </a:rPr>
                        <a:t>y </a:t>
                      </a:r>
                      <a:r>
                        <a:rPr lang="it-IT" sz="1400" dirty="0" err="1">
                          <a:effectLst/>
                          <a:latin typeface="+mj-lt"/>
                          <a:cs typeface="Times New Roman" panose="02020603050405020304" pitchFamily="18" charset="0"/>
                        </a:rPr>
                        <a:t>Relaciones</a:t>
                      </a:r>
                      <a:r>
                        <a:rPr lang="it-IT" sz="1400" dirty="0">
                          <a:effectLst/>
                          <a:latin typeface="+mj-lt"/>
                          <a:cs typeface="Times New Roman" panose="02020603050405020304" pitchFamily="18" charset="0"/>
                        </a:rPr>
                        <a:t> </a:t>
                      </a:r>
                      <a:r>
                        <a:rPr lang="it-IT" sz="1400" dirty="0" err="1">
                          <a:effectLst/>
                          <a:latin typeface="+mj-lt"/>
                          <a:cs typeface="Times New Roman" panose="02020603050405020304" pitchFamily="18" charset="0"/>
                        </a:rPr>
                        <a:t>Internacionales</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Spanisch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cs typeface="Times New Roman" panose="02020603050405020304" pitchFamily="18" charset="0"/>
                        </a:rPr>
                        <a:t>Wirtschaft, Internationale Beziehungen</a:t>
                      </a:r>
                      <a:endParaRPr lang="de-DE" sz="1400" dirty="0">
                        <a:effectLst/>
                        <a:latin typeface="+mj-lt"/>
                        <a:cs typeface="Times New Roman" panose="02020603050405020304" pitchFamily="18" charset="0"/>
                      </a:endParaRPr>
                    </a:p>
                  </a:txBody>
                  <a:tcPr marL="14422" marR="14422" marT="0" marB="0"/>
                </a:tc>
                <a:extLst>
                  <a:ext uri="{0D108BD9-81ED-4DB2-BD59-A6C34878D82A}">
                    <a16:rowId xmlns:a16="http://schemas.microsoft.com/office/drawing/2014/main" val="10005"/>
                  </a:ext>
                </a:extLst>
              </a:tr>
              <a:tr h="412124">
                <a:tc>
                  <a:txBody>
                    <a:bodyPr/>
                    <a:lstStyle/>
                    <a:p>
                      <a:pPr>
                        <a:spcAft>
                          <a:spcPts val="0"/>
                        </a:spcAft>
                      </a:pPr>
                      <a:r>
                        <a:rPr lang="de-DE" sz="1400" dirty="0">
                          <a:effectLst/>
                          <a:latin typeface="+mj-lt"/>
                          <a:cs typeface="Times New Roman" panose="02020603050405020304" pitchFamily="18" charset="0"/>
                        </a:rPr>
                        <a:t>Tschechien</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Karls-Universität PRAG</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Internationale </a:t>
                      </a:r>
                      <a:r>
                        <a:rPr lang="de-DE" sz="1400" dirty="0" smtClean="0">
                          <a:effectLst/>
                          <a:latin typeface="+mj-lt"/>
                          <a:cs typeface="Times New Roman" panose="02020603050405020304" pitchFamily="18" charset="0"/>
                        </a:rPr>
                        <a:t>Politik</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6"/>
                  </a:ext>
                </a:extLst>
              </a:tr>
              <a:tr h="528034">
                <a:tc>
                  <a:txBody>
                    <a:bodyPr/>
                    <a:lstStyle/>
                    <a:p>
                      <a:pPr>
                        <a:spcAft>
                          <a:spcPts val="0"/>
                        </a:spcAft>
                      </a:pPr>
                      <a:r>
                        <a:rPr lang="de-DE" sz="1400" dirty="0">
                          <a:effectLst/>
                          <a:latin typeface="+mj-lt"/>
                          <a:cs typeface="Times New Roman" panose="02020603050405020304" pitchFamily="18" charset="0"/>
                        </a:rPr>
                        <a:t>Türkei </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en-GB" sz="1400" dirty="0">
                          <a:effectLst/>
                          <a:latin typeface="+mj-lt"/>
                          <a:cs typeface="Times New Roman" panose="02020603050405020304" pitchFamily="18" charset="0"/>
                        </a:rPr>
                        <a:t>ANKARA University, Faculty of Political Science</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smtClean="0">
                          <a:effectLst/>
                          <a:latin typeface="+mj-lt"/>
                          <a:ea typeface="+mn-ea"/>
                          <a:cs typeface="Times New Roman" panose="02020603050405020304" pitchFamily="18" charset="0"/>
                        </a:rPr>
                        <a:t>Politik, Wirtschaft, etwas Jura</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extLst>
                  <a:ext uri="{0D108BD9-81ED-4DB2-BD59-A6C34878D82A}">
                    <a16:rowId xmlns:a16="http://schemas.microsoft.com/office/drawing/2014/main" val="10007"/>
                  </a:ext>
                </a:extLst>
              </a:tr>
              <a:tr h="515155">
                <a:tc>
                  <a:txBody>
                    <a:bodyPr/>
                    <a:lstStyle/>
                    <a:p>
                      <a:pPr>
                        <a:spcAft>
                          <a:spcPts val="0"/>
                        </a:spcAft>
                      </a:pPr>
                      <a:r>
                        <a:rPr lang="de-DE" sz="1400" dirty="0">
                          <a:effectLst/>
                          <a:latin typeface="+mj-lt"/>
                          <a:cs typeface="Times New Roman" panose="02020603050405020304" pitchFamily="18" charset="0"/>
                        </a:rPr>
                        <a:t>Türkei</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ISTANBUL </a:t>
                      </a:r>
                      <a:r>
                        <a:rPr lang="de-DE" sz="1400" dirty="0" err="1" smtClean="0">
                          <a:effectLst/>
                          <a:latin typeface="+mj-lt"/>
                          <a:cs typeface="Times New Roman" panose="02020603050405020304" pitchFamily="18" charset="0"/>
                        </a:rPr>
                        <a:t>Kültür</a:t>
                      </a:r>
                      <a:r>
                        <a:rPr lang="de-DE" sz="1400" dirty="0" smtClean="0">
                          <a:effectLst/>
                          <a:latin typeface="+mj-lt"/>
                          <a:cs typeface="Times New Roman" panose="02020603050405020304" pitchFamily="18" charset="0"/>
                        </a:rPr>
                        <a:t> </a:t>
                      </a:r>
                      <a:endParaRPr lang="de-DE" sz="1400" dirty="0">
                        <a:effectLst/>
                        <a:latin typeface="+mj-lt"/>
                        <a:cs typeface="Times New Roman" panose="02020603050405020304" pitchFamily="18" charset="0"/>
                      </a:endParaRPr>
                    </a:p>
                    <a:p>
                      <a:pPr>
                        <a:spcAft>
                          <a:spcPts val="0"/>
                        </a:spcAft>
                      </a:pPr>
                      <a:r>
                        <a:rPr lang="de-DE" sz="1400" dirty="0">
                          <a:effectLst/>
                          <a:latin typeface="+mj-lt"/>
                          <a:cs typeface="Times New Roman" panose="02020603050405020304" pitchFamily="18" charset="0"/>
                        </a:rPr>
                        <a:t>University</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14422" marR="14422" marT="0" marB="0"/>
                </a:tc>
                <a:tc>
                  <a:txBody>
                    <a:bodyPr/>
                    <a:lstStyle/>
                    <a:p>
                      <a:pPr>
                        <a:spcAft>
                          <a:spcPts val="0"/>
                        </a:spcAft>
                      </a:pPr>
                      <a:r>
                        <a:rPr lang="de-DE" sz="1400" dirty="0">
                          <a:effectLst/>
                          <a:latin typeface="+mj-lt"/>
                          <a:cs typeface="Times New Roman" panose="02020603050405020304" pitchFamily="18" charset="0"/>
                        </a:rPr>
                        <a:t>Internationale Beziehungen </a:t>
                      </a:r>
                      <a:r>
                        <a:rPr lang="de-DE" sz="1400" dirty="0" smtClean="0">
                          <a:effectLst/>
                          <a:latin typeface="+mj-lt"/>
                          <a:cs typeface="Times New Roman" panose="02020603050405020304" pitchFamily="18" charset="0"/>
                        </a:rPr>
                        <a:t>(Politik)</a:t>
                      </a:r>
                    </a:p>
                  </a:txBody>
                  <a:tcPr marL="14422" marR="14422"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492777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Unsere Partneruniversitäten: Internationale Partner</a:t>
            </a:r>
            <a:endParaRPr lang="de-DE" dirty="0"/>
          </a:p>
        </p:txBody>
      </p:sp>
      <p:graphicFrame>
        <p:nvGraphicFramePr>
          <p:cNvPr id="5" name="Tabelle 4"/>
          <p:cNvGraphicFramePr>
            <a:graphicFrameLocks noGrp="1"/>
          </p:cNvGraphicFramePr>
          <p:nvPr>
            <p:extLst/>
          </p:nvPr>
        </p:nvGraphicFramePr>
        <p:xfrm>
          <a:off x="874713" y="840258"/>
          <a:ext cx="10580686" cy="5239983"/>
        </p:xfrm>
        <a:graphic>
          <a:graphicData uri="http://schemas.openxmlformats.org/drawingml/2006/table">
            <a:tbl>
              <a:tblPr>
                <a:tableStyleId>{5C22544A-7EE6-4342-B048-85BDC9FD1C3A}</a:tableStyleId>
              </a:tblPr>
              <a:tblGrid>
                <a:gridCol w="1288939">
                  <a:extLst>
                    <a:ext uri="{9D8B030D-6E8A-4147-A177-3AD203B41FA5}">
                      <a16:colId xmlns:a16="http://schemas.microsoft.com/office/drawing/2014/main" val="20000"/>
                    </a:ext>
                  </a:extLst>
                </a:gridCol>
                <a:gridCol w="3271234">
                  <a:extLst>
                    <a:ext uri="{9D8B030D-6E8A-4147-A177-3AD203B41FA5}">
                      <a16:colId xmlns:a16="http://schemas.microsoft.com/office/drawing/2014/main" val="20001"/>
                    </a:ext>
                  </a:extLst>
                </a:gridCol>
                <a:gridCol w="965914">
                  <a:extLst>
                    <a:ext uri="{9D8B030D-6E8A-4147-A177-3AD203B41FA5}">
                      <a16:colId xmlns:a16="http://schemas.microsoft.com/office/drawing/2014/main" val="20002"/>
                    </a:ext>
                  </a:extLst>
                </a:gridCol>
                <a:gridCol w="1893195">
                  <a:extLst>
                    <a:ext uri="{9D8B030D-6E8A-4147-A177-3AD203B41FA5}">
                      <a16:colId xmlns:a16="http://schemas.microsoft.com/office/drawing/2014/main" val="20003"/>
                    </a:ext>
                  </a:extLst>
                </a:gridCol>
                <a:gridCol w="3161404">
                  <a:extLst>
                    <a:ext uri="{9D8B030D-6E8A-4147-A177-3AD203B41FA5}">
                      <a16:colId xmlns:a16="http://schemas.microsoft.com/office/drawing/2014/main" val="20004"/>
                    </a:ext>
                  </a:extLst>
                </a:gridCol>
              </a:tblGrid>
              <a:tr h="602176">
                <a:tc>
                  <a:txBody>
                    <a:bodyPr/>
                    <a:lstStyle/>
                    <a:p>
                      <a:pPr algn="l">
                        <a:spcAft>
                          <a:spcPts val="0"/>
                        </a:spcAft>
                      </a:pPr>
                      <a:r>
                        <a:rPr lang="de-DE" sz="1600" b="1" dirty="0">
                          <a:effectLst/>
                          <a:latin typeface="+mj-lt"/>
                        </a:rPr>
                        <a:t>Land</a:t>
                      </a:r>
                    </a:p>
                    <a:p>
                      <a:pPr algn="l">
                        <a:spcAft>
                          <a:spcPts val="0"/>
                        </a:spcAft>
                      </a:pPr>
                      <a:r>
                        <a:rPr lang="de-DE" sz="1600" b="1" dirty="0">
                          <a:effectLst/>
                          <a:latin typeface="+mj-lt"/>
                        </a:rPr>
                        <a:t> </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Einrichtung</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Zahl der</a:t>
                      </a:r>
                    </a:p>
                    <a:p>
                      <a:pPr algn="l">
                        <a:spcAft>
                          <a:spcPts val="0"/>
                        </a:spcAft>
                      </a:pPr>
                      <a:r>
                        <a:rPr lang="de-DE" sz="1600" b="1" dirty="0">
                          <a:effectLst/>
                          <a:latin typeface="+mj-lt"/>
                        </a:rPr>
                        <a:t>Plätze</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Unterrichts-</a:t>
                      </a:r>
                    </a:p>
                    <a:p>
                      <a:pPr algn="l">
                        <a:spcAft>
                          <a:spcPts val="0"/>
                        </a:spcAft>
                      </a:pPr>
                      <a:r>
                        <a:rPr lang="de-DE" sz="1600" b="1" dirty="0" err="1">
                          <a:effectLst/>
                          <a:latin typeface="+mj-lt"/>
                        </a:rPr>
                        <a:t>sprache</a:t>
                      </a:r>
                      <a:endParaRPr lang="de-DE" sz="1600" b="1" dirty="0">
                        <a:effectLst/>
                        <a:latin typeface="+mj-lt"/>
                        <a:ea typeface="Times New Roman" panose="02020603050405020304" pitchFamily="18" charset="0"/>
                      </a:endParaRPr>
                    </a:p>
                  </a:txBody>
                  <a:tcPr marL="44450" marR="44450" marT="0" marB="0"/>
                </a:tc>
                <a:tc>
                  <a:txBody>
                    <a:bodyPr/>
                    <a:lstStyle/>
                    <a:p>
                      <a:pPr algn="l">
                        <a:spcAft>
                          <a:spcPts val="0"/>
                        </a:spcAft>
                      </a:pPr>
                      <a:r>
                        <a:rPr lang="de-DE" sz="1600" b="1" dirty="0">
                          <a:effectLst/>
                          <a:latin typeface="+mj-lt"/>
                        </a:rPr>
                        <a:t>Schwerpunkt</a:t>
                      </a:r>
                      <a:endParaRPr lang="de-DE" sz="1600" b="1"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0000"/>
                  </a:ext>
                </a:extLst>
              </a:tr>
              <a:tr h="374900">
                <a:tc>
                  <a:txBody>
                    <a:bodyPr/>
                    <a:lstStyle/>
                    <a:p>
                      <a:pPr>
                        <a:spcAft>
                          <a:spcPts val="0"/>
                        </a:spcAft>
                      </a:pPr>
                      <a:r>
                        <a:rPr lang="de-DE" sz="1400" dirty="0" err="1">
                          <a:effectLst/>
                          <a:latin typeface="+mj-lt"/>
                          <a:cs typeface="Times New Roman" panose="02020603050405020304" pitchFamily="18" charset="0"/>
                        </a:rPr>
                        <a:t>Tanzania</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en-US" sz="1400" dirty="0">
                          <a:effectLst/>
                          <a:latin typeface="+mj-lt"/>
                          <a:cs typeface="Times New Roman" panose="02020603050405020304" pitchFamily="18" charset="0"/>
                        </a:rPr>
                        <a:t>University of </a:t>
                      </a:r>
                      <a:r>
                        <a:rPr lang="en-US" sz="1400" dirty="0" smtClean="0">
                          <a:effectLst/>
                          <a:latin typeface="+mj-lt"/>
                          <a:cs typeface="Times New Roman" panose="02020603050405020304" pitchFamily="18" charset="0"/>
                        </a:rPr>
                        <a:t>DAR-ES-SALAAM </a:t>
                      </a:r>
                    </a:p>
                  </a:txBody>
                  <a:tcPr marL="22664" marR="22664" marT="0" marB="0"/>
                </a:tc>
                <a:tc>
                  <a:txBody>
                    <a:bodyPr/>
                    <a:lstStyle/>
                    <a:p>
                      <a:pPr algn="ctr">
                        <a:spcAft>
                          <a:spcPts val="0"/>
                        </a:spcAft>
                      </a:pPr>
                      <a:r>
                        <a:rPr lang="en-GB"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en-GB" sz="1400" dirty="0" err="1">
                          <a:effectLst/>
                          <a:latin typeface="+mj-lt"/>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Internationale Beziehungen </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1"/>
                  </a:ext>
                </a:extLst>
              </a:tr>
              <a:tr h="321972">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Brasilien</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b="0" dirty="0" err="1" smtClean="0">
                          <a:solidFill>
                            <a:schemeClr val="tx1"/>
                          </a:solidFill>
                          <a:effectLst/>
                          <a:latin typeface="+mj-lt"/>
                          <a:ea typeface="Times New Roman" panose="02020603050405020304" pitchFamily="18" charset="0"/>
                          <a:cs typeface="Times New Roman" panose="02020603050405020304" pitchFamily="18" charset="0"/>
                        </a:rPr>
                        <a:t>Fundacao</a:t>
                      </a:r>
                      <a:r>
                        <a:rPr lang="de-DE" sz="1400" b="0" dirty="0" smtClean="0">
                          <a:solidFill>
                            <a:schemeClr val="tx1"/>
                          </a:solidFill>
                          <a:effectLst/>
                          <a:latin typeface="+mj-lt"/>
                          <a:ea typeface="Times New Roman" panose="02020603050405020304" pitchFamily="18" charset="0"/>
                          <a:cs typeface="Times New Roman" panose="02020603050405020304" pitchFamily="18" charset="0"/>
                        </a:rPr>
                        <a:t> Getulio Vargas, SAO PAULO</a:t>
                      </a:r>
                      <a:endParaRPr lang="de-DE" sz="1400" b="0" dirty="0">
                        <a:solidFill>
                          <a:schemeClr val="tx1"/>
                        </a:solidFill>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lgn="ctr">
                        <a:spcAft>
                          <a:spcPts val="0"/>
                        </a:spcAft>
                      </a:pPr>
                      <a:r>
                        <a:rPr lang="de-DE" sz="1400" dirty="0" smtClean="0">
                          <a:effectLst/>
                          <a:latin typeface="+mj-lt"/>
                          <a:ea typeface="Times New Roman" panose="02020603050405020304" pitchFamily="18" charset="0"/>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Politik, Wirtschaft, Jura</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2"/>
                  </a:ext>
                </a:extLst>
              </a:tr>
              <a:tr h="682580">
                <a:tc>
                  <a:txBody>
                    <a:bodyPr/>
                    <a:lstStyle/>
                    <a:p>
                      <a:pPr>
                        <a:spcAft>
                          <a:spcPts val="0"/>
                        </a:spcAft>
                      </a:pPr>
                      <a:r>
                        <a:rPr lang="de-DE" sz="1400" dirty="0">
                          <a:effectLst/>
                          <a:latin typeface="+mj-lt"/>
                          <a:cs typeface="Times New Roman" panose="02020603050405020304" pitchFamily="18" charset="0"/>
                        </a:rPr>
                        <a:t>Mexiko</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en-GB" sz="1400" dirty="0">
                          <a:effectLst/>
                          <a:latin typeface="+mj-lt"/>
                          <a:cs typeface="Times New Roman" panose="02020603050405020304" pitchFamily="18" charset="0"/>
                        </a:rPr>
                        <a:t>Tec de Monterrey, Campus ESTADO DE MÈXICO, </a:t>
                      </a:r>
                      <a:r>
                        <a:rPr lang="en-GB" sz="1400" dirty="0" smtClean="0">
                          <a:effectLst/>
                          <a:latin typeface="+mj-lt"/>
                          <a:cs typeface="Times New Roman" panose="02020603050405020304" pitchFamily="18" charset="0"/>
                        </a:rPr>
                        <a:t>Dpt</a:t>
                      </a:r>
                      <a:r>
                        <a:rPr lang="en-GB" sz="1400" dirty="0">
                          <a:effectLst/>
                          <a:latin typeface="+mj-lt"/>
                          <a:cs typeface="Times New Roman" panose="02020603050405020304" pitchFamily="18" charset="0"/>
                        </a:rPr>
                        <a:t>. of Social Studies and International </a:t>
                      </a:r>
                      <a:r>
                        <a:rPr lang="en-GB" sz="1400" dirty="0" smtClean="0">
                          <a:effectLst/>
                          <a:latin typeface="+mj-lt"/>
                          <a:cs typeface="Times New Roman" panose="02020603050405020304" pitchFamily="18" charset="0"/>
                        </a:rPr>
                        <a:t>Relations</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lgn="ctr">
                        <a:spcAft>
                          <a:spcPts val="0"/>
                        </a:spcAft>
                      </a:pPr>
                      <a:r>
                        <a:rPr lang="en-GB" sz="1400" dirty="0">
                          <a:effectLst/>
                          <a:latin typeface="+mj-lt"/>
                          <a:cs typeface="Times New Roman" panose="02020603050405020304" pitchFamily="18" charset="0"/>
                        </a:rPr>
                        <a:t>3</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en-GB" sz="1400" dirty="0" err="1">
                          <a:effectLst/>
                          <a:latin typeface="+mj-lt"/>
                          <a:cs typeface="Times New Roman" panose="02020603050405020304" pitchFamily="18" charset="0"/>
                        </a:rPr>
                        <a:t>Spanisch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en-GB" sz="1400" dirty="0" err="1">
                          <a:effectLst/>
                          <a:latin typeface="+mj-lt"/>
                          <a:cs typeface="Times New Roman" panose="02020603050405020304" pitchFamily="18" charset="0"/>
                        </a:rPr>
                        <a:t>Internationale</a:t>
                      </a:r>
                      <a:r>
                        <a:rPr lang="en-GB" sz="1400" dirty="0">
                          <a:effectLst/>
                          <a:latin typeface="+mj-lt"/>
                          <a:cs typeface="Times New Roman" panose="02020603050405020304" pitchFamily="18" charset="0"/>
                        </a:rPr>
                        <a:t> </a:t>
                      </a:r>
                      <a:r>
                        <a:rPr lang="en-GB" sz="1400" dirty="0" err="1">
                          <a:effectLst/>
                          <a:latin typeface="+mj-lt"/>
                          <a:cs typeface="Times New Roman" panose="02020603050405020304" pitchFamily="18" charset="0"/>
                        </a:rPr>
                        <a:t>Beziehungen</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3"/>
                  </a:ext>
                </a:extLst>
              </a:tr>
              <a:tr h="540913">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Peru</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marL="0" marR="0" lvl="0" indent="0" algn="l" defTabSz="914269" rtl="0" eaLnBrk="1" fontAlgn="auto" latinLnBrk="0" hangingPunct="1">
                        <a:lnSpc>
                          <a:spcPct val="100000"/>
                        </a:lnSpc>
                        <a:spcBef>
                          <a:spcPts val="0"/>
                        </a:spcBef>
                        <a:spcAft>
                          <a:spcPts val="0"/>
                        </a:spcAft>
                        <a:buClrTx/>
                        <a:buSzTx/>
                        <a:buFontTx/>
                        <a:buNone/>
                        <a:tabLst/>
                        <a:defRPr/>
                      </a:pPr>
                      <a:r>
                        <a:rPr lang="de-DE" sz="1400" dirty="0" err="1" smtClean="0">
                          <a:effectLst/>
                          <a:latin typeface="+mj-lt"/>
                          <a:ea typeface="Times New Roman" panose="02020603050405020304" pitchFamily="18" charset="0"/>
                          <a:cs typeface="Times New Roman" panose="02020603050405020304" pitchFamily="18" charset="0"/>
                        </a:rPr>
                        <a:t>Universidad</a:t>
                      </a:r>
                      <a:r>
                        <a:rPr lang="de-DE" sz="1400" dirty="0" smtClean="0">
                          <a:effectLst/>
                          <a:latin typeface="+mj-lt"/>
                          <a:ea typeface="Times New Roman" panose="02020603050405020304" pitchFamily="18" charset="0"/>
                          <a:cs typeface="Times New Roman" panose="02020603050405020304" pitchFamily="18" charset="0"/>
                        </a:rPr>
                        <a:t> </a:t>
                      </a:r>
                      <a:r>
                        <a:rPr lang="de-DE" sz="1400" dirty="0" err="1" smtClean="0">
                          <a:effectLst/>
                          <a:latin typeface="+mj-lt"/>
                          <a:ea typeface="Times New Roman" panose="02020603050405020304" pitchFamily="18" charset="0"/>
                          <a:cs typeface="Times New Roman" panose="02020603050405020304" pitchFamily="18" charset="0"/>
                        </a:rPr>
                        <a:t>Escuela</a:t>
                      </a:r>
                      <a:r>
                        <a:rPr lang="de-DE" sz="1400" baseline="0" dirty="0" smtClean="0">
                          <a:effectLst/>
                          <a:latin typeface="+mj-lt"/>
                          <a:ea typeface="Times New Roman" panose="02020603050405020304" pitchFamily="18" charset="0"/>
                          <a:cs typeface="Times New Roman" panose="02020603050405020304" pitchFamily="18" charset="0"/>
                        </a:rPr>
                        <a:t> de </a:t>
                      </a:r>
                      <a:r>
                        <a:rPr lang="de-DE" sz="1400" baseline="0" dirty="0" err="1" smtClean="0">
                          <a:effectLst/>
                          <a:latin typeface="+mj-lt"/>
                          <a:ea typeface="Times New Roman" panose="02020603050405020304" pitchFamily="18" charset="0"/>
                          <a:cs typeface="Times New Roman" panose="02020603050405020304" pitchFamily="18" charset="0"/>
                        </a:rPr>
                        <a:t>Administración</a:t>
                      </a:r>
                      <a:r>
                        <a:rPr lang="de-DE" sz="1400" baseline="0" dirty="0" smtClean="0">
                          <a:effectLst/>
                          <a:latin typeface="+mj-lt"/>
                          <a:ea typeface="Times New Roman" panose="02020603050405020304" pitchFamily="18" charset="0"/>
                          <a:cs typeface="Times New Roman" panose="02020603050405020304" pitchFamily="18" charset="0"/>
                        </a:rPr>
                        <a:t> de </a:t>
                      </a:r>
                      <a:r>
                        <a:rPr lang="de-DE" sz="1400" baseline="0" dirty="0" err="1" smtClean="0">
                          <a:effectLst/>
                          <a:latin typeface="+mj-lt"/>
                          <a:ea typeface="Times New Roman" panose="02020603050405020304" pitchFamily="18" charset="0"/>
                          <a:cs typeface="Times New Roman" panose="02020603050405020304" pitchFamily="18" charset="0"/>
                        </a:rPr>
                        <a:t>Negocios</a:t>
                      </a:r>
                      <a:r>
                        <a:rPr lang="de-DE" sz="1400" baseline="0" dirty="0" smtClean="0">
                          <a:effectLst/>
                          <a:latin typeface="+mj-lt"/>
                          <a:ea typeface="Times New Roman" panose="02020603050405020304" pitchFamily="18" charset="0"/>
                          <a:cs typeface="Times New Roman" panose="02020603050405020304" pitchFamily="18" charset="0"/>
                        </a:rPr>
                        <a:t> (ESAN) LIMA</a:t>
                      </a:r>
                      <a:endParaRPr lang="de-DE" sz="1400" kern="1200" dirty="0" smtClean="0">
                        <a:solidFill>
                          <a:schemeClr val="dk1"/>
                        </a:solidFill>
                        <a:effectLst/>
                        <a:latin typeface="+mj-lt"/>
                        <a:ea typeface="+mn-ea"/>
                        <a:cs typeface="Times New Roman" panose="02020603050405020304" pitchFamily="18" charset="0"/>
                      </a:endParaRPr>
                    </a:p>
                  </a:txBody>
                  <a:tcPr marL="22664" marR="22664" marT="0" marB="0"/>
                </a:tc>
                <a:tc>
                  <a:txBody>
                    <a:bodyPr/>
                    <a:lstStyle/>
                    <a:p>
                      <a:pPr algn="ctr">
                        <a:spcAft>
                          <a:spcPts val="0"/>
                        </a:spcAft>
                      </a:pPr>
                      <a:r>
                        <a:rPr lang="de-DE" sz="1400" dirty="0" smtClean="0">
                          <a:effectLst/>
                          <a:latin typeface="+mj-lt"/>
                          <a:ea typeface="Times New Roman" panose="02020603050405020304" pitchFamily="18" charset="0"/>
                          <a:cs typeface="Times New Roman" panose="02020603050405020304" pitchFamily="18" charset="0"/>
                        </a:rPr>
                        <a:t>1</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Spanisch, z.T.</a:t>
                      </a:r>
                      <a:r>
                        <a:rPr lang="de-DE" sz="1400" baseline="0" dirty="0" smtClean="0">
                          <a:effectLst/>
                          <a:latin typeface="+mj-lt"/>
                          <a:ea typeface="Times New Roman" panose="02020603050405020304" pitchFamily="18" charset="0"/>
                          <a:cs typeface="Times New Roman" panose="02020603050405020304" pitchFamily="18" charset="0"/>
                        </a:rPr>
                        <a:t> </a:t>
                      </a:r>
                      <a:r>
                        <a:rPr lang="de-DE" sz="1400" dirty="0" smtClean="0">
                          <a:effectLst/>
                          <a:latin typeface="+mj-lt"/>
                          <a:ea typeface="Times New Roman" panose="02020603050405020304" pitchFamily="18" charset="0"/>
                          <a:cs typeface="Times New Roman" panose="02020603050405020304" pitchFamily="18" charset="0"/>
                        </a:rPr>
                        <a:t>Englisch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Recht</a:t>
                      </a:r>
                      <a:r>
                        <a:rPr lang="de-DE" sz="1400" baseline="0" dirty="0" smtClean="0">
                          <a:effectLst/>
                          <a:latin typeface="+mj-lt"/>
                          <a:ea typeface="Times New Roman" panose="02020603050405020304" pitchFamily="18" charset="0"/>
                          <a:cs typeface="Times New Roman" panose="02020603050405020304" pitchFamily="18" charset="0"/>
                        </a:rPr>
                        <a:t>/ Politik (beides mit Einschränkungen),</a:t>
                      </a:r>
                      <a:r>
                        <a:rPr lang="de-DE" sz="1400" dirty="0" smtClean="0">
                          <a:effectLst/>
                          <a:latin typeface="+mj-lt"/>
                          <a:ea typeface="Times New Roman" panose="02020603050405020304" pitchFamily="18" charset="0"/>
                          <a:cs typeface="Times New Roman" panose="02020603050405020304" pitchFamily="18" charset="0"/>
                        </a:rPr>
                        <a:t> evtl. Wirtschaft</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4"/>
                  </a:ext>
                </a:extLst>
              </a:tr>
              <a:tr h="528034">
                <a:tc>
                  <a:txBody>
                    <a:bodyPr/>
                    <a:lstStyle/>
                    <a:p>
                      <a:pPr>
                        <a:spcAft>
                          <a:spcPts val="0"/>
                        </a:spcAft>
                      </a:pPr>
                      <a:r>
                        <a:rPr lang="de-DE" sz="1400" dirty="0">
                          <a:effectLst/>
                          <a:latin typeface="+mj-lt"/>
                          <a:cs typeface="Times New Roman" panose="02020603050405020304" pitchFamily="18" charset="0"/>
                        </a:rPr>
                        <a:t>Chile</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it-IT" sz="1400" dirty="0">
                          <a:effectLst/>
                          <a:latin typeface="+mj-lt"/>
                          <a:cs typeface="Times New Roman" panose="02020603050405020304" pitchFamily="18" charset="0"/>
                        </a:rPr>
                        <a:t>Pontificia </a:t>
                      </a:r>
                      <a:r>
                        <a:rPr lang="it-IT" sz="1400" dirty="0" err="1">
                          <a:effectLst/>
                          <a:latin typeface="+mj-lt"/>
                          <a:cs typeface="Times New Roman" panose="02020603050405020304" pitchFamily="18" charset="0"/>
                        </a:rPr>
                        <a:t>Universidad</a:t>
                      </a:r>
                      <a:r>
                        <a:rPr lang="it-IT" sz="1400" dirty="0">
                          <a:effectLst/>
                          <a:latin typeface="+mj-lt"/>
                          <a:cs typeface="Times New Roman" panose="02020603050405020304" pitchFamily="18" charset="0"/>
                        </a:rPr>
                        <a:t> </a:t>
                      </a:r>
                      <a:r>
                        <a:rPr lang="it-IT" sz="1400" dirty="0" err="1">
                          <a:effectLst/>
                          <a:latin typeface="+mj-lt"/>
                          <a:cs typeface="Times New Roman" panose="02020603050405020304" pitchFamily="18" charset="0"/>
                        </a:rPr>
                        <a:t>Católica</a:t>
                      </a:r>
                      <a:r>
                        <a:rPr lang="it-IT" sz="1400" dirty="0">
                          <a:effectLst/>
                          <a:latin typeface="+mj-lt"/>
                          <a:cs typeface="Times New Roman" panose="02020603050405020304" pitchFamily="18" charset="0"/>
                        </a:rPr>
                        <a:t> de </a:t>
                      </a:r>
                      <a:r>
                        <a:rPr lang="it-IT" sz="1400" dirty="0" smtClean="0">
                          <a:effectLst/>
                          <a:latin typeface="+mj-lt"/>
                          <a:cs typeface="Times New Roman" panose="02020603050405020304" pitchFamily="18" charset="0"/>
                        </a:rPr>
                        <a:t>VALPARAISO</a:t>
                      </a:r>
                    </a:p>
                  </a:txBody>
                  <a:tcPr marL="22664" marR="22664" marT="0" marB="0"/>
                </a:tc>
                <a:tc>
                  <a:txBody>
                    <a:bodyPr/>
                    <a:lstStyle/>
                    <a:p>
                      <a:pPr algn="ctr">
                        <a:spcAft>
                          <a:spcPts val="0"/>
                        </a:spcAft>
                      </a:pPr>
                      <a:r>
                        <a:rPr lang="it-IT"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Spanisch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baseline="0" dirty="0" smtClean="0">
                          <a:effectLst/>
                          <a:latin typeface="+mj-lt"/>
                          <a:cs typeface="Times New Roman" panose="02020603050405020304" pitchFamily="18" charset="0"/>
                        </a:rPr>
                        <a:t>Wirtschaft, Jura, wenig Politik/ Int. Beziehungen</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5"/>
                  </a:ext>
                </a:extLst>
              </a:tr>
              <a:tr h="489397">
                <a:tc>
                  <a:txBody>
                    <a:bodyPr/>
                    <a:lstStyle/>
                    <a:p>
                      <a:pPr>
                        <a:spcAft>
                          <a:spcPts val="0"/>
                        </a:spcAft>
                      </a:pPr>
                      <a:r>
                        <a:rPr lang="de-DE" sz="1400" dirty="0" smtClean="0">
                          <a:effectLst/>
                          <a:latin typeface="+mj-lt"/>
                          <a:cs typeface="Times New Roman" panose="02020603050405020304" pitchFamily="18" charset="0"/>
                        </a:rPr>
                        <a:t> Kolumbien</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err="1">
                          <a:effectLst/>
                          <a:latin typeface="+mj-lt"/>
                          <a:cs typeface="Times New Roman" panose="02020603050405020304" pitchFamily="18" charset="0"/>
                        </a:rPr>
                        <a:t>Universidad</a:t>
                      </a:r>
                      <a:r>
                        <a:rPr lang="de-DE" sz="1400" dirty="0">
                          <a:effectLst/>
                          <a:latin typeface="+mj-lt"/>
                          <a:cs typeface="Times New Roman" panose="02020603050405020304" pitchFamily="18" charset="0"/>
                        </a:rPr>
                        <a:t> del Rosario, </a:t>
                      </a:r>
                      <a:r>
                        <a:rPr lang="de-DE" sz="1400" dirty="0" smtClean="0">
                          <a:effectLst/>
                          <a:latin typeface="+mj-lt"/>
                          <a:cs typeface="Times New Roman" panose="02020603050405020304" pitchFamily="18" charset="0"/>
                        </a:rPr>
                        <a:t>BOGOTÁ</a:t>
                      </a:r>
                    </a:p>
                  </a:txBody>
                  <a:tcPr marL="22664" marR="22664" marT="0" marB="0"/>
                </a:tc>
                <a:tc>
                  <a:txBody>
                    <a:bodyPr/>
                    <a:lstStyle/>
                    <a:p>
                      <a:pPr algn="ctr">
                        <a:spcAft>
                          <a:spcPts val="0"/>
                        </a:spcAft>
                      </a:pPr>
                      <a:r>
                        <a:rPr lang="en-GB" sz="1400" kern="1200" dirty="0" smtClean="0">
                          <a:solidFill>
                            <a:schemeClr val="dk1"/>
                          </a:solidFill>
                          <a:effectLst/>
                          <a:latin typeface="+mj-lt"/>
                          <a:ea typeface="+mn-ea"/>
                          <a:cs typeface="Times New Roman" panose="02020603050405020304" pitchFamily="18" charset="0"/>
                        </a:rPr>
                        <a:t>2</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Spanisch, </a:t>
                      </a:r>
                    </a:p>
                    <a:p>
                      <a:pPr>
                        <a:spcAft>
                          <a:spcPts val="0"/>
                        </a:spcAft>
                      </a:pPr>
                      <a:r>
                        <a:rPr lang="de-DE" sz="1400" dirty="0">
                          <a:effectLst/>
                          <a:latin typeface="+mj-lt"/>
                          <a:cs typeface="Times New Roman" panose="02020603050405020304" pitchFamily="18" charset="0"/>
                        </a:rPr>
                        <a:t>z. T.  Englisch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Internationale </a:t>
                      </a:r>
                      <a:r>
                        <a:rPr lang="de-DE" sz="1400" dirty="0" smtClean="0">
                          <a:effectLst/>
                          <a:latin typeface="+mj-lt"/>
                          <a:cs typeface="Times New Roman" panose="02020603050405020304" pitchFamily="18" charset="0"/>
                        </a:rPr>
                        <a:t>Beziehungen (v.a. Politik,</a:t>
                      </a:r>
                      <a:r>
                        <a:rPr lang="de-DE" sz="1400" baseline="0" dirty="0" smtClean="0">
                          <a:effectLst/>
                          <a:latin typeface="+mj-lt"/>
                          <a:cs typeface="Times New Roman" panose="02020603050405020304" pitchFamily="18" charset="0"/>
                        </a:rPr>
                        <a:t> ggf. </a:t>
                      </a:r>
                      <a:r>
                        <a:rPr lang="de-DE" sz="1400" dirty="0" smtClean="0">
                          <a:effectLst/>
                          <a:latin typeface="+mj-lt"/>
                          <a:cs typeface="Times New Roman" panose="02020603050405020304" pitchFamily="18" charset="0"/>
                        </a:rPr>
                        <a:t>Wirtschaft)</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6"/>
                  </a:ext>
                </a:extLst>
              </a:tr>
              <a:tr h="360608">
                <a:tc>
                  <a:txBody>
                    <a:bodyPr/>
                    <a:lstStyle/>
                    <a:p>
                      <a:pPr>
                        <a:spcAft>
                          <a:spcPts val="0"/>
                        </a:spcAft>
                      </a:pPr>
                      <a:r>
                        <a:rPr lang="de-DE" sz="1400" dirty="0">
                          <a:effectLst/>
                          <a:latin typeface="+mj-lt"/>
                          <a:cs typeface="Times New Roman" panose="02020603050405020304" pitchFamily="18" charset="0"/>
                        </a:rPr>
                        <a:t>Russland</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Staatl. Universität ST. PETERSBURG </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lgn="ctr">
                        <a:spcAft>
                          <a:spcPts val="0"/>
                        </a:spcAft>
                      </a:pPr>
                      <a:r>
                        <a:rPr lang="de-DE" sz="1400" dirty="0">
                          <a:effectLst/>
                          <a:latin typeface="+mj-lt"/>
                          <a:cs typeface="Times New Roman" panose="02020603050405020304" pitchFamily="18" charset="0"/>
                        </a:rPr>
                        <a:t>3</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Russisch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Internationale Beziehungen </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7"/>
                  </a:ext>
                </a:extLst>
              </a:tr>
              <a:tr h="489397">
                <a:tc>
                  <a:txBody>
                    <a:bodyPr/>
                    <a:lstStyle/>
                    <a:p>
                      <a:pPr>
                        <a:spcAft>
                          <a:spcPts val="0"/>
                        </a:spcAft>
                      </a:pPr>
                      <a:r>
                        <a:rPr lang="de-DE" sz="1400" dirty="0">
                          <a:effectLst/>
                          <a:latin typeface="+mj-lt"/>
                          <a:cs typeface="Times New Roman" panose="02020603050405020304" pitchFamily="18" charset="0"/>
                        </a:rPr>
                        <a:t>Russland</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en-US" sz="1400" dirty="0">
                          <a:effectLst/>
                          <a:latin typeface="+mj-lt"/>
                          <a:cs typeface="Times New Roman" panose="02020603050405020304" pitchFamily="18" charset="0"/>
                        </a:rPr>
                        <a:t>Moscow State Institute of International Relations (MGIMO) MOSKAU</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lgn="ctr">
                        <a:spcAft>
                          <a:spcPts val="0"/>
                        </a:spcAft>
                      </a:pPr>
                      <a:r>
                        <a:rPr lang="de-DE" sz="1400" dirty="0">
                          <a:effectLst/>
                          <a:latin typeface="+mj-lt"/>
                          <a:cs typeface="Times New Roman" panose="02020603050405020304" pitchFamily="18" charset="0"/>
                        </a:rPr>
                        <a:t>2</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Russisch</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a:spcAft>
                          <a:spcPts val="0"/>
                        </a:spcAft>
                      </a:pPr>
                      <a:r>
                        <a:rPr lang="de-DE" sz="1400" dirty="0">
                          <a:effectLst/>
                          <a:latin typeface="+mj-lt"/>
                          <a:cs typeface="Times New Roman" panose="02020603050405020304" pitchFamily="18" charset="0"/>
                        </a:rPr>
                        <a:t>Internationale </a:t>
                      </a:r>
                      <a:r>
                        <a:rPr lang="de-DE" sz="1400" dirty="0" smtClean="0">
                          <a:effectLst/>
                          <a:latin typeface="+mj-lt"/>
                          <a:cs typeface="Times New Roman" panose="02020603050405020304" pitchFamily="18" charset="0"/>
                        </a:rPr>
                        <a:t>Beziehungen, Jura, Wirtschaft</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extLst>
                  <a:ext uri="{0D108BD9-81ED-4DB2-BD59-A6C34878D82A}">
                    <a16:rowId xmlns:a16="http://schemas.microsoft.com/office/drawing/2014/main" val="10008"/>
                  </a:ext>
                </a:extLst>
              </a:tr>
              <a:tr h="515155">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Russland</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err="1" smtClean="0">
                          <a:solidFill>
                            <a:schemeClr val="dk1"/>
                          </a:solidFill>
                          <a:effectLst/>
                          <a:latin typeface="+mj-lt"/>
                          <a:ea typeface="+mn-ea"/>
                          <a:cs typeface="Times New Roman" panose="02020603050405020304" pitchFamily="18" charset="0"/>
                        </a:rPr>
                        <a:t>Moscow</a:t>
                      </a:r>
                      <a:r>
                        <a:rPr lang="de-DE" sz="1400" kern="1200" dirty="0" smtClean="0">
                          <a:solidFill>
                            <a:schemeClr val="dk1"/>
                          </a:solidFill>
                          <a:effectLst/>
                          <a:latin typeface="+mj-lt"/>
                          <a:ea typeface="+mn-ea"/>
                          <a:cs typeface="Times New Roman" panose="02020603050405020304" pitchFamily="18" charset="0"/>
                        </a:rPr>
                        <a:t> </a:t>
                      </a:r>
                      <a:r>
                        <a:rPr lang="de-DE" sz="1400" kern="1200" dirty="0" err="1" smtClean="0">
                          <a:solidFill>
                            <a:schemeClr val="dk1"/>
                          </a:solidFill>
                          <a:effectLst/>
                          <a:latin typeface="+mj-lt"/>
                          <a:ea typeface="+mn-ea"/>
                          <a:cs typeface="Times New Roman" panose="02020603050405020304" pitchFamily="18" charset="0"/>
                        </a:rPr>
                        <a:t>Peoples</a:t>
                      </a:r>
                      <a:r>
                        <a:rPr lang="de-DE" sz="1400" kern="1200" dirty="0" smtClean="0">
                          <a:solidFill>
                            <a:schemeClr val="dk1"/>
                          </a:solidFill>
                          <a:effectLst/>
                          <a:latin typeface="+mj-lt"/>
                          <a:ea typeface="+mn-ea"/>
                          <a:cs typeface="Times New Roman" panose="02020603050405020304" pitchFamily="18" charset="0"/>
                        </a:rPr>
                        <a:t> </a:t>
                      </a:r>
                      <a:r>
                        <a:rPr lang="de-DE" sz="1400" kern="1200" dirty="0" err="1" smtClean="0">
                          <a:solidFill>
                            <a:schemeClr val="dk1"/>
                          </a:solidFill>
                          <a:effectLst/>
                          <a:latin typeface="+mj-lt"/>
                          <a:ea typeface="+mn-ea"/>
                          <a:cs typeface="Times New Roman" panose="02020603050405020304" pitchFamily="18" charset="0"/>
                        </a:rPr>
                        <a:t>Friendship</a:t>
                      </a:r>
                      <a:r>
                        <a:rPr lang="de-DE" sz="1400" kern="1200" dirty="0" smtClean="0">
                          <a:solidFill>
                            <a:schemeClr val="dk1"/>
                          </a:solidFill>
                          <a:effectLst/>
                          <a:latin typeface="+mj-lt"/>
                          <a:ea typeface="+mn-ea"/>
                          <a:cs typeface="Times New Roman" panose="02020603050405020304" pitchFamily="18" charset="0"/>
                        </a:rPr>
                        <a:t> University </a:t>
                      </a:r>
                      <a:r>
                        <a:rPr lang="de-DE" sz="1400" kern="1200" dirty="0" err="1" smtClean="0">
                          <a:solidFill>
                            <a:schemeClr val="dk1"/>
                          </a:solidFill>
                          <a:effectLst/>
                          <a:latin typeface="+mj-lt"/>
                          <a:ea typeface="+mn-ea"/>
                          <a:cs typeface="Times New Roman" panose="02020603050405020304" pitchFamily="18" charset="0"/>
                        </a:rPr>
                        <a:t>of</a:t>
                      </a:r>
                      <a:r>
                        <a:rPr lang="de-DE" sz="1400" kern="1200" dirty="0" smtClean="0">
                          <a:solidFill>
                            <a:schemeClr val="dk1"/>
                          </a:solidFill>
                          <a:effectLst/>
                          <a:latin typeface="+mj-lt"/>
                          <a:ea typeface="+mn-ea"/>
                          <a:cs typeface="Times New Roman" panose="02020603050405020304" pitchFamily="18" charset="0"/>
                        </a:rPr>
                        <a:t> </a:t>
                      </a:r>
                      <a:r>
                        <a:rPr lang="de-DE" sz="1400" kern="1200" dirty="0" err="1" smtClean="0">
                          <a:solidFill>
                            <a:schemeClr val="dk1"/>
                          </a:solidFill>
                          <a:effectLst/>
                          <a:latin typeface="+mj-lt"/>
                          <a:ea typeface="+mn-ea"/>
                          <a:cs typeface="Times New Roman" panose="02020603050405020304" pitchFamily="18" charset="0"/>
                        </a:rPr>
                        <a:t>Russia</a:t>
                      </a:r>
                      <a:endParaRPr lang="de-DE" sz="1400" kern="1200" dirty="0" smtClean="0">
                        <a:solidFill>
                          <a:schemeClr val="dk1"/>
                        </a:solidFill>
                        <a:effectLst/>
                        <a:latin typeface="+mj-lt"/>
                        <a:ea typeface="+mn-ea"/>
                        <a:cs typeface="Times New Roman" panose="02020603050405020304" pitchFamily="18" charset="0"/>
                      </a:endParaRPr>
                    </a:p>
                  </a:txBody>
                  <a:tcPr marL="22664" marR="22664" marT="0" marB="0"/>
                </a:tc>
                <a:tc>
                  <a:txBody>
                    <a:bodyPr/>
                    <a:lstStyle/>
                    <a:p>
                      <a:pPr algn="ctr">
                        <a:spcAft>
                          <a:spcPts val="0"/>
                        </a:spcAft>
                      </a:pPr>
                      <a:r>
                        <a:rPr lang="de-DE" sz="1400" kern="1200" dirty="0" smtClean="0">
                          <a:solidFill>
                            <a:schemeClr val="dk1"/>
                          </a:solidFill>
                          <a:effectLst/>
                          <a:latin typeface="+mj-lt"/>
                          <a:ea typeface="+mn-ea"/>
                          <a:cs typeface="Times New Roman" panose="02020603050405020304" pitchFamily="18" charset="0"/>
                        </a:rPr>
                        <a:t>2</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tc>
                  <a:txBody>
                    <a:bodyPr/>
                    <a:lstStyle/>
                    <a:p>
                      <a:pPr>
                        <a:spcAft>
                          <a:spcPts val="0"/>
                        </a:spcAft>
                      </a:pPr>
                      <a:r>
                        <a:rPr lang="de-DE" sz="1400" kern="1200" dirty="0" smtClean="0">
                          <a:solidFill>
                            <a:schemeClr val="dk1"/>
                          </a:solidFill>
                          <a:effectLst/>
                          <a:latin typeface="+mj-lt"/>
                          <a:ea typeface="+mn-ea"/>
                          <a:cs typeface="Times New Roman" panose="02020603050405020304" pitchFamily="18" charset="0"/>
                        </a:rPr>
                        <a:t>Russisch, z.T. Englisch</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tc>
                  <a:txBody>
                    <a:bodyPr/>
                    <a:lstStyle/>
                    <a:p>
                      <a:pPr>
                        <a:spcAft>
                          <a:spcPts val="0"/>
                        </a:spcAft>
                      </a:pPr>
                      <a:r>
                        <a:rPr lang="de-DE" sz="1400" kern="1200" dirty="0" smtClean="0">
                          <a:solidFill>
                            <a:schemeClr val="dk1"/>
                          </a:solidFill>
                          <a:effectLst/>
                          <a:latin typeface="+mj-lt"/>
                          <a:ea typeface="+mn-ea"/>
                          <a:cs typeface="Times New Roman" panose="02020603050405020304" pitchFamily="18" charset="0"/>
                        </a:rPr>
                        <a:t>Internationale Beziehungen</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extLst>
                  <a:ext uri="{0D108BD9-81ED-4DB2-BD59-A6C34878D82A}">
                    <a16:rowId xmlns:a16="http://schemas.microsoft.com/office/drawing/2014/main" val="10009"/>
                  </a:ext>
                </a:extLst>
              </a:tr>
              <a:tr h="334851">
                <a:tc>
                  <a:txBody>
                    <a:bodyPr/>
                    <a:lstStyle/>
                    <a:p>
                      <a:pPr>
                        <a:spcAft>
                          <a:spcPts val="0"/>
                        </a:spcAft>
                      </a:pPr>
                      <a:r>
                        <a:rPr lang="de-DE" sz="1400" dirty="0" smtClean="0">
                          <a:effectLst/>
                          <a:latin typeface="+mj-lt"/>
                          <a:ea typeface="Times New Roman" panose="02020603050405020304" pitchFamily="18" charset="0"/>
                          <a:cs typeface="Times New Roman" panose="02020603050405020304" pitchFamily="18" charset="0"/>
                        </a:rPr>
                        <a:t>Russland</a:t>
                      </a:r>
                      <a:endParaRPr lang="de-DE" sz="1400" dirty="0">
                        <a:effectLst/>
                        <a:latin typeface="+mj-lt"/>
                        <a:ea typeface="Times New Roman" panose="02020603050405020304" pitchFamily="18" charset="0"/>
                        <a:cs typeface="Times New Roman" panose="02020603050405020304" pitchFamily="18" charset="0"/>
                      </a:endParaRPr>
                    </a:p>
                  </a:txBody>
                  <a:tcPr marL="22664" marR="22664"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kern="1200" dirty="0" smtClean="0">
                          <a:solidFill>
                            <a:schemeClr val="dk1"/>
                          </a:solidFill>
                          <a:effectLst/>
                          <a:latin typeface="+mj-lt"/>
                          <a:ea typeface="+mn-ea"/>
                          <a:cs typeface="Times New Roman" panose="02020603050405020304" pitchFamily="18" charset="0"/>
                        </a:rPr>
                        <a:t>KAZAN Federal University</a:t>
                      </a:r>
                    </a:p>
                  </a:txBody>
                  <a:tcPr marL="22664" marR="22664" marT="0" marB="0"/>
                </a:tc>
                <a:tc>
                  <a:txBody>
                    <a:bodyPr/>
                    <a:lstStyle/>
                    <a:p>
                      <a:pPr algn="ctr">
                        <a:spcAft>
                          <a:spcPts val="0"/>
                        </a:spcAft>
                      </a:pPr>
                      <a:r>
                        <a:rPr lang="de-DE" sz="1400" kern="1200" dirty="0" smtClean="0">
                          <a:solidFill>
                            <a:schemeClr val="dk1"/>
                          </a:solidFill>
                          <a:effectLst/>
                          <a:latin typeface="+mj-lt"/>
                          <a:ea typeface="+mn-ea"/>
                          <a:cs typeface="Times New Roman" panose="02020603050405020304" pitchFamily="18" charset="0"/>
                        </a:rPr>
                        <a:t>2</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tc>
                  <a:txBody>
                    <a:bodyPr/>
                    <a:lstStyle/>
                    <a:p>
                      <a:pPr>
                        <a:spcAft>
                          <a:spcPts val="0"/>
                        </a:spcAft>
                      </a:pPr>
                      <a:r>
                        <a:rPr lang="de-DE" sz="1400" kern="1200" dirty="0" smtClean="0">
                          <a:solidFill>
                            <a:schemeClr val="dk1"/>
                          </a:solidFill>
                          <a:effectLst/>
                          <a:latin typeface="+mj-lt"/>
                          <a:ea typeface="+mn-ea"/>
                          <a:cs typeface="Times New Roman" panose="02020603050405020304" pitchFamily="18" charset="0"/>
                        </a:rPr>
                        <a:t>Russisch</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tc>
                  <a:txBody>
                    <a:bodyPr/>
                    <a:lstStyle/>
                    <a:p>
                      <a:pPr>
                        <a:spcAft>
                          <a:spcPts val="0"/>
                        </a:spcAft>
                      </a:pPr>
                      <a:r>
                        <a:rPr lang="de-DE" sz="1400" kern="1200" dirty="0" smtClean="0">
                          <a:solidFill>
                            <a:schemeClr val="dk1"/>
                          </a:solidFill>
                          <a:effectLst/>
                          <a:latin typeface="+mj-lt"/>
                          <a:ea typeface="+mn-ea"/>
                          <a:cs typeface="Times New Roman" panose="02020603050405020304" pitchFamily="18" charset="0"/>
                        </a:rPr>
                        <a:t>Internationale Politik</a:t>
                      </a:r>
                      <a:endParaRPr lang="de-DE" sz="1400" kern="1200" dirty="0">
                        <a:solidFill>
                          <a:schemeClr val="dk1"/>
                        </a:solidFill>
                        <a:effectLst/>
                        <a:latin typeface="+mj-lt"/>
                        <a:ea typeface="+mn-ea"/>
                        <a:cs typeface="Times New Roman" panose="02020603050405020304" pitchFamily="18" charset="0"/>
                      </a:endParaRPr>
                    </a:p>
                  </a:txBody>
                  <a:tcPr marL="22664" marR="22664" marT="0" marB="0"/>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661405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4713" y="354932"/>
            <a:ext cx="10580687" cy="932955"/>
          </a:xfrm>
        </p:spPr>
        <p:txBody>
          <a:bodyPr/>
          <a:lstStyle/>
          <a:p>
            <a:r>
              <a:rPr lang="de-DE" dirty="0" smtClean="0"/>
              <a:t>Partneruniversitäten der TU Dresden:</a:t>
            </a:r>
            <a:br>
              <a:rPr lang="de-DE" dirty="0" smtClean="0"/>
            </a:br>
            <a:r>
              <a:rPr lang="de-DE" dirty="0" smtClean="0"/>
              <a:t>Zentrale Austauschprogramme</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7730"/>
            <a:ext cx="8392696" cy="4620270"/>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985" y="301924"/>
            <a:ext cx="5494639" cy="2693449"/>
          </a:xfrm>
          <a:prstGeom prst="rect">
            <a:avLst/>
          </a:prstGeom>
        </p:spPr>
      </p:pic>
    </p:spTree>
    <p:extLst>
      <p:ext uri="{BB962C8B-B14F-4D97-AF65-F5344CB8AC3E}">
        <p14:creationId xmlns:p14="http://schemas.microsoft.com/office/powerpoint/2010/main" val="30766282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 Ein Leben neben dem Studium?</a:t>
            </a:r>
            <a:endParaRPr lang="de-DE" dirty="0"/>
          </a:p>
        </p:txBody>
      </p:sp>
      <p:pic>
        <p:nvPicPr>
          <p:cNvPr id="4" name="Picture 3" descr="D:\IMG_3823.JPG"/>
          <p:cNvPicPr>
            <a:picLocks noChangeAspect="1" noChangeArrowheads="1"/>
          </p:cNvPicPr>
          <p:nvPr/>
        </p:nvPicPr>
        <p:blipFill rotWithShape="1">
          <a:blip r:embed="rId2" cstate="print"/>
          <a:srcRect l="6035"/>
          <a:stretch/>
        </p:blipFill>
        <p:spPr bwMode="auto">
          <a:xfrm>
            <a:off x="874712" y="957600"/>
            <a:ext cx="3114396" cy="2215906"/>
          </a:xfrm>
          <a:prstGeom prst="rect">
            <a:avLst/>
          </a:prstGeom>
          <a:noFill/>
          <a:ln w="9525">
            <a:noFill/>
            <a:miter lim="800000"/>
            <a:headEnd/>
            <a:tailEnd/>
          </a:ln>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34675" y="957600"/>
            <a:ext cx="3339366" cy="2215906"/>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9608" y="957600"/>
            <a:ext cx="3328741" cy="2215906"/>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1965" y="3503377"/>
            <a:ext cx="3381617" cy="2284237"/>
          </a:xfrm>
          <a:prstGeom prst="rect">
            <a:avLst/>
          </a:prstGeom>
        </p:spPr>
      </p:pic>
      <p:pic>
        <p:nvPicPr>
          <p:cNvPr id="8" name="Grafik 7"/>
          <p:cNvPicPr>
            <a:picLocks noChangeAspect="1"/>
          </p:cNvPicPr>
          <p:nvPr/>
        </p:nvPicPr>
        <p:blipFill rotWithShape="1">
          <a:blip r:embed="rId6" cstate="print">
            <a:extLst>
              <a:ext uri="{28A0092B-C50C-407E-A947-70E740481C1C}">
                <a14:useLocalDpi xmlns:a14="http://schemas.microsoft.com/office/drawing/2010/main" val="0"/>
              </a:ext>
            </a:extLst>
          </a:blip>
          <a:srcRect l="10610" r="9582"/>
          <a:stretch/>
        </p:blipFill>
        <p:spPr>
          <a:xfrm>
            <a:off x="8464481" y="3503377"/>
            <a:ext cx="2680441" cy="2281779"/>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712" y="3503377"/>
            <a:ext cx="3426354" cy="2284237"/>
          </a:xfrm>
          <a:prstGeom prst="rect">
            <a:avLst/>
          </a:prstGeom>
        </p:spPr>
      </p:pic>
    </p:spTree>
    <p:extLst>
      <p:ext uri="{BB962C8B-B14F-4D97-AF65-F5344CB8AC3E}">
        <p14:creationId xmlns:p14="http://schemas.microsoft.com/office/powerpoint/2010/main" val="28805343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VI. „</a:t>
            </a:r>
            <a:r>
              <a:rPr lang="de-DE" dirty="0" err="1" smtClean="0"/>
              <a:t>Ersti</a:t>
            </a:r>
            <a:r>
              <a:rPr lang="de-DE" dirty="0" smtClean="0"/>
              <a:t>-Tipps“ der TU Dresden</a:t>
            </a:r>
            <a:endParaRPr lang="de-DE"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4712" y="949558"/>
            <a:ext cx="3060170" cy="2295128"/>
          </a:xfr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0259" y="949558"/>
            <a:ext cx="3060171" cy="2295128"/>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712" y="3280486"/>
            <a:ext cx="3060171" cy="2295128"/>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0259" y="3280486"/>
            <a:ext cx="3060171" cy="2295128"/>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05805" y="3280486"/>
            <a:ext cx="3060171" cy="2295128"/>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5806" y="949558"/>
            <a:ext cx="3060171" cy="2295128"/>
          </a:xfrm>
          <a:prstGeom prst="rect">
            <a:avLst/>
          </a:prstGeom>
        </p:spPr>
      </p:pic>
      <p:sp>
        <p:nvSpPr>
          <p:cNvPr id="10" name="Textfeld 9"/>
          <p:cNvSpPr txBox="1"/>
          <p:nvPr/>
        </p:nvSpPr>
        <p:spPr>
          <a:xfrm>
            <a:off x="1670893" y="3034265"/>
            <a:ext cx="1437541" cy="246221"/>
          </a:xfrm>
          <a:prstGeom prst="rect">
            <a:avLst/>
          </a:prstGeom>
          <a:solidFill>
            <a:schemeClr val="bg1">
              <a:lumMod val="95000"/>
            </a:schemeClr>
          </a:solidFill>
        </p:spPr>
        <p:txBody>
          <a:bodyPr wrap="square" rtlCol="0" anchor="ctr">
            <a:spAutoFit/>
          </a:bodyPr>
          <a:lstStyle/>
          <a:p>
            <a:r>
              <a:rPr lang="de-DE" sz="700" b="1" dirty="0">
                <a:solidFill>
                  <a:schemeClr val="tx2"/>
                </a:solidFill>
              </a:rPr>
              <a:t>     15. Oktober um 17 Uhr.</a:t>
            </a:r>
            <a:r>
              <a:rPr lang="de-DE" sz="1000" b="1" dirty="0">
                <a:solidFill>
                  <a:schemeClr val="tx2"/>
                </a:solidFill>
              </a:rPr>
              <a:t> </a:t>
            </a:r>
            <a:endParaRPr lang="en-US" sz="700" b="1" dirty="0">
              <a:solidFill>
                <a:schemeClr val="tx2"/>
              </a:solidFill>
            </a:endParaRPr>
          </a:p>
        </p:txBody>
      </p:sp>
      <p:sp>
        <p:nvSpPr>
          <p:cNvPr id="11" name="Textfeld 10"/>
          <p:cNvSpPr txBox="1"/>
          <p:nvPr/>
        </p:nvSpPr>
        <p:spPr>
          <a:xfrm>
            <a:off x="4609350" y="5848243"/>
            <a:ext cx="5682133" cy="276999"/>
          </a:xfrm>
          <a:prstGeom prst="rect">
            <a:avLst/>
          </a:prstGeom>
          <a:noFill/>
        </p:spPr>
        <p:txBody>
          <a:bodyPr wrap="none" rtlCol="0">
            <a:spAutoFit/>
          </a:bodyPr>
          <a:lstStyle/>
          <a:p>
            <a:pPr algn="r"/>
            <a:r>
              <a:rPr lang="de-DE" sz="1200" dirty="0"/>
              <a:t>weitere </a:t>
            </a:r>
            <a:r>
              <a:rPr lang="de-DE" sz="1200" dirty="0" smtClean="0"/>
              <a:t>„</a:t>
            </a:r>
            <a:r>
              <a:rPr lang="de-DE" sz="1200" dirty="0" err="1" smtClean="0"/>
              <a:t>Ersti</a:t>
            </a:r>
            <a:r>
              <a:rPr lang="de-DE" sz="1200" dirty="0" smtClean="0"/>
              <a:t>-Tipps“ </a:t>
            </a:r>
            <a:r>
              <a:rPr lang="de-DE" sz="1200" dirty="0"/>
              <a:t>finden Sie unter </a:t>
            </a:r>
            <a:r>
              <a:rPr lang="de-DE" sz="1200" dirty="0">
                <a:hlinkClick r:id="rId9"/>
              </a:rPr>
              <a:t>https://</a:t>
            </a:r>
            <a:r>
              <a:rPr lang="de-DE" sz="1200" dirty="0" smtClean="0">
                <a:hlinkClick r:id="rId9"/>
              </a:rPr>
              <a:t>www.facebook.com/TUDresden</a:t>
            </a:r>
            <a:r>
              <a:rPr lang="de-DE" sz="1200" dirty="0" smtClean="0"/>
              <a:t> </a:t>
            </a:r>
            <a:endParaRPr lang="en-US" sz="1200" dirty="0"/>
          </a:p>
        </p:txBody>
      </p:sp>
    </p:spTree>
    <p:extLst>
      <p:ext uri="{BB962C8B-B14F-4D97-AF65-F5344CB8AC3E}">
        <p14:creationId xmlns:p14="http://schemas.microsoft.com/office/powerpoint/2010/main" val="2832981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190-jährige Geschichte</a:t>
            </a:r>
            <a:br>
              <a:rPr lang="de-DE" dirty="0" smtClean="0"/>
            </a:br>
            <a:r>
              <a:rPr lang="de-DE" dirty="0" smtClean="0"/>
              <a:t/>
            </a:r>
            <a:br>
              <a:rPr lang="de-DE" dirty="0" smtClean="0"/>
            </a:br>
            <a:r>
              <a:rPr lang="de-DE" b="0" dirty="0" smtClean="0"/>
              <a:t>Technische Bildungsanstalt </a:t>
            </a:r>
            <a:r>
              <a:rPr lang="de-DE" b="0" dirty="0" smtClean="0">
                <a:sym typeface="Wingdings" panose="05000000000000000000" pitchFamily="2" charset="2"/>
              </a:rPr>
              <a:t></a:t>
            </a:r>
            <a:r>
              <a:rPr lang="de-DE" dirty="0" smtClean="0">
                <a:sym typeface="Wingdings" panose="05000000000000000000" pitchFamily="2" charset="2"/>
              </a:rPr>
              <a:t> Technische Universität</a:t>
            </a:r>
            <a:endParaRPr lang="de-DE" dirty="0"/>
          </a:p>
        </p:txBody>
      </p:sp>
      <p:sp>
        <p:nvSpPr>
          <p:cNvPr id="3" name="Inhaltsplatzhalter 2"/>
          <p:cNvSpPr>
            <a:spLocks noGrp="1"/>
          </p:cNvSpPr>
          <p:nvPr>
            <p:ph sz="quarter" idx="10"/>
          </p:nvPr>
        </p:nvSpPr>
        <p:spPr/>
        <p:txBody>
          <a:bodyPr/>
          <a:lstStyle/>
          <a:p>
            <a:pPr>
              <a:lnSpc>
                <a:spcPct val="90000"/>
              </a:lnSpc>
            </a:pPr>
            <a:endParaRPr lang="en-US" b="1" dirty="0" smtClean="0">
              <a:solidFill>
                <a:srgbClr val="003366"/>
              </a:solidFill>
            </a:endParaRPr>
          </a:p>
          <a:p>
            <a:pPr>
              <a:lnSpc>
                <a:spcPct val="90000"/>
              </a:lnSpc>
            </a:pPr>
            <a:r>
              <a:rPr lang="en-US" b="1" dirty="0" err="1" smtClean="0">
                <a:solidFill>
                  <a:srgbClr val="003366"/>
                </a:solidFill>
              </a:rPr>
              <a:t>Heute</a:t>
            </a:r>
            <a:r>
              <a:rPr lang="en-US" b="1" dirty="0">
                <a:solidFill>
                  <a:srgbClr val="003366"/>
                </a:solidFill>
              </a:rPr>
              <a:t>: </a:t>
            </a:r>
            <a:r>
              <a:rPr lang="en-US" dirty="0">
                <a:solidFill>
                  <a:srgbClr val="003366"/>
                </a:solidFill>
              </a:rPr>
              <a:t>“</a:t>
            </a:r>
            <a:r>
              <a:rPr lang="de-DE" dirty="0"/>
              <a:t>Die TU Dresden ist </a:t>
            </a:r>
            <a:r>
              <a:rPr lang="de-DE" b="1" dirty="0"/>
              <a:t>eine der elf Exzellenzuniversitäten Deutschlands</a:t>
            </a:r>
            <a:r>
              <a:rPr lang="de-DE" dirty="0"/>
              <a:t>. Als Volluniversität mit breitem Fächerspektrum zählt sie zu den forschungsstärksten Hochschulen.“ (TUD-Homepage)</a:t>
            </a:r>
          </a:p>
          <a:p>
            <a:pPr>
              <a:lnSpc>
                <a:spcPct val="90000"/>
              </a:lnSpc>
            </a:pPr>
            <a:r>
              <a:rPr lang="de-DE" dirty="0">
                <a:solidFill>
                  <a:srgbClr val="003366"/>
                </a:solidFill>
                <a:sym typeface="Wingdings" panose="05000000000000000000" pitchFamily="2" charset="2"/>
              </a:rPr>
              <a:t> Die DFG-Jury bestätigte den Exzellenztitel der TUD im Juli diesen Jahres</a:t>
            </a:r>
            <a:endParaRPr lang="de-DE" dirty="0">
              <a:solidFill>
                <a:srgbClr val="003366"/>
              </a:solidFill>
            </a:endParaRPr>
          </a:p>
          <a:p>
            <a:endParaRPr lang="de-DE" dirty="0"/>
          </a:p>
        </p:txBody>
      </p:sp>
      <p:pic>
        <p:nvPicPr>
          <p:cNvPr id="4" name="Grafik 3"/>
          <p:cNvPicPr>
            <a:picLocks noChangeAspect="1"/>
          </p:cNvPicPr>
          <p:nvPr/>
        </p:nvPicPr>
        <p:blipFill>
          <a:blip r:embed="rId2"/>
          <a:stretch>
            <a:fillRect/>
          </a:stretch>
        </p:blipFill>
        <p:spPr>
          <a:xfrm>
            <a:off x="1369217" y="2753241"/>
            <a:ext cx="9591675" cy="3248025"/>
          </a:xfrm>
          <a:prstGeom prst="rect">
            <a:avLst/>
          </a:prstGeom>
        </p:spPr>
      </p:pic>
    </p:spTree>
    <p:extLst>
      <p:ext uri="{BB962C8B-B14F-4D97-AF65-F5344CB8AC3E}">
        <p14:creationId xmlns:p14="http://schemas.microsoft.com/office/powerpoint/2010/main" val="3280854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6075" y="2704679"/>
            <a:ext cx="10580687" cy="515040"/>
          </a:xfrm>
        </p:spPr>
        <p:txBody>
          <a:bodyPr/>
          <a:lstStyle/>
          <a:p>
            <a:pPr algn="ctr"/>
            <a:r>
              <a:rPr lang="de-DE" dirty="0" smtClean="0"/>
              <a:t>VII. Ihre Fragen, bitte!</a:t>
            </a:r>
            <a:endParaRPr lang="de-DE" dirty="0"/>
          </a:p>
        </p:txBody>
      </p:sp>
    </p:spTree>
    <p:extLst>
      <p:ext uri="{BB962C8B-B14F-4D97-AF65-F5344CB8AC3E}">
        <p14:creationId xmlns:p14="http://schemas.microsoft.com/office/powerpoint/2010/main" val="2314012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Tree>
    <p:extLst>
      <p:ext uri="{BB962C8B-B14F-4D97-AF65-F5344CB8AC3E}">
        <p14:creationId xmlns:p14="http://schemas.microsoft.com/office/powerpoint/2010/main" val="2551745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TU Dresden heute</a:t>
            </a:r>
            <a:endParaRPr lang="de-DE" dirty="0"/>
          </a:p>
        </p:txBody>
      </p:sp>
      <p:sp>
        <p:nvSpPr>
          <p:cNvPr id="7" name="Textfeld 6"/>
          <p:cNvSpPr txBox="1"/>
          <p:nvPr/>
        </p:nvSpPr>
        <p:spPr>
          <a:xfrm>
            <a:off x="5226568" y="5876228"/>
            <a:ext cx="722149" cy="184666"/>
          </a:xfrm>
          <a:prstGeom prst="rect">
            <a:avLst/>
          </a:prstGeom>
          <a:noFill/>
        </p:spPr>
        <p:txBody>
          <a:bodyPr wrap="square" rtlCol="0">
            <a:spAutoFit/>
          </a:bodyPr>
          <a:lstStyle/>
          <a:p>
            <a:pPr algn="ctr"/>
            <a:r>
              <a:rPr lang="de-DE" sz="600" dirty="0" smtClean="0">
                <a:solidFill>
                  <a:schemeClr val="bg1"/>
                </a:solidFill>
              </a:rPr>
              <a:t>© Nils Eisfeld</a:t>
            </a:r>
            <a:endParaRPr lang="en-US" sz="600" dirty="0">
              <a:solidFill>
                <a:schemeClr val="bg1"/>
              </a:solidFill>
            </a:endParaRPr>
          </a:p>
        </p:txBody>
      </p:sp>
      <p:pic>
        <p:nvPicPr>
          <p:cNvPr id="13" name="Grafik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28" y="1213680"/>
            <a:ext cx="5696225" cy="3564598"/>
          </a:xfrm>
          <a:prstGeom prst="rect">
            <a:avLst/>
          </a:prstGeom>
        </p:spPr>
      </p:pic>
      <p:sp>
        <p:nvSpPr>
          <p:cNvPr id="12" name="Textfeld 11"/>
          <p:cNvSpPr txBox="1"/>
          <p:nvPr/>
        </p:nvSpPr>
        <p:spPr>
          <a:xfrm rot="210805">
            <a:off x="1337331" y="5034229"/>
            <a:ext cx="2391581" cy="769441"/>
          </a:xfrm>
          <a:prstGeom prst="rect">
            <a:avLst/>
          </a:prstGeom>
          <a:solidFill>
            <a:srgbClr val="033262"/>
          </a:solidFill>
          <a:ln w="19050">
            <a:solidFill>
              <a:srgbClr val="00305E"/>
            </a:solidFill>
            <a:prstDash val="sysDash"/>
          </a:ln>
        </p:spPr>
        <p:txBody>
          <a:bodyPr wrap="square" rtlCol="0">
            <a:spAutoFit/>
          </a:bodyPr>
          <a:lstStyle/>
          <a:p>
            <a:pPr algn="ctr"/>
            <a:r>
              <a:rPr lang="de-DE" sz="1100" dirty="0">
                <a:solidFill>
                  <a:schemeClr val="bg1"/>
                </a:solidFill>
                <a:latin typeface="+mj-lt"/>
                <a:ea typeface="Verdana" panose="020B0604030504040204" pitchFamily="34" charset="0"/>
                <a:cs typeface="Verdana" panose="020B0604030504040204" pitchFamily="34" charset="0"/>
              </a:rPr>
              <a:t>Fünf Bereiche mit </a:t>
            </a:r>
            <a:r>
              <a:rPr lang="de-DE" sz="1100" dirty="0" smtClean="0">
                <a:solidFill>
                  <a:schemeClr val="bg1"/>
                </a:solidFill>
                <a:latin typeface="+mj-lt"/>
                <a:ea typeface="Verdana" panose="020B0604030504040204" pitchFamily="34" charset="0"/>
                <a:cs typeface="Verdana" panose="020B0604030504040204" pitchFamily="34" charset="0"/>
              </a:rPr>
              <a:t>insgesamt </a:t>
            </a:r>
          </a:p>
          <a:p>
            <a:pPr algn="ctr"/>
            <a:r>
              <a:rPr lang="de-DE" sz="1100" dirty="0" smtClean="0">
                <a:solidFill>
                  <a:schemeClr val="bg1"/>
                </a:solidFill>
                <a:latin typeface="+mj-lt"/>
                <a:ea typeface="Verdana" panose="020B0604030504040204" pitchFamily="34" charset="0"/>
                <a:cs typeface="Verdana" panose="020B0604030504040204" pitchFamily="34" charset="0"/>
              </a:rPr>
              <a:t>18 Fakultäten, rund </a:t>
            </a:r>
          </a:p>
          <a:p>
            <a:pPr algn="ctr"/>
            <a:r>
              <a:rPr lang="de-DE" sz="1100" dirty="0" smtClean="0">
                <a:solidFill>
                  <a:schemeClr val="bg1"/>
                </a:solidFill>
                <a:latin typeface="+mj-lt"/>
                <a:ea typeface="Verdana" panose="020B0604030504040204" pitchFamily="34" charset="0"/>
                <a:cs typeface="Verdana" panose="020B0604030504040204" pitchFamily="34" charset="0"/>
              </a:rPr>
              <a:t>35.000 Studierenden und ca. </a:t>
            </a:r>
          </a:p>
          <a:p>
            <a:pPr algn="ctr"/>
            <a:r>
              <a:rPr lang="de-DE" sz="1100" dirty="0" smtClean="0">
                <a:solidFill>
                  <a:schemeClr val="bg1"/>
                </a:solidFill>
                <a:latin typeface="+mj-lt"/>
                <a:ea typeface="Verdana" panose="020B0604030504040204" pitchFamily="34" charset="0"/>
                <a:cs typeface="Verdana" panose="020B0604030504040204" pitchFamily="34" charset="0"/>
              </a:rPr>
              <a:t>5.000 </a:t>
            </a:r>
            <a:r>
              <a:rPr lang="de-DE" sz="1100" dirty="0" err="1" smtClean="0">
                <a:solidFill>
                  <a:schemeClr val="bg1"/>
                </a:solidFill>
                <a:latin typeface="+mj-lt"/>
                <a:ea typeface="Verdana" panose="020B0604030504040204" pitchFamily="34" charset="0"/>
                <a:cs typeface="Verdana" panose="020B0604030504040204" pitchFamily="34" charset="0"/>
              </a:rPr>
              <a:t>Wissenschaftler:innen</a:t>
            </a:r>
            <a:endParaRPr lang="de-DE" sz="1100" dirty="0">
              <a:solidFill>
                <a:schemeClr val="bg1"/>
              </a:solidFill>
              <a:latin typeface="+mj-lt"/>
              <a:ea typeface="Verdana" panose="020B0604030504040204" pitchFamily="34" charset="0"/>
              <a:cs typeface="Verdana" panose="020B0604030504040204" pitchFamily="34" charset="0"/>
            </a:endParaRPr>
          </a:p>
        </p:txBody>
      </p:sp>
      <p:sp>
        <p:nvSpPr>
          <p:cNvPr id="15" name="Textfeld 14"/>
          <p:cNvSpPr txBox="1"/>
          <p:nvPr/>
        </p:nvSpPr>
        <p:spPr>
          <a:xfrm>
            <a:off x="8097794" y="5960866"/>
            <a:ext cx="4295352" cy="200055"/>
          </a:xfrm>
          <a:prstGeom prst="rect">
            <a:avLst/>
          </a:prstGeom>
          <a:noFill/>
        </p:spPr>
        <p:txBody>
          <a:bodyPr wrap="square" rtlCol="0">
            <a:spAutoFit/>
          </a:bodyPr>
          <a:lstStyle/>
          <a:p>
            <a:r>
              <a:rPr lang="de-DE" sz="700" b="0" dirty="0">
                <a:latin typeface="+mj-lt"/>
              </a:rPr>
              <a:t>Quelle: </a:t>
            </a:r>
            <a:r>
              <a:rPr lang="de-DE" sz="700" b="0" dirty="0">
                <a:latin typeface="+mj-lt"/>
                <a:hlinkClick r:id="rId3"/>
              </a:rPr>
              <a:t>https://</a:t>
            </a:r>
            <a:r>
              <a:rPr lang="de-DE" sz="700" b="0" dirty="0" smtClean="0">
                <a:latin typeface="+mj-lt"/>
                <a:hlinkClick r:id="rId3"/>
              </a:rPr>
              <a:t>tu-dresden.de/tu-dresden/organisation/bereiche-fakultaeten</a:t>
            </a:r>
            <a:r>
              <a:rPr lang="de-DE" sz="700" b="0" dirty="0" smtClean="0">
                <a:latin typeface="+mj-lt"/>
              </a:rPr>
              <a:t>,eigene </a:t>
            </a:r>
            <a:r>
              <a:rPr lang="de-DE" sz="700" b="0" dirty="0">
                <a:latin typeface="+mj-lt"/>
              </a:rPr>
              <a:t>Darstellung </a:t>
            </a:r>
          </a:p>
        </p:txBody>
      </p:sp>
      <p:sp>
        <p:nvSpPr>
          <p:cNvPr id="5" name="Rechteck 4"/>
          <p:cNvSpPr/>
          <p:nvPr/>
        </p:nvSpPr>
        <p:spPr>
          <a:xfrm>
            <a:off x="2917372" y="4355869"/>
            <a:ext cx="2774076" cy="259674"/>
          </a:xfrm>
          <a:prstGeom prst="rect">
            <a:avLst/>
          </a:prstGeom>
          <a:noFill/>
          <a:ln w="38100">
            <a:solidFill>
              <a:srgbClr val="0332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a:off x="8461944" y="2708748"/>
            <a:ext cx="2965268" cy="259674"/>
          </a:xfrm>
          <a:prstGeom prst="rect">
            <a:avLst/>
          </a:prstGeom>
          <a:noFill/>
          <a:ln w="38100">
            <a:solidFill>
              <a:srgbClr val="03326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6084916" y="612704"/>
            <a:ext cx="2252749" cy="57357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solidFill>
              </a:rPr>
              <a:t>Ingenieurswissenschaften</a:t>
            </a:r>
            <a:endParaRPr lang="de-DE" sz="1400" dirty="0">
              <a:solidFill>
                <a:schemeClr val="bg1"/>
              </a:solidFill>
            </a:endParaRPr>
          </a:p>
        </p:txBody>
      </p:sp>
      <p:sp>
        <p:nvSpPr>
          <p:cNvPr id="16" name="Rechteck 15"/>
          <p:cNvSpPr/>
          <p:nvPr/>
        </p:nvSpPr>
        <p:spPr>
          <a:xfrm>
            <a:off x="6084916" y="2844092"/>
            <a:ext cx="2258292" cy="570808"/>
          </a:xfrm>
          <a:prstGeom prst="rect">
            <a:avLst/>
          </a:prstGeom>
          <a:solidFill>
            <a:srgbClr val="E24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smtClean="0">
                <a:solidFill>
                  <a:schemeClr val="bg1"/>
                </a:solidFill>
              </a:rPr>
              <a:t>Geistes- und Sozialwissenschaften</a:t>
            </a:r>
            <a:endParaRPr lang="de-DE" sz="1400" dirty="0">
              <a:solidFill>
                <a:schemeClr val="bg1"/>
              </a:solidFill>
            </a:endParaRPr>
          </a:p>
        </p:txBody>
      </p:sp>
      <p:sp>
        <p:nvSpPr>
          <p:cNvPr id="17" name="Rechteck 16"/>
          <p:cNvSpPr/>
          <p:nvPr/>
        </p:nvSpPr>
        <p:spPr>
          <a:xfrm>
            <a:off x="6084916" y="5072710"/>
            <a:ext cx="2258292" cy="570808"/>
          </a:xfrm>
          <a:prstGeom prst="rect">
            <a:avLst/>
          </a:prstGeom>
          <a:solidFill>
            <a:srgbClr val="FA4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solidFill>
                  <a:schemeClr val="bg1"/>
                </a:solidFill>
              </a:rPr>
              <a:t>Medizin</a:t>
            </a:r>
            <a:endParaRPr lang="de-DE" dirty="0">
              <a:solidFill>
                <a:schemeClr val="bg1"/>
              </a:solidFill>
            </a:endParaRPr>
          </a:p>
        </p:txBody>
      </p:sp>
      <p:sp>
        <p:nvSpPr>
          <p:cNvPr id="18" name="Rechteck 17"/>
          <p:cNvSpPr/>
          <p:nvPr/>
        </p:nvSpPr>
        <p:spPr>
          <a:xfrm>
            <a:off x="8523104" y="2761255"/>
            <a:ext cx="2842953" cy="165674"/>
          </a:xfrm>
          <a:prstGeom prst="rect">
            <a:avLst/>
          </a:prstGeom>
          <a:solidFill>
            <a:srgbClr val="E24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50" b="1" dirty="0" smtClean="0"/>
              <a:t>Philosophische Fakultät</a:t>
            </a:r>
            <a:endParaRPr lang="de-DE" sz="950" b="1" dirty="0"/>
          </a:p>
        </p:txBody>
      </p:sp>
      <p:sp>
        <p:nvSpPr>
          <p:cNvPr id="21" name="Rechteck 20"/>
          <p:cNvSpPr/>
          <p:nvPr/>
        </p:nvSpPr>
        <p:spPr>
          <a:xfrm>
            <a:off x="8523102" y="3084002"/>
            <a:ext cx="2842953" cy="201768"/>
          </a:xfrm>
          <a:prstGeom prst="rect">
            <a:avLst/>
          </a:prstGeom>
          <a:solidFill>
            <a:srgbClr val="E24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700" b="1" dirty="0" smtClean="0"/>
              <a:t>Fakultät Sprach-, Literatur- und Kulturwissenschaften</a:t>
            </a:r>
            <a:endParaRPr lang="de-DE" sz="700" b="1" dirty="0"/>
          </a:p>
        </p:txBody>
      </p:sp>
      <p:sp>
        <p:nvSpPr>
          <p:cNvPr id="22" name="Rechteck 21"/>
          <p:cNvSpPr/>
          <p:nvPr/>
        </p:nvSpPr>
        <p:spPr>
          <a:xfrm>
            <a:off x="8523102" y="3411873"/>
            <a:ext cx="2842953" cy="165674"/>
          </a:xfrm>
          <a:prstGeom prst="rect">
            <a:avLst/>
          </a:prstGeom>
          <a:solidFill>
            <a:srgbClr val="E24E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00" b="1" dirty="0" smtClean="0"/>
              <a:t>Fakultät Erziehungswissenschaften</a:t>
            </a:r>
            <a:endParaRPr lang="de-DE" sz="900" b="1" dirty="0"/>
          </a:p>
        </p:txBody>
      </p:sp>
      <p:sp>
        <p:nvSpPr>
          <p:cNvPr id="23" name="Rechteck 22"/>
          <p:cNvSpPr/>
          <p:nvPr/>
        </p:nvSpPr>
        <p:spPr>
          <a:xfrm>
            <a:off x="8523102" y="535988"/>
            <a:ext cx="2842953" cy="165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00" b="1" dirty="0" smtClean="0">
                <a:solidFill>
                  <a:schemeClr val="bg1"/>
                </a:solidFill>
              </a:rPr>
              <a:t>Fakultät Informatik</a:t>
            </a:r>
            <a:endParaRPr lang="de-DE" sz="900" b="1" dirty="0">
              <a:solidFill>
                <a:schemeClr val="bg1"/>
              </a:solidFill>
            </a:endParaRPr>
          </a:p>
        </p:txBody>
      </p:sp>
      <p:sp>
        <p:nvSpPr>
          <p:cNvPr id="24" name="Rechteck 23"/>
          <p:cNvSpPr/>
          <p:nvPr/>
        </p:nvSpPr>
        <p:spPr>
          <a:xfrm>
            <a:off x="8523104" y="858735"/>
            <a:ext cx="2842953" cy="165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700" b="1" dirty="0" smtClean="0">
                <a:solidFill>
                  <a:schemeClr val="bg1"/>
                </a:solidFill>
              </a:rPr>
              <a:t>Fakultät Elektrotechnik &amp; Informationstechnik</a:t>
            </a:r>
            <a:endParaRPr lang="de-DE" sz="700" b="1" dirty="0">
              <a:solidFill>
                <a:schemeClr val="bg1"/>
              </a:solidFill>
            </a:endParaRPr>
          </a:p>
        </p:txBody>
      </p:sp>
      <p:sp>
        <p:nvSpPr>
          <p:cNvPr id="25" name="Rechteck 24"/>
          <p:cNvSpPr/>
          <p:nvPr/>
        </p:nvSpPr>
        <p:spPr>
          <a:xfrm>
            <a:off x="8523103" y="1181482"/>
            <a:ext cx="2842953" cy="1656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00" b="1" dirty="0" smtClean="0">
                <a:solidFill>
                  <a:schemeClr val="bg1"/>
                </a:solidFill>
              </a:rPr>
              <a:t>Fakultät Maschinenwesen</a:t>
            </a:r>
            <a:endParaRPr lang="de-DE" sz="900" b="1" dirty="0">
              <a:solidFill>
                <a:schemeClr val="bg1"/>
              </a:solidFill>
            </a:endParaRPr>
          </a:p>
        </p:txBody>
      </p:sp>
      <p:sp>
        <p:nvSpPr>
          <p:cNvPr id="26" name="Rechteck 25"/>
          <p:cNvSpPr/>
          <p:nvPr/>
        </p:nvSpPr>
        <p:spPr>
          <a:xfrm>
            <a:off x="8523102" y="5275277"/>
            <a:ext cx="2842953" cy="165674"/>
          </a:xfrm>
          <a:prstGeom prst="rect">
            <a:avLst/>
          </a:prstGeom>
          <a:solidFill>
            <a:srgbClr val="FA4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900" b="1" dirty="0" smtClean="0">
                <a:solidFill>
                  <a:schemeClr val="bg1"/>
                </a:solidFill>
              </a:rPr>
              <a:t>Medizinische Fakultät Carl Gustav Carus</a:t>
            </a:r>
            <a:endParaRPr lang="de-DE" sz="900" b="1" dirty="0">
              <a:solidFill>
                <a:schemeClr val="bg1"/>
              </a:solidFill>
            </a:endParaRPr>
          </a:p>
        </p:txBody>
      </p:sp>
    </p:spTree>
    <p:extLst>
      <p:ext uri="{BB962C8B-B14F-4D97-AF65-F5344CB8AC3E}">
        <p14:creationId xmlns:p14="http://schemas.microsoft.com/office/powerpoint/2010/main" val="3642824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II. Das Zentrum für Internationale Studien (ZIS)</a:t>
            </a:r>
            <a:endParaRPr lang="de-DE" dirty="0"/>
          </a:p>
        </p:txBody>
      </p:sp>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12" y="798491"/>
            <a:ext cx="7785194" cy="5168459"/>
          </a:xfrm>
          <a:prstGeom prst="rect">
            <a:avLst/>
          </a:prstGeom>
        </p:spPr>
      </p:pic>
    </p:spTree>
    <p:extLst>
      <p:ext uri="{BB962C8B-B14F-4D97-AF65-F5344CB8AC3E}">
        <p14:creationId xmlns:p14="http://schemas.microsoft.com/office/powerpoint/2010/main" val="2120278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a:t>
            </a:r>
            <a:r>
              <a:rPr lang="de-DE" dirty="0" smtClean="0"/>
              <a:t>ZIS als zentrale wissenschaftliche Einrichtung </a:t>
            </a:r>
            <a:endParaRPr lang="de-DE" dirty="0"/>
          </a:p>
        </p:txBody>
      </p:sp>
      <p:sp>
        <p:nvSpPr>
          <p:cNvPr id="7" name="Rechteck 6"/>
          <p:cNvSpPr/>
          <p:nvPr/>
        </p:nvSpPr>
        <p:spPr>
          <a:xfrm>
            <a:off x="4278590" y="1316312"/>
            <a:ext cx="7867135" cy="4154984"/>
          </a:xfrm>
          <a:prstGeom prst="rect">
            <a:avLst/>
          </a:prstGeom>
        </p:spPr>
        <p:txBody>
          <a:bodyPr wrap="square">
            <a:spAutoFit/>
          </a:bodyPr>
          <a:lstStyle/>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Biotechnologisches Zentrum BIOTEC</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Botanischer Garten Dresden (BG)</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Dresden International Graduate School </a:t>
            </a:r>
            <a:r>
              <a:rPr lang="de-DE" sz="1600" dirty="0" err="1">
                <a:solidFill>
                  <a:srgbClr val="003366"/>
                </a:solidFill>
                <a:ea typeface="Verdana" pitchFamily="34" charset="0"/>
                <a:cs typeface="Verdana" pitchFamily="34" charset="0"/>
              </a:rPr>
              <a:t>for</a:t>
            </a:r>
            <a:r>
              <a:rPr lang="de-DE" sz="1600" dirty="0">
                <a:solidFill>
                  <a:srgbClr val="003366"/>
                </a:solidFill>
                <a:ea typeface="Verdana" pitchFamily="34" charset="0"/>
                <a:cs typeface="Verdana" pitchFamily="34" charset="0"/>
              </a:rPr>
              <a:t> </a:t>
            </a:r>
            <a:r>
              <a:rPr lang="de-DE" sz="1600" dirty="0" err="1">
                <a:solidFill>
                  <a:srgbClr val="003366"/>
                </a:solidFill>
                <a:ea typeface="Verdana" pitchFamily="34" charset="0"/>
                <a:cs typeface="Verdana" pitchFamily="34" charset="0"/>
              </a:rPr>
              <a:t>Biomedicine</a:t>
            </a:r>
            <a:r>
              <a:rPr lang="de-DE" sz="1600" dirty="0">
                <a:solidFill>
                  <a:srgbClr val="003366"/>
                </a:solidFill>
                <a:ea typeface="Verdana" pitchFamily="34" charset="0"/>
                <a:cs typeface="Verdana" pitchFamily="34" charset="0"/>
              </a:rPr>
              <a:t> </a:t>
            </a:r>
            <a:r>
              <a:rPr lang="de-DE" sz="1600" dirty="0" smtClean="0">
                <a:solidFill>
                  <a:srgbClr val="003366"/>
                </a:solidFill>
                <a:ea typeface="Verdana" pitchFamily="34" charset="0"/>
                <a:cs typeface="Verdana" pitchFamily="34" charset="0"/>
              </a:rPr>
              <a:t>Bioengineering</a:t>
            </a:r>
            <a:br>
              <a:rPr lang="de-DE" sz="1600" dirty="0" smtClean="0">
                <a:solidFill>
                  <a:srgbClr val="003366"/>
                </a:solidFill>
                <a:ea typeface="Verdana" pitchFamily="34" charset="0"/>
                <a:cs typeface="Verdana" pitchFamily="34" charset="0"/>
              </a:rPr>
            </a:br>
            <a:r>
              <a:rPr lang="de-DE" sz="1600" dirty="0" smtClean="0">
                <a:solidFill>
                  <a:srgbClr val="003366"/>
                </a:solidFill>
                <a:ea typeface="Verdana" pitchFamily="34" charset="0"/>
                <a:cs typeface="Verdana" pitchFamily="34" charset="0"/>
              </a:rPr>
              <a:t>Exzellenzcluster</a:t>
            </a:r>
            <a:r>
              <a:rPr lang="de-DE" sz="1600" dirty="0">
                <a:solidFill>
                  <a:srgbClr val="003366"/>
                </a:solidFill>
                <a:ea typeface="Verdana" pitchFamily="34" charset="0"/>
                <a:cs typeface="Verdana" pitchFamily="34" charset="0"/>
              </a:rPr>
              <a:t>: Center </a:t>
            </a:r>
            <a:r>
              <a:rPr lang="de-DE" sz="1600" dirty="0" err="1">
                <a:solidFill>
                  <a:srgbClr val="003366"/>
                </a:solidFill>
                <a:ea typeface="Verdana" pitchFamily="34" charset="0"/>
                <a:cs typeface="Verdana" pitchFamily="34" charset="0"/>
              </a:rPr>
              <a:t>for</a:t>
            </a:r>
            <a:r>
              <a:rPr lang="de-DE" sz="1600" dirty="0">
                <a:solidFill>
                  <a:srgbClr val="003366"/>
                </a:solidFill>
                <a:ea typeface="Verdana" pitchFamily="34" charset="0"/>
                <a:cs typeface="Verdana" pitchFamily="34" charset="0"/>
              </a:rPr>
              <a:t> Regenerative </a:t>
            </a:r>
            <a:r>
              <a:rPr lang="de-DE" sz="1600" dirty="0" err="1">
                <a:solidFill>
                  <a:srgbClr val="003366"/>
                </a:solidFill>
                <a:ea typeface="Verdana" pitchFamily="34" charset="0"/>
                <a:cs typeface="Verdana" pitchFamily="34" charset="0"/>
              </a:rPr>
              <a:t>Therapies</a:t>
            </a:r>
            <a:r>
              <a:rPr lang="de-DE" sz="1600" dirty="0">
                <a:solidFill>
                  <a:srgbClr val="003366"/>
                </a:solidFill>
                <a:ea typeface="Verdana" pitchFamily="34" charset="0"/>
                <a:cs typeface="Verdana" pitchFamily="34" charset="0"/>
              </a:rPr>
              <a:t> Dresden (CRTD)</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Lehrzentrum Sprachen und Kulturräume (LSK)</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Media Design Center (MDC)</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Mitteleuropazentrum für Staats-, Wirtschafts- und </a:t>
            </a:r>
            <a:r>
              <a:rPr lang="de-DE" sz="1600" dirty="0" smtClean="0">
                <a:solidFill>
                  <a:srgbClr val="003366"/>
                </a:solidFill>
                <a:ea typeface="Verdana" pitchFamily="34" charset="0"/>
                <a:cs typeface="Verdana" pitchFamily="34" charset="0"/>
              </a:rPr>
              <a:t>Kulturwissenschaften </a:t>
            </a:r>
            <a:r>
              <a:rPr lang="de-DE" sz="1600" dirty="0">
                <a:solidFill>
                  <a:srgbClr val="003366"/>
                </a:solidFill>
                <a:ea typeface="Verdana" pitchFamily="34" charset="0"/>
                <a:cs typeface="Verdana" pitchFamily="34" charset="0"/>
              </a:rPr>
              <a:t>(MEZ)</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Zentrum Demographischer Wandel Dresden (ZDW)</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Zentrum für Informationsdienste </a:t>
            </a:r>
            <a:r>
              <a:rPr lang="de-DE" sz="1600" dirty="0" smtClean="0">
                <a:solidFill>
                  <a:srgbClr val="003366"/>
                </a:solidFill>
                <a:ea typeface="Verdana" pitchFamily="34" charset="0"/>
                <a:cs typeface="Verdana" pitchFamily="34" charset="0"/>
              </a:rPr>
              <a:t>und Hochleistungsrechnen </a:t>
            </a:r>
            <a:r>
              <a:rPr lang="de-DE" sz="1600" dirty="0">
                <a:solidFill>
                  <a:srgbClr val="003366"/>
                </a:solidFill>
                <a:ea typeface="Verdana" pitchFamily="34" charset="0"/>
                <a:cs typeface="Verdana" pitchFamily="34" charset="0"/>
              </a:rPr>
              <a:t>(ZIH)</a:t>
            </a:r>
          </a:p>
          <a:p>
            <a:pPr marL="285750" indent="-285750" fontAlgn="auto">
              <a:lnSpc>
                <a:spcPct val="150000"/>
              </a:lnSpc>
              <a:spcAft>
                <a:spcPts val="0"/>
              </a:spcAft>
              <a:buFont typeface="Arial" panose="020B0604020202020204" pitchFamily="34" charset="0"/>
              <a:buChar char="•"/>
              <a:defRPr/>
            </a:pPr>
            <a:r>
              <a:rPr lang="de-DE" sz="1600" b="1" dirty="0">
                <a:solidFill>
                  <a:srgbClr val="003366"/>
                </a:solidFill>
                <a:ea typeface="Verdana" pitchFamily="34" charset="0"/>
                <a:cs typeface="Verdana" pitchFamily="34" charset="0"/>
              </a:rPr>
              <a:t>Zentrum für Internationale Studien (ZIS)</a:t>
            </a: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Zentrum für Lehrerbildung, Schul- und Berufsbildungsforschung (ZLSB)</a:t>
            </a:r>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l="26375" r="24801" b="-800"/>
          <a:stretch/>
        </p:blipFill>
        <p:spPr>
          <a:xfrm>
            <a:off x="874712" y="1132534"/>
            <a:ext cx="3286300" cy="4522540"/>
          </a:xfrm>
          <a:prstGeom prst="rect">
            <a:avLst/>
          </a:prstGeom>
        </p:spPr>
      </p:pic>
    </p:spTree>
    <p:extLst>
      <p:ext uri="{BB962C8B-B14F-4D97-AF65-F5344CB8AC3E}">
        <p14:creationId xmlns:p14="http://schemas.microsoft.com/office/powerpoint/2010/main" val="2214930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Das </a:t>
            </a:r>
            <a:r>
              <a:rPr lang="de-DE" dirty="0" smtClean="0"/>
              <a:t>ZIS: Aufgaben </a:t>
            </a:r>
            <a:r>
              <a:rPr lang="de-DE" dirty="0"/>
              <a:t>und Ziele</a:t>
            </a:r>
          </a:p>
        </p:txBody>
      </p:sp>
      <p:pic>
        <p:nvPicPr>
          <p:cNvPr id="5" name="Inhaltsplatzhalter 3"/>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tretch>
            <a:fillRect/>
          </a:stretch>
        </p:blipFill>
        <p:spPr>
          <a:xfrm>
            <a:off x="874712" y="1383971"/>
            <a:ext cx="2692272" cy="4036328"/>
          </a:xfrm>
          <a:prstGeom prst="rect">
            <a:avLst/>
          </a:prstGeom>
        </p:spPr>
      </p:pic>
      <p:sp>
        <p:nvSpPr>
          <p:cNvPr id="7" name="Rechteck 6"/>
          <p:cNvSpPr/>
          <p:nvPr/>
        </p:nvSpPr>
        <p:spPr>
          <a:xfrm>
            <a:off x="3995351" y="1383971"/>
            <a:ext cx="7460048" cy="3416320"/>
          </a:xfrm>
          <a:prstGeom prst="rect">
            <a:avLst/>
          </a:prstGeom>
        </p:spPr>
        <p:txBody>
          <a:bodyPr wrap="square">
            <a:spAutoFit/>
          </a:bodyPr>
          <a:lstStyle/>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Lehr- und Studienorganisation für den Studiengang „Internationale Beziehungen“ (BA und MA</a:t>
            </a:r>
            <a:r>
              <a:rPr lang="de-DE" sz="1600" dirty="0" smtClean="0">
                <a:solidFill>
                  <a:srgbClr val="003366"/>
                </a:solidFill>
                <a:ea typeface="Verdana" pitchFamily="34" charset="0"/>
                <a:cs typeface="Verdana" pitchFamily="34" charset="0"/>
              </a:rPr>
              <a:t>)</a:t>
            </a:r>
          </a:p>
          <a:p>
            <a:pPr marL="285750" indent="-285750" fontAlgn="auto">
              <a:lnSpc>
                <a:spcPct val="150000"/>
              </a:lnSpc>
              <a:spcAft>
                <a:spcPts val="0"/>
              </a:spcAft>
              <a:buFont typeface="Arial" panose="020B0604020202020204" pitchFamily="34" charset="0"/>
              <a:buChar char="•"/>
              <a:defRPr/>
            </a:pPr>
            <a:endParaRPr lang="de-DE" sz="1600" dirty="0">
              <a:solidFill>
                <a:srgbClr val="003366"/>
              </a:solidFill>
              <a:ea typeface="Verdana" pitchFamily="34" charset="0"/>
              <a:cs typeface="Verdana" pitchFamily="34" charset="0"/>
            </a:endParaRP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Zusammenführung und Fortentwicklung der </a:t>
            </a:r>
            <a:r>
              <a:rPr lang="de-DE" sz="1600" dirty="0" smtClean="0">
                <a:solidFill>
                  <a:srgbClr val="003366"/>
                </a:solidFill>
                <a:ea typeface="Verdana" pitchFamily="34" charset="0"/>
                <a:cs typeface="Verdana" pitchFamily="34" charset="0"/>
              </a:rPr>
              <a:t>interdisziplinären </a:t>
            </a:r>
            <a:r>
              <a:rPr lang="de-DE" sz="1600" dirty="0">
                <a:solidFill>
                  <a:srgbClr val="003366"/>
                </a:solidFill>
                <a:ea typeface="Verdana" pitchFamily="34" charset="0"/>
                <a:cs typeface="Verdana" pitchFamily="34" charset="0"/>
              </a:rPr>
              <a:t>Zusammenarbeit auf dem Gebiet der Internationalen Beziehungen</a:t>
            </a:r>
          </a:p>
          <a:p>
            <a:pPr marL="285750" indent="-285750" fontAlgn="auto">
              <a:lnSpc>
                <a:spcPct val="150000"/>
              </a:lnSpc>
              <a:spcAft>
                <a:spcPts val="0"/>
              </a:spcAft>
              <a:buFont typeface="Arial" panose="020B0604020202020204" pitchFamily="34" charset="0"/>
              <a:buChar char="•"/>
              <a:defRPr/>
            </a:pPr>
            <a:endParaRPr lang="de-DE" sz="1600" dirty="0">
              <a:solidFill>
                <a:srgbClr val="003366"/>
              </a:solidFill>
              <a:ea typeface="Verdana" pitchFamily="34" charset="0"/>
              <a:cs typeface="Verdana" pitchFamily="34" charset="0"/>
            </a:endParaRPr>
          </a:p>
          <a:p>
            <a:pPr marL="285750" indent="-285750" fontAlgn="auto">
              <a:lnSpc>
                <a:spcPct val="150000"/>
              </a:lnSpc>
              <a:spcAft>
                <a:spcPts val="0"/>
              </a:spcAft>
              <a:buFont typeface="Arial" panose="020B0604020202020204" pitchFamily="34" charset="0"/>
              <a:buChar char="•"/>
              <a:defRPr/>
            </a:pPr>
            <a:r>
              <a:rPr lang="de-DE" sz="1600" dirty="0">
                <a:solidFill>
                  <a:srgbClr val="003366"/>
                </a:solidFill>
                <a:ea typeface="Verdana" pitchFamily="34" charset="0"/>
                <a:cs typeface="Verdana" pitchFamily="34" charset="0"/>
              </a:rPr>
              <a:t>Fortsetzung und Ausbau der Förderung inner- und interuniversitärer Vernetzung, der </a:t>
            </a:r>
            <a:r>
              <a:rPr lang="de-DE" sz="1600" dirty="0" smtClean="0">
                <a:solidFill>
                  <a:srgbClr val="003366"/>
                </a:solidFill>
                <a:ea typeface="Verdana" pitchFamily="34" charset="0"/>
                <a:cs typeface="Verdana" pitchFamily="34" charset="0"/>
              </a:rPr>
              <a:t>Zusammenarbeit mit </a:t>
            </a:r>
            <a:r>
              <a:rPr lang="de-DE" sz="1600" dirty="0">
                <a:solidFill>
                  <a:srgbClr val="003366"/>
                </a:solidFill>
                <a:ea typeface="Verdana" pitchFamily="34" charset="0"/>
                <a:cs typeface="Verdana" pitchFamily="34" charset="0"/>
              </a:rPr>
              <a:t>außeruniversitären </a:t>
            </a:r>
            <a:r>
              <a:rPr lang="de-DE" sz="1600" dirty="0" smtClean="0">
                <a:solidFill>
                  <a:srgbClr val="003366"/>
                </a:solidFill>
                <a:ea typeface="Verdana" pitchFamily="34" charset="0"/>
                <a:cs typeface="Verdana" pitchFamily="34" charset="0"/>
              </a:rPr>
              <a:t>Forschungseinrichtungen</a:t>
            </a:r>
            <a:r>
              <a:rPr lang="de-DE" sz="1600" dirty="0">
                <a:solidFill>
                  <a:srgbClr val="003366"/>
                </a:solidFill>
                <a:ea typeface="Verdana" pitchFamily="34" charset="0"/>
                <a:cs typeface="Verdana" pitchFamily="34" charset="0"/>
              </a:rPr>
              <a:t>, öffentlichen Einrichtungen</a:t>
            </a:r>
            <a:endParaRPr lang="de-DE" sz="1600" dirty="0">
              <a:solidFill>
                <a:srgbClr val="FF0000"/>
              </a:solidFill>
            </a:endParaRPr>
          </a:p>
        </p:txBody>
      </p:sp>
    </p:spTree>
    <p:extLst>
      <p:ext uri="{BB962C8B-B14F-4D97-AF65-F5344CB8AC3E}">
        <p14:creationId xmlns:p14="http://schemas.microsoft.com/office/powerpoint/2010/main" val="241862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ZIS: Beteiligte Lehrstühle</a:t>
            </a:r>
            <a:endParaRPr lang="de-DE" dirty="0"/>
          </a:p>
        </p:txBody>
      </p:sp>
      <p:sp>
        <p:nvSpPr>
          <p:cNvPr id="3" name="Inhaltsplatzhalter 2"/>
          <p:cNvSpPr>
            <a:spLocks noGrp="1"/>
          </p:cNvSpPr>
          <p:nvPr>
            <p:ph sz="quarter" idx="10"/>
          </p:nvPr>
        </p:nvSpPr>
        <p:spPr>
          <a:xfrm>
            <a:off x="1943322" y="1253653"/>
            <a:ext cx="8458760" cy="4718779"/>
          </a:xfrm>
        </p:spPr>
        <p:txBody>
          <a:bodyPr/>
          <a:lstStyle/>
          <a:p>
            <a:r>
              <a:rPr lang="de-DE" u="sng" dirty="0" smtClean="0"/>
              <a:t>Professur </a:t>
            </a:r>
            <a:r>
              <a:rPr lang="de-DE" u="sng" dirty="0">
                <a:solidFill>
                  <a:schemeClr val="tx1"/>
                </a:solidFill>
              </a:rPr>
              <a:t>für Völkerrecht, Recht der Europäischen Union und Internationale </a:t>
            </a:r>
            <a:r>
              <a:rPr lang="de-DE" u="sng" dirty="0" smtClean="0">
                <a:solidFill>
                  <a:schemeClr val="tx1"/>
                </a:solidFill>
              </a:rPr>
              <a:t>Beziehungen</a:t>
            </a:r>
          </a:p>
          <a:p>
            <a:r>
              <a:rPr lang="de-DE" sz="1400" b="1" dirty="0">
                <a:solidFill>
                  <a:schemeClr val="tx1"/>
                </a:solidFill>
              </a:rPr>
              <a:t>Prof. Dr. Dr. Sabine von </a:t>
            </a:r>
            <a:r>
              <a:rPr lang="de-DE" sz="1400" b="1" dirty="0" smtClean="0">
                <a:solidFill>
                  <a:schemeClr val="tx1"/>
                </a:solidFill>
              </a:rPr>
              <a:t>Schorlemer </a:t>
            </a:r>
            <a:r>
              <a:rPr lang="de-DE" sz="1400" dirty="0" smtClean="0"/>
              <a:t>(</a:t>
            </a:r>
            <a:r>
              <a:rPr lang="de-DE" sz="1400" dirty="0" smtClean="0">
                <a:solidFill>
                  <a:schemeClr val="accent1"/>
                </a:solidFill>
              </a:rPr>
              <a:t>Vorsitzende Prüfungsausschuss</a:t>
            </a:r>
            <a:r>
              <a:rPr lang="de-DE" sz="1400" dirty="0" smtClean="0"/>
              <a:t>)</a:t>
            </a:r>
          </a:p>
          <a:p>
            <a:endParaRPr lang="de-DE" sz="1400" dirty="0" smtClean="0"/>
          </a:p>
          <a:p>
            <a:pPr algn="r"/>
            <a:r>
              <a:rPr lang="de-DE" u="sng" dirty="0" smtClean="0"/>
              <a:t>Professur für </a:t>
            </a:r>
            <a:r>
              <a:rPr lang="de-DE" u="sng" dirty="0" smtClean="0">
                <a:solidFill>
                  <a:schemeClr val="tx1"/>
                </a:solidFill>
              </a:rPr>
              <a:t>Völkerrecht, Europarecht und Öffentliches Recht</a:t>
            </a:r>
          </a:p>
          <a:p>
            <a:pPr algn="r"/>
            <a:r>
              <a:rPr lang="de-DE" sz="1400" b="1" dirty="0" smtClean="0">
                <a:solidFill>
                  <a:schemeClr val="tx1"/>
                </a:solidFill>
              </a:rPr>
              <a:t>Prof. Dr. Dominik Steiger </a:t>
            </a:r>
            <a:r>
              <a:rPr lang="de-DE" sz="1400" dirty="0" smtClean="0">
                <a:solidFill>
                  <a:schemeClr val="tx1"/>
                </a:solidFill>
              </a:rPr>
              <a:t>(</a:t>
            </a:r>
            <a:r>
              <a:rPr lang="de-DE" sz="1400" dirty="0" smtClean="0">
                <a:solidFill>
                  <a:schemeClr val="accent1"/>
                </a:solidFill>
              </a:rPr>
              <a:t>Wissenschaftlicher Direktor</a:t>
            </a:r>
            <a:r>
              <a:rPr lang="de-DE" sz="1400" dirty="0" smtClean="0">
                <a:solidFill>
                  <a:schemeClr val="tx1"/>
                </a:solidFill>
              </a:rPr>
              <a:t>)</a:t>
            </a:r>
          </a:p>
          <a:p>
            <a:r>
              <a:rPr lang="de-DE" sz="1400" u="sng" dirty="0" smtClean="0">
                <a:solidFill>
                  <a:schemeClr val="tx1"/>
                </a:solidFill>
              </a:rPr>
              <a:t/>
            </a:r>
            <a:br>
              <a:rPr lang="de-DE" sz="1400" u="sng" dirty="0" smtClean="0">
                <a:solidFill>
                  <a:schemeClr val="tx1"/>
                </a:solidFill>
              </a:rPr>
            </a:br>
            <a:r>
              <a:rPr lang="de-DE" u="sng" dirty="0" smtClean="0">
                <a:solidFill>
                  <a:schemeClr val="tx1"/>
                </a:solidFill>
              </a:rPr>
              <a:t>Professur für Internationale Politik</a:t>
            </a:r>
          </a:p>
          <a:p>
            <a:r>
              <a:rPr lang="de-DE" sz="1400" b="1" dirty="0" smtClean="0">
                <a:solidFill>
                  <a:schemeClr val="tx1"/>
                </a:solidFill>
              </a:rPr>
              <a:t>Prof. Dr. Anna Holzscheiter</a:t>
            </a:r>
            <a:br>
              <a:rPr lang="de-DE" sz="1400" b="1" dirty="0" smtClean="0">
                <a:solidFill>
                  <a:schemeClr val="tx1"/>
                </a:solidFill>
              </a:rPr>
            </a:br>
            <a:endParaRPr lang="de-DE" sz="1400" b="1" dirty="0" smtClean="0">
              <a:solidFill>
                <a:schemeClr val="tx1"/>
              </a:solidFill>
            </a:endParaRPr>
          </a:p>
          <a:p>
            <a:pPr algn="r"/>
            <a:r>
              <a:rPr lang="de-DE" u="sng" dirty="0" smtClean="0">
                <a:solidFill>
                  <a:schemeClr val="tx1"/>
                </a:solidFill>
              </a:rPr>
              <a:t>Professur für </a:t>
            </a:r>
            <a:r>
              <a:rPr lang="de-DE" u="sng" dirty="0">
                <a:solidFill>
                  <a:schemeClr val="tx1"/>
                </a:solidFill>
              </a:rPr>
              <a:t>VWL, insb. Internationale </a:t>
            </a:r>
            <a:r>
              <a:rPr lang="de-DE" u="sng" dirty="0" smtClean="0">
                <a:solidFill>
                  <a:schemeClr val="tx1"/>
                </a:solidFill>
              </a:rPr>
              <a:t>Wirtschaftsbeziehungen</a:t>
            </a:r>
          </a:p>
          <a:p>
            <a:pPr algn="r"/>
            <a:r>
              <a:rPr lang="de-DE" sz="1400" b="1" dirty="0" smtClean="0">
                <a:solidFill>
                  <a:schemeClr val="tx1"/>
                </a:solidFill>
              </a:rPr>
              <a:t>Prof. Dr. Christian Leßmann</a:t>
            </a:r>
            <a:r>
              <a:rPr lang="de-DE" sz="1400" dirty="0" smtClean="0">
                <a:solidFill>
                  <a:schemeClr val="tx1"/>
                </a:solidFill>
              </a:rPr>
              <a:t/>
            </a:r>
            <a:br>
              <a:rPr lang="de-DE" sz="1400" dirty="0" smtClean="0">
                <a:solidFill>
                  <a:schemeClr val="tx1"/>
                </a:solidFill>
              </a:rPr>
            </a:br>
            <a:endParaRPr lang="de-DE" sz="1400" dirty="0" smtClean="0">
              <a:solidFill>
                <a:schemeClr val="tx1"/>
              </a:solidFill>
            </a:endParaRPr>
          </a:p>
          <a:p>
            <a:r>
              <a:rPr lang="de-DE" u="sng" dirty="0" smtClean="0">
                <a:solidFill>
                  <a:schemeClr val="tx1"/>
                </a:solidFill>
              </a:rPr>
              <a:t>Professur </a:t>
            </a:r>
            <a:r>
              <a:rPr lang="de-DE" u="sng" dirty="0">
                <a:solidFill>
                  <a:schemeClr val="tx1"/>
                </a:solidFill>
              </a:rPr>
              <a:t>für Wirtschaftspolitik und Wirtschaftsforschung</a:t>
            </a:r>
          </a:p>
          <a:p>
            <a:r>
              <a:rPr lang="de-DE" sz="1400" b="1" dirty="0" smtClean="0">
                <a:solidFill>
                  <a:schemeClr val="tx1"/>
                </a:solidFill>
              </a:rPr>
              <a:t>Prof. Dr. Alexander Kemnitz </a:t>
            </a:r>
            <a:r>
              <a:rPr lang="de-DE" sz="1400" dirty="0" smtClean="0">
                <a:solidFill>
                  <a:schemeClr val="tx1"/>
                </a:solidFill>
              </a:rPr>
              <a:t>(</a:t>
            </a:r>
            <a:r>
              <a:rPr lang="de-DE" sz="1400" dirty="0" smtClean="0">
                <a:solidFill>
                  <a:schemeClr val="accent1"/>
                </a:solidFill>
              </a:rPr>
              <a:t>Studiendekan</a:t>
            </a:r>
            <a:r>
              <a:rPr lang="de-DE" sz="1400" dirty="0" smtClean="0">
                <a:solidFill>
                  <a:schemeClr val="tx1"/>
                </a:solidFill>
              </a:rPr>
              <a:t>)</a:t>
            </a:r>
          </a:p>
          <a:p>
            <a:endParaRPr lang="de-DE" dirty="0"/>
          </a:p>
        </p:txBody>
      </p:sp>
      <p:pic>
        <p:nvPicPr>
          <p:cNvPr id="4" name="Grafik 3"/>
          <p:cNvPicPr>
            <a:picLocks noChangeAspect="1"/>
          </p:cNvPicPr>
          <p:nvPr/>
        </p:nvPicPr>
        <p:blipFill>
          <a:blip r:embed="rId2"/>
          <a:stretch>
            <a:fillRect/>
          </a:stretch>
        </p:blipFill>
        <p:spPr>
          <a:xfrm>
            <a:off x="716692" y="1015534"/>
            <a:ext cx="1070362" cy="1608941"/>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8350" y="1837904"/>
            <a:ext cx="1048763" cy="1573142"/>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85" y="3209248"/>
            <a:ext cx="1585469" cy="1009415"/>
          </a:xfrm>
          <a:prstGeom prst="rect">
            <a:avLst/>
          </a:prstGeom>
        </p:spPr>
      </p:pic>
      <p:pic>
        <p:nvPicPr>
          <p:cNvPr id="8" name="Grafik 7"/>
          <p:cNvPicPr>
            <a:picLocks noChangeAspect="1"/>
          </p:cNvPicPr>
          <p:nvPr/>
        </p:nvPicPr>
        <p:blipFill rotWithShape="1">
          <a:blip r:embed="rId5"/>
          <a:srcRect l="14071" r="8403"/>
          <a:stretch/>
        </p:blipFill>
        <p:spPr>
          <a:xfrm>
            <a:off x="201585" y="4734977"/>
            <a:ext cx="1585469" cy="1237455"/>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8351" y="4375342"/>
            <a:ext cx="1504490" cy="1002993"/>
          </a:xfrm>
          <a:prstGeom prst="rect">
            <a:avLst/>
          </a:prstGeom>
        </p:spPr>
      </p:pic>
    </p:spTree>
    <p:extLst>
      <p:ext uri="{BB962C8B-B14F-4D97-AF65-F5344CB8AC3E}">
        <p14:creationId xmlns:p14="http://schemas.microsoft.com/office/powerpoint/2010/main" val="524941707"/>
      </p:ext>
    </p:extLst>
  </p:cSld>
  <p:clrMapOvr>
    <a:masterClrMapping/>
  </p:clrMapOvr>
</p:sld>
</file>

<file path=ppt/theme/theme1.xml><?xml version="1.0" encoding="utf-8"?>
<a:theme xmlns:a="http://schemas.openxmlformats.org/drawingml/2006/main" name="DesignTUDDCD ZIS">
  <a:themeElements>
    <a:clrScheme name="TUD_Farben">
      <a:dk1>
        <a:srgbClr val="00305E"/>
      </a:dk1>
      <a:lt1>
        <a:srgbClr val="FFFFFF"/>
      </a:lt1>
      <a:dk2>
        <a:srgbClr val="00305E"/>
      </a:dk2>
      <a:lt2>
        <a:srgbClr val="727879"/>
      </a:lt2>
      <a:accent1>
        <a:srgbClr val="009EE0"/>
      </a:accent1>
      <a:accent2>
        <a:srgbClr val="006AB3"/>
      </a:accent2>
      <a:accent3>
        <a:srgbClr val="6AB023"/>
      </a:accent3>
      <a:accent4>
        <a:srgbClr val="007D40"/>
      </a:accent4>
      <a:accent5>
        <a:srgbClr val="93107E"/>
      </a:accent5>
      <a:accent6>
        <a:srgbClr val="54378A"/>
      </a:accent6>
      <a:hlink>
        <a:srgbClr val="009EE0"/>
      </a:hlink>
      <a:folHlink>
        <a:srgbClr val="006AB3"/>
      </a:folHlink>
    </a:clrScheme>
    <a:fontScheme name="TUD_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esignTUDDCD ZIS" id="{F16C8E65-13F6-4DCA-935A-4FA8FD97FA05}" vid="{76A0A22B-869D-4554-BDAC-2566953B84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2874</Words>
  <Application>Microsoft Office PowerPoint</Application>
  <PresentationFormat>Breitbild</PresentationFormat>
  <Paragraphs>675</Paragraphs>
  <Slides>41</Slides>
  <Notes>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41</vt:i4>
      </vt:variant>
    </vt:vector>
  </HeadingPairs>
  <TitlesOfParts>
    <vt:vector size="50" baseType="lpstr">
      <vt:lpstr>Arial</vt:lpstr>
      <vt:lpstr>Calibri</vt:lpstr>
      <vt:lpstr>Open Sans</vt:lpstr>
      <vt:lpstr>Symbol</vt:lpstr>
      <vt:lpstr>Times New Roman</vt:lpstr>
      <vt:lpstr>Univers 45 Light</vt:lpstr>
      <vt:lpstr>Verdana</vt:lpstr>
      <vt:lpstr>Wingdings</vt:lpstr>
      <vt:lpstr>DesignTUDDCD ZIS</vt:lpstr>
      <vt:lpstr>Einführungsveranstaltung für Erstsemesterstudierende im Studiengang „Internationale Beziehungen“ (BA)</vt:lpstr>
      <vt:lpstr>Übersicht</vt:lpstr>
      <vt:lpstr>I. Willkommen an der TU Dresden </vt:lpstr>
      <vt:lpstr>190-jährige Geschichte  Technische Bildungsanstalt  Technische Universität</vt:lpstr>
      <vt:lpstr>Die TU Dresden heute</vt:lpstr>
      <vt:lpstr>II. Das Zentrum für Internationale Studien (ZIS)</vt:lpstr>
      <vt:lpstr>Das ZIS als zentrale wissenschaftliche Einrichtung </vt:lpstr>
      <vt:lpstr>Das ZIS: Aufgaben und Ziele</vt:lpstr>
      <vt:lpstr>Das ZIS: Beteiligte Lehrstühle</vt:lpstr>
      <vt:lpstr>Das ZIS: Gremien</vt:lpstr>
      <vt:lpstr>Das ZIS: Mitarbeiterinnen und Mitarbeiter</vt:lpstr>
      <vt:lpstr>Das Zentrum für Internationale Studien (ZIS)  Sekretariat</vt:lpstr>
      <vt:lpstr>III. Der Bachelor-Studiengang „Internationale Beziehungen“</vt:lpstr>
      <vt:lpstr>Das Profil</vt:lpstr>
      <vt:lpstr>Die Studieninhalte</vt:lpstr>
      <vt:lpstr>Die Studieninhalte</vt:lpstr>
      <vt:lpstr>Die Studieninhalte</vt:lpstr>
      <vt:lpstr>Studienablauf im Pflichtbereich mit feststehendem Inhalt</vt:lpstr>
      <vt:lpstr>Pflichtmodule mit wahlpflichtigem Inhalt</vt:lpstr>
      <vt:lpstr>Wahlpflichtbereich</vt:lpstr>
      <vt:lpstr>IV. Studienorganisation</vt:lpstr>
      <vt:lpstr>Wie ist das mit dem Stundenplan?</vt:lpstr>
      <vt:lpstr>Stundenplan für das WiSe 2021/22</vt:lpstr>
      <vt:lpstr>Stundenplan für das WiSe 2020/21</vt:lpstr>
      <vt:lpstr>Stundenplan für das WiSe 2021/22</vt:lpstr>
      <vt:lpstr>Wie ist das mit der Sprachausbildung?</vt:lpstr>
      <vt:lpstr>Die modularisierte Sprachausbildung im Bachelor-Studiengang</vt:lpstr>
      <vt:lpstr>Anerkennung von Sprachzertifikaten</vt:lpstr>
      <vt:lpstr>Die Einschreibung in die Pflichtsprachkurse</vt:lpstr>
      <vt:lpstr>Die Einschreibung in die Pflichtsprachkurse</vt:lpstr>
      <vt:lpstr>Weitere Sprachkurse?</vt:lpstr>
      <vt:lpstr>Wie ist das mit dem Auslandssemester?</vt:lpstr>
      <vt:lpstr>Das Auslandssemester</vt:lpstr>
      <vt:lpstr>Unsere Partneruniversitäten: Erasmus-Partner</vt:lpstr>
      <vt:lpstr>Unsere Partneruniversitäten: Erasmus-Partner</vt:lpstr>
      <vt:lpstr>Unsere Partneruniversitäten: Internationale Partner</vt:lpstr>
      <vt:lpstr>Partneruniversitäten der TU Dresden: Zentrale Austauschprogramme</vt:lpstr>
      <vt:lpstr>V. Ein Leben neben dem Studium?</vt:lpstr>
      <vt:lpstr>VI. „Ersti-Tipps“ der TU Dresden</vt:lpstr>
      <vt:lpstr>VII. Ihre Fragen, bitte!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Einführungsveranstaltung für Erstsemesterstudierende im Studiengang „Internationale Beziehungen“ (BA)</dc:title>
  <dc:creator>Marissa Weigle</dc:creator>
  <cp:lastModifiedBy>Anke Born</cp:lastModifiedBy>
  <cp:revision>60</cp:revision>
  <dcterms:created xsi:type="dcterms:W3CDTF">2020-07-24T12:44:41Z</dcterms:created>
  <dcterms:modified xsi:type="dcterms:W3CDTF">2021-12-07T10:52:45Z</dcterms:modified>
</cp:coreProperties>
</file>