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259" r:id="rId4"/>
    <p:sldId id="324" r:id="rId5"/>
    <p:sldId id="262" r:id="rId6"/>
    <p:sldId id="264" r:id="rId7"/>
    <p:sldId id="265" r:id="rId8"/>
    <p:sldId id="266" r:id="rId9"/>
    <p:sldId id="322" r:id="rId10"/>
    <p:sldId id="323" r:id="rId11"/>
    <p:sldId id="325" r:id="rId12"/>
    <p:sldId id="270" r:id="rId13"/>
    <p:sldId id="299" r:id="rId14"/>
    <p:sldId id="300" r:id="rId15"/>
    <p:sldId id="301" r:id="rId16"/>
    <p:sldId id="302" r:id="rId17"/>
    <p:sldId id="303" r:id="rId18"/>
    <p:sldId id="304" r:id="rId19"/>
    <p:sldId id="305" r:id="rId20"/>
    <p:sldId id="306" r:id="rId21"/>
    <p:sldId id="278" r:id="rId22"/>
    <p:sldId id="281" r:id="rId23"/>
    <p:sldId id="318" r:id="rId24"/>
    <p:sldId id="319" r:id="rId25"/>
    <p:sldId id="320" r:id="rId26"/>
    <p:sldId id="321" r:id="rId27"/>
    <p:sldId id="279" r:id="rId28"/>
    <p:sldId id="311" r:id="rId29"/>
    <p:sldId id="312" r:id="rId30"/>
    <p:sldId id="313" r:id="rId31"/>
    <p:sldId id="314" r:id="rId32"/>
    <p:sldId id="290" r:id="rId33"/>
    <p:sldId id="309" r:id="rId34"/>
    <p:sldId id="292" r:id="rId35"/>
    <p:sldId id="293" r:id="rId36"/>
    <p:sldId id="294" r:id="rId37"/>
    <p:sldId id="295" r:id="rId38"/>
    <p:sldId id="307" r:id="rId39"/>
    <p:sldId id="308" r:id="rId40"/>
    <p:sldId id="296" r:id="rId41"/>
    <p:sldId id="298"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033363"/>
    <a:srgbClr val="033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075FF-0075-432C-833C-E97893CC80B0}" type="datetimeFigureOut">
              <a:rPr lang="de-DE" smtClean="0"/>
              <a:t>21.10.2020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0310C-89B7-47D9-9DD6-D2B0BBC8288A}" type="slidenum">
              <a:rPr lang="de-DE" smtClean="0"/>
              <a:t>‹Nr.›</a:t>
            </a:fld>
            <a:endParaRPr lang="de-DE"/>
          </a:p>
        </p:txBody>
      </p:sp>
    </p:spTree>
    <p:extLst>
      <p:ext uri="{BB962C8B-B14F-4D97-AF65-F5344CB8AC3E}">
        <p14:creationId xmlns:p14="http://schemas.microsoft.com/office/powerpoint/2010/main" val="61831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 Tipps bekommen Sie auch von</a:t>
            </a:r>
            <a:r>
              <a:rPr lang="de-DE" baseline="0" dirty="0" smtClean="0"/>
              <a:t> Ihren Kommilitonen bei der Info-Veranstaltung des IB-Vereins mitgeteilt.</a:t>
            </a:r>
            <a:endParaRPr lang="en-US" dirty="0"/>
          </a:p>
        </p:txBody>
      </p:sp>
      <p:sp>
        <p:nvSpPr>
          <p:cNvPr id="4" name="Foliennummernplatzhalter 3"/>
          <p:cNvSpPr>
            <a:spLocks noGrp="1"/>
          </p:cNvSpPr>
          <p:nvPr>
            <p:ph type="sldNum" sz="quarter" idx="10"/>
          </p:nvPr>
        </p:nvSpPr>
        <p:spPr/>
        <p:txBody>
          <a:bodyPr/>
          <a:lstStyle/>
          <a:p>
            <a:fld id="{F982C884-89A3-423A-9B00-84BE0773D204}" type="slidenum">
              <a:rPr lang="de-DE" smtClean="0"/>
              <a:t>41</a:t>
            </a:fld>
            <a:endParaRPr lang="de-DE"/>
          </a:p>
        </p:txBody>
      </p:sp>
    </p:spTree>
    <p:extLst>
      <p:ext uri="{BB962C8B-B14F-4D97-AF65-F5344CB8AC3E}">
        <p14:creationId xmlns:p14="http://schemas.microsoft.com/office/powerpoint/2010/main" val="3029864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smtClean="0"/>
              <a:t>Formatvorlage des Untertitelmasters durch Klicken bearbeiten</a:t>
            </a:r>
            <a:br>
              <a:rPr lang="de-DE" dirty="0" smtClean="0"/>
            </a:br>
            <a:r>
              <a:rPr lang="de-DE" dirty="0" smtClean="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1">
                    <a:alpha val="80000"/>
                  </a:schemeClr>
                </a:solidFill>
              </a:defRPr>
            </a:lvl1pPr>
          </a:lstStyle>
          <a:p>
            <a:pPr lvl="0"/>
            <a:r>
              <a:rPr lang="de-DE" dirty="0" smtClean="0"/>
              <a:t>Vorname Name</a:t>
            </a:r>
            <a:br>
              <a:rPr lang="de-DE" dirty="0" smtClean="0"/>
            </a:br>
            <a:r>
              <a:rPr lang="de-DE" dirty="0" smtClean="0"/>
              <a:t>Struktureinheit  der TU Dresden</a:t>
            </a:r>
            <a:endParaRPr lang="de-DE" dirty="0"/>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de-DE" dirty="0" smtClean="0"/>
              <a:t>Titelmasterformat</a:t>
            </a:r>
            <a:br>
              <a:rPr lang="de-DE" dirty="0" smtClean="0"/>
            </a:br>
            <a:r>
              <a:rPr lang="de-DE" dirty="0" smtClean="0"/>
              <a:t>durch Klicken bearbeiten</a:t>
            </a:r>
            <a:endParaRPr lang="de-DE"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4958" y="206589"/>
            <a:ext cx="799471" cy="799471"/>
          </a:xfrm>
          <a:prstGeom prst="rect">
            <a:avLst/>
          </a:prstGeom>
        </p:spPr>
      </p:pic>
    </p:spTree>
    <p:extLst>
      <p:ext uri="{BB962C8B-B14F-4D97-AF65-F5344CB8AC3E}">
        <p14:creationId xmlns:p14="http://schemas.microsoft.com/office/powerpoint/2010/main" val="3128985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smtClean="0"/>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1424401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42107139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3569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smtClean="0"/>
              <a:t>Formatvorlage des Untertitelmasters durch Klicken bearbeiten</a:t>
            </a:r>
            <a:br>
              <a:rPr lang="de-DE" dirty="0" smtClean="0"/>
            </a:br>
            <a:r>
              <a:rPr lang="de-DE" dirty="0" smtClean="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smtClean="0"/>
              <a:t>Vorname Name</a:t>
            </a:r>
            <a:br>
              <a:rPr lang="de-DE" dirty="0" smtClean="0"/>
            </a:br>
            <a:r>
              <a:rPr lang="de-DE" dirty="0" smtClean="0"/>
              <a:t>Struktureinheit  der TU Dresden</a:t>
            </a:r>
            <a:endParaRPr lang="de-DE" dirty="0"/>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smtClean="0"/>
              <a:t>Titelmasterformat</a:t>
            </a:r>
            <a:br>
              <a:rPr lang="de-DE" dirty="0" smtClean="0"/>
            </a:br>
            <a:r>
              <a:rPr lang="de-DE" dirty="0" smtClean="0"/>
              <a:t>durch Klicken bearbeiten</a:t>
            </a:r>
            <a:endParaRPr lang="de-DE" dirty="0"/>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731" y="328249"/>
            <a:ext cx="1218534" cy="554589"/>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6787" y="205807"/>
            <a:ext cx="799471" cy="799471"/>
          </a:xfrm>
          <a:prstGeom prst="rect">
            <a:avLst/>
          </a:prstGeom>
        </p:spPr>
      </p:pic>
    </p:spTree>
    <p:extLst>
      <p:ext uri="{BB962C8B-B14F-4D97-AF65-F5344CB8AC3E}">
        <p14:creationId xmlns:p14="http://schemas.microsoft.com/office/powerpoint/2010/main" val="3983164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189365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5933787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Bildplatzhalter 7"/>
          <p:cNvSpPr>
            <a:spLocks noGrp="1"/>
          </p:cNvSpPr>
          <p:nvPr>
            <p:ph type="pic" sz="quarter" idx="13"/>
          </p:nvPr>
        </p:nvSpPr>
        <p:spPr>
          <a:xfrm>
            <a:off x="874711" y="1484313"/>
            <a:ext cx="4300539" cy="1332000"/>
          </a:xfrm>
        </p:spPr>
        <p:txBody>
          <a:bodyPr/>
          <a:lstStyle/>
          <a:p>
            <a:r>
              <a:rPr lang="de-DE" smtClean="0"/>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smtClean="0"/>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smtClean="0"/>
              <a:t>Bild durch Klicken auf Symbol hinzufügen</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6933860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smtClean="0"/>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3754682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DE"/>
          </a:p>
        </p:txBody>
      </p:sp>
      <p:sp>
        <p:nvSpPr>
          <p:cNvPr id="6" name="Textplatzhalter 5"/>
          <p:cNvSpPr>
            <a:spLocks noGrp="1"/>
          </p:cNvSpPr>
          <p:nvPr>
            <p:ph type="body" sz="quarter" idx="10"/>
          </p:nvPr>
        </p:nvSpPr>
        <p:spPr>
          <a:xfrm>
            <a:off x="874713" y="1484314"/>
            <a:ext cx="5195887" cy="434498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platzhalter 7"/>
          <p:cNvSpPr>
            <a:spLocks noGrp="1"/>
          </p:cNvSpPr>
          <p:nvPr>
            <p:ph type="body" sz="quarter" idx="11"/>
          </p:nvPr>
        </p:nvSpPr>
        <p:spPr>
          <a:xfrm>
            <a:off x="6267449" y="1484315"/>
            <a:ext cx="5187950" cy="43449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822938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smtClean="0"/>
              <a:t>Titelmasterformat durch Klicken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7"/>
          <p:cNvSpPr>
            <a:spLocks noGrp="1"/>
          </p:cNvSpPr>
          <p:nvPr>
            <p:ph type="body" sz="quarter" idx="11"/>
          </p:nvPr>
        </p:nvSpPr>
        <p:spPr>
          <a:xfrm>
            <a:off x="8070849" y="1484315"/>
            <a:ext cx="3384550" cy="43449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5"/>
          <p:cNvSpPr>
            <a:spLocks noGrp="1"/>
          </p:cNvSpPr>
          <p:nvPr>
            <p:ph type="body" sz="quarter" idx="12"/>
          </p:nvPr>
        </p:nvSpPr>
        <p:spPr>
          <a:xfrm>
            <a:off x="4457700" y="1484315"/>
            <a:ext cx="3416300" cy="43449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4346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3594408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smtClean="0"/>
              <a:t>Das ist eine Überschrift</a:t>
            </a:r>
            <a:br>
              <a:rPr lang="de-DE" dirty="0" smtClean="0"/>
            </a:br>
            <a:r>
              <a:rPr lang="de-DE" dirty="0" smtClean="0"/>
              <a:t>in zwei Zeilen</a:t>
            </a:r>
            <a:endParaRPr lang="de-DE" dirty="0"/>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smtClean="0"/>
              <a:t>Erste Textebene (16pt)</a:t>
            </a:r>
          </a:p>
          <a:p>
            <a:pPr lvl="1"/>
            <a:r>
              <a:rPr lang="de-DE" dirty="0" smtClean="0"/>
              <a:t>Zweite Textebene für Aufzählungen</a:t>
            </a:r>
          </a:p>
          <a:p>
            <a:pPr lvl="2"/>
            <a:r>
              <a:rPr lang="de-DE" dirty="0" smtClean="0"/>
              <a:t>Dritte Textebene bei viel Text (14pt)</a:t>
            </a:r>
          </a:p>
          <a:p>
            <a:pPr lvl="3"/>
            <a:r>
              <a:rPr lang="de-DE" dirty="0" smtClean="0"/>
              <a:t>Vierte Textebene für Aufzählungen bei viel Text</a:t>
            </a:r>
          </a:p>
          <a:p>
            <a:pPr lvl="4"/>
            <a:r>
              <a:rPr lang="de-DE" dirty="0" smtClean="0"/>
              <a:t>Fünfte Ebene</a:t>
            </a:r>
          </a:p>
          <a:p>
            <a:pPr lvl="5"/>
            <a:r>
              <a:rPr lang="de-DE" dirty="0" smtClean="0"/>
              <a:t>Zwischenseite</a:t>
            </a:r>
          </a:p>
          <a:p>
            <a:pPr lvl="6"/>
            <a:r>
              <a:rPr lang="de-DE" dirty="0" smtClean="0"/>
              <a:t>Für den nächsten Präsentationsabschnitt</a:t>
            </a:r>
            <a:endParaRPr lang="de-DE" dirty="0"/>
          </a:p>
        </p:txBody>
      </p:sp>
      <p:sp>
        <p:nvSpPr>
          <p:cNvPr id="4" name="Textfeld 3"/>
          <p:cNvSpPr txBox="1"/>
          <p:nvPr/>
        </p:nvSpPr>
        <p:spPr>
          <a:xfrm>
            <a:off x="3575050" y="6319797"/>
            <a:ext cx="51879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smtClean="0">
                <a:solidFill>
                  <a:schemeClr val="bg2"/>
                </a:solidFill>
              </a:rPr>
              <a:t>Zentrum für Internationale Studien (ZIS)</a:t>
            </a:r>
          </a:p>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Einführungsveranstaltung im Studiengang</a:t>
            </a:r>
            <a:r>
              <a:rPr lang="de-DE" sz="8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 „Internationale Beziehungen“ (MA)</a:t>
            </a:r>
            <a:br>
              <a:rPr lang="de-DE" sz="8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Oktober 2020</a:t>
            </a: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55399" y="6201157"/>
            <a:ext cx="595542" cy="595542"/>
          </a:xfrm>
          <a:prstGeom prst="rect">
            <a:avLst/>
          </a:prstGeom>
        </p:spPr>
      </p:pic>
    </p:spTree>
    <p:extLst>
      <p:ext uri="{BB962C8B-B14F-4D97-AF65-F5344CB8AC3E}">
        <p14:creationId xmlns:p14="http://schemas.microsoft.com/office/powerpoint/2010/main" val="406266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92">
          <p15:clr>
            <a:srgbClr val="F26B43"/>
          </p15:clr>
        </p15:guide>
        <p15:guide id="2" pos="1120">
          <p15:clr>
            <a:srgbClr val="F26B43"/>
          </p15:clr>
        </p15:guide>
        <p15:guide id="3" pos="1676">
          <p15:clr>
            <a:srgbClr val="F26B43"/>
          </p15:clr>
        </p15:guide>
        <p15:guide id="4" pos="1556">
          <p15:clr>
            <a:srgbClr val="F26B43"/>
          </p15:clr>
        </p15:guide>
        <p15:guide id="5" pos="2252">
          <p15:clr>
            <a:srgbClr val="F26B43"/>
          </p15:clr>
        </p15:guide>
        <p15:guide id="6" pos="2128">
          <p15:clr>
            <a:srgbClr val="F26B43"/>
          </p15:clr>
        </p15:guide>
        <p15:guide id="7" pos="3824">
          <p15:clr>
            <a:srgbClr val="F26B43"/>
          </p15:clr>
        </p15:guide>
        <p15:guide id="8" pos="3948">
          <p15:clr>
            <a:srgbClr val="F26B43"/>
          </p15:clr>
        </p15:guide>
        <p15:guide id="9" pos="4384">
          <p15:clr>
            <a:srgbClr val="F26B43"/>
          </p15:clr>
        </p15:guide>
        <p15:guide id="10" pos="4508">
          <p15:clr>
            <a:srgbClr val="F26B43"/>
          </p15:clr>
        </p15:guide>
        <p15:guide id="11" pos="6780">
          <p15:clr>
            <a:srgbClr val="F26B43"/>
          </p15:clr>
        </p15:guide>
        <p15:guide id="12" pos="6656">
          <p15:clr>
            <a:srgbClr val="F26B43"/>
          </p15:clr>
        </p15:guide>
        <p15:guide id="13" pos="4960">
          <p15:clr>
            <a:srgbClr val="F26B43"/>
          </p15:clr>
        </p15:guide>
        <p15:guide id="14" pos="5084">
          <p15:clr>
            <a:srgbClr val="F26B43"/>
          </p15:clr>
        </p15:guide>
        <p15:guide id="15" orient="horz" pos="538">
          <p15:clr>
            <a:srgbClr val="F26B43"/>
          </p15:clr>
        </p15:guide>
        <p15:guide id="16" pos="551">
          <p15:clr>
            <a:srgbClr val="F26B43"/>
          </p15:clr>
        </p15:guide>
        <p15:guide id="17" pos="6092">
          <p15:clr>
            <a:srgbClr val="F26B43"/>
          </p15:clr>
        </p15:guide>
        <p15:guide id="18" pos="6216">
          <p15:clr>
            <a:srgbClr val="F26B43"/>
          </p15:clr>
        </p15:guide>
        <p15:guide id="19" pos="2692">
          <p15:clr>
            <a:srgbClr val="F26B43"/>
          </p15:clr>
        </p15:guide>
        <p15:guide id="20" pos="2808">
          <p15:clr>
            <a:srgbClr val="F26B43"/>
          </p15:clr>
        </p15:guide>
        <p15:guide id="21" pos="3260">
          <p15:clr>
            <a:srgbClr val="F26B43"/>
          </p15:clr>
        </p15:guide>
        <p15:guide id="22" pos="3380">
          <p15:clr>
            <a:srgbClr val="F26B43"/>
          </p15:clr>
        </p15:guide>
        <p15:guide id="23" pos="5520">
          <p15:clr>
            <a:srgbClr val="F26B43"/>
          </p15:clr>
        </p15:guide>
        <p15:guide id="24" orient="horz" pos="933">
          <p15:clr>
            <a:srgbClr val="F26B43"/>
          </p15:clr>
        </p15:guide>
        <p15:guide id="25" orient="horz" pos="759">
          <p15:clr>
            <a:srgbClr val="F26B43"/>
          </p15:clr>
        </p15:guide>
        <p15:guide id="26" orient="horz" pos="218">
          <p15:clr>
            <a:srgbClr val="F26B43"/>
          </p15:clr>
        </p15:guide>
        <p15:guide id="27" orient="horz" pos="3680">
          <p15:clr>
            <a:srgbClr val="F26B43"/>
          </p15:clr>
        </p15:guide>
        <p15:guide id="28" orient="horz" pos="3861">
          <p15:clr>
            <a:srgbClr val="F26B43"/>
          </p15:clr>
        </p15:guide>
        <p15:guide id="29" orient="horz" pos="2130">
          <p15:clr>
            <a:srgbClr val="F26B43"/>
          </p15:clr>
        </p15:guide>
        <p15:guide id="30" pos="5648">
          <p15:clr>
            <a:srgbClr val="F26B43"/>
          </p15:clr>
        </p15:guide>
        <p15:guide id="31" orient="horz" pos="649">
          <p15:clr>
            <a:srgbClr val="F26B43"/>
          </p15:clr>
        </p15:guide>
        <p15:guide id="32" pos="7216">
          <p15:clr>
            <a:srgbClr val="F26B43"/>
          </p15:clr>
        </p15:guide>
        <p15:guide id="33" orient="horz" pos="3988">
          <p15:clr>
            <a:srgbClr val="F26B43"/>
          </p15:clr>
        </p15:guide>
        <p15:guide id="34" orient="horz" pos="4196">
          <p15:clr>
            <a:srgbClr val="F26B43"/>
          </p15:clr>
        </p15:guide>
        <p15:guide id="35" pos="318">
          <p15:clr>
            <a:srgbClr val="F26B43"/>
          </p15:clr>
        </p15:guide>
        <p15:guide id="36"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Anke.Born@tu-dresden.d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Dok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Dokument2.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Dokument3.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Dokument4.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 Id="rId9" Type="http://schemas.openxmlformats.org/officeDocument/2006/relationships/hyperlink" Target="https://www.facebook.com/TUDresd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tu-dresden.de/tu-dresden/organisation/bereiche-fakultaet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smtClean="0"/>
              <a:t>Zentrum für Internationale Studien (ZIS)</a:t>
            </a:r>
          </a:p>
          <a:p>
            <a:r>
              <a:rPr lang="de-DE" dirty="0" smtClean="0"/>
              <a:t>Wintersemester 2020/21</a:t>
            </a:r>
          </a:p>
          <a:p>
            <a:r>
              <a:rPr lang="de-DE" dirty="0" smtClean="0"/>
              <a:t>Dipl.-Pol. Stefan Robel und ZIS-Team</a:t>
            </a:r>
            <a:endParaRPr lang="de-DE" dirty="0"/>
          </a:p>
        </p:txBody>
      </p:sp>
      <p:sp>
        <p:nvSpPr>
          <p:cNvPr id="4" name="Titel 3"/>
          <p:cNvSpPr>
            <a:spLocks noGrp="1"/>
          </p:cNvSpPr>
          <p:nvPr>
            <p:ph type="title"/>
          </p:nvPr>
        </p:nvSpPr>
        <p:spPr>
          <a:xfrm>
            <a:off x="874713" y="3392203"/>
            <a:ext cx="10438873" cy="1528140"/>
          </a:xfrm>
        </p:spPr>
        <p:txBody>
          <a:bodyPr/>
          <a:lstStyle/>
          <a:p>
            <a:r>
              <a:rPr lang="de-DE" dirty="0" smtClean="0"/>
              <a:t>Einführungsveranstaltung für Erstsemesterstudierende im Studiengang „Internationale Beziehungen“ (Master)</a:t>
            </a:r>
            <a:endParaRPr lang="de-DE" dirty="0"/>
          </a:p>
        </p:txBody>
      </p:sp>
    </p:spTree>
    <p:extLst>
      <p:ext uri="{BB962C8B-B14F-4D97-AF65-F5344CB8AC3E}">
        <p14:creationId xmlns:p14="http://schemas.microsoft.com/office/powerpoint/2010/main" val="378722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smtClean="0"/>
              <a:t>ZIS: Mitarbeiterinnen und Mitarbeiter</a:t>
            </a:r>
            <a:endParaRPr lang="de-DE" dirty="0"/>
          </a:p>
        </p:txBody>
      </p:sp>
      <p:sp>
        <p:nvSpPr>
          <p:cNvPr id="3" name="Inhaltsplatzhalter 2"/>
          <p:cNvSpPr>
            <a:spLocks noGrp="1"/>
          </p:cNvSpPr>
          <p:nvPr>
            <p:ph sz="quarter" idx="10"/>
          </p:nvPr>
        </p:nvSpPr>
        <p:spPr>
          <a:xfrm>
            <a:off x="2883243" y="1227439"/>
            <a:ext cx="6886833" cy="4601862"/>
          </a:xfrm>
        </p:spPr>
        <p:txBody>
          <a:bodyPr/>
          <a:lstStyle/>
          <a:p>
            <a:pPr>
              <a:spcBef>
                <a:spcPts val="0"/>
              </a:spcBef>
            </a:pPr>
            <a:r>
              <a:rPr lang="de-DE" sz="1400" b="1" dirty="0">
                <a:solidFill>
                  <a:srgbClr val="003366"/>
                </a:solidFill>
              </a:rPr>
              <a:t>Stefan Robel, </a:t>
            </a:r>
            <a:r>
              <a:rPr lang="de-DE" sz="1400" dirty="0">
                <a:solidFill>
                  <a:srgbClr val="003366"/>
                </a:solidFill>
              </a:rPr>
              <a:t>Dipl.-Pol. </a:t>
            </a:r>
          </a:p>
          <a:p>
            <a:pPr>
              <a:spcBef>
                <a:spcPts val="0"/>
              </a:spcBef>
            </a:pPr>
            <a:r>
              <a:rPr lang="de-DE" sz="1400" dirty="0">
                <a:solidFill>
                  <a:srgbClr val="003366"/>
                </a:solidFill>
              </a:rPr>
              <a:t>(</a:t>
            </a:r>
            <a:r>
              <a:rPr lang="de-DE" sz="1400" dirty="0">
                <a:solidFill>
                  <a:schemeClr val="accent1"/>
                </a:solidFill>
              </a:rPr>
              <a:t>Geschäftsführer, </a:t>
            </a:r>
            <a:r>
              <a:rPr lang="de-DE" sz="1400" dirty="0" smtClean="0">
                <a:solidFill>
                  <a:schemeClr val="accent1"/>
                </a:solidFill>
              </a:rPr>
              <a:t>Studienfachberater, Praktikums- und </a:t>
            </a:r>
            <a:r>
              <a:rPr lang="de-DE" sz="1400" dirty="0" err="1" smtClean="0">
                <a:solidFill>
                  <a:schemeClr val="accent1"/>
                </a:solidFill>
              </a:rPr>
              <a:t>Alumnibeauftragter</a:t>
            </a:r>
            <a:r>
              <a:rPr lang="de-DE" sz="1400" dirty="0" smtClean="0">
                <a:solidFill>
                  <a:srgbClr val="003366"/>
                </a:solidFill>
              </a:rPr>
              <a:t>)</a:t>
            </a:r>
            <a:endParaRPr lang="de-DE" sz="1400" dirty="0">
              <a:solidFill>
                <a:srgbClr val="003366"/>
              </a:solidFill>
            </a:endParaRPr>
          </a:p>
          <a:p>
            <a:pPr>
              <a:spcBef>
                <a:spcPts val="0"/>
              </a:spcBef>
            </a:pPr>
            <a:endParaRPr lang="de-DE" sz="1400" dirty="0">
              <a:solidFill>
                <a:srgbClr val="003366"/>
              </a:solidFill>
            </a:endParaRPr>
          </a:p>
          <a:p>
            <a:pPr>
              <a:spcBef>
                <a:spcPts val="0"/>
              </a:spcBef>
            </a:pPr>
            <a:r>
              <a:rPr lang="de-DE" sz="1400" dirty="0">
                <a:solidFill>
                  <a:srgbClr val="003366"/>
                </a:solidFill>
              </a:rPr>
              <a:t>Email-Adresse: Stefan.Robel@tu-dresden.de</a:t>
            </a:r>
          </a:p>
          <a:p>
            <a:pPr>
              <a:spcBef>
                <a:spcPts val="0"/>
              </a:spcBef>
            </a:pPr>
            <a:r>
              <a:rPr lang="de-DE" sz="1400" b="1" dirty="0">
                <a:solidFill>
                  <a:srgbClr val="003366"/>
                </a:solidFill>
              </a:rPr>
              <a:t>Sprechzeit: </a:t>
            </a:r>
            <a:r>
              <a:rPr lang="de-DE" sz="1400" dirty="0">
                <a:solidFill>
                  <a:srgbClr val="003366"/>
                </a:solidFill>
              </a:rPr>
              <a:t>Mittwoch </a:t>
            </a:r>
            <a:r>
              <a:rPr lang="de-DE" sz="1400" dirty="0">
                <a:solidFill>
                  <a:schemeClr val="accent2">
                    <a:lumMod val="50000"/>
                  </a:schemeClr>
                </a:solidFill>
              </a:rPr>
              <a:t>13:00 Uhr - 14:30 Uhr u. n. V.</a:t>
            </a:r>
            <a:endParaRPr lang="de-DE" sz="1400" b="1" dirty="0">
              <a:solidFill>
                <a:srgbClr val="003366"/>
              </a:solidFill>
            </a:endParaRPr>
          </a:p>
          <a:p>
            <a:pPr algn="r">
              <a:spcBef>
                <a:spcPts val="0"/>
              </a:spcBef>
            </a:pPr>
            <a:r>
              <a:rPr lang="de-DE" b="1" dirty="0" smtClean="0">
                <a:solidFill>
                  <a:srgbClr val="003366"/>
                </a:solidFill>
              </a:rPr>
              <a:t/>
            </a:r>
            <a:br>
              <a:rPr lang="de-DE" b="1" dirty="0" smtClean="0">
                <a:solidFill>
                  <a:srgbClr val="003366"/>
                </a:solidFill>
              </a:rPr>
            </a:br>
            <a:r>
              <a:rPr lang="de-DE" sz="1400" b="1" dirty="0" smtClean="0">
                <a:solidFill>
                  <a:srgbClr val="003366"/>
                </a:solidFill>
              </a:rPr>
              <a:t>Beate </a:t>
            </a:r>
            <a:r>
              <a:rPr lang="de-DE" sz="1400" b="1" dirty="0">
                <a:solidFill>
                  <a:srgbClr val="003366"/>
                </a:solidFill>
              </a:rPr>
              <a:t>Wunderlich</a:t>
            </a:r>
            <a:r>
              <a:rPr lang="de-DE" sz="1400" dirty="0">
                <a:solidFill>
                  <a:srgbClr val="003366"/>
                </a:solidFill>
              </a:rPr>
              <a:t>, Dipl.-</a:t>
            </a:r>
            <a:r>
              <a:rPr lang="de-DE" sz="1400" dirty="0" err="1">
                <a:solidFill>
                  <a:srgbClr val="003366"/>
                </a:solidFill>
              </a:rPr>
              <a:t>Spm</a:t>
            </a:r>
            <a:r>
              <a:rPr lang="de-DE" sz="1400" dirty="0">
                <a:solidFill>
                  <a:srgbClr val="003366"/>
                </a:solidFill>
              </a:rPr>
              <a:t>. </a:t>
            </a:r>
          </a:p>
          <a:p>
            <a:pPr algn="r">
              <a:spcBef>
                <a:spcPts val="0"/>
              </a:spcBef>
            </a:pPr>
            <a:r>
              <a:rPr lang="de-DE" sz="1400" dirty="0" smtClean="0">
                <a:solidFill>
                  <a:srgbClr val="003366"/>
                </a:solidFill>
              </a:rPr>
              <a:t>(</a:t>
            </a:r>
            <a:r>
              <a:rPr lang="de-DE" sz="1400" dirty="0">
                <a:solidFill>
                  <a:schemeClr val="accent1"/>
                </a:solidFill>
              </a:rPr>
              <a:t>Internationale Kooperation/Sprachausbildung</a:t>
            </a:r>
            <a:r>
              <a:rPr lang="de-DE" sz="1400" dirty="0">
                <a:solidFill>
                  <a:srgbClr val="003366"/>
                </a:solidFill>
              </a:rPr>
              <a:t>)</a:t>
            </a:r>
          </a:p>
          <a:p>
            <a:pPr algn="r">
              <a:spcBef>
                <a:spcPts val="0"/>
              </a:spcBef>
            </a:pPr>
            <a:endParaRPr lang="de-DE" sz="1400" dirty="0">
              <a:solidFill>
                <a:srgbClr val="003366"/>
              </a:solidFill>
            </a:endParaRPr>
          </a:p>
          <a:p>
            <a:pPr algn="r">
              <a:spcBef>
                <a:spcPts val="0"/>
              </a:spcBef>
            </a:pPr>
            <a:r>
              <a:rPr lang="de-DE" sz="1400" dirty="0">
                <a:solidFill>
                  <a:srgbClr val="003366"/>
                </a:solidFill>
              </a:rPr>
              <a:t>Email-Adresse: Beate.Wunderlich@tu-dresden.de</a:t>
            </a:r>
          </a:p>
          <a:p>
            <a:pPr algn="r">
              <a:spcBef>
                <a:spcPts val="0"/>
              </a:spcBef>
            </a:pPr>
            <a:r>
              <a:rPr lang="de-DE" sz="1400" b="1" dirty="0">
                <a:solidFill>
                  <a:srgbClr val="003366"/>
                </a:solidFill>
              </a:rPr>
              <a:t>Sprechzeit:</a:t>
            </a:r>
            <a:r>
              <a:rPr lang="de-DE" sz="1400" dirty="0">
                <a:solidFill>
                  <a:srgbClr val="003366"/>
                </a:solidFill>
              </a:rPr>
              <a:t> Mittwoch 13:00 - 15:00 Uhr u. n. </a:t>
            </a:r>
            <a:r>
              <a:rPr lang="de-DE" sz="1400" dirty="0" smtClean="0">
                <a:solidFill>
                  <a:srgbClr val="003366"/>
                </a:solidFill>
              </a:rPr>
              <a:t>V.</a:t>
            </a:r>
            <a:r>
              <a:rPr lang="de-DE" dirty="0" smtClean="0">
                <a:solidFill>
                  <a:srgbClr val="003366"/>
                </a:solidFill>
              </a:rPr>
              <a:t/>
            </a:r>
            <a:br>
              <a:rPr lang="de-DE" dirty="0" smtClean="0">
                <a:solidFill>
                  <a:srgbClr val="003366"/>
                </a:solidFill>
              </a:rPr>
            </a:br>
            <a:endParaRPr lang="de-DE" dirty="0" smtClean="0"/>
          </a:p>
          <a:p>
            <a:pPr>
              <a:spcBef>
                <a:spcPts val="0"/>
              </a:spcBef>
            </a:pPr>
            <a:r>
              <a:rPr lang="de-DE" sz="1400" b="1" dirty="0">
                <a:solidFill>
                  <a:srgbClr val="003366"/>
                </a:solidFill>
              </a:rPr>
              <a:t>Daniela </a:t>
            </a:r>
            <a:r>
              <a:rPr lang="de-DE" sz="1400" b="1" dirty="0" err="1">
                <a:solidFill>
                  <a:srgbClr val="003366"/>
                </a:solidFill>
              </a:rPr>
              <a:t>Milkuhn</a:t>
            </a:r>
            <a:r>
              <a:rPr lang="de-DE" sz="1400" dirty="0">
                <a:solidFill>
                  <a:srgbClr val="003366"/>
                </a:solidFill>
              </a:rPr>
              <a:t>, M.A.</a:t>
            </a:r>
          </a:p>
          <a:p>
            <a:pPr>
              <a:spcBef>
                <a:spcPts val="0"/>
              </a:spcBef>
            </a:pPr>
            <a:r>
              <a:rPr lang="de-DE" sz="1400" dirty="0">
                <a:solidFill>
                  <a:srgbClr val="003366"/>
                </a:solidFill>
              </a:rPr>
              <a:t>(</a:t>
            </a:r>
            <a:r>
              <a:rPr lang="de-DE" sz="1400" dirty="0">
                <a:solidFill>
                  <a:schemeClr val="accent1"/>
                </a:solidFill>
              </a:rPr>
              <a:t>Prüfungsangelegenheiten</a:t>
            </a:r>
            <a:r>
              <a:rPr lang="de-DE" sz="1400" dirty="0" smtClean="0">
                <a:solidFill>
                  <a:srgbClr val="003366"/>
                </a:solidFill>
              </a:rPr>
              <a:t>)</a:t>
            </a:r>
            <a:br>
              <a:rPr lang="de-DE" sz="1400" dirty="0" smtClean="0">
                <a:solidFill>
                  <a:srgbClr val="003366"/>
                </a:solidFill>
              </a:rPr>
            </a:br>
            <a:endParaRPr lang="de-DE" sz="1400" dirty="0">
              <a:solidFill>
                <a:srgbClr val="003366"/>
              </a:solidFill>
            </a:endParaRPr>
          </a:p>
          <a:p>
            <a:pPr>
              <a:spcBef>
                <a:spcPts val="0"/>
              </a:spcBef>
            </a:pPr>
            <a:r>
              <a:rPr lang="de-DE" sz="1400" dirty="0">
                <a:solidFill>
                  <a:srgbClr val="003366"/>
                </a:solidFill>
              </a:rPr>
              <a:t>Email-Adresse: pruefungsamt.zis@mailbox.tu-dresden.de</a:t>
            </a:r>
          </a:p>
          <a:p>
            <a:pPr>
              <a:spcBef>
                <a:spcPts val="0"/>
              </a:spcBef>
            </a:pPr>
            <a:r>
              <a:rPr lang="de-DE" sz="1400" b="1" dirty="0">
                <a:solidFill>
                  <a:srgbClr val="003366"/>
                </a:solidFill>
              </a:rPr>
              <a:t>Sprechzeit:</a:t>
            </a:r>
            <a:r>
              <a:rPr lang="de-DE" sz="1400" dirty="0">
                <a:solidFill>
                  <a:srgbClr val="003366"/>
                </a:solidFill>
              </a:rPr>
              <a:t> Mittwoch 13:00 - 15:00 Uhr u. n. V</a:t>
            </a:r>
            <a:r>
              <a:rPr lang="de-DE" sz="1400" dirty="0" smtClean="0">
                <a:solidFill>
                  <a:srgbClr val="003366"/>
                </a:solidFill>
              </a:rPr>
              <a:t>.</a:t>
            </a:r>
          </a:p>
          <a:p>
            <a:pPr algn="r">
              <a:spcBef>
                <a:spcPts val="0"/>
              </a:spcBef>
            </a:pPr>
            <a:r>
              <a:rPr lang="de-DE" sz="1400" b="1" dirty="0" smtClean="0">
                <a:solidFill>
                  <a:srgbClr val="003366"/>
                </a:solidFill>
              </a:rPr>
              <a:t>Michalina Dziuba-Claus, </a:t>
            </a:r>
            <a:r>
              <a:rPr lang="de-DE" sz="1400" dirty="0"/>
              <a:t>LL.M. </a:t>
            </a:r>
            <a:r>
              <a:rPr lang="de-DE" sz="1400" dirty="0" err="1"/>
              <a:t>oec</a:t>
            </a:r>
            <a:endParaRPr lang="de-DE" sz="1400" b="1" dirty="0" smtClean="0">
              <a:solidFill>
                <a:srgbClr val="003366"/>
              </a:solidFill>
            </a:endParaRPr>
          </a:p>
          <a:p>
            <a:pPr algn="r">
              <a:spcBef>
                <a:spcPts val="0"/>
              </a:spcBef>
            </a:pPr>
            <a:r>
              <a:rPr lang="de-DE" sz="1400" dirty="0" smtClean="0">
                <a:solidFill>
                  <a:srgbClr val="003366"/>
                </a:solidFill>
              </a:rPr>
              <a:t>(</a:t>
            </a:r>
            <a:r>
              <a:rPr lang="de-DE" sz="1400" dirty="0" smtClean="0">
                <a:solidFill>
                  <a:schemeClr val="accent1"/>
                </a:solidFill>
              </a:rPr>
              <a:t>Austauschstudierende/Internationale Kooperation</a:t>
            </a:r>
            <a:r>
              <a:rPr lang="de-DE" sz="1400" dirty="0" smtClean="0">
                <a:solidFill>
                  <a:srgbClr val="003366"/>
                </a:solidFill>
              </a:rPr>
              <a:t>)</a:t>
            </a:r>
          </a:p>
          <a:p>
            <a:pPr algn="r">
              <a:spcBef>
                <a:spcPts val="0"/>
              </a:spcBef>
            </a:pPr>
            <a:endParaRPr lang="de-DE" sz="1400" dirty="0" smtClean="0">
              <a:solidFill>
                <a:srgbClr val="003366"/>
              </a:solidFill>
            </a:endParaRPr>
          </a:p>
          <a:p>
            <a:pPr algn="r">
              <a:spcBef>
                <a:spcPts val="0"/>
              </a:spcBef>
            </a:pPr>
            <a:r>
              <a:rPr lang="de-DE" sz="1400" dirty="0" smtClean="0">
                <a:solidFill>
                  <a:srgbClr val="003366"/>
                </a:solidFill>
              </a:rPr>
              <a:t>E-Mail: michalina.dziuba-claus@tu-dresden.de</a:t>
            </a:r>
          </a:p>
          <a:p>
            <a:pPr algn="r">
              <a:spcBef>
                <a:spcPts val="0"/>
              </a:spcBef>
            </a:pPr>
            <a:r>
              <a:rPr lang="de-DE" sz="1400" dirty="0" smtClean="0">
                <a:solidFill>
                  <a:srgbClr val="003366"/>
                </a:solidFill>
              </a:rPr>
              <a:t>Sprechzeit</a:t>
            </a:r>
            <a:r>
              <a:rPr lang="de-DE" sz="1400" smtClean="0">
                <a:solidFill>
                  <a:srgbClr val="003366"/>
                </a:solidFill>
              </a:rPr>
              <a:t>: </a:t>
            </a:r>
            <a:r>
              <a:rPr lang="de-DE" sz="1400" smtClean="0">
                <a:solidFill>
                  <a:srgbClr val="003366"/>
                </a:solidFill>
              </a:rPr>
              <a:t>Mittwoch</a:t>
            </a:r>
            <a:r>
              <a:rPr lang="de-DE" sz="1400" smtClean="0">
                <a:solidFill>
                  <a:srgbClr val="003366"/>
                </a:solidFill>
              </a:rPr>
              <a:t> </a:t>
            </a:r>
            <a:r>
              <a:rPr lang="de-DE" sz="1400" dirty="0" smtClean="0">
                <a:solidFill>
                  <a:srgbClr val="003366"/>
                </a:solidFill>
              </a:rPr>
              <a:t>13:00 – 15:00 Uhr u. n. V.</a:t>
            </a:r>
            <a:endParaRPr lang="de-DE" sz="1400" dirty="0">
              <a:solidFill>
                <a:srgbClr val="003366"/>
              </a:solidFill>
            </a:endParaRPr>
          </a:p>
          <a:p>
            <a:pPr algn="r"/>
            <a:endParaRPr lang="de-DE" dirty="0"/>
          </a:p>
        </p:txBody>
      </p:sp>
      <p:pic>
        <p:nvPicPr>
          <p:cNvPr id="4" name="Grafik 3"/>
          <p:cNvPicPr>
            <a:picLocks noChangeAspect="1"/>
          </p:cNvPicPr>
          <p:nvPr/>
        </p:nvPicPr>
        <p:blipFill>
          <a:blip r:embed="rId2"/>
          <a:stretch>
            <a:fillRect/>
          </a:stretch>
        </p:blipFill>
        <p:spPr>
          <a:xfrm>
            <a:off x="874712" y="1227439"/>
            <a:ext cx="1917915" cy="116052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337" y="2487655"/>
            <a:ext cx="1885426" cy="1140862"/>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13" y="3853576"/>
            <a:ext cx="1887270" cy="1141978"/>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1335" y="4880049"/>
            <a:ext cx="1885427" cy="1140863"/>
          </a:xfrm>
          <a:prstGeom prst="rect">
            <a:avLst/>
          </a:prstGeom>
        </p:spPr>
      </p:pic>
    </p:spTree>
    <p:extLst>
      <p:ext uri="{BB962C8B-B14F-4D97-AF65-F5344CB8AC3E}">
        <p14:creationId xmlns:p14="http://schemas.microsoft.com/office/powerpoint/2010/main" val="238387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Zentrum für Internationale Studien (ZIS) </a:t>
            </a:r>
            <a:br>
              <a:rPr lang="de-DE" dirty="0"/>
            </a:br>
            <a:r>
              <a:rPr lang="de-DE" dirty="0" smtClean="0"/>
              <a:t>Sekretariat</a:t>
            </a:r>
            <a:endParaRPr lang="de-DE" dirty="0"/>
          </a:p>
        </p:txBody>
      </p:sp>
      <p:sp>
        <p:nvSpPr>
          <p:cNvPr id="3" name="Inhaltsplatzhalter 2"/>
          <p:cNvSpPr>
            <a:spLocks noGrp="1"/>
          </p:cNvSpPr>
          <p:nvPr>
            <p:ph sz="quarter" idx="10"/>
          </p:nvPr>
        </p:nvSpPr>
        <p:spPr/>
        <p:txBody>
          <a:bodyPr/>
          <a:lstStyle/>
          <a:p>
            <a:r>
              <a:rPr lang="de-DE" b="1" dirty="0" smtClean="0"/>
              <a:t>Anke Born</a:t>
            </a:r>
          </a:p>
          <a:p>
            <a:pPr marL="92075" lvl="3" indent="-92075" fontAlgn="auto">
              <a:spcAft>
                <a:spcPts val="0"/>
              </a:spcAft>
              <a:buNone/>
              <a:defRPr/>
            </a:pPr>
            <a:r>
              <a:rPr lang="de-DE" sz="1600" dirty="0" smtClean="0"/>
              <a:t/>
            </a:r>
            <a:br>
              <a:rPr lang="de-DE" sz="1600" dirty="0" smtClean="0"/>
            </a:br>
            <a:r>
              <a:rPr lang="de-DE" sz="1600" dirty="0" smtClean="0"/>
              <a:t>Email-Adresse</a:t>
            </a:r>
            <a:r>
              <a:rPr lang="de-DE" sz="1600" dirty="0"/>
              <a:t>: </a:t>
            </a:r>
            <a:r>
              <a:rPr lang="de-DE" sz="1600" dirty="0" smtClean="0">
                <a:hlinkClick r:id="rId2"/>
              </a:rPr>
              <a:t>Anke.Born@tu-dresden.de</a:t>
            </a:r>
            <a:endParaRPr lang="de-DE" sz="1600" b="1" dirty="0" smtClean="0"/>
          </a:p>
          <a:p>
            <a:pPr marL="92075" lvl="3" indent="-92075" fontAlgn="auto">
              <a:spcAft>
                <a:spcPts val="0"/>
              </a:spcAft>
              <a:buNone/>
              <a:defRPr/>
            </a:pPr>
            <a:endParaRPr lang="de-DE" sz="1600" b="1" dirty="0"/>
          </a:p>
          <a:p>
            <a:pPr marL="92075" lvl="3" indent="-92075" fontAlgn="auto">
              <a:spcAft>
                <a:spcPts val="0"/>
              </a:spcAft>
              <a:buNone/>
              <a:defRPr/>
            </a:pPr>
            <a:r>
              <a:rPr lang="de-DE" sz="1600" b="1" dirty="0" smtClean="0"/>
              <a:t>Sprechzeiten:</a:t>
            </a:r>
            <a:br>
              <a:rPr lang="de-DE" sz="1600" b="1" dirty="0" smtClean="0"/>
            </a:br>
            <a:r>
              <a:rPr lang="de-DE" sz="1600" dirty="0"/>
              <a:t/>
            </a:r>
            <a:br>
              <a:rPr lang="de-DE" sz="1600" dirty="0"/>
            </a:br>
            <a:r>
              <a:rPr lang="de-DE" sz="1600" dirty="0"/>
              <a:t>Montag 		09:00 - 11:00 Uhr 	</a:t>
            </a:r>
          </a:p>
          <a:p>
            <a:pPr marL="92075" lvl="3" indent="0" fontAlgn="auto">
              <a:spcAft>
                <a:spcPts val="0"/>
              </a:spcAft>
              <a:buNone/>
              <a:defRPr/>
            </a:pPr>
            <a:r>
              <a:rPr lang="de-DE" sz="1600" dirty="0"/>
              <a:t>Mittwoch	</a:t>
            </a:r>
            <a:r>
              <a:rPr lang="de-DE" sz="1600" dirty="0" smtClean="0"/>
              <a:t>13:00 </a:t>
            </a:r>
            <a:r>
              <a:rPr lang="de-DE" sz="1600" dirty="0"/>
              <a:t>- 15:00 Uhr 	</a:t>
            </a:r>
          </a:p>
          <a:p>
            <a:pPr marL="92075" lvl="3" indent="0" fontAlgn="auto">
              <a:spcAft>
                <a:spcPts val="0"/>
              </a:spcAft>
              <a:buNone/>
              <a:defRPr/>
            </a:pPr>
            <a:r>
              <a:rPr lang="de-DE" sz="1600" dirty="0"/>
              <a:t>Donnerstag 	09:00 - 11:00 Uhr </a:t>
            </a:r>
          </a:p>
          <a:p>
            <a:r>
              <a:rPr lang="de-DE" dirty="0" smtClean="0"/>
              <a:t> </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60" y="1484313"/>
            <a:ext cx="2974738" cy="1800000"/>
          </a:xfrm>
          <a:prstGeom prst="rect">
            <a:avLst/>
          </a:prstGeom>
        </p:spPr>
      </p:pic>
      <p:sp>
        <p:nvSpPr>
          <p:cNvPr id="5" name="Rechteck 4"/>
          <p:cNvSpPr/>
          <p:nvPr/>
        </p:nvSpPr>
        <p:spPr>
          <a:xfrm>
            <a:off x="1523033" y="4771335"/>
            <a:ext cx="9284043" cy="800219"/>
          </a:xfrm>
          <a:prstGeom prst="rect">
            <a:avLst/>
          </a:prstGeom>
        </p:spPr>
        <p:txBody>
          <a:bodyPr wrap="square">
            <a:spAutoFit/>
          </a:bodyPr>
          <a:lstStyle/>
          <a:p>
            <a:pPr marL="92075" lvl="3" indent="0" algn="ctr" fontAlgn="auto">
              <a:spcAft>
                <a:spcPts val="0"/>
              </a:spcAft>
              <a:buNone/>
              <a:defRPr/>
            </a:pPr>
            <a:r>
              <a:rPr lang="de-DE" sz="2300" b="1" dirty="0">
                <a:solidFill>
                  <a:srgbClr val="FF0000"/>
                </a:solidFill>
              </a:rPr>
              <a:t>BITTE HALTEN SIE SICH </a:t>
            </a:r>
            <a:r>
              <a:rPr lang="de-DE" sz="2300" b="1" dirty="0" smtClean="0">
                <a:solidFill>
                  <a:srgbClr val="FF0000"/>
                </a:solidFill>
              </a:rPr>
              <a:t>AN DIE </a:t>
            </a:r>
            <a:r>
              <a:rPr lang="de-DE" sz="2300" b="1" dirty="0">
                <a:solidFill>
                  <a:srgbClr val="FF0000"/>
                </a:solidFill>
              </a:rPr>
              <a:t>SPRECHZEITEN</a:t>
            </a:r>
            <a:r>
              <a:rPr lang="de-DE" sz="2300" b="1" dirty="0">
                <a:solidFill>
                  <a:schemeClr val="bg1">
                    <a:lumMod val="50000"/>
                  </a:schemeClr>
                </a:solidFill>
              </a:rPr>
              <a:t> </a:t>
            </a:r>
            <a:endParaRPr lang="de-DE" sz="2300" b="1" dirty="0" smtClean="0">
              <a:solidFill>
                <a:schemeClr val="bg1">
                  <a:lumMod val="50000"/>
                </a:schemeClr>
              </a:solidFill>
            </a:endParaRPr>
          </a:p>
          <a:p>
            <a:pPr marL="92075" lvl="3" indent="0" algn="ctr" fontAlgn="auto">
              <a:spcAft>
                <a:spcPts val="0"/>
              </a:spcAft>
              <a:buNone/>
              <a:defRPr/>
            </a:pPr>
            <a:r>
              <a:rPr lang="de-DE" sz="2300" b="1" dirty="0" smtClean="0">
                <a:solidFill>
                  <a:srgbClr val="00B050"/>
                </a:solidFill>
              </a:rPr>
              <a:t>SÄMTLICHER </a:t>
            </a:r>
            <a:r>
              <a:rPr lang="de-DE" sz="2300" b="1" dirty="0">
                <a:solidFill>
                  <a:srgbClr val="00B050"/>
                </a:solidFill>
              </a:rPr>
              <a:t>ZIS-MITARBEITER/INNEN </a:t>
            </a:r>
            <a:r>
              <a:rPr lang="de-DE" sz="2300" b="1" dirty="0">
                <a:solidFill>
                  <a:srgbClr val="FF0000"/>
                </a:solidFill>
              </a:rPr>
              <a:t>!</a:t>
            </a:r>
          </a:p>
        </p:txBody>
      </p:sp>
    </p:spTree>
    <p:extLst>
      <p:ext uri="{BB962C8B-B14F-4D97-AF65-F5344CB8AC3E}">
        <p14:creationId xmlns:p14="http://schemas.microsoft.com/office/powerpoint/2010/main" val="414522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III. Der Master-Studiengang „Internationale Beziehungen“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1" y="856689"/>
            <a:ext cx="7309919" cy="5167019"/>
          </a:xfrm>
          <a:prstGeom prst="rect">
            <a:avLst/>
          </a:prstGeom>
        </p:spPr>
      </p:pic>
    </p:spTree>
    <p:extLst>
      <p:ext uri="{BB962C8B-B14F-4D97-AF65-F5344CB8AC3E}">
        <p14:creationId xmlns:p14="http://schemas.microsoft.com/office/powerpoint/2010/main" val="404508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Spezialisierungsrichtungen im Master-Studiengang</a:t>
            </a:r>
          </a:p>
        </p:txBody>
      </p:sp>
      <p:sp>
        <p:nvSpPr>
          <p:cNvPr id="3" name="Textplatzhalter 2"/>
          <p:cNvSpPr>
            <a:spLocks noGrp="1"/>
          </p:cNvSpPr>
          <p:nvPr>
            <p:ph type="body" sz="quarter" idx="10"/>
          </p:nvPr>
        </p:nvSpPr>
        <p:spPr/>
        <p:txBody>
          <a:bodyPr/>
          <a:lstStyle/>
          <a:p>
            <a:pPr>
              <a:lnSpc>
                <a:spcPct val="150000"/>
              </a:lnSpc>
            </a:pPr>
            <a:r>
              <a:rPr lang="de-DE" sz="1800" b="1" dirty="0" smtClean="0">
                <a:solidFill>
                  <a:srgbClr val="EE8E00"/>
                </a:solidFill>
              </a:rPr>
              <a:t>Globale Politische Ökonomie (GPOE)</a:t>
            </a:r>
          </a:p>
          <a:p>
            <a:pPr>
              <a:lnSpc>
                <a:spcPct val="150000"/>
              </a:lnSpc>
            </a:pPr>
            <a:endParaRPr lang="de-DE" dirty="0"/>
          </a:p>
          <a:p>
            <a:pPr>
              <a:lnSpc>
                <a:spcPct val="150000"/>
              </a:lnSpc>
            </a:pPr>
            <a:r>
              <a:rPr lang="de-DE" u="sng" dirty="0" smtClean="0"/>
              <a:t>Kernfächer:</a:t>
            </a:r>
            <a:r>
              <a:rPr lang="de-DE" dirty="0" smtClean="0"/>
              <a:t/>
            </a:r>
            <a:br>
              <a:rPr lang="de-DE" dirty="0" smtClean="0"/>
            </a:br>
            <a:r>
              <a:rPr lang="de-DE" b="1" dirty="0" smtClean="0">
                <a:solidFill>
                  <a:srgbClr val="C00000"/>
                </a:solidFill>
              </a:rPr>
              <a:t>Internationale Politik </a:t>
            </a:r>
            <a:r>
              <a:rPr lang="de-DE" sz="1300" dirty="0" smtClean="0"/>
              <a:t>und</a:t>
            </a:r>
            <a:r>
              <a:rPr lang="de-DE" dirty="0" smtClean="0"/>
              <a:t> </a:t>
            </a:r>
            <a:r>
              <a:rPr lang="de-DE" b="1" dirty="0" smtClean="0">
                <a:solidFill>
                  <a:srgbClr val="FFC000"/>
                </a:solidFill>
              </a:rPr>
              <a:t>Internationale Wirtschaft </a:t>
            </a:r>
          </a:p>
          <a:p>
            <a:pPr>
              <a:lnSpc>
                <a:spcPct val="150000"/>
              </a:lnSpc>
            </a:pPr>
            <a:endParaRPr lang="de-DE" dirty="0"/>
          </a:p>
          <a:p>
            <a:pPr>
              <a:lnSpc>
                <a:spcPct val="150000"/>
              </a:lnSpc>
            </a:pPr>
            <a:r>
              <a:rPr lang="de-DE" u="sng" dirty="0" smtClean="0"/>
              <a:t>Im Fokus: </a:t>
            </a:r>
            <a:r>
              <a:rPr lang="de-DE" dirty="0" smtClean="0"/>
              <a:t/>
            </a:r>
            <a:br>
              <a:rPr lang="de-DE" dirty="0" smtClean="0"/>
            </a:br>
            <a:r>
              <a:rPr lang="de-DE" dirty="0" smtClean="0"/>
              <a:t>die politischen und wirtschaftlichen Dimensionen internationaler Konflikte und Ordnungsstrukturen</a:t>
            </a:r>
            <a:endParaRPr lang="de-DE" dirty="0"/>
          </a:p>
        </p:txBody>
      </p:sp>
      <p:sp>
        <p:nvSpPr>
          <p:cNvPr id="4" name="Textplatzhalter 3"/>
          <p:cNvSpPr>
            <a:spLocks noGrp="1"/>
          </p:cNvSpPr>
          <p:nvPr>
            <p:ph type="body" sz="quarter" idx="11"/>
          </p:nvPr>
        </p:nvSpPr>
        <p:spPr>
          <a:xfrm>
            <a:off x="6267449" y="1421476"/>
            <a:ext cx="5400810" cy="4407823"/>
          </a:xfrm>
        </p:spPr>
        <p:txBody>
          <a:bodyPr/>
          <a:lstStyle/>
          <a:p>
            <a:pPr>
              <a:lnSpc>
                <a:spcPct val="150000"/>
              </a:lnSpc>
            </a:pPr>
            <a:r>
              <a:rPr lang="de-DE" sz="1800" b="1" dirty="0" smtClean="0">
                <a:solidFill>
                  <a:schemeClr val="accent5">
                    <a:lumMod val="75000"/>
                  </a:schemeClr>
                </a:solidFill>
              </a:rPr>
              <a:t>Internationale Ordnung und Institutionen (IO)</a:t>
            </a:r>
          </a:p>
          <a:p>
            <a:pPr>
              <a:lnSpc>
                <a:spcPct val="150000"/>
              </a:lnSpc>
            </a:pPr>
            <a:endParaRPr lang="de-DE" dirty="0"/>
          </a:p>
          <a:p>
            <a:pPr>
              <a:lnSpc>
                <a:spcPct val="150000"/>
              </a:lnSpc>
            </a:pPr>
            <a:r>
              <a:rPr lang="de-DE" u="sng" dirty="0" smtClean="0"/>
              <a:t>Kernfächer:</a:t>
            </a:r>
          </a:p>
          <a:p>
            <a:pPr>
              <a:lnSpc>
                <a:spcPct val="150000"/>
              </a:lnSpc>
            </a:pPr>
            <a:r>
              <a:rPr lang="de-DE" b="1" dirty="0" smtClean="0">
                <a:solidFill>
                  <a:srgbClr val="C00000"/>
                </a:solidFill>
              </a:rPr>
              <a:t>Internationale Politik </a:t>
            </a:r>
            <a:r>
              <a:rPr lang="de-DE" dirty="0" smtClean="0"/>
              <a:t>und </a:t>
            </a:r>
            <a:r>
              <a:rPr lang="de-DE" b="1" dirty="0" smtClean="0">
                <a:solidFill>
                  <a:srgbClr val="006AB3"/>
                </a:solidFill>
              </a:rPr>
              <a:t>Internationales Recht</a:t>
            </a:r>
          </a:p>
          <a:p>
            <a:pPr>
              <a:lnSpc>
                <a:spcPct val="150000"/>
              </a:lnSpc>
            </a:pPr>
            <a:endParaRPr lang="de-DE" dirty="0"/>
          </a:p>
          <a:p>
            <a:pPr>
              <a:lnSpc>
                <a:spcPct val="150000"/>
              </a:lnSpc>
            </a:pPr>
            <a:r>
              <a:rPr lang="de-DE" u="sng" dirty="0" smtClean="0"/>
              <a:t>Im Fokus:</a:t>
            </a:r>
            <a:r>
              <a:rPr lang="de-DE" dirty="0" smtClean="0"/>
              <a:t/>
            </a:r>
            <a:br>
              <a:rPr lang="de-DE" dirty="0" smtClean="0"/>
            </a:br>
            <a:r>
              <a:rPr lang="de-DE" dirty="0" smtClean="0"/>
              <a:t>die politischen und rechtlichen Dimensionen internationaler Konflikte und Ordnungsstrukturen </a:t>
            </a:r>
            <a:endParaRPr lang="de-DE" dirty="0"/>
          </a:p>
        </p:txBody>
      </p:sp>
    </p:spTree>
    <p:extLst>
      <p:ext uri="{BB962C8B-B14F-4D97-AF65-F5344CB8AC3E}">
        <p14:creationId xmlns:p14="http://schemas.microsoft.com/office/powerpoint/2010/main" val="101618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016506012"/>
              </p:ext>
            </p:extLst>
          </p:nvPr>
        </p:nvGraphicFramePr>
        <p:xfrm>
          <a:off x="294436" y="365759"/>
          <a:ext cx="11322798" cy="5586868"/>
        </p:xfrm>
        <a:graphic>
          <a:graphicData uri="http://schemas.openxmlformats.org/drawingml/2006/table">
            <a:tbl>
              <a:tblPr firstRow="1" firstCol="1" bandRow="1"/>
              <a:tblGrid>
                <a:gridCol w="912614">
                  <a:extLst>
                    <a:ext uri="{9D8B030D-6E8A-4147-A177-3AD203B41FA5}">
                      <a16:colId xmlns:a16="http://schemas.microsoft.com/office/drawing/2014/main" xmlns="" val="20000"/>
                    </a:ext>
                  </a:extLst>
                </a:gridCol>
                <a:gridCol w="1117838">
                  <a:extLst>
                    <a:ext uri="{9D8B030D-6E8A-4147-A177-3AD203B41FA5}">
                      <a16:colId xmlns:a16="http://schemas.microsoft.com/office/drawing/2014/main" xmlns="" val="20001"/>
                    </a:ext>
                  </a:extLst>
                </a:gridCol>
                <a:gridCol w="576254">
                  <a:extLst>
                    <a:ext uri="{9D8B030D-6E8A-4147-A177-3AD203B41FA5}">
                      <a16:colId xmlns:a16="http://schemas.microsoft.com/office/drawing/2014/main" xmlns="" val="20002"/>
                    </a:ext>
                  </a:extLst>
                </a:gridCol>
                <a:gridCol w="850320">
                  <a:extLst>
                    <a:ext uri="{9D8B030D-6E8A-4147-A177-3AD203B41FA5}">
                      <a16:colId xmlns:a16="http://schemas.microsoft.com/office/drawing/2014/main" xmlns="" val="2497399718"/>
                    </a:ext>
                  </a:extLst>
                </a:gridCol>
                <a:gridCol w="1767246">
                  <a:extLst>
                    <a:ext uri="{9D8B030D-6E8A-4147-A177-3AD203B41FA5}">
                      <a16:colId xmlns:a16="http://schemas.microsoft.com/office/drawing/2014/main" xmlns="" val="20003"/>
                    </a:ext>
                  </a:extLst>
                </a:gridCol>
                <a:gridCol w="1703371">
                  <a:extLst>
                    <a:ext uri="{9D8B030D-6E8A-4147-A177-3AD203B41FA5}">
                      <a16:colId xmlns:a16="http://schemas.microsoft.com/office/drawing/2014/main" xmlns="" val="20005"/>
                    </a:ext>
                  </a:extLst>
                </a:gridCol>
                <a:gridCol w="1309467">
                  <a:extLst>
                    <a:ext uri="{9D8B030D-6E8A-4147-A177-3AD203B41FA5}">
                      <a16:colId xmlns:a16="http://schemas.microsoft.com/office/drawing/2014/main" xmlns="" val="20007"/>
                    </a:ext>
                  </a:extLst>
                </a:gridCol>
                <a:gridCol w="1660786">
                  <a:extLst>
                    <a:ext uri="{9D8B030D-6E8A-4147-A177-3AD203B41FA5}">
                      <a16:colId xmlns:a16="http://schemas.microsoft.com/office/drawing/2014/main" xmlns="" val="20008"/>
                    </a:ext>
                  </a:extLst>
                </a:gridCol>
                <a:gridCol w="1424902">
                  <a:extLst>
                    <a:ext uri="{9D8B030D-6E8A-4147-A177-3AD203B41FA5}">
                      <a16:colId xmlns:a16="http://schemas.microsoft.com/office/drawing/2014/main" xmlns="" val="20009"/>
                    </a:ext>
                  </a:extLst>
                </a:gridCol>
              </a:tblGrid>
              <a:tr h="160478">
                <a:tc>
                  <a:txBody>
                    <a:bodyPr/>
                    <a:lstStyle/>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Fachsemester</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de-DE" sz="1000" dirty="0">
                          <a:effectLst/>
                          <a:latin typeface="+mj-lt"/>
                          <a:ea typeface="Calibri" panose="020F0502020204030204" pitchFamily="34" charset="0"/>
                          <a:cs typeface="Times New Roman" panose="02020603050405020304" pitchFamily="18" charset="0"/>
                        </a:rPr>
                        <a:t> </a:t>
                      </a:r>
                      <a:r>
                        <a:rPr lang="de-DE" sz="1000" b="1" dirty="0" smtClean="0">
                          <a:effectLst/>
                          <a:latin typeface="+mj-lt"/>
                          <a:ea typeface="Calibri" panose="020F0502020204030204" pitchFamily="34" charset="0"/>
                          <a:cs typeface="Times New Roman" panose="02020603050405020304" pitchFamily="18" charset="0"/>
                        </a:rPr>
                        <a:t>Grundlagenbereich </a:t>
                      </a:r>
                      <a:r>
                        <a:rPr lang="de-DE" sz="1000" dirty="0">
                          <a:effectLst/>
                          <a:latin typeface="+mj-lt"/>
                          <a:ea typeface="Calibri" panose="020F0502020204030204" pitchFamily="34" charset="0"/>
                          <a:cs typeface="Times New Roman" panose="02020603050405020304" pitchFamily="18" charset="0"/>
                        </a:rPr>
                        <a:t>(25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de-DE" sz="1000" b="1" dirty="0" smtClean="0">
                          <a:effectLst/>
                          <a:latin typeface="+mj-lt"/>
                          <a:ea typeface="Calibri" panose="020F0502020204030204" pitchFamily="34" charset="0"/>
                          <a:cs typeface="Times New Roman" panose="02020603050405020304" pitchFamily="18" charset="0"/>
                        </a:rPr>
                        <a:t>Kernbereich </a:t>
                      </a:r>
                      <a:r>
                        <a:rPr lang="de-DE" sz="1000" dirty="0">
                          <a:effectLst/>
                          <a:latin typeface="+mj-lt"/>
                          <a:ea typeface="Calibri" panose="020F0502020204030204" pitchFamily="34" charset="0"/>
                          <a:cs typeface="Times New Roman" panose="02020603050405020304" pitchFamily="18" charset="0"/>
                        </a:rPr>
                        <a:t>(65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2">
                  <a:txBody>
                    <a:bodyPr/>
                    <a:lstStyle/>
                    <a:p>
                      <a:pPr algn="ctr">
                        <a:lnSpc>
                          <a:spcPct val="107000"/>
                        </a:lnSpc>
                        <a:spcAft>
                          <a:spcPts val="0"/>
                        </a:spcAft>
                      </a:pPr>
                      <a:r>
                        <a:rPr lang="de-DE" sz="1000" b="1" dirty="0" smtClean="0">
                          <a:effectLst/>
                          <a:latin typeface="+mj-lt"/>
                          <a:ea typeface="Calibri" panose="020F0502020204030204" pitchFamily="34" charset="0"/>
                          <a:cs typeface="Times New Roman" panose="02020603050405020304" pitchFamily="18" charset="0"/>
                        </a:rPr>
                        <a:t>Profilbereich </a:t>
                      </a:r>
                      <a:r>
                        <a:rPr lang="de-DE" sz="1000" dirty="0">
                          <a:effectLst/>
                          <a:latin typeface="+mj-lt"/>
                          <a:ea typeface="Calibri" panose="020F0502020204030204" pitchFamily="34" charset="0"/>
                          <a:cs typeface="Times New Roman" panose="02020603050405020304" pitchFamily="18" charset="0"/>
                        </a:rPr>
                        <a:t>(30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xmlns="" val="10000"/>
                  </a:ext>
                </a:extLst>
              </a:tr>
              <a:tr h="199855">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r>
                        <a:rPr lang="de-DE" sz="900" dirty="0" err="1" smtClean="0">
                          <a:effectLst/>
                          <a:latin typeface="+mj-lt"/>
                          <a:ea typeface="Calibri" panose="020F0502020204030204" pitchFamily="34" charset="0"/>
                          <a:cs typeface="Times New Roman" panose="02020603050405020304" pitchFamily="18" charset="0"/>
                        </a:rPr>
                        <a:t>WiSe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1.FS</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Disziplinäre Zugänge und </a:t>
                      </a:r>
                      <a:r>
                        <a:rPr lang="de-DE" sz="900" b="1" dirty="0">
                          <a:effectLst/>
                          <a:latin typeface="+mj-lt"/>
                          <a:ea typeface="Calibri" panose="020F0502020204030204" pitchFamily="34" charset="0"/>
                          <a:cs typeface="Times New Roman" panose="02020603050405020304" pitchFamily="18" charset="0"/>
                        </a:rPr>
                        <a:t>Methoden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(MA-IB-DZM</a:t>
                      </a:r>
                      <a:r>
                        <a:rPr lang="de-DE" sz="900" dirty="0" smtClean="0">
                          <a:effectLst/>
                          <a:latin typeface="+mj-lt"/>
                          <a:ea typeface="Calibri" panose="020F0502020204030204" pitchFamily="34" charset="0"/>
                          <a:cs typeface="Times New Roman" panose="02020603050405020304" pitchFamily="18" charset="0"/>
                        </a:rPr>
                        <a:t>)</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5 </a:t>
                      </a:r>
                      <a:r>
                        <a:rPr lang="de-DE" sz="900" i="1" dirty="0">
                          <a:effectLst/>
                          <a:latin typeface="+mj-lt"/>
                          <a:ea typeface="Calibri" panose="020F0502020204030204" pitchFamily="34" charset="0"/>
                          <a:cs typeface="Times New Roman" panose="02020603050405020304" pitchFamily="18" charset="0"/>
                        </a:rPr>
                        <a:t>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rowSpan="3" gridSpan="2">
                  <a:txBody>
                    <a:bodyPr/>
                    <a:lstStyle/>
                    <a:p>
                      <a:pPr algn="ctr">
                        <a:lnSpc>
                          <a:spcPct val="107000"/>
                        </a:lnSpc>
                        <a:spcAft>
                          <a:spcPts val="0"/>
                        </a:spcAft>
                      </a:pPr>
                      <a:r>
                        <a:rPr lang="de-DE" sz="900" b="1" dirty="0">
                          <a:effectLst/>
                          <a:latin typeface="+mj-lt"/>
                          <a:ea typeface="Calibri" panose="020F0502020204030204" pitchFamily="34" charset="0"/>
                          <a:cs typeface="Times New Roman" panose="02020603050405020304" pitchFamily="18" charset="0"/>
                        </a:rPr>
                        <a:t>Harmonisierung</a:t>
                      </a:r>
                      <a:r>
                        <a:rPr lang="de-DE" sz="900" dirty="0">
                          <a:effectLst/>
                          <a:latin typeface="+mj-lt"/>
                          <a:ea typeface="Calibri" panose="020F0502020204030204" pitchFamily="34" charset="0"/>
                          <a:cs typeface="Times New Roman" panose="02020603050405020304" pitchFamily="18" charset="0"/>
                        </a:rPr>
                        <a:t> </a:t>
                      </a: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a:t>
                      </a:r>
                      <a:r>
                        <a:rPr lang="it-IT" sz="900" dirty="0" smtClean="0">
                          <a:effectLst/>
                          <a:latin typeface="+mj-lt"/>
                          <a:ea typeface="Calibri" panose="020F0502020204030204" pitchFamily="34" charset="0"/>
                          <a:cs typeface="Times New Roman" panose="02020603050405020304" pitchFamily="18" charset="0"/>
                        </a:rPr>
                        <a:t>MA-IB-WP-H</a:t>
                      </a:r>
                    </a:p>
                    <a:p>
                      <a:pPr algn="ctr">
                        <a:lnSpc>
                          <a:spcPct val="107000"/>
                        </a:lnSpc>
                        <a:spcAft>
                          <a:spcPts val="0"/>
                        </a:spcAft>
                      </a:pPr>
                      <a:r>
                        <a:rPr lang="it-IT" sz="900" dirty="0" smtClean="0">
                          <a:effectLst/>
                          <a:latin typeface="+mj-lt"/>
                          <a:ea typeface="Calibri" panose="020F0502020204030204" pitchFamily="34" charset="0"/>
                          <a:cs typeface="Times New Roman" panose="02020603050405020304" pitchFamily="18" charset="0"/>
                        </a:rPr>
                        <a:t>-IP1-5</a:t>
                      </a:r>
                    </a:p>
                    <a:p>
                      <a:pPr algn="ctr">
                        <a:lnSpc>
                          <a:spcPct val="107000"/>
                        </a:lnSpc>
                        <a:spcAft>
                          <a:spcPts val="0"/>
                        </a:spcAft>
                      </a:pPr>
                      <a:r>
                        <a:rPr lang="it-IT" sz="900" dirty="0" smtClean="0">
                          <a:effectLst/>
                          <a:latin typeface="+mj-lt"/>
                          <a:ea typeface="Calibri" panose="020F0502020204030204" pitchFamily="34" charset="0"/>
                          <a:cs typeface="Times New Roman" panose="02020603050405020304" pitchFamily="18" charset="0"/>
                        </a:rPr>
                        <a:t>-IR1-5</a:t>
                      </a:r>
                    </a:p>
                    <a:p>
                      <a:pPr algn="ctr">
                        <a:lnSpc>
                          <a:spcPct val="107000"/>
                        </a:lnSpc>
                        <a:spcAft>
                          <a:spcPts val="0"/>
                        </a:spcAft>
                      </a:pPr>
                      <a:r>
                        <a:rPr lang="it-IT" sz="900" dirty="0" smtClean="0">
                          <a:effectLst/>
                          <a:latin typeface="+mj-lt"/>
                          <a:ea typeface="Calibri" panose="020F0502020204030204" pitchFamily="34" charset="0"/>
                          <a:cs typeface="Times New Roman" panose="02020603050405020304" pitchFamily="18" charset="0"/>
                        </a:rPr>
                        <a:t>-IW1-5</a:t>
                      </a:r>
                    </a:p>
                    <a:p>
                      <a:pPr algn="ctr">
                        <a:lnSpc>
                          <a:spcPct val="107000"/>
                        </a:lnSpc>
                        <a:spcAft>
                          <a:spcPts val="0"/>
                        </a:spcAft>
                      </a:pP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0" u="none" kern="1200" dirty="0" err="1" smtClean="0">
                          <a:solidFill>
                            <a:schemeClr val="tx1"/>
                          </a:solidFill>
                          <a:effectLst/>
                          <a:latin typeface="+mj-lt"/>
                          <a:ea typeface="Calibri" panose="020F0502020204030204" pitchFamily="34" charset="0"/>
                          <a:cs typeface="Times New Roman" panose="02020603050405020304" pitchFamily="18" charset="0"/>
                        </a:rPr>
                        <a:t>bzw</a:t>
                      </a:r>
                      <a:r>
                        <a:rPr lang="it-IT" sz="900" i="0" u="none" kern="1200" dirty="0" smtClean="0">
                          <a:solidFill>
                            <a:schemeClr val="tx1"/>
                          </a:solidFill>
                          <a:effectLst/>
                          <a:latin typeface="+mj-lt"/>
                          <a:ea typeface="Calibri" panose="020F0502020204030204" pitchFamily="34" charset="0"/>
                          <a:cs typeface="Times New Roman" panose="02020603050405020304" pitchFamily="18" charset="0"/>
                        </a:rPr>
                        <a:t>.</a:t>
                      </a:r>
                    </a:p>
                    <a:p>
                      <a:pPr algn="ctr">
                        <a:lnSpc>
                          <a:spcPct val="107000"/>
                        </a:lnSpc>
                        <a:spcAft>
                          <a:spcPts val="0"/>
                        </a:spcAft>
                      </a:pP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err="1">
                          <a:effectLst/>
                          <a:latin typeface="+mj-lt"/>
                          <a:ea typeface="Calibri" panose="020F0502020204030204" pitchFamily="34" charset="0"/>
                          <a:cs typeface="Times New Roman" panose="02020603050405020304" pitchFamily="18" charset="0"/>
                        </a:rPr>
                        <a:t>Ergänzung</a:t>
                      </a:r>
                      <a:r>
                        <a:rPr lang="it-IT" sz="900" dirty="0">
                          <a:effectLst/>
                          <a:latin typeface="+mj-lt"/>
                          <a:ea typeface="Calibri" panose="020F0502020204030204" pitchFamily="34" charset="0"/>
                          <a:cs typeface="Times New Roman" panose="02020603050405020304" pitchFamily="18" charset="0"/>
                        </a:rPr>
                        <a:t> </a:t>
                      </a:r>
                      <a:r>
                        <a:rPr lang="it-IT" sz="900" dirty="0" err="1">
                          <a:effectLst/>
                          <a:latin typeface="+mj-lt"/>
                          <a:ea typeface="Calibri" panose="020F0502020204030204" pitchFamily="34" charset="0"/>
                          <a:cs typeface="Times New Roman" panose="02020603050405020304" pitchFamily="18" charset="0"/>
                        </a:rPr>
                        <a:t>Kernfächer</a:t>
                      </a: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(MA-IB-WP-E</a:t>
                      </a:r>
                      <a:r>
                        <a:rPr lang="it-IT" sz="900" dirty="0" smtClean="0">
                          <a:effectLst/>
                          <a:latin typeface="+mj-lt"/>
                          <a:ea typeface="Calibri" panose="020F0502020204030204" pitchFamily="34" charset="0"/>
                          <a:cs typeface="Times New Roman" panose="02020603050405020304" pitchFamily="18" charset="0"/>
                        </a:rPr>
                        <a:t>)</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rowSpan="3" hMerge="1">
                  <a:txBody>
                    <a:bodyPr/>
                    <a:lstStyle/>
                    <a:p>
                      <a:endParaRPr lang="de-DE"/>
                    </a:p>
                  </a:txBody>
                  <a:tcPr/>
                </a:tc>
                <a:tc>
                  <a:txBody>
                    <a:bodyPr/>
                    <a:lstStyle/>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GPOE </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87B"/>
                    </a:solidFill>
                  </a:tcPr>
                </a:tc>
                <a:tc>
                  <a:txBody>
                    <a:bodyPr/>
                    <a:lstStyle/>
                    <a:p>
                      <a:pPr algn="ctr">
                        <a:lnSpc>
                          <a:spcPct val="107000"/>
                        </a:lnSpc>
                        <a:spcAft>
                          <a:spcPts val="0"/>
                        </a:spcAft>
                      </a:pPr>
                      <a:r>
                        <a:rPr lang="de-DE" sz="900" b="1" kern="1200" dirty="0" smtClean="0">
                          <a:solidFill>
                            <a:schemeClr val="tx1"/>
                          </a:solidFill>
                          <a:effectLst/>
                          <a:latin typeface="+mj-lt"/>
                          <a:ea typeface="Calibri" panose="020F0502020204030204" pitchFamily="34" charset="0"/>
                          <a:cs typeface="Times New Roman" panose="02020603050405020304" pitchFamily="18" charset="0"/>
                        </a:rPr>
                        <a:t>IO</a:t>
                      </a:r>
                    </a:p>
                  </a:txBody>
                  <a:tcPr marL="57865" marR="5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schemeClr>
                    </a:solidFill>
                  </a:tcPr>
                </a:tc>
                <a:tc rowSpan="4">
                  <a:txBody>
                    <a:bodyPr/>
                    <a:lstStyle/>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Interdisziplinäre Analyse </a:t>
                      </a:r>
                      <a:r>
                        <a:rPr lang="de-DE" sz="900" dirty="0" smtClean="0">
                          <a:effectLst/>
                          <a:latin typeface="+mj-lt"/>
                          <a:ea typeface="Calibri" panose="020F0502020204030204" pitchFamily="34" charset="0"/>
                          <a:cs typeface="Times New Roman" panose="02020603050405020304" pitchFamily="18" charset="0"/>
                        </a:rPr>
                        <a:t>Internationaler Beziehungen</a:t>
                      </a:r>
                    </a:p>
                    <a:p>
                      <a:pPr algn="ctr"/>
                      <a:r>
                        <a:rPr lang="de-DE" sz="900" dirty="0" smtClean="0">
                          <a:effectLst/>
                          <a:latin typeface="+mj-lt"/>
                          <a:ea typeface="Calibri" panose="020F0502020204030204" pitchFamily="34" charset="0"/>
                          <a:cs typeface="Times New Roman" panose="02020603050405020304" pitchFamily="18" charset="0"/>
                        </a:rPr>
                        <a:t>(</a:t>
                      </a:r>
                      <a:r>
                        <a:rPr lang="de-DE" sz="900" kern="1200" dirty="0" smtClean="0">
                          <a:solidFill>
                            <a:schemeClr val="tx1"/>
                          </a:solidFill>
                          <a:effectLst/>
                          <a:latin typeface="+mj-lt"/>
                          <a:ea typeface="+mn-ea"/>
                          <a:cs typeface="+mn-cs"/>
                        </a:rPr>
                        <a:t>MA-IB-ID)</a:t>
                      </a:r>
                    </a:p>
                    <a:p>
                      <a:pPr algn="ct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10 LP</a:t>
                      </a: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8F496"/>
                    </a:solidFill>
                  </a:tcPr>
                </a:tc>
                <a:tc rowSpan="4" gridSpan="2">
                  <a:txBody>
                    <a:bodyPr/>
                    <a:lstStyle/>
                    <a:p>
                      <a:pPr algn="ctr">
                        <a:lnSpc>
                          <a:spcPct val="107000"/>
                        </a:lnSpc>
                        <a:spcAft>
                          <a:spcPts val="0"/>
                        </a:spcAft>
                      </a:pPr>
                      <a:r>
                        <a:rPr lang="de-DE" sz="11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rowSpan="4" hMerge="1">
                  <a:txBody>
                    <a:bodyPr/>
                    <a:lstStyle/>
                    <a:p>
                      <a:endParaRPr lang="de-DE"/>
                    </a:p>
                  </a:txBody>
                  <a:tcPr/>
                </a:tc>
                <a:extLst>
                  <a:ext uri="{0D108BD9-81ED-4DB2-BD59-A6C34878D82A}">
                    <a16:rowId xmlns:a16="http://schemas.microsoft.com/office/drawing/2014/main" xmlns="" val="10001"/>
                  </a:ext>
                </a:extLst>
              </a:tr>
              <a:tr h="811072">
                <a:tc vMerge="1">
                  <a:txBody>
                    <a:bodyPr/>
                    <a:lstStyle/>
                    <a:p>
                      <a:endParaRPr lang="de-DE"/>
                    </a:p>
                  </a:txBody>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rowSpan="2">
                  <a:txBody>
                    <a:bodyPr/>
                    <a:lstStyle/>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Politikwissenschaftliche Analyse globaler politischer Ökonomie</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(MA-IB-GPOE-IP)</a:t>
                      </a:r>
                    </a:p>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Internationale Politik</a:t>
                      </a:r>
                    </a:p>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Wirtschaftswissenschaftliche Analyse globaler politischer Ökonomie</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(MA-IB-GPOE-IW)</a:t>
                      </a:r>
                    </a:p>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Internationale Wirtschaft (VWL)</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87B"/>
                    </a:solidFill>
                  </a:tcPr>
                </a:tc>
                <a:tc rowSpan="2">
                  <a:txBody>
                    <a:bodyPr/>
                    <a:lstStyle/>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Politikwissenschaftliche Analyse internationaler Ordnung und Institutionen</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(MA-IB-IO-IP)</a:t>
                      </a:r>
                    </a:p>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Internationale Politik </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Rechtliche Strukturen internationaler Ordnung und Institutionen</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(MA-IB-IO-IR)</a:t>
                      </a:r>
                    </a:p>
                    <a:p>
                      <a:pPr algn="ctr">
                        <a:lnSpc>
                          <a:spcPct val="107000"/>
                        </a:lnSpc>
                        <a:spcAft>
                          <a:spcPts val="0"/>
                        </a:spcAft>
                      </a:pPr>
                      <a:r>
                        <a:rPr lang="de-DE" sz="900" b="1" dirty="0" smtClean="0">
                          <a:effectLst/>
                          <a:latin typeface="+mj-lt"/>
                          <a:ea typeface="Calibri" panose="020F0502020204030204" pitchFamily="34" charset="0"/>
                          <a:cs typeface="Times New Roman" panose="02020603050405020304" pitchFamily="18" charset="0"/>
                        </a:rPr>
                        <a:t>Internationales</a:t>
                      </a:r>
                      <a:r>
                        <a:rPr lang="de-DE" sz="900" b="1" baseline="0" dirty="0" smtClean="0">
                          <a:effectLst/>
                          <a:latin typeface="+mj-lt"/>
                          <a:ea typeface="Calibri" panose="020F0502020204030204" pitchFamily="34" charset="0"/>
                          <a:cs typeface="Times New Roman" panose="02020603050405020304" pitchFamily="18" charset="0"/>
                        </a:rPr>
                        <a:t> Recht</a:t>
                      </a:r>
                      <a:endParaRPr lang="de-DE" sz="900" b="1"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schemeClr>
                    </a:solid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xmlns="" val="10002"/>
                  </a:ext>
                </a:extLst>
              </a:tr>
              <a:tr h="969738">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r>
                        <a:rPr lang="de-DE" sz="900" dirty="0" err="1" smtClean="0">
                          <a:effectLst/>
                          <a:latin typeface="+mj-lt"/>
                          <a:ea typeface="Calibri" panose="020F0502020204030204" pitchFamily="34" charset="0"/>
                          <a:cs typeface="Times New Roman" panose="02020603050405020304" pitchFamily="18" charset="0"/>
                        </a:rPr>
                        <a:t>SoSe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2.FS</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vMerge="1">
                  <a:txBody>
                    <a:bodyPr/>
                    <a:lstStyle/>
                    <a:p>
                      <a:endParaRPr lang="de-DE"/>
                    </a:p>
                  </a:txBody>
                  <a:tcPr/>
                </a:tc>
                <a:tc hMerge="1" vMerge="1">
                  <a:txBody>
                    <a:bodyPr/>
                    <a:lstStyle/>
                    <a:p>
                      <a:endParaRPr lang="de-DE"/>
                    </a:p>
                  </a:txBody>
                  <a:tcPr/>
                </a:tc>
                <a:tc vMerge="1">
                  <a:txBody>
                    <a:bodyPr/>
                    <a:lstStyle/>
                    <a:p>
                      <a:pPr algn="ctr">
                        <a:lnSpc>
                          <a:spcPct val="107000"/>
                        </a:lnSpc>
                        <a:spcAft>
                          <a:spcPts val="0"/>
                        </a:spcAft>
                      </a:pPr>
                      <a:endParaRPr lang="de-DE" sz="900" b="1"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87B"/>
                    </a:solidFill>
                  </a:tcPr>
                </a:tc>
                <a:tc vMerge="1">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vMerge="1">
                  <a:txBody>
                    <a:bodyPr/>
                    <a:lstStyle/>
                    <a:p>
                      <a:pPr algn="ctr">
                        <a:lnSpc>
                          <a:spcPct val="107000"/>
                        </a:lnSpc>
                        <a:spcAft>
                          <a:spcPts val="0"/>
                        </a:spcAft>
                      </a:pPr>
                      <a:endParaRPr lang="de-DE" sz="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7865" marR="5786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xmlns="" val="10003"/>
                  </a:ext>
                </a:extLst>
              </a:tr>
              <a:tr h="214672">
                <a:tc v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i="1" dirty="0" smtClean="0">
                          <a:effectLst/>
                          <a:latin typeface="+mj-lt"/>
                          <a:ea typeface="Calibri" panose="020F0502020204030204" pitchFamily="34" charset="0"/>
                          <a:cs typeface="Times New Roman" panose="02020603050405020304" pitchFamily="18" charset="0"/>
                        </a:rPr>
                        <a:t>insgesamt 15 LP</a:t>
                      </a:r>
                      <a:r>
                        <a:rPr lang="it-IT" sz="900" dirty="0" smtClean="0">
                          <a:effectLst/>
                          <a:latin typeface="+mj-lt"/>
                          <a:ea typeface="Calibri" panose="020F0502020204030204" pitchFamily="34" charset="0"/>
                          <a:cs typeface="Times New Roman" panose="02020603050405020304" pitchFamily="18" charset="0"/>
                        </a:rPr>
                        <a:t> </a:t>
                      </a: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de-DE"/>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i="1" dirty="0" smtClean="0">
                          <a:effectLst/>
                          <a:latin typeface="+mj-lt"/>
                          <a:ea typeface="Calibri" panose="020F0502020204030204" pitchFamily="34" charset="0"/>
                          <a:cs typeface="Times New Roman" panose="02020603050405020304" pitchFamily="18" charset="0"/>
                        </a:rPr>
                        <a:t>insgesamt je 15 LP</a:t>
                      </a: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i="1" dirty="0" smtClean="0">
                          <a:effectLst/>
                          <a:latin typeface="+mj-lt"/>
                          <a:ea typeface="Calibri" panose="020F0502020204030204" pitchFamily="34" charset="0"/>
                          <a:cs typeface="Times New Roman" panose="02020603050405020304" pitchFamily="18" charset="0"/>
                        </a:rPr>
                        <a:t>insgesamt je 15 LP</a:t>
                      </a: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de-DE"/>
                    </a:p>
                  </a:txBody>
                  <a:tcP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xmlns="" val="10004"/>
                  </a:ext>
                </a:extLst>
              </a:tr>
              <a:tr h="200705">
                <a:tc rowSpan="3">
                  <a:txBody>
                    <a:bodyPr/>
                    <a:lstStyle/>
                    <a:p>
                      <a:pPr algn="ctr">
                        <a:lnSpc>
                          <a:spcPct val="107000"/>
                        </a:lnSpc>
                        <a:spcAft>
                          <a:spcPts val="0"/>
                        </a:spcAft>
                      </a:pPr>
                      <a:r>
                        <a:rPr lang="de-DE" sz="900" dirty="0" err="1" smtClean="0">
                          <a:effectLst/>
                          <a:latin typeface="+mj-lt"/>
                          <a:ea typeface="Calibri" panose="020F0502020204030204" pitchFamily="34" charset="0"/>
                          <a:cs typeface="Times New Roman" panose="02020603050405020304" pitchFamily="18" charset="0"/>
                        </a:rPr>
                        <a:t>WiSe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3.FS</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6">
                  <a:txBody>
                    <a:bodyPr/>
                    <a:lstStyle/>
                    <a:p>
                      <a:pPr algn="ctr">
                        <a:lnSpc>
                          <a:spcPct val="107000"/>
                        </a:lnSpc>
                        <a:spcAft>
                          <a:spcPts val="0"/>
                        </a:spcAft>
                      </a:pPr>
                      <a:r>
                        <a:rPr lang="de-DE" sz="1100" b="1" i="1" dirty="0" smtClean="0">
                          <a:effectLst/>
                          <a:latin typeface="+mj-lt"/>
                          <a:ea typeface="Calibri" panose="020F0502020204030204" pitchFamily="34" charset="0"/>
                          <a:cs typeface="Times New Roman" panose="02020603050405020304" pitchFamily="18" charset="0"/>
                        </a:rPr>
                        <a:t>Fakultatives Auslandssemester </a:t>
                      </a:r>
                      <a:r>
                        <a:rPr lang="de-DE" sz="1100" i="1" dirty="0" smtClean="0">
                          <a:effectLst/>
                          <a:latin typeface="+mj-lt"/>
                          <a:ea typeface="Calibri" panose="020F0502020204030204" pitchFamily="34" charset="0"/>
                          <a:cs typeface="Times New Roman" panose="02020603050405020304" pitchFamily="18" charset="0"/>
                        </a:rPr>
                        <a:t>(siehe </a:t>
                      </a:r>
                      <a:r>
                        <a:rPr lang="de-DE" sz="1100" b="1" i="1" dirty="0" smtClean="0">
                          <a:effectLst/>
                          <a:latin typeface="+mj-lt"/>
                          <a:ea typeface="Calibri" panose="020F0502020204030204" pitchFamily="34" charset="0"/>
                          <a:cs typeface="Times New Roman" panose="02020603050405020304" pitchFamily="18" charset="0"/>
                        </a:rPr>
                        <a:t>Profilbereich</a:t>
                      </a:r>
                      <a:r>
                        <a:rPr lang="de-DE" sz="1100" i="1" dirty="0" smtClean="0">
                          <a:effectLst/>
                          <a:latin typeface="+mj-lt"/>
                          <a:ea typeface="Calibri" panose="020F0502020204030204" pitchFamily="34" charset="0"/>
                          <a:cs typeface="Times New Roman" panose="02020603050405020304" pitchFamily="18" charset="0"/>
                        </a:rPr>
                        <a:t>)</a:t>
                      </a:r>
                    </a:p>
                  </a:txBody>
                  <a:tcPr marL="57865" marR="57865" marT="0" marB="0" anchor="ctr">
                    <a:lnL w="12700"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de-DE"/>
                    </a:p>
                  </a:txBody>
                  <a:tcPr/>
                </a:tc>
                <a:tc rowSpan="3" hMerge="1">
                  <a:txBody>
                    <a:bodyPr/>
                    <a:lstStyle/>
                    <a:p>
                      <a:endParaRPr lang="de-DE"/>
                    </a:p>
                  </a:txBody>
                  <a:tcPr/>
                </a:tc>
                <a:tc rowSpan="3" hMerge="1">
                  <a:txBody>
                    <a:bodyPr/>
                    <a:lstStyle/>
                    <a:p>
                      <a:endParaRPr lang="de-DE"/>
                    </a:p>
                  </a:txBody>
                  <a:tcPr/>
                </a:tc>
                <a:tc rowSpan="3" hMerge="1">
                  <a:txBody>
                    <a:bodyPr/>
                    <a:lstStyle/>
                    <a:p>
                      <a:endParaRPr lang="de-DE"/>
                    </a:p>
                  </a:txBody>
                  <a:tcPr/>
                </a:tc>
                <a:tc rowSpan="3" hMerge="1">
                  <a:txBody>
                    <a:bodyPr/>
                    <a:lstStyle/>
                    <a:p>
                      <a:endParaRPr lang="de-DE"/>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GPOE</a:t>
                      </a:r>
                    </a:p>
                  </a:txBody>
                  <a:tcPr marL="57865" marR="57865" marT="0" marB="0" anchor="ctr">
                    <a:lnL w="3810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87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IO</a:t>
                      </a:r>
                    </a:p>
                  </a:txBody>
                  <a:tcPr marL="57865" marR="57865" marT="0" marB="0" anchor="ctr">
                    <a:lnL w="12700"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xmlns="" val="10005"/>
                  </a:ext>
                </a:extLst>
              </a:tr>
              <a:tr h="1771611">
                <a:tc vMerge="1">
                  <a:txBody>
                    <a:bodyPr/>
                    <a:lstStyle/>
                    <a:p>
                      <a:endParaRPr lang="de-DE"/>
                    </a:p>
                  </a:txBody>
                  <a:tcPr/>
                </a:tc>
                <a:tc gridSpan="6"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Vertiefung</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0" i="0" kern="1200" baseline="0" dirty="0" smtClean="0">
                          <a:solidFill>
                            <a:schemeClr val="tx1"/>
                          </a:solidFill>
                          <a:effectLst/>
                          <a:latin typeface="+mj-lt"/>
                          <a:ea typeface="Calibri" panose="020F0502020204030204" pitchFamily="34" charset="0"/>
                          <a:cs typeface="Times New Roman" panose="02020603050405020304" pitchFamily="18" charset="0"/>
                        </a:rPr>
                        <a:t>Internationale Wirtschaft</a:t>
                      </a: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
                      </a:r>
                      <a:b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b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(V-IW-1-9)</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500" i="0" kern="1200" baseline="0" dirty="0" smtClean="0">
                          <a:solidFill>
                            <a:schemeClr val="tx1"/>
                          </a:solidFill>
                          <a:effectLst/>
                          <a:latin typeface="+mj-lt"/>
                          <a:ea typeface="Calibri" panose="020F0502020204030204" pitchFamily="34" charset="0"/>
                          <a:cs typeface="Times New Roman" panose="02020603050405020304" pitchFamily="18" charset="0"/>
                        </a:rPr>
                        <a:t>u./o.</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900" b="0" i="0" kern="1200" baseline="0" dirty="0" err="1" smtClean="0">
                          <a:solidFill>
                            <a:schemeClr val="tx1"/>
                          </a:solidFill>
                          <a:effectLst/>
                          <a:latin typeface="+mj-lt"/>
                          <a:ea typeface="Calibri" panose="020F0502020204030204" pitchFamily="34" charset="0"/>
                          <a:cs typeface="Times New Roman" panose="02020603050405020304" pitchFamily="18" charset="0"/>
                        </a:rPr>
                        <a:t>Politikwissenschaftliche</a:t>
                      </a:r>
                      <a:r>
                        <a:rPr lang="it-IT" sz="900" b="0" i="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it-IT" sz="900" b="0" i="0" kern="1200" baseline="0" dirty="0" err="1" smtClean="0">
                          <a:solidFill>
                            <a:schemeClr val="tx1"/>
                          </a:solidFill>
                          <a:effectLst/>
                          <a:latin typeface="+mj-lt"/>
                          <a:ea typeface="Calibri" panose="020F0502020204030204" pitchFamily="34" charset="0"/>
                          <a:cs typeface="Times New Roman" panose="02020603050405020304" pitchFamily="18" charset="0"/>
                        </a:rPr>
                        <a:t>Vertiefung</a:t>
                      </a:r>
                      <a:r>
                        <a:rPr lang="it-IT" sz="900" b="0" i="0" kern="1200" baseline="0" dirty="0" smtClean="0">
                          <a:solidFill>
                            <a:schemeClr val="tx1"/>
                          </a:solidFill>
                          <a:effectLst/>
                          <a:latin typeface="+mj-lt"/>
                          <a:ea typeface="Calibri" panose="020F0502020204030204" pitchFamily="34" charset="0"/>
                          <a:cs typeface="Times New Roman" panose="02020603050405020304" pitchFamily="18" charset="0"/>
                        </a:rPr>
                        <a:t> GPOE </a:t>
                      </a:r>
                      <a:r>
                        <a:rPr lang="it-IT" sz="900" i="0" kern="1200" baseline="0" dirty="0" smtClean="0">
                          <a:solidFill>
                            <a:schemeClr val="tx1"/>
                          </a:solidFill>
                          <a:effectLst/>
                          <a:latin typeface="+mj-lt"/>
                          <a:ea typeface="Calibri" panose="020F0502020204030204" pitchFamily="34" charset="0"/>
                          <a:cs typeface="Times New Roman" panose="02020603050405020304" pitchFamily="18" charset="0"/>
                        </a:rPr>
                        <a:t>(VP) </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500" i="0" kern="1200" baseline="0" dirty="0" smtClean="0">
                          <a:solidFill>
                            <a:schemeClr val="tx1"/>
                          </a:solidFill>
                          <a:effectLst/>
                          <a:latin typeface="+mj-lt"/>
                          <a:ea typeface="Calibri" panose="020F0502020204030204" pitchFamily="34" charset="0"/>
                          <a:cs typeface="Times New Roman" panose="02020603050405020304" pitchFamily="18" charset="0"/>
                        </a:rPr>
                        <a:t>u./o.</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900" b="1" i="0" kern="1200" baseline="0" dirty="0" err="1" smtClean="0">
                          <a:solidFill>
                            <a:schemeClr val="tx1"/>
                          </a:solidFill>
                          <a:effectLst/>
                          <a:latin typeface="+mj-lt"/>
                          <a:ea typeface="Calibri" panose="020F0502020204030204" pitchFamily="34" charset="0"/>
                          <a:cs typeface="Times New Roman" panose="02020603050405020304" pitchFamily="18" charset="0"/>
                        </a:rPr>
                        <a:t>Transdisziplinäre</a:t>
                      </a:r>
                      <a:r>
                        <a:rPr lang="it-IT" sz="900" b="1" i="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it-IT" sz="900" b="1" i="0" kern="1200" baseline="0" dirty="0" err="1" smtClean="0">
                          <a:solidFill>
                            <a:schemeClr val="tx1"/>
                          </a:solidFill>
                          <a:effectLst/>
                          <a:latin typeface="+mj-lt"/>
                          <a:ea typeface="Calibri" panose="020F0502020204030204" pitchFamily="34" charset="0"/>
                          <a:cs typeface="Times New Roman" panose="02020603050405020304" pitchFamily="18" charset="0"/>
                        </a:rPr>
                        <a:t>Ergänzung</a:t>
                      </a:r>
                      <a:r>
                        <a:rPr lang="it-IT" sz="900" b="1" i="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it-IT" sz="900" i="0" kern="1200" baseline="0" dirty="0" smtClean="0">
                          <a:solidFill>
                            <a:schemeClr val="tx1"/>
                          </a:solidFill>
                          <a:effectLst/>
                          <a:latin typeface="+mj-lt"/>
                          <a:ea typeface="Calibri" panose="020F0502020204030204" pitchFamily="34" charset="0"/>
                          <a:cs typeface="Times New Roman" panose="02020603050405020304" pitchFamily="18" charset="0"/>
                        </a:rPr>
                        <a:t>GPOE (TE) </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500" i="0" kern="1200" baseline="0" dirty="0" smtClean="0">
                          <a:solidFill>
                            <a:schemeClr val="tx1"/>
                          </a:solidFill>
                          <a:effectLst/>
                          <a:latin typeface="+mj-lt"/>
                          <a:ea typeface="Calibri" panose="020F0502020204030204" pitchFamily="34" charset="0"/>
                          <a:cs typeface="Times New Roman" panose="02020603050405020304" pitchFamily="18" charset="0"/>
                        </a:rPr>
                        <a:t>u./o.</a:t>
                      </a:r>
                    </a:p>
                    <a:p>
                      <a:pPr marL="0" marR="0" lvl="0" indent="0" algn="ctr" defTabSz="914400" rtl="0" eaLnBrk="1" fontAlgn="auto" latinLnBrk="0" hangingPunct="1">
                        <a:lnSpc>
                          <a:spcPct val="107000"/>
                        </a:lnSpc>
                        <a:spcBef>
                          <a:spcPts val="0"/>
                        </a:spcBef>
                        <a:spcAft>
                          <a:spcPts val="0"/>
                        </a:spcAft>
                        <a:buClrTx/>
                        <a:buSzTx/>
                        <a:buFontTx/>
                        <a:buNone/>
                        <a:tabLst/>
                        <a:defRPr/>
                      </a:pPr>
                      <a:r>
                        <a:rPr lang="it-IT" sz="900" b="1" i="0" kern="1200" baseline="0" dirty="0" err="1" smtClean="0">
                          <a:solidFill>
                            <a:schemeClr val="tx1"/>
                          </a:solidFill>
                          <a:effectLst/>
                          <a:latin typeface="+mj-lt"/>
                          <a:ea typeface="Calibri" panose="020F0502020204030204" pitchFamily="34" charset="0"/>
                          <a:cs typeface="Times New Roman" panose="02020603050405020304" pitchFamily="18" charset="0"/>
                        </a:rPr>
                        <a:t>Berufspraktikum</a:t>
                      </a:r>
                      <a:r>
                        <a:rPr lang="it-IT" sz="900" i="0" kern="1200" baseline="0" dirty="0" smtClean="0">
                          <a:solidFill>
                            <a:schemeClr val="tx1"/>
                          </a:solidFill>
                          <a:effectLst/>
                          <a:latin typeface="+mj-lt"/>
                          <a:ea typeface="Calibri" panose="020F0502020204030204" pitchFamily="34" charset="0"/>
                          <a:cs typeface="Times New Roman" panose="02020603050405020304" pitchFamily="18" charset="0"/>
                        </a:rPr>
                        <a:t> GPOE (BP)</a:t>
                      </a:r>
                      <a:endParaRPr lang="de-DE" sz="900" i="0" kern="1200" baseline="0" dirty="0" smtClean="0">
                        <a:solidFill>
                          <a:schemeClr val="tx1"/>
                        </a:solidFill>
                        <a:effectLst/>
                        <a:latin typeface="+mj-lt"/>
                        <a:ea typeface="Calibri" panose="020F0502020204030204" pitchFamily="34" charset="0"/>
                        <a:cs typeface="Times New Roman" panose="02020603050405020304" pitchFamily="18" charset="0"/>
                      </a:endParaRPr>
                    </a:p>
                  </a:txBody>
                  <a:tcPr marL="57865" marR="57865" marT="0" marB="0" anchor="ctr">
                    <a:lnL w="3810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87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Vertiefung</a:t>
                      </a: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 IO (V)</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u./o.</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Transdisziplinäre Ergänzung</a:t>
                      </a: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 IO (TE)</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u./o.</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1" i="0" kern="1200" baseline="0" dirty="0" smtClean="0">
                          <a:solidFill>
                            <a:schemeClr val="tx1"/>
                          </a:solidFill>
                          <a:effectLst/>
                          <a:latin typeface="+mj-lt"/>
                          <a:ea typeface="Calibri" panose="020F0502020204030204" pitchFamily="34" charset="0"/>
                          <a:cs typeface="Times New Roman" panose="02020603050405020304" pitchFamily="18" charset="0"/>
                        </a:rPr>
                        <a:t>Berufspraktikum</a:t>
                      </a:r>
                      <a:r>
                        <a:rPr lang="de-DE" sz="900" i="0" kern="1200" baseline="0" dirty="0" smtClean="0">
                          <a:solidFill>
                            <a:schemeClr val="tx1"/>
                          </a:solidFill>
                          <a:effectLst/>
                          <a:latin typeface="+mj-lt"/>
                          <a:ea typeface="Calibri" panose="020F0502020204030204" pitchFamily="34" charset="0"/>
                          <a:cs typeface="Times New Roman" panose="02020603050405020304" pitchFamily="18" charset="0"/>
                        </a:rPr>
                        <a:t> (BP)</a:t>
                      </a:r>
                    </a:p>
                  </a:txBody>
                  <a:tcPr marL="57865" marR="57865" marT="0" marB="0" anchor="ctr">
                    <a:lnL w="12700"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xmlns="" val="10006"/>
                  </a:ext>
                </a:extLst>
              </a:tr>
              <a:tr h="212594">
                <a:tc vMerge="1">
                  <a:txBody>
                    <a:bodyPr/>
                    <a:lstStyle/>
                    <a:p>
                      <a:endParaRPr lang="de-DE"/>
                    </a:p>
                  </a:txBody>
                  <a:tcPr/>
                </a:tc>
                <a:tc gridSpan="6"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900" b="0" i="0" kern="1200" dirty="0" smtClean="0">
                          <a:solidFill>
                            <a:schemeClr val="tx2"/>
                          </a:solidFill>
                          <a:effectLst/>
                          <a:latin typeface="+mj-lt"/>
                          <a:ea typeface="Calibri" panose="020F0502020204030204" pitchFamily="34" charset="0"/>
                          <a:cs typeface="Times New Roman" panose="02020603050405020304" pitchFamily="18" charset="0"/>
                        </a:rPr>
                        <a:t> </a:t>
                      </a:r>
                      <a:r>
                        <a:rPr lang="de-DE" sz="900" i="1" kern="1200" baseline="0" dirty="0" smtClean="0">
                          <a:solidFill>
                            <a:schemeClr val="tx1"/>
                          </a:solidFill>
                          <a:effectLst/>
                          <a:latin typeface="+mj-lt"/>
                          <a:ea typeface="Calibri" panose="020F0502020204030204" pitchFamily="34" charset="0"/>
                          <a:cs typeface="Times New Roman" panose="02020603050405020304" pitchFamily="18" charset="0"/>
                        </a:rPr>
                        <a:t>insgesamt 30 LP</a:t>
                      </a:r>
                      <a:endParaRPr lang="de-DE" sz="900" i="1" kern="1200" dirty="0" smtClean="0">
                        <a:solidFill>
                          <a:schemeClr val="tx1"/>
                        </a:solidFill>
                        <a:effectLst/>
                        <a:latin typeface="+mj-lt"/>
                        <a:ea typeface="Calibri" panose="020F0502020204030204" pitchFamily="34" charset="0"/>
                        <a:cs typeface="Times New Roman" panose="02020603050405020304" pitchFamily="18" charset="0"/>
                      </a:endParaRPr>
                    </a:p>
                  </a:txBody>
                  <a:tcPr marL="57865" marR="57865" marT="0" marB="0"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hMerge="1">
                  <a:txBody>
                    <a:bodyPr/>
                    <a:lstStyle/>
                    <a:p>
                      <a:endParaRPr lang="de-DE" dirty="0"/>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xmlns="" val="10007"/>
                  </a:ext>
                </a:extLst>
              </a:tr>
              <a:tr h="1003864">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r>
                        <a:rPr lang="de-DE" sz="900" dirty="0" err="1" smtClean="0">
                          <a:effectLst/>
                          <a:latin typeface="+mj-lt"/>
                          <a:ea typeface="Calibri" panose="020F0502020204030204" pitchFamily="34" charset="0"/>
                          <a:cs typeface="Times New Roman" panose="02020603050405020304" pitchFamily="18" charset="0"/>
                        </a:rPr>
                        <a:t>SoSe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4.FS</a:t>
                      </a: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Forschungsdesign</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r>
                        <a:rPr lang="de-DE" sz="900" dirty="0" smtClean="0">
                          <a:effectLst/>
                          <a:latin typeface="+mj-lt"/>
                          <a:ea typeface="Calibri" panose="020F0502020204030204" pitchFamily="34" charset="0"/>
                          <a:cs typeface="Times New Roman" panose="02020603050405020304" pitchFamily="18" charset="0"/>
                        </a:rPr>
                        <a:t>(</a:t>
                      </a:r>
                      <a:r>
                        <a:rPr lang="de-DE" sz="900" smtClean="0">
                          <a:effectLst/>
                          <a:latin typeface="+mj-lt"/>
                          <a:ea typeface="Calibri" panose="020F0502020204030204" pitchFamily="34" charset="0"/>
                          <a:cs typeface="Times New Roman" panose="02020603050405020304" pitchFamily="18" charset="0"/>
                        </a:rPr>
                        <a:t>MA-IB-FD)</a:t>
                      </a:r>
                    </a:p>
                    <a:p>
                      <a:pPr algn="ctr">
                        <a:lnSpc>
                          <a:spcPct val="107000"/>
                        </a:lnSpc>
                        <a:spcAft>
                          <a:spcPts val="0"/>
                        </a:spcAft>
                      </a:pPr>
                      <a:r>
                        <a:rPr lang="de-DE" sz="900" smtClean="0">
                          <a:effectLst/>
                          <a:latin typeface="+mj-lt"/>
                          <a:ea typeface="Calibri" panose="020F0502020204030204" pitchFamily="34" charset="0"/>
                          <a:cs typeface="Times New Roman" panose="02020603050405020304" pitchFamily="18" charset="0"/>
                        </a:rPr>
                        <a:t>Präsentation eines Exposés</a:t>
                      </a:r>
                    </a:p>
                    <a:p>
                      <a:pPr algn="ctr">
                        <a:lnSpc>
                          <a:spcPct val="107000"/>
                        </a:lnSpc>
                        <a:spcAft>
                          <a:spcPts val="0"/>
                        </a:spcAft>
                      </a:pPr>
                      <a:r>
                        <a:rPr lang="de-DE" sz="900" smtClean="0">
                          <a:effectLst/>
                          <a:latin typeface="+mj-lt"/>
                          <a:ea typeface="Calibri" panose="020F0502020204030204" pitchFamily="34" charset="0"/>
                          <a:cs typeface="Times New Roman" panose="02020603050405020304" pitchFamily="18" charset="0"/>
                        </a:rPr>
                        <a:t>In mindestens einem </a:t>
                      </a:r>
                      <a:r>
                        <a:rPr lang="de-DE" sz="900" b="1" smtClean="0">
                          <a:effectLst/>
                          <a:latin typeface="+mj-lt"/>
                          <a:ea typeface="Calibri" panose="020F0502020204030204" pitchFamily="34" charset="0"/>
                          <a:cs typeface="Times New Roman" panose="02020603050405020304" pitchFamily="18" charset="0"/>
                        </a:rPr>
                        <a:t>Forschungskolloquium</a:t>
                      </a:r>
                      <a:endParaRPr lang="de-DE" sz="900" b="1"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smtClean="0">
                          <a:effectLst/>
                          <a:latin typeface="+mj-lt"/>
                          <a:ea typeface="Calibri" panose="020F0502020204030204" pitchFamily="34" charset="0"/>
                          <a:cs typeface="Times New Roman" panose="02020603050405020304" pitchFamily="18" charset="0"/>
                        </a:rPr>
                        <a:t>5 </a:t>
                      </a:r>
                      <a:r>
                        <a:rPr lang="de-DE" sz="900" i="1" dirty="0">
                          <a:effectLst/>
                          <a:latin typeface="+mj-lt"/>
                          <a:ea typeface="Calibri" panose="020F0502020204030204" pitchFamily="34" charset="0"/>
                          <a:cs typeface="Times New Roman" panose="02020603050405020304" pitchFamily="18" charset="0"/>
                        </a:rPr>
                        <a:t>LP</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de-DE"/>
                    </a:p>
                  </a:txBody>
                  <a:tcPr/>
                </a:tc>
                <a:tc gridSpan="4">
                  <a:txBody>
                    <a:bodyPr/>
                    <a:lstStyle/>
                    <a:p>
                      <a:pPr algn="ctr">
                        <a:lnSpc>
                          <a:spcPct val="107000"/>
                        </a:lnSpc>
                        <a:spcAft>
                          <a:spcPts val="0"/>
                        </a:spcAft>
                      </a:pPr>
                      <a:r>
                        <a:rPr lang="de-DE" sz="1100" dirty="0">
                          <a:effectLst/>
                          <a:latin typeface="+mj-lt"/>
                          <a:ea typeface="Calibri" panose="020F0502020204030204" pitchFamily="34" charset="0"/>
                          <a:cs typeface="Times New Roman" panose="02020603050405020304" pitchFamily="18" charset="0"/>
                        </a:rPr>
                        <a:t> </a:t>
                      </a:r>
                      <a:r>
                        <a:rPr lang="de-DE" sz="1100" b="1" dirty="0" smtClean="0">
                          <a:effectLst/>
                          <a:latin typeface="+mj-lt"/>
                          <a:ea typeface="Calibri" panose="020F0502020204030204" pitchFamily="34" charset="0"/>
                          <a:cs typeface="Times New Roman" panose="02020603050405020304" pitchFamily="18" charset="0"/>
                        </a:rPr>
                        <a:t>Masterarbeit </a:t>
                      </a:r>
                      <a:r>
                        <a:rPr lang="de-DE" sz="1100" b="1" dirty="0">
                          <a:effectLst/>
                          <a:latin typeface="+mj-lt"/>
                          <a:ea typeface="Calibri" panose="020F0502020204030204" pitchFamily="34" charset="0"/>
                          <a:cs typeface="Times New Roman" panose="02020603050405020304" pitchFamily="18" charset="0"/>
                        </a:rPr>
                        <a:t>und Verteidigung </a:t>
                      </a:r>
                      <a:endParaRPr lang="de-DE" sz="1100" b="1"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i="1"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24+1 LP</a:t>
                      </a:r>
                      <a:endParaRPr lang="de-DE" sz="900" i="1"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hMerge="1">
                  <a:txBody>
                    <a:bodyPr/>
                    <a:lstStyle/>
                    <a:p>
                      <a:pPr algn="ctr">
                        <a:lnSpc>
                          <a:spcPct val="107000"/>
                        </a:lnSpc>
                        <a:spcAft>
                          <a:spcPts val="0"/>
                        </a:spcAft>
                      </a:pPr>
                      <a:endParaRPr lang="de-DE" sz="900" i="1"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hMerge="1">
                  <a:txBody>
                    <a:bodyPr/>
                    <a:lstStyle/>
                    <a:p>
                      <a:pPr algn="ctr">
                        <a:lnSpc>
                          <a:spcPct val="107000"/>
                        </a:lnSpc>
                        <a:spcAft>
                          <a:spcPts val="0"/>
                        </a:spcAft>
                      </a:pPr>
                      <a:endParaRPr lang="de-DE" sz="900" i="1" dirty="0">
                        <a:effectLst/>
                        <a:latin typeface="+mj-lt"/>
                        <a:ea typeface="Calibri" panose="020F0502020204030204" pitchFamily="34" charset="0"/>
                        <a:cs typeface="Times New Roman" panose="02020603050405020304" pitchFamily="18" charset="0"/>
                      </a:endParaRPr>
                    </a:p>
                  </a:txBody>
                  <a:tcPr marL="57865" marR="5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hMerge="1">
                  <a:txBody>
                    <a:bodyPr/>
                    <a:lstStyle/>
                    <a:p>
                      <a:endParaRPr lang="de-DE"/>
                    </a:p>
                  </a:txBody>
                  <a:tcPr/>
                </a:tc>
                <a:tc gridSpan="2">
                  <a:txBody>
                    <a:bodyPr/>
                    <a:lstStyle/>
                    <a:p>
                      <a:pPr algn="ctr">
                        <a:lnSpc>
                          <a:spcPct val="107000"/>
                        </a:lnSpc>
                        <a:spcAft>
                          <a:spcPts val="0"/>
                        </a:spcAft>
                      </a:pPr>
                      <a:endParaRPr lang="de-DE" sz="900" b="0" i="0" kern="1200" dirty="0">
                        <a:solidFill>
                          <a:schemeClr val="tx2"/>
                        </a:solidFill>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090997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Modularer Aufbau (GPOE)</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4130649503"/>
              </p:ext>
            </p:extLst>
          </p:nvPr>
        </p:nvGraphicFramePr>
        <p:xfrm>
          <a:off x="874712" y="833796"/>
          <a:ext cx="8668532" cy="5165087"/>
        </p:xfrm>
        <a:graphic>
          <a:graphicData uri="http://schemas.openxmlformats.org/drawingml/2006/table">
            <a:tbl>
              <a:tblPr firstRow="1" firstCol="1" bandRow="1"/>
              <a:tblGrid>
                <a:gridCol w="717696">
                  <a:extLst>
                    <a:ext uri="{9D8B030D-6E8A-4147-A177-3AD203B41FA5}">
                      <a16:colId xmlns:a16="http://schemas.microsoft.com/office/drawing/2014/main" xmlns="" val="20000"/>
                    </a:ext>
                  </a:extLst>
                </a:gridCol>
                <a:gridCol w="1049614">
                  <a:extLst>
                    <a:ext uri="{9D8B030D-6E8A-4147-A177-3AD203B41FA5}">
                      <a16:colId xmlns:a16="http://schemas.microsoft.com/office/drawing/2014/main" xmlns="" val="20001"/>
                    </a:ext>
                  </a:extLst>
                </a:gridCol>
                <a:gridCol w="200931">
                  <a:extLst>
                    <a:ext uri="{9D8B030D-6E8A-4147-A177-3AD203B41FA5}">
                      <a16:colId xmlns:a16="http://schemas.microsoft.com/office/drawing/2014/main" xmlns="" val="20002"/>
                    </a:ext>
                  </a:extLst>
                </a:gridCol>
                <a:gridCol w="1057857">
                  <a:extLst>
                    <a:ext uri="{9D8B030D-6E8A-4147-A177-3AD203B41FA5}">
                      <a16:colId xmlns:a16="http://schemas.microsoft.com/office/drawing/2014/main" xmlns="" val="2901604376"/>
                    </a:ext>
                  </a:extLst>
                </a:gridCol>
                <a:gridCol w="1213508">
                  <a:extLst>
                    <a:ext uri="{9D8B030D-6E8A-4147-A177-3AD203B41FA5}">
                      <a16:colId xmlns:a16="http://schemas.microsoft.com/office/drawing/2014/main" xmlns="" val="20003"/>
                    </a:ext>
                  </a:extLst>
                </a:gridCol>
                <a:gridCol w="1277032">
                  <a:extLst>
                    <a:ext uri="{9D8B030D-6E8A-4147-A177-3AD203B41FA5}">
                      <a16:colId xmlns:a16="http://schemas.microsoft.com/office/drawing/2014/main" xmlns="" val="20005"/>
                    </a:ext>
                  </a:extLst>
                </a:gridCol>
                <a:gridCol w="1042671">
                  <a:extLst>
                    <a:ext uri="{9D8B030D-6E8A-4147-A177-3AD203B41FA5}">
                      <a16:colId xmlns:a16="http://schemas.microsoft.com/office/drawing/2014/main" xmlns="" val="20006"/>
                    </a:ext>
                  </a:extLst>
                </a:gridCol>
                <a:gridCol w="2109223">
                  <a:extLst>
                    <a:ext uri="{9D8B030D-6E8A-4147-A177-3AD203B41FA5}">
                      <a16:colId xmlns:a16="http://schemas.microsoft.com/office/drawing/2014/main" xmlns="" val="20007"/>
                    </a:ext>
                  </a:extLst>
                </a:gridCol>
              </a:tblGrid>
              <a:tr h="413552">
                <a:tc>
                  <a:txBody>
                    <a:bodyPr/>
                    <a:lstStyle/>
                    <a:p>
                      <a:pPr algn="l">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Fach-semester</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de-DE" sz="10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1000" b="1" dirty="0">
                          <a:effectLst/>
                          <a:latin typeface="+mj-lt"/>
                          <a:ea typeface="Calibri" panose="020F0502020204030204" pitchFamily="34" charset="0"/>
                          <a:cs typeface="Times New Roman" panose="02020603050405020304" pitchFamily="18" charset="0"/>
                        </a:rPr>
                        <a:t>Grundlagenbereich </a:t>
                      </a:r>
                      <a:r>
                        <a:rPr lang="de-DE" sz="1000" dirty="0">
                          <a:effectLst/>
                          <a:latin typeface="+mj-lt"/>
                          <a:ea typeface="Calibri" panose="020F0502020204030204" pitchFamily="34" charset="0"/>
                          <a:cs typeface="Times New Roman" panose="02020603050405020304" pitchFamily="18" charset="0"/>
                        </a:rPr>
                        <a:t>(25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de-DE" sz="10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1000" b="1" dirty="0">
                          <a:effectLst/>
                          <a:latin typeface="+mj-lt"/>
                          <a:ea typeface="Calibri" panose="020F0502020204030204" pitchFamily="34" charset="0"/>
                          <a:cs typeface="Times New Roman" panose="02020603050405020304" pitchFamily="18" charset="0"/>
                        </a:rPr>
                        <a:t>Kernbereich </a:t>
                      </a:r>
                      <a:r>
                        <a:rPr lang="de-DE" sz="1000" dirty="0">
                          <a:effectLst/>
                          <a:latin typeface="+mj-lt"/>
                          <a:ea typeface="Calibri" panose="020F0502020204030204" pitchFamily="34" charset="0"/>
                          <a:cs typeface="Times New Roman" panose="02020603050405020304" pitchFamily="18" charset="0"/>
                        </a:rPr>
                        <a:t>(65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1000" b="1" dirty="0">
                          <a:effectLst/>
                          <a:latin typeface="+mj-lt"/>
                          <a:ea typeface="Calibri" panose="020F0502020204030204" pitchFamily="34" charset="0"/>
                          <a:cs typeface="Times New Roman" panose="02020603050405020304" pitchFamily="18" charset="0"/>
                        </a:rPr>
                        <a:t>Profilbereich </a:t>
                      </a:r>
                      <a:r>
                        <a:rPr lang="de-DE" sz="1000" dirty="0">
                          <a:effectLst/>
                          <a:latin typeface="+mj-lt"/>
                          <a:ea typeface="Calibri" panose="020F0502020204030204" pitchFamily="34" charset="0"/>
                          <a:cs typeface="Times New Roman" panose="02020603050405020304" pitchFamily="18" charset="0"/>
                        </a:rPr>
                        <a:t>(30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74587">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err="1">
                          <a:effectLst/>
                          <a:latin typeface="+mj-lt"/>
                          <a:ea typeface="Calibri" panose="020F0502020204030204" pitchFamily="34" charset="0"/>
                          <a:cs typeface="Times New Roman" panose="02020603050405020304" pitchFamily="18" charset="0"/>
                        </a:rPr>
                        <a:t>WiSem</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1.FS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Disziplinäre Zugänge und Methoden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(MA-IB-DZM)</a:t>
                      </a:r>
                    </a:p>
                    <a:p>
                      <a:pPr algn="ctr">
                        <a:lnSpc>
                          <a:spcPct val="107000"/>
                        </a:lnSpc>
                        <a:spcAft>
                          <a:spcPts val="0"/>
                        </a:spcAft>
                      </a:pPr>
                      <a:r>
                        <a:rPr lang="de-DE" sz="900" i="1"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5 </a:t>
                      </a:r>
                      <a:r>
                        <a:rPr lang="de-DE" sz="900" i="1" dirty="0">
                          <a:effectLst/>
                          <a:latin typeface="+mj-lt"/>
                          <a:ea typeface="Calibri" panose="020F0502020204030204" pitchFamily="34" charset="0"/>
                          <a:cs typeface="Times New Roman" panose="02020603050405020304" pitchFamily="18" charset="0"/>
                        </a:rPr>
                        <a:t>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gridSpan="2">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Harmonisierung </a:t>
                      </a:r>
                      <a:r>
                        <a:rPr lang="de-DE" sz="900" dirty="0">
                          <a:effectLst/>
                          <a:latin typeface="+mj-lt"/>
                          <a:ea typeface="Calibri" panose="020F0502020204030204" pitchFamily="34" charset="0"/>
                          <a:cs typeface="Times New Roman" panose="02020603050405020304" pitchFamily="18" charset="0"/>
                        </a:rPr>
                        <a:t>GPOE</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a:t>
                      </a:r>
                      <a:r>
                        <a:rPr lang="it-IT" sz="900" dirty="0">
                          <a:effectLst/>
                          <a:latin typeface="+mj-lt"/>
                          <a:ea typeface="Calibri" panose="020F0502020204030204" pitchFamily="34" charset="0"/>
                          <a:cs typeface="Times New Roman" panose="02020603050405020304" pitchFamily="18" charset="0"/>
                        </a:rPr>
                        <a:t>MA-IB-WP-H-GPOE)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6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6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err="1">
                          <a:effectLst/>
                          <a:latin typeface="+mj-lt"/>
                          <a:ea typeface="Calibri" panose="020F0502020204030204" pitchFamily="34" charset="0"/>
                          <a:cs typeface="Times New Roman" panose="02020603050405020304" pitchFamily="18" charset="0"/>
                        </a:rPr>
                        <a:t>Ergänzung</a:t>
                      </a:r>
                      <a:r>
                        <a:rPr lang="it-IT" sz="900" dirty="0">
                          <a:effectLst/>
                          <a:latin typeface="+mj-lt"/>
                          <a:ea typeface="Calibri" panose="020F0502020204030204" pitchFamily="34" charset="0"/>
                          <a:cs typeface="Times New Roman" panose="02020603050405020304" pitchFamily="18" charset="0"/>
                        </a:rPr>
                        <a:t> </a:t>
                      </a:r>
                      <a:r>
                        <a:rPr lang="it-IT" sz="900" dirty="0" err="1">
                          <a:effectLst/>
                          <a:latin typeface="+mj-lt"/>
                          <a:ea typeface="Calibri" panose="020F0502020204030204" pitchFamily="34" charset="0"/>
                          <a:cs typeface="Times New Roman" panose="02020603050405020304" pitchFamily="18" charset="0"/>
                        </a:rPr>
                        <a:t>Kernfächer</a:t>
                      </a: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(MA-IB-WP-E)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a:effectLst/>
                          <a:latin typeface="+mj-lt"/>
                          <a:ea typeface="Calibri" panose="020F0502020204030204" pitchFamily="34" charset="0"/>
                          <a:cs typeface="Times New Roman" panose="02020603050405020304" pitchFamily="18" charset="0"/>
                        </a:rPr>
                        <a:t>15 LP </a:t>
                      </a:r>
                      <a:r>
                        <a:rPr lang="de-DE" sz="800" i="1" dirty="0" smtClean="0">
                          <a:effectLst/>
                          <a:latin typeface="+mj-lt"/>
                          <a:ea typeface="Calibri" panose="020F0502020204030204" pitchFamily="34" charset="0"/>
                          <a:cs typeface="Times New Roman" panose="02020603050405020304" pitchFamily="18" charset="0"/>
                        </a:rPr>
                        <a:t>(Auswahl gemäß</a:t>
                      </a:r>
                      <a:r>
                        <a:rPr lang="de-DE" sz="800" i="1" baseline="0" dirty="0" smtClean="0">
                          <a:effectLst/>
                          <a:latin typeface="+mj-lt"/>
                          <a:ea typeface="Calibri" panose="020F0502020204030204" pitchFamily="34" charset="0"/>
                          <a:cs typeface="Times New Roman" panose="02020603050405020304" pitchFamily="18" charset="0"/>
                        </a:rPr>
                        <a:t> Vorkenntnissen aus insgesamt zehn H-Modulen der Spezialisierung 3x5 CP)</a:t>
                      </a:r>
                      <a:endParaRPr lang="de-DE" sz="8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hMerge="1">
                  <a:txBody>
                    <a:bodyPr/>
                    <a:lstStyle/>
                    <a:p>
                      <a:endParaRPr lang="de-DE"/>
                    </a:p>
                  </a:txBody>
                  <a:tcPr/>
                </a:tc>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Politikwissen-</a:t>
                      </a:r>
                      <a:br>
                        <a:rPr lang="de-DE" sz="900" dirty="0" smtClean="0">
                          <a:effectLst/>
                          <a:latin typeface="+mj-lt"/>
                          <a:ea typeface="Calibri" panose="020F0502020204030204" pitchFamily="34" charset="0"/>
                          <a:cs typeface="Times New Roman" panose="02020603050405020304" pitchFamily="18" charset="0"/>
                        </a:rPr>
                      </a:br>
                      <a:r>
                        <a:rPr lang="de-DE" sz="900" dirty="0" err="1" smtClean="0">
                          <a:effectLst/>
                          <a:latin typeface="+mj-lt"/>
                          <a:ea typeface="Calibri" panose="020F0502020204030204" pitchFamily="34" charset="0"/>
                          <a:cs typeface="Times New Roman" panose="02020603050405020304" pitchFamily="18" charset="0"/>
                        </a:rPr>
                        <a:t>schaftliche</a:t>
                      </a:r>
                      <a:r>
                        <a:rPr lang="de-DE" sz="900" dirty="0" smtClean="0">
                          <a:effectLst/>
                          <a:latin typeface="+mj-lt"/>
                          <a:ea typeface="Calibri" panose="020F0502020204030204" pitchFamily="34" charset="0"/>
                          <a:cs typeface="Times New Roman" panose="02020603050405020304" pitchFamily="18" charset="0"/>
                        </a:rPr>
                        <a:t> </a:t>
                      </a:r>
                      <a:r>
                        <a:rPr lang="de-DE" sz="900" dirty="0">
                          <a:effectLst/>
                          <a:latin typeface="+mj-lt"/>
                          <a:ea typeface="Calibri" panose="020F0502020204030204" pitchFamily="34" charset="0"/>
                          <a:cs typeface="Times New Roman" panose="02020603050405020304" pitchFamily="18" charset="0"/>
                        </a:rPr>
                        <a:t>Analyse globaler politischer Ökonomie</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(MA-IB-GPOE-IP)</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8C8C"/>
                    </a:solidFill>
                  </a:tcPr>
                </a:tc>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Wirtschaftswissen-</a:t>
                      </a:r>
                      <a:br>
                        <a:rPr lang="de-DE" sz="900" dirty="0" smtClean="0">
                          <a:effectLst/>
                          <a:latin typeface="+mj-lt"/>
                          <a:ea typeface="Calibri" panose="020F0502020204030204" pitchFamily="34" charset="0"/>
                          <a:cs typeface="Times New Roman" panose="02020603050405020304" pitchFamily="18" charset="0"/>
                        </a:rPr>
                      </a:br>
                      <a:r>
                        <a:rPr lang="de-DE" sz="900" dirty="0" err="1" smtClean="0">
                          <a:effectLst/>
                          <a:latin typeface="+mj-lt"/>
                          <a:ea typeface="Calibri" panose="020F0502020204030204" pitchFamily="34" charset="0"/>
                          <a:cs typeface="Times New Roman" panose="02020603050405020304" pitchFamily="18" charset="0"/>
                        </a:rPr>
                        <a:t>schaftliche</a:t>
                      </a:r>
                      <a:r>
                        <a:rPr lang="de-DE" sz="900" dirty="0" smtClean="0">
                          <a:effectLst/>
                          <a:latin typeface="+mj-lt"/>
                          <a:ea typeface="Calibri" panose="020F0502020204030204" pitchFamily="34" charset="0"/>
                          <a:cs typeface="Times New Roman" panose="02020603050405020304" pitchFamily="18" charset="0"/>
                        </a:rPr>
                        <a:t> </a:t>
                      </a:r>
                      <a:r>
                        <a:rPr lang="de-DE" sz="900" dirty="0">
                          <a:effectLst/>
                          <a:latin typeface="+mj-lt"/>
                          <a:ea typeface="Calibri" panose="020F0502020204030204" pitchFamily="34" charset="0"/>
                          <a:cs typeface="Times New Roman" panose="02020603050405020304" pitchFamily="18" charset="0"/>
                        </a:rPr>
                        <a:t>Analyse globaler politischer Ökonomie</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a:t>
                      </a:r>
                      <a:r>
                        <a:rPr lang="de-DE" sz="900" dirty="0" smtClean="0">
                          <a:effectLst/>
                          <a:latin typeface="+mj-lt"/>
                          <a:ea typeface="Calibri" panose="020F0502020204030204" pitchFamily="34" charset="0"/>
                          <a:cs typeface="Times New Roman" panose="02020603050405020304" pitchFamily="18" charset="0"/>
                        </a:rPr>
                        <a:t>MA-IB-GPOE-IW)</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15 </a:t>
                      </a:r>
                      <a:r>
                        <a:rPr lang="de-DE" sz="900" i="1" dirty="0">
                          <a:effectLst/>
                          <a:latin typeface="+mj-lt"/>
                          <a:ea typeface="Calibri" panose="020F0502020204030204" pitchFamily="34" charset="0"/>
                          <a:cs typeface="Times New Roman" panose="02020603050405020304" pitchFamily="18" charset="0"/>
                        </a:rPr>
                        <a:t>LP </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99"/>
                    </a:solidFill>
                  </a:tcPr>
                </a:tc>
                <a:tc rowSpan="2">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marL="0" algn="ctr" defTabSz="914269" rtl="0" eaLnBrk="1" latinLnBrk="0" hangingPunct="1">
                        <a:lnSpc>
                          <a:spcPct val="107000"/>
                        </a:lnSpc>
                        <a:spcAft>
                          <a:spcPts val="0"/>
                        </a:spcAft>
                      </a:pPr>
                      <a:r>
                        <a:rPr lang="de-DE" sz="900" kern="1200" dirty="0" smtClean="0">
                          <a:solidFill>
                            <a:schemeClr val="tx1"/>
                          </a:solidFill>
                          <a:effectLst/>
                          <a:latin typeface="+mj-lt"/>
                          <a:ea typeface="Calibri" panose="020F0502020204030204" pitchFamily="34" charset="0"/>
                          <a:cs typeface="Times New Roman" panose="02020603050405020304" pitchFamily="18" charset="0"/>
                        </a:rPr>
                        <a:t>Interdisziplinäre Analyse</a:t>
                      </a:r>
                    </a:p>
                    <a:p>
                      <a:pPr marL="0" algn="ctr" defTabSz="914269" rtl="0" eaLnBrk="1" latinLnBrk="0" hangingPunct="1">
                        <a:lnSpc>
                          <a:spcPct val="107000"/>
                        </a:lnSpc>
                        <a:spcAft>
                          <a:spcPts val="0"/>
                        </a:spcAft>
                      </a:pPr>
                      <a:r>
                        <a:rPr lang="de-DE" sz="900" kern="1200" dirty="0" smtClean="0">
                          <a:solidFill>
                            <a:schemeClr val="tx1"/>
                          </a:solidFill>
                          <a:effectLst/>
                          <a:latin typeface="+mj-lt"/>
                          <a:ea typeface="Calibri" panose="020F0502020204030204" pitchFamily="34" charset="0"/>
                          <a:cs typeface="Times New Roman" panose="02020603050405020304" pitchFamily="18" charset="0"/>
                        </a:rPr>
                        <a:t>(MA-IB-GPOE-ID)</a:t>
                      </a:r>
                    </a:p>
                    <a:p>
                      <a:pPr marL="0" algn="ctr" defTabSz="914269" rtl="0" eaLnBrk="1" latinLnBrk="0" hangingPunct="1">
                        <a:lnSpc>
                          <a:spcPct val="107000"/>
                        </a:lnSpc>
                        <a:spcAft>
                          <a:spcPts val="0"/>
                        </a:spcAft>
                      </a:pPr>
                      <a:endParaRPr lang="de-DE" sz="900" kern="1200" dirty="0" smtClean="0">
                        <a:solidFill>
                          <a:schemeClr val="tx1"/>
                        </a:solidFill>
                        <a:effectLst/>
                        <a:latin typeface="+mj-lt"/>
                        <a:ea typeface="Calibri" panose="020F0502020204030204" pitchFamily="34" charset="0"/>
                        <a:cs typeface="Times New Roman" panose="02020603050405020304" pitchFamily="18" charset="0"/>
                      </a:endParaRPr>
                    </a:p>
                    <a:p>
                      <a:pPr marL="0" algn="ctr" defTabSz="914269" rtl="0" eaLnBrk="1" latinLnBrk="0" hangingPunct="1">
                        <a:lnSpc>
                          <a:spcPct val="107000"/>
                        </a:lnSpc>
                        <a:spcAft>
                          <a:spcPts val="0"/>
                        </a:spcAft>
                      </a:pPr>
                      <a:r>
                        <a:rPr lang="de-DE" sz="900" kern="1200" dirty="0" smtClean="0">
                          <a:solidFill>
                            <a:schemeClr val="tx1"/>
                          </a:solidFill>
                          <a:effectLst/>
                          <a:latin typeface="+mj-lt"/>
                          <a:ea typeface="Calibri" panose="020F0502020204030204" pitchFamily="34" charset="0"/>
                          <a:cs typeface="Times New Roman" panose="02020603050405020304" pitchFamily="18" charset="0"/>
                        </a:rPr>
                        <a:t>10</a:t>
                      </a:r>
                      <a:r>
                        <a:rPr lang="de-DE" sz="900" kern="1200" baseline="0" dirty="0" smtClean="0">
                          <a:solidFill>
                            <a:schemeClr val="tx1"/>
                          </a:solidFill>
                          <a:effectLst/>
                          <a:latin typeface="+mj-lt"/>
                          <a:ea typeface="Calibri" panose="020F0502020204030204" pitchFamily="34" charset="0"/>
                          <a:cs typeface="Times New Roman" panose="02020603050405020304" pitchFamily="18" charset="0"/>
                        </a:rPr>
                        <a:t> </a:t>
                      </a:r>
                      <a:r>
                        <a:rPr lang="de-DE" sz="900" kern="1200" dirty="0" smtClean="0">
                          <a:solidFill>
                            <a:schemeClr val="tx1"/>
                          </a:solidFill>
                          <a:effectLst/>
                          <a:latin typeface="+mj-lt"/>
                          <a:ea typeface="Calibri" panose="020F0502020204030204" pitchFamily="34" charset="0"/>
                          <a:cs typeface="Times New Roman" panose="02020603050405020304" pitchFamily="18" charset="0"/>
                        </a:rPr>
                        <a:t>LP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lnSpc>
                          <a:spcPct val="107000"/>
                        </a:lnSpc>
                        <a:spcAft>
                          <a:spcPts val="0"/>
                        </a:spcAft>
                      </a:pPr>
                      <a:r>
                        <a:rPr lang="de-DE" sz="11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1"/>
                  </a:ext>
                </a:extLst>
              </a:tr>
              <a:tr h="1142250">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SoSem</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2.FS</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0000"/>
                      </a:solidFill>
                      <a:prstDash val="solid"/>
                      <a:round/>
                      <a:headEnd type="none" w="med" len="med"/>
                      <a:tailEnd type="none" w="med" len="med"/>
                    </a:lnT>
                    <a:solidFill>
                      <a:srgbClr val="B8F496"/>
                    </a:solidFill>
                  </a:tcPr>
                </a:tc>
                <a:extLst>
                  <a:ext uri="{0D108BD9-81ED-4DB2-BD59-A6C34878D82A}">
                    <a16:rowId xmlns:a16="http://schemas.microsoft.com/office/drawing/2014/main" xmlns="" val="10002"/>
                  </a:ext>
                </a:extLst>
              </a:tr>
              <a:tr h="1392639">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WiSem</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3.FS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kern="1200" dirty="0" smtClean="0">
                          <a:solidFill>
                            <a:schemeClr val="tx1"/>
                          </a:solidFill>
                          <a:effectLst/>
                          <a:latin typeface="+mn-lt"/>
                          <a:ea typeface="Calibri" panose="020F0502020204030204" pitchFamily="34" charset="0"/>
                          <a:cs typeface="Times New Roman" panose="02020603050405020304" pitchFamily="18" charset="0"/>
                        </a:rPr>
                        <a:t>Fakultatives Auslandssemester (siehe Profilbereich)</a:t>
                      </a:r>
                      <a:endParaRPr lang="de-DE" sz="900"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de-DE" sz="900" i="1" kern="1200" dirty="0" smtClean="0">
                          <a:solidFill>
                            <a:schemeClr val="tx1"/>
                          </a:solidFill>
                          <a:effectLst/>
                          <a:latin typeface="+mn-lt"/>
                          <a:ea typeface="Calibri" panose="020F0502020204030204" pitchFamily="34" charset="0"/>
                          <a:cs typeface="Times New Roman" panose="02020603050405020304" pitchFamily="18" charset="0"/>
                        </a:rPr>
                        <a:t> </a:t>
                      </a:r>
                      <a:endParaRPr lang="de-DE" sz="900"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de-DE" sz="900" i="1" kern="1200" dirty="0" smtClean="0">
                          <a:solidFill>
                            <a:schemeClr val="tx1"/>
                          </a:solidFill>
                          <a:effectLst/>
                          <a:latin typeface="+mn-lt"/>
                          <a:ea typeface="Calibri" panose="020F0502020204030204" pitchFamily="34" charset="0"/>
                          <a:cs typeface="Times New Roman" panose="02020603050405020304" pitchFamily="18" charset="0"/>
                        </a:rPr>
                        <a:t>Kombinierbar: 5er Module V und TE sowie 10er Module</a:t>
                      </a:r>
                      <a:r>
                        <a:rPr lang="de-DE" sz="900" i="1" kern="1200" baseline="0" dirty="0" smtClean="0">
                          <a:solidFill>
                            <a:schemeClr val="tx1"/>
                          </a:solidFill>
                          <a:effectLst/>
                          <a:latin typeface="+mn-lt"/>
                          <a:ea typeface="Calibri" panose="020F0502020204030204" pitchFamily="34" charset="0"/>
                          <a:cs typeface="Times New Roman" panose="02020603050405020304" pitchFamily="18" charset="0"/>
                        </a:rPr>
                        <a:t> BP</a:t>
                      </a:r>
                      <a:endParaRPr lang="de-DE" sz="900" kern="1200" dirty="0">
                        <a:solidFill>
                          <a:schemeClr val="tx1"/>
                        </a:solidFill>
                        <a:effectLst/>
                        <a:latin typeface="+mn-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kern="1200" dirty="0" err="1" smtClean="0">
                          <a:solidFill>
                            <a:schemeClr val="tx1"/>
                          </a:solidFill>
                          <a:effectLst/>
                          <a:latin typeface="+mn-lt"/>
                          <a:ea typeface="Calibri" panose="020F0502020204030204" pitchFamily="34" charset="0"/>
                          <a:cs typeface="Times New Roman" panose="02020603050405020304" pitchFamily="18" charset="0"/>
                        </a:rPr>
                        <a:t>Berufspraktikum</a:t>
                      </a: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(MA-IB-WP-BP)</a:t>
                      </a:r>
                    </a:p>
                    <a:p>
                      <a:pPr algn="ctr">
                        <a:lnSpc>
                          <a:spcPct val="107000"/>
                        </a:lnSpc>
                        <a:spcAft>
                          <a:spcPts val="0"/>
                        </a:spcAft>
                      </a:pP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10 LP (max. 3)</a:t>
                      </a:r>
                      <a:endParaRPr lang="de-DE" sz="900" i="1"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a:t>
                      </a:r>
                      <a:endParaRPr lang="de-DE" sz="900" i="1"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it-IT" sz="900" i="1" kern="1200" dirty="0" err="1" smtClean="0">
                          <a:solidFill>
                            <a:schemeClr val="tx1"/>
                          </a:solidFill>
                          <a:effectLst/>
                          <a:latin typeface="+mn-lt"/>
                          <a:ea typeface="Calibri" panose="020F0502020204030204" pitchFamily="34" charset="0"/>
                          <a:cs typeface="Times New Roman" panose="02020603050405020304" pitchFamily="18" charset="0"/>
                        </a:rPr>
                        <a:t>Vertiefung</a:t>
                      </a: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a:t>
                      </a:r>
                      <a:r>
                        <a:rPr lang="it-IT" sz="900" i="1" kern="1200" dirty="0" err="1" smtClean="0">
                          <a:solidFill>
                            <a:schemeClr val="tx1"/>
                          </a:solidFill>
                          <a:effectLst/>
                          <a:latin typeface="+mn-lt"/>
                          <a:ea typeface="Calibri" panose="020F0502020204030204" pitchFamily="34" charset="0"/>
                          <a:cs typeface="Times New Roman" panose="02020603050405020304" pitchFamily="18" charset="0"/>
                        </a:rPr>
                        <a:t>Kernfächer</a:t>
                      </a: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(MA-IB-WP-V)</a:t>
                      </a:r>
                    </a:p>
                    <a:p>
                      <a:pPr algn="ctr">
                        <a:lnSpc>
                          <a:spcPct val="107000"/>
                        </a:lnSpc>
                        <a:spcAft>
                          <a:spcPts val="0"/>
                        </a:spcAft>
                      </a:pP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5 LP (max. 6)</a:t>
                      </a:r>
                      <a:endParaRPr lang="de-DE" sz="900" i="1"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a:t>
                      </a:r>
                      <a:endParaRPr lang="de-DE" sz="900" i="1" kern="1200" dirty="0" smtClean="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it-IT" sz="900" i="1" kern="1200" dirty="0" err="1" smtClean="0">
                          <a:solidFill>
                            <a:schemeClr val="tx1"/>
                          </a:solidFill>
                          <a:effectLst/>
                          <a:latin typeface="+mn-lt"/>
                          <a:ea typeface="Calibri" panose="020F0502020204030204" pitchFamily="34" charset="0"/>
                          <a:cs typeface="Times New Roman" panose="02020603050405020304" pitchFamily="18" charset="0"/>
                        </a:rPr>
                        <a:t>Transdisz</a:t>
                      </a: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 Erg. (MA-IB-WP-TE)</a:t>
                      </a:r>
                    </a:p>
                    <a:p>
                      <a:pPr algn="ctr">
                        <a:lnSpc>
                          <a:spcPct val="107000"/>
                        </a:lnSpc>
                        <a:spcAft>
                          <a:spcPts val="0"/>
                        </a:spcAft>
                      </a:pPr>
                      <a:r>
                        <a:rPr lang="it-IT" sz="900" i="1" kern="1200" dirty="0" smtClean="0">
                          <a:solidFill>
                            <a:schemeClr val="tx1"/>
                          </a:solidFill>
                          <a:effectLst/>
                          <a:latin typeface="+mn-lt"/>
                          <a:ea typeface="Calibri" panose="020F0502020204030204" pitchFamily="34" charset="0"/>
                          <a:cs typeface="Times New Roman" panose="02020603050405020304" pitchFamily="18" charset="0"/>
                        </a:rPr>
                        <a:t>5 LP (max. 6)</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73515">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err="1">
                          <a:effectLst/>
                          <a:latin typeface="+mj-lt"/>
                          <a:ea typeface="Calibri" panose="020F0502020204030204" pitchFamily="34" charset="0"/>
                          <a:cs typeface="Times New Roman" panose="02020603050405020304" pitchFamily="18" charset="0"/>
                        </a:rPr>
                        <a:t>SoSem</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4.FS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Interdisziplinäre Forschung</a:t>
                      </a:r>
                    </a:p>
                    <a:p>
                      <a:pPr algn="ctr">
                        <a:lnSpc>
                          <a:spcPct val="107000"/>
                        </a:lnSpc>
                        <a:spcAft>
                          <a:spcPts val="0"/>
                        </a:spcAft>
                      </a:pP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MA-IB-WP-F</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(IP/IR/IW)</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5 LP</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4">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Masterarbeit und Verteidigung (24+1 LP)</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a:lnSpc>
                          <a:spcPct val="107000"/>
                        </a:lnSpc>
                        <a:spcAft>
                          <a:spcPts val="0"/>
                        </a:spcAft>
                      </a:pP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8847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Modularer Aufbau (IO)</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758182987"/>
              </p:ext>
            </p:extLst>
          </p:nvPr>
        </p:nvGraphicFramePr>
        <p:xfrm>
          <a:off x="874712" y="840260"/>
          <a:ext cx="8655653" cy="5167700"/>
        </p:xfrm>
        <a:graphic>
          <a:graphicData uri="http://schemas.openxmlformats.org/drawingml/2006/table">
            <a:tbl>
              <a:tblPr firstRow="1" firstCol="1" bandRow="1"/>
              <a:tblGrid>
                <a:gridCol w="716630">
                  <a:extLst>
                    <a:ext uri="{9D8B030D-6E8A-4147-A177-3AD203B41FA5}">
                      <a16:colId xmlns:a16="http://schemas.microsoft.com/office/drawing/2014/main" xmlns="" val="20000"/>
                    </a:ext>
                  </a:extLst>
                </a:gridCol>
                <a:gridCol w="1048055">
                  <a:extLst>
                    <a:ext uri="{9D8B030D-6E8A-4147-A177-3AD203B41FA5}">
                      <a16:colId xmlns:a16="http://schemas.microsoft.com/office/drawing/2014/main" xmlns="" val="20001"/>
                    </a:ext>
                  </a:extLst>
                </a:gridCol>
                <a:gridCol w="1256918">
                  <a:extLst>
                    <a:ext uri="{9D8B030D-6E8A-4147-A177-3AD203B41FA5}">
                      <a16:colId xmlns:a16="http://schemas.microsoft.com/office/drawing/2014/main" xmlns="" val="20002"/>
                    </a:ext>
                  </a:extLst>
                </a:gridCol>
                <a:gridCol w="1090577">
                  <a:extLst>
                    <a:ext uri="{9D8B030D-6E8A-4147-A177-3AD203B41FA5}">
                      <a16:colId xmlns:a16="http://schemas.microsoft.com/office/drawing/2014/main" xmlns="" val="20003"/>
                    </a:ext>
                  </a:extLst>
                </a:gridCol>
                <a:gridCol w="121128">
                  <a:extLst>
                    <a:ext uri="{9D8B030D-6E8A-4147-A177-3AD203B41FA5}">
                      <a16:colId xmlns:a16="http://schemas.microsoft.com/office/drawing/2014/main" xmlns="" val="20004"/>
                    </a:ext>
                  </a:extLst>
                </a:gridCol>
                <a:gridCol w="1275134">
                  <a:extLst>
                    <a:ext uri="{9D8B030D-6E8A-4147-A177-3AD203B41FA5}">
                      <a16:colId xmlns:a16="http://schemas.microsoft.com/office/drawing/2014/main" xmlns="" val="20005"/>
                    </a:ext>
                  </a:extLst>
                </a:gridCol>
                <a:gridCol w="1041122">
                  <a:extLst>
                    <a:ext uri="{9D8B030D-6E8A-4147-A177-3AD203B41FA5}">
                      <a16:colId xmlns:a16="http://schemas.microsoft.com/office/drawing/2014/main" xmlns="" val="20006"/>
                    </a:ext>
                  </a:extLst>
                </a:gridCol>
                <a:gridCol w="2106089">
                  <a:extLst>
                    <a:ext uri="{9D8B030D-6E8A-4147-A177-3AD203B41FA5}">
                      <a16:colId xmlns:a16="http://schemas.microsoft.com/office/drawing/2014/main" xmlns="" val="20007"/>
                    </a:ext>
                  </a:extLst>
                </a:gridCol>
              </a:tblGrid>
              <a:tr h="398336">
                <a:tc>
                  <a:txBody>
                    <a:bodyPr/>
                    <a:lstStyle/>
                    <a:p>
                      <a:pPr algn="l">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Fach-semester</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1000">
                          <a:effectLst/>
                          <a:latin typeface="+mj-lt"/>
                          <a:ea typeface="Calibri" panose="020F0502020204030204" pitchFamily="34" charset="0"/>
                          <a:cs typeface="Times New Roman" panose="02020603050405020304" pitchFamily="18" charset="0"/>
                        </a:rPr>
                        <a:t> </a:t>
                      </a:r>
                      <a:endParaRPr lang="de-DE" sz="90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1000" b="1">
                          <a:effectLst/>
                          <a:latin typeface="+mj-lt"/>
                          <a:ea typeface="Calibri" panose="020F0502020204030204" pitchFamily="34" charset="0"/>
                          <a:cs typeface="Times New Roman" panose="02020603050405020304" pitchFamily="18" charset="0"/>
                        </a:rPr>
                        <a:t>Grundlagenbereich </a:t>
                      </a:r>
                      <a:r>
                        <a:rPr lang="de-DE" sz="1000">
                          <a:effectLst/>
                          <a:latin typeface="+mj-lt"/>
                          <a:ea typeface="Calibri" panose="020F0502020204030204" pitchFamily="34" charset="0"/>
                          <a:cs typeface="Times New Roman" panose="02020603050405020304" pitchFamily="18" charset="0"/>
                        </a:rPr>
                        <a:t>(25 LP)</a:t>
                      </a:r>
                      <a:endParaRPr lang="de-DE" sz="90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gridSpan="4">
                  <a:txBody>
                    <a:bodyPr/>
                    <a:lstStyle/>
                    <a:p>
                      <a:pPr algn="ctr">
                        <a:lnSpc>
                          <a:spcPct val="107000"/>
                        </a:lnSpc>
                        <a:spcAft>
                          <a:spcPts val="0"/>
                        </a:spcAft>
                      </a:pPr>
                      <a:r>
                        <a:rPr lang="de-DE" sz="10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1000" b="1" dirty="0">
                          <a:effectLst/>
                          <a:latin typeface="+mj-lt"/>
                          <a:ea typeface="Calibri" panose="020F0502020204030204" pitchFamily="34" charset="0"/>
                          <a:cs typeface="Times New Roman" panose="02020603050405020304" pitchFamily="18" charset="0"/>
                        </a:rPr>
                        <a:t>Kernbereich </a:t>
                      </a:r>
                      <a:r>
                        <a:rPr lang="de-DE" sz="1000" dirty="0">
                          <a:effectLst/>
                          <a:latin typeface="+mj-lt"/>
                          <a:ea typeface="Calibri" panose="020F0502020204030204" pitchFamily="34" charset="0"/>
                          <a:cs typeface="Times New Roman" panose="02020603050405020304" pitchFamily="18" charset="0"/>
                        </a:rPr>
                        <a:t>(65 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1000" b="1">
                          <a:effectLst/>
                          <a:latin typeface="+mj-lt"/>
                          <a:ea typeface="Calibri" panose="020F0502020204030204" pitchFamily="34" charset="0"/>
                          <a:cs typeface="Times New Roman" panose="02020603050405020304" pitchFamily="18" charset="0"/>
                        </a:rPr>
                        <a:t>Profilbereich </a:t>
                      </a:r>
                      <a:r>
                        <a:rPr lang="de-DE" sz="1000">
                          <a:effectLst/>
                          <a:latin typeface="+mj-lt"/>
                          <a:ea typeface="Calibri" panose="020F0502020204030204" pitchFamily="34" charset="0"/>
                          <a:cs typeface="Times New Roman" panose="02020603050405020304" pitchFamily="18" charset="0"/>
                        </a:rPr>
                        <a:t>(30 LP)</a:t>
                      </a:r>
                      <a:endParaRPr lang="de-DE" sz="90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09973">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WiSem</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1.FS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Disziplinäre Zugänge und Methoden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(MA-IB-DZM)</a:t>
                      </a:r>
                    </a:p>
                    <a:p>
                      <a:pPr algn="ctr">
                        <a:lnSpc>
                          <a:spcPct val="107000"/>
                        </a:lnSpc>
                        <a:spcAft>
                          <a:spcPts val="0"/>
                        </a:spcAft>
                      </a:pPr>
                      <a:r>
                        <a:rPr lang="de-DE" sz="900" i="1"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5 </a:t>
                      </a:r>
                      <a:r>
                        <a:rPr lang="de-DE" sz="900" i="1" dirty="0">
                          <a:effectLst/>
                          <a:latin typeface="+mj-lt"/>
                          <a:ea typeface="Calibri" panose="020F0502020204030204" pitchFamily="34" charset="0"/>
                          <a:cs typeface="Times New Roman" panose="02020603050405020304" pitchFamily="18" charset="0"/>
                        </a:rPr>
                        <a:t>LP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lnSpc>
                          <a:spcPct val="107000"/>
                        </a:lnSpc>
                        <a:spcAft>
                          <a:spcPts val="0"/>
                        </a:spcAft>
                      </a:pPr>
                      <a:r>
                        <a:rPr lang="de-DE" sz="6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Harmonisierung IO</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a:t>
                      </a:r>
                      <a:r>
                        <a:rPr lang="it-IT" sz="900" dirty="0">
                          <a:effectLst/>
                          <a:latin typeface="+mj-lt"/>
                          <a:ea typeface="Calibri" panose="020F0502020204030204" pitchFamily="34" charset="0"/>
                          <a:cs typeface="Times New Roman" panose="02020603050405020304" pitchFamily="18" charset="0"/>
                        </a:rPr>
                        <a:t>MA-IB-WP-H-IO)</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6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err="1">
                          <a:effectLst/>
                          <a:latin typeface="+mj-lt"/>
                          <a:ea typeface="Calibri" panose="020F0502020204030204" pitchFamily="34" charset="0"/>
                          <a:cs typeface="Times New Roman" panose="02020603050405020304" pitchFamily="18" charset="0"/>
                        </a:rPr>
                        <a:t>Ergänzung</a:t>
                      </a:r>
                      <a:r>
                        <a:rPr lang="it-IT" sz="900" dirty="0">
                          <a:effectLst/>
                          <a:latin typeface="+mj-lt"/>
                          <a:ea typeface="Calibri" panose="020F0502020204030204" pitchFamily="34" charset="0"/>
                          <a:cs typeface="Times New Roman" panose="02020603050405020304" pitchFamily="18" charset="0"/>
                        </a:rPr>
                        <a:t> </a:t>
                      </a:r>
                      <a:r>
                        <a:rPr lang="it-IT" sz="900" dirty="0" err="1">
                          <a:effectLst/>
                          <a:latin typeface="+mj-lt"/>
                          <a:ea typeface="Calibri" panose="020F0502020204030204" pitchFamily="34" charset="0"/>
                          <a:cs typeface="Times New Roman" panose="02020603050405020304" pitchFamily="18" charset="0"/>
                        </a:rPr>
                        <a:t>Kernfächer</a:t>
                      </a: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(MA-IB-WP-E)</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1000" i="1" kern="1200" dirty="0" smtClean="0">
                          <a:solidFill>
                            <a:schemeClr val="tx1"/>
                          </a:solidFill>
                          <a:effectLst/>
                          <a:latin typeface="+mn-lt"/>
                          <a:ea typeface="Calibri" panose="020F0502020204030204" pitchFamily="34" charset="0"/>
                          <a:cs typeface="Times New Roman" panose="02020603050405020304" pitchFamily="18" charset="0"/>
                        </a:rPr>
                        <a:t>15 LP </a:t>
                      </a:r>
                      <a:r>
                        <a:rPr lang="de-DE" sz="900" i="1" kern="1200" dirty="0" smtClean="0">
                          <a:solidFill>
                            <a:schemeClr val="tx1"/>
                          </a:solidFill>
                          <a:effectLst/>
                          <a:latin typeface="+mn-lt"/>
                          <a:ea typeface="Calibri" panose="020F0502020204030204" pitchFamily="34" charset="0"/>
                          <a:cs typeface="Times New Roman" panose="02020603050405020304" pitchFamily="18" charset="0"/>
                        </a:rPr>
                        <a:t>(Auswahl gemäß</a:t>
                      </a:r>
                      <a:r>
                        <a:rPr lang="de-DE" sz="900" i="1" kern="1200" baseline="0" dirty="0" smtClean="0">
                          <a:solidFill>
                            <a:schemeClr val="tx1"/>
                          </a:solidFill>
                          <a:effectLst/>
                          <a:latin typeface="+mn-lt"/>
                          <a:ea typeface="Calibri" panose="020F0502020204030204" pitchFamily="34" charset="0"/>
                          <a:cs typeface="Times New Roman" panose="02020603050405020304" pitchFamily="18" charset="0"/>
                        </a:rPr>
                        <a:t> Vorkenntnissen aus insgesamt zehn H-Modulen der Spezialisierung 3x5 CP)</a:t>
                      </a:r>
                      <a:endParaRPr lang="de-DE" sz="900" kern="120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grid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Politikwissen-</a:t>
                      </a:r>
                      <a:br>
                        <a:rPr lang="de-DE" sz="900" dirty="0" smtClean="0">
                          <a:effectLst/>
                          <a:latin typeface="+mj-lt"/>
                          <a:ea typeface="Calibri" panose="020F0502020204030204" pitchFamily="34" charset="0"/>
                          <a:cs typeface="Times New Roman" panose="02020603050405020304" pitchFamily="18" charset="0"/>
                        </a:rPr>
                      </a:br>
                      <a:r>
                        <a:rPr lang="de-DE" sz="900" dirty="0" err="1" smtClean="0">
                          <a:effectLst/>
                          <a:latin typeface="+mj-lt"/>
                          <a:ea typeface="Calibri" panose="020F0502020204030204" pitchFamily="34" charset="0"/>
                          <a:cs typeface="Times New Roman" panose="02020603050405020304" pitchFamily="18" charset="0"/>
                        </a:rPr>
                        <a:t>schaftliche</a:t>
                      </a:r>
                      <a:r>
                        <a:rPr lang="de-DE" sz="900" dirty="0" smtClean="0">
                          <a:effectLst/>
                          <a:latin typeface="+mj-lt"/>
                          <a:ea typeface="Calibri" panose="020F0502020204030204" pitchFamily="34" charset="0"/>
                          <a:cs typeface="Times New Roman" panose="02020603050405020304" pitchFamily="18" charset="0"/>
                        </a:rPr>
                        <a:t> </a:t>
                      </a:r>
                      <a:r>
                        <a:rPr lang="de-DE" sz="900" dirty="0">
                          <a:effectLst/>
                          <a:latin typeface="+mj-lt"/>
                          <a:ea typeface="Calibri" panose="020F0502020204030204" pitchFamily="34" charset="0"/>
                          <a:cs typeface="Times New Roman" panose="02020603050405020304" pitchFamily="18" charset="0"/>
                        </a:rPr>
                        <a:t>Analyse internationaler Institutionen</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(MA-IB-IO-IP)</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15 </a:t>
                      </a:r>
                      <a:r>
                        <a:rPr lang="de-DE" sz="900" i="1" dirty="0">
                          <a:effectLst/>
                          <a:latin typeface="+mj-lt"/>
                          <a:ea typeface="Calibri" panose="020F0502020204030204" pitchFamily="34" charset="0"/>
                          <a:cs typeface="Times New Roman" panose="02020603050405020304" pitchFamily="18" charset="0"/>
                        </a:rPr>
                        <a:t>LP </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8C8C"/>
                    </a:solidFill>
                  </a:tcPr>
                </a:tc>
                <a:tc rowSpan="2" h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a:tc>
                <a:tc rowSpan="2">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Rechtliche Strukturen internationaler Ordnung</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(MA-IB-IO-IR)</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15 </a:t>
                      </a:r>
                      <a:r>
                        <a:rPr lang="de-DE" sz="900" i="1" dirty="0">
                          <a:effectLst/>
                          <a:latin typeface="+mj-lt"/>
                          <a:ea typeface="Calibri" panose="020F0502020204030204" pitchFamily="34" charset="0"/>
                          <a:cs typeface="Times New Roman" panose="02020603050405020304" pitchFamily="18" charset="0"/>
                        </a:rPr>
                        <a:t>LP </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rowSpan="2">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smtClean="0">
                          <a:effectLst/>
                          <a:latin typeface="+mj-lt"/>
                          <a:ea typeface="Calibri" panose="020F0502020204030204" pitchFamily="34" charset="0"/>
                          <a:cs typeface="Times New Roman" panose="02020603050405020304" pitchFamily="18" charset="0"/>
                        </a:rPr>
                        <a:t>Interdisziplinäre Analyse</a:t>
                      </a:r>
                    </a:p>
                    <a:p>
                      <a:pPr algn="ctr"/>
                      <a:r>
                        <a:rPr lang="de-DE" sz="900" dirty="0" smtClean="0">
                          <a:effectLst/>
                          <a:latin typeface="+mj-lt"/>
                          <a:ea typeface="Calibri" panose="020F0502020204030204" pitchFamily="34" charset="0"/>
                          <a:cs typeface="Times New Roman" panose="02020603050405020304" pitchFamily="18" charset="0"/>
                        </a:rPr>
                        <a:t>(</a:t>
                      </a:r>
                      <a:r>
                        <a:rPr lang="de-DE" sz="900" kern="1200" dirty="0" smtClean="0">
                          <a:solidFill>
                            <a:schemeClr val="tx1"/>
                          </a:solidFill>
                          <a:effectLst/>
                          <a:latin typeface="+mj-lt"/>
                          <a:ea typeface="+mn-ea"/>
                          <a:cs typeface="+mn-cs"/>
                        </a:rPr>
                        <a:t>MA-IB-IO-ID)</a:t>
                      </a:r>
                    </a:p>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10 LP</a:t>
                      </a: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a:lnSpc>
                          <a:spcPct val="107000"/>
                        </a:lnSpc>
                        <a:spcAft>
                          <a:spcPts val="0"/>
                        </a:spcAft>
                      </a:pPr>
                      <a:r>
                        <a:rPr lang="de-DE" sz="11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1"/>
                  </a:ext>
                </a:extLst>
              </a:tr>
              <a:tr h="1134248">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SoSem</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2.FS</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pPr algn="ctr">
                        <a:lnSpc>
                          <a:spcPct val="107000"/>
                        </a:lnSpc>
                        <a:spcAft>
                          <a:spcPts val="0"/>
                        </a:spcAft>
                      </a:pPr>
                      <a:endParaRPr lang="de-DE" sz="900" dirty="0" smtClean="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F496"/>
                    </a:solidFill>
                  </a:tcPr>
                </a:tc>
                <a:tc v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0000"/>
                      </a:solidFill>
                      <a:prstDash val="solid"/>
                      <a:round/>
                      <a:headEnd type="none" w="med" len="med"/>
                      <a:tailEnd type="none" w="med" len="med"/>
                    </a:lnT>
                    <a:solidFill>
                      <a:srgbClr val="B8F496"/>
                    </a:solidFill>
                  </a:tcPr>
                </a:tc>
                <a:extLst>
                  <a:ext uri="{0D108BD9-81ED-4DB2-BD59-A6C34878D82A}">
                    <a16:rowId xmlns:a16="http://schemas.microsoft.com/office/drawing/2014/main" xmlns="" val="10002"/>
                  </a:ext>
                </a:extLst>
              </a:tr>
              <a:tr h="1382883">
                <a:tc>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WiSem</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3.FS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i="1" dirty="0">
                          <a:effectLst/>
                          <a:latin typeface="+mj-lt"/>
                          <a:ea typeface="Calibri" panose="020F0502020204030204" pitchFamily="34" charset="0"/>
                          <a:cs typeface="Times New Roman" panose="02020603050405020304" pitchFamily="18" charset="0"/>
                        </a:rPr>
                        <a:t>Fakultatives Auslandssemester (siehe Profilbereich)</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i="1" dirty="0" smtClean="0">
                          <a:effectLst/>
                          <a:latin typeface="+mj-lt"/>
                          <a:ea typeface="Calibri" panose="020F0502020204030204" pitchFamily="34" charset="0"/>
                          <a:cs typeface="Times New Roman" panose="02020603050405020304" pitchFamily="18" charset="0"/>
                        </a:rPr>
                        <a:t>Kombinierbar</a:t>
                      </a:r>
                      <a:r>
                        <a:rPr lang="de-DE" sz="900" i="1" dirty="0">
                          <a:effectLst/>
                          <a:latin typeface="+mj-lt"/>
                          <a:ea typeface="Calibri" panose="020F0502020204030204" pitchFamily="34" charset="0"/>
                          <a:cs typeface="Times New Roman" panose="02020603050405020304" pitchFamily="18" charset="0"/>
                        </a:rPr>
                        <a:t>: </a:t>
                      </a:r>
                      <a:r>
                        <a:rPr lang="de-DE" sz="900" i="1" dirty="0" smtClean="0">
                          <a:effectLst/>
                          <a:latin typeface="+mj-lt"/>
                          <a:ea typeface="Calibri" panose="020F0502020204030204" pitchFamily="34" charset="0"/>
                          <a:cs typeface="Times New Roman" panose="02020603050405020304" pitchFamily="18" charset="0"/>
                        </a:rPr>
                        <a:t>5er Module V und TE sowie 10er Module</a:t>
                      </a:r>
                      <a:r>
                        <a:rPr lang="de-DE" sz="900" i="1" baseline="0" dirty="0" smtClean="0">
                          <a:effectLst/>
                          <a:latin typeface="+mj-lt"/>
                          <a:ea typeface="Calibri" panose="020F0502020204030204" pitchFamily="34" charset="0"/>
                          <a:cs typeface="Times New Roman" panose="02020603050405020304" pitchFamily="18" charset="0"/>
                        </a:rPr>
                        <a:t> BP</a:t>
                      </a:r>
                      <a:endParaRPr lang="de-DE" sz="900" dirty="0">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it-IT" sz="900" dirty="0">
                          <a:effectLst/>
                          <a:latin typeface="+mj-lt"/>
                          <a:ea typeface="Calibri" panose="020F0502020204030204" pitchFamily="34" charset="0"/>
                          <a:cs typeface="Times New Roman" panose="02020603050405020304" pitchFamily="18" charset="0"/>
                        </a:rPr>
                        <a:t> </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dirty="0" err="1">
                          <a:effectLst/>
                          <a:latin typeface="+mj-lt"/>
                          <a:ea typeface="Calibri" panose="020F0502020204030204" pitchFamily="34" charset="0"/>
                          <a:cs typeface="Times New Roman" panose="02020603050405020304" pitchFamily="18" charset="0"/>
                        </a:rPr>
                        <a:t>Berufspraktikum</a:t>
                      </a:r>
                      <a:r>
                        <a:rPr lang="it-IT" sz="900" i="1" dirty="0">
                          <a:effectLst/>
                          <a:latin typeface="+mj-lt"/>
                          <a:ea typeface="Calibri" panose="020F0502020204030204" pitchFamily="34" charset="0"/>
                          <a:cs typeface="Times New Roman" panose="02020603050405020304" pitchFamily="18" charset="0"/>
                        </a:rPr>
                        <a:t> (MA-IB-WP-BP</a:t>
                      </a:r>
                      <a:r>
                        <a:rPr lang="it-IT" sz="900" i="1" dirty="0" smtClean="0">
                          <a:effectLst/>
                          <a:latin typeface="+mj-lt"/>
                          <a:ea typeface="Calibri" panose="020F0502020204030204" pitchFamily="34" charset="0"/>
                          <a:cs typeface="Times New Roman" panose="02020603050405020304" pitchFamily="18" charset="0"/>
                        </a:rPr>
                        <a:t>)</a:t>
                      </a:r>
                    </a:p>
                    <a:p>
                      <a:pPr algn="ctr">
                        <a:lnSpc>
                          <a:spcPct val="107000"/>
                        </a:lnSpc>
                        <a:spcAft>
                          <a:spcPts val="0"/>
                        </a:spcAft>
                      </a:pPr>
                      <a:r>
                        <a:rPr lang="it-IT" sz="900" i="1" dirty="0" smtClean="0">
                          <a:effectLst/>
                          <a:latin typeface="+mj-lt"/>
                          <a:ea typeface="Calibri" panose="020F0502020204030204" pitchFamily="34" charset="0"/>
                          <a:cs typeface="Times New Roman" panose="02020603050405020304" pitchFamily="18" charset="0"/>
                        </a:rPr>
                        <a:t>10 LP (max. 3)</a:t>
                      </a:r>
                      <a:endParaRPr lang="de-DE" sz="900" i="1"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dirty="0">
                          <a:effectLst/>
                          <a:latin typeface="+mj-lt"/>
                          <a:ea typeface="Calibri" panose="020F0502020204030204" pitchFamily="34" charset="0"/>
                          <a:cs typeface="Times New Roman" panose="02020603050405020304" pitchFamily="18" charset="0"/>
                        </a:rPr>
                        <a:t> </a:t>
                      </a:r>
                      <a:endParaRPr lang="de-DE" sz="900" i="1"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dirty="0" err="1">
                          <a:effectLst/>
                          <a:latin typeface="+mj-lt"/>
                          <a:ea typeface="Calibri" panose="020F0502020204030204" pitchFamily="34" charset="0"/>
                          <a:cs typeface="Times New Roman" panose="02020603050405020304" pitchFamily="18" charset="0"/>
                        </a:rPr>
                        <a:t>Vertiefung</a:t>
                      </a:r>
                      <a:r>
                        <a:rPr lang="it-IT" sz="900" i="1" dirty="0">
                          <a:effectLst/>
                          <a:latin typeface="+mj-lt"/>
                          <a:ea typeface="Calibri" panose="020F0502020204030204" pitchFamily="34" charset="0"/>
                          <a:cs typeface="Times New Roman" panose="02020603050405020304" pitchFamily="18" charset="0"/>
                        </a:rPr>
                        <a:t> </a:t>
                      </a:r>
                      <a:r>
                        <a:rPr lang="it-IT" sz="900" i="1" dirty="0" err="1">
                          <a:effectLst/>
                          <a:latin typeface="+mj-lt"/>
                          <a:ea typeface="Calibri" panose="020F0502020204030204" pitchFamily="34" charset="0"/>
                          <a:cs typeface="Times New Roman" panose="02020603050405020304" pitchFamily="18" charset="0"/>
                        </a:rPr>
                        <a:t>Kernfächer</a:t>
                      </a:r>
                      <a:r>
                        <a:rPr lang="it-IT" sz="900" i="1" dirty="0">
                          <a:effectLst/>
                          <a:latin typeface="+mj-lt"/>
                          <a:ea typeface="Calibri" panose="020F0502020204030204" pitchFamily="34" charset="0"/>
                          <a:cs typeface="Times New Roman" panose="02020603050405020304" pitchFamily="18" charset="0"/>
                        </a:rPr>
                        <a:t> (MA-IB-WP-V</a:t>
                      </a:r>
                      <a:r>
                        <a:rPr lang="it-IT" sz="900" i="1" dirty="0" smtClean="0">
                          <a:effectLst/>
                          <a:latin typeface="+mj-lt"/>
                          <a:ea typeface="Calibri" panose="020F0502020204030204" pitchFamily="34" charset="0"/>
                          <a:cs typeface="Times New Roman" panose="02020603050405020304" pitchFamily="18" charset="0"/>
                        </a:rPr>
                        <a:t>)</a:t>
                      </a:r>
                    </a:p>
                    <a:p>
                      <a:pPr algn="ctr">
                        <a:lnSpc>
                          <a:spcPct val="107000"/>
                        </a:lnSpc>
                        <a:spcAft>
                          <a:spcPts val="0"/>
                        </a:spcAft>
                      </a:pPr>
                      <a:r>
                        <a:rPr lang="it-IT" sz="900" i="1" dirty="0" smtClean="0">
                          <a:effectLst/>
                          <a:latin typeface="+mj-lt"/>
                          <a:ea typeface="Calibri" panose="020F0502020204030204" pitchFamily="34" charset="0"/>
                          <a:cs typeface="Times New Roman" panose="02020603050405020304" pitchFamily="18" charset="0"/>
                        </a:rPr>
                        <a:t>5 LP (max. 6)</a:t>
                      </a:r>
                      <a:endParaRPr lang="de-DE" sz="900" i="1"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dirty="0">
                          <a:effectLst/>
                          <a:latin typeface="+mj-lt"/>
                          <a:ea typeface="Calibri" panose="020F0502020204030204" pitchFamily="34" charset="0"/>
                          <a:cs typeface="Times New Roman" panose="02020603050405020304" pitchFamily="18" charset="0"/>
                        </a:rPr>
                        <a:t> </a:t>
                      </a:r>
                      <a:endParaRPr lang="de-DE" sz="900" i="1"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900" i="1" dirty="0" err="1">
                          <a:effectLst/>
                          <a:latin typeface="+mj-lt"/>
                          <a:ea typeface="Calibri" panose="020F0502020204030204" pitchFamily="34" charset="0"/>
                          <a:cs typeface="Times New Roman" panose="02020603050405020304" pitchFamily="18" charset="0"/>
                        </a:rPr>
                        <a:t>Transdisz</a:t>
                      </a:r>
                      <a:r>
                        <a:rPr lang="it-IT" sz="900" i="1" dirty="0">
                          <a:effectLst/>
                          <a:latin typeface="+mj-lt"/>
                          <a:ea typeface="Calibri" panose="020F0502020204030204" pitchFamily="34" charset="0"/>
                          <a:cs typeface="Times New Roman" panose="02020603050405020304" pitchFamily="18" charset="0"/>
                        </a:rPr>
                        <a:t>. Erg. (MA-IB-WP-TE</a:t>
                      </a:r>
                      <a:r>
                        <a:rPr lang="it-IT" sz="900" i="1" dirty="0" smtClean="0">
                          <a:effectLst/>
                          <a:latin typeface="+mj-lt"/>
                          <a:ea typeface="Calibri" panose="020F0502020204030204" pitchFamily="34" charset="0"/>
                          <a:cs typeface="Times New Roman" panose="02020603050405020304" pitchFamily="18" charset="0"/>
                        </a:rPr>
                        <a:t>)</a:t>
                      </a:r>
                    </a:p>
                    <a:p>
                      <a:pPr algn="ctr">
                        <a:lnSpc>
                          <a:spcPct val="107000"/>
                        </a:lnSpc>
                        <a:spcAft>
                          <a:spcPts val="0"/>
                        </a:spcAft>
                      </a:pPr>
                      <a:r>
                        <a:rPr lang="it-IT" sz="900" i="1" dirty="0" smtClean="0">
                          <a:effectLst/>
                          <a:latin typeface="+mj-lt"/>
                          <a:ea typeface="Calibri" panose="020F0502020204030204" pitchFamily="34" charset="0"/>
                          <a:cs typeface="Times New Roman" panose="02020603050405020304" pitchFamily="18" charset="0"/>
                        </a:rPr>
                        <a:t>5 LP (max. 6)</a:t>
                      </a:r>
                    </a:p>
                    <a:p>
                      <a:pPr algn="ctr">
                        <a:lnSpc>
                          <a:spcPct val="107000"/>
                        </a:lnSpc>
                        <a:spcAft>
                          <a:spcPts val="0"/>
                        </a:spcAft>
                      </a:pPr>
                      <a:endParaRPr lang="it-IT" sz="900" kern="1200" dirty="0" smtClean="0">
                        <a:solidFill>
                          <a:schemeClr val="tx1"/>
                        </a:solidFill>
                        <a:effectLst/>
                        <a:latin typeface="+mj-lt"/>
                        <a:ea typeface="Calibri" panose="020F0502020204030204" pitchFamily="34" charset="0"/>
                        <a:cs typeface="Times New Roman" panose="02020603050405020304" pitchFamily="18" charset="0"/>
                      </a:endParaRP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35373">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err="1">
                          <a:effectLst/>
                          <a:latin typeface="+mj-lt"/>
                          <a:ea typeface="Calibri" panose="020F0502020204030204" pitchFamily="34" charset="0"/>
                          <a:cs typeface="Times New Roman" panose="02020603050405020304" pitchFamily="18" charset="0"/>
                        </a:rPr>
                        <a:t>SoSem</a:t>
                      </a:r>
                      <a:endParaRPr lang="de-DE"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4.FS</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90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Interdisziplinäre Forschung</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MA-IB-WP-F</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(IP/IR/IW)</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5 LP</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Masterarbeit und Verteidigung (24+1 LP)</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900" dirty="0">
                          <a:effectLst/>
                          <a:latin typeface="+mj-lt"/>
                          <a:ea typeface="Calibri" panose="020F0502020204030204" pitchFamily="34" charset="0"/>
                          <a:cs typeface="Times New Roman" panose="02020603050405020304" pitchFamily="18" charset="0"/>
                        </a:rPr>
                        <a:t> </a:t>
                      </a:r>
                    </a:p>
                  </a:txBody>
                  <a:tcPr marL="57865" marR="57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8859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I – Zugänge und Methoden</a:t>
            </a:r>
            <a:endParaRPr lang="de-DE" dirty="0"/>
          </a:p>
        </p:txBody>
      </p:sp>
      <p:sp>
        <p:nvSpPr>
          <p:cNvPr id="3" name="Inhaltsplatzhalter 2"/>
          <p:cNvSpPr>
            <a:spLocks noGrp="1"/>
          </p:cNvSpPr>
          <p:nvPr>
            <p:ph sz="quarter" idx="10"/>
          </p:nvPr>
        </p:nvSpPr>
        <p:spPr>
          <a:xfrm>
            <a:off x="874711" y="1219758"/>
            <a:ext cx="10580688" cy="4344987"/>
          </a:xfrm>
        </p:spPr>
        <p:txBody>
          <a:bodyPr/>
          <a:lstStyle/>
          <a:p>
            <a:r>
              <a:rPr lang="de-DE" b="1" dirty="0">
                <a:ea typeface="Open Sans" panose="020B0606030504020204" pitchFamily="34" charset="0"/>
                <a:cs typeface="Open Sans" panose="020B0606030504020204" pitchFamily="34" charset="0"/>
              </a:rPr>
              <a:t>Disziplinäre Zugänge und Methoden (MA-IB-DZM)</a:t>
            </a:r>
            <a:r>
              <a:rPr lang="de-DE" dirty="0">
                <a:ea typeface="Open Sans" panose="020B0606030504020204" pitchFamily="34" charset="0"/>
                <a:cs typeface="Open Sans" panose="020B0606030504020204" pitchFamily="34" charset="0"/>
              </a:rPr>
              <a:t> 1. Fachsemester</a:t>
            </a:r>
          </a:p>
          <a:p>
            <a:r>
              <a:rPr lang="de-DE" dirty="0">
                <a:ea typeface="Open Sans" panose="020B0606030504020204" pitchFamily="34" charset="0"/>
                <a:cs typeface="Open Sans" panose="020B0606030504020204" pitchFamily="34" charset="0"/>
              </a:rPr>
              <a:t> </a:t>
            </a:r>
          </a:p>
          <a:p>
            <a:r>
              <a:rPr lang="de-DE" i="1" u="sng" dirty="0">
                <a:ea typeface="Open Sans" panose="020B0606030504020204" pitchFamily="34" charset="0"/>
                <a:cs typeface="Open Sans" panose="020B0606030504020204" pitchFamily="34" charset="0"/>
              </a:rPr>
              <a:t>Pflichtbereich:</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Interdisziplinäre Herangehensweisen* (Workshop) (WS</a:t>
            </a:r>
            <a:r>
              <a:rPr lang="de-DE" dirty="0" smtClean="0">
                <a:ea typeface="Open Sans" panose="020B0606030504020204" pitchFamily="34" charset="0"/>
                <a:cs typeface="Open Sans" panose="020B0606030504020204" pitchFamily="34" charset="0"/>
              </a:rPr>
              <a:t>)</a:t>
            </a:r>
            <a:br>
              <a:rPr lang="de-DE" dirty="0" smtClean="0">
                <a:ea typeface="Open Sans" panose="020B0606030504020204" pitchFamily="34" charset="0"/>
                <a:cs typeface="Open Sans" panose="020B0606030504020204" pitchFamily="34" charset="0"/>
              </a:rPr>
            </a:br>
            <a:endParaRPr lang="de-DE" dirty="0">
              <a:ea typeface="Open Sans" panose="020B0606030504020204" pitchFamily="34" charset="0"/>
              <a:cs typeface="Open Sans" panose="020B0606030504020204" pitchFamily="34" charset="0"/>
            </a:endParaRPr>
          </a:p>
          <a:p>
            <a:r>
              <a:rPr lang="de-DE" i="1" u="sng" dirty="0" smtClean="0">
                <a:ea typeface="Open Sans" panose="020B0606030504020204" pitchFamily="34" charset="0"/>
                <a:cs typeface="Open Sans" panose="020B0606030504020204" pitchFamily="34" charset="0"/>
              </a:rPr>
              <a:t>Wahlpflichtbereich:</a:t>
            </a:r>
            <a:endParaRPr lang="de-DE" dirty="0">
              <a:ea typeface="Open Sans" panose="020B0606030504020204" pitchFamily="34" charset="0"/>
              <a:cs typeface="Open Sans" panose="020B0606030504020204" pitchFamily="34" charset="0"/>
            </a:endParaRPr>
          </a:p>
          <a:p>
            <a:r>
              <a:rPr lang="de-DE" i="1" dirty="0">
                <a:ea typeface="Open Sans" panose="020B0606030504020204" pitchFamily="34" charset="0"/>
                <a:cs typeface="Open Sans" panose="020B0606030504020204" pitchFamily="34" charset="0"/>
              </a:rPr>
              <a:t>1 aus 3: </a:t>
            </a:r>
            <a:r>
              <a:rPr lang="de-DE" i="1" dirty="0" smtClean="0">
                <a:ea typeface="Open Sans" panose="020B0606030504020204" pitchFamily="34" charset="0"/>
                <a:cs typeface="Open Sans" panose="020B0606030504020204" pitchFamily="34" charset="0"/>
              </a:rPr>
              <a:t>						1 aus 3:</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Statistik I (V) (WS) (</a:t>
            </a:r>
            <a:r>
              <a:rPr lang="de-DE" i="1" dirty="0">
                <a:ea typeface="Open Sans" panose="020B0606030504020204" pitchFamily="34" charset="0"/>
                <a:cs typeface="Open Sans" panose="020B0606030504020204" pitchFamily="34" charset="0"/>
              </a:rPr>
              <a:t>Übung fakultativ</a:t>
            </a:r>
            <a:r>
              <a:rPr lang="de-DE" dirty="0" smtClean="0">
                <a:ea typeface="Open Sans" panose="020B0606030504020204" pitchFamily="34" charset="0"/>
                <a:cs typeface="Open Sans" panose="020B0606030504020204" pitchFamily="34" charset="0"/>
              </a:rPr>
              <a:t>)			Brückenkurs Internationale Politik (Ü) (WS)</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Juristische Methodenlehre (V</a:t>
            </a:r>
            <a:r>
              <a:rPr lang="de-DE" dirty="0" smtClean="0">
                <a:ea typeface="Open Sans" panose="020B0606030504020204" pitchFamily="34" charset="0"/>
                <a:cs typeface="Open Sans" panose="020B0606030504020204" pitchFamily="34" charset="0"/>
              </a:rPr>
              <a:t>)			Brückenkurs Internationales Recht (Ü) (WS)</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Methoden der empirischen Sozialforschung (V) (WS</a:t>
            </a:r>
            <a:r>
              <a:rPr lang="de-DE" dirty="0" smtClean="0">
                <a:ea typeface="Open Sans" panose="020B0606030504020204" pitchFamily="34" charset="0"/>
                <a:cs typeface="Open Sans" panose="020B0606030504020204" pitchFamily="34" charset="0"/>
              </a:rPr>
              <a:t>)	Brückenkurs Internationale Wirtschaft (Ü) (WS) </a:t>
            </a:r>
            <a:endParaRPr lang="de-DE" dirty="0">
              <a:ea typeface="Open Sans" panose="020B0606030504020204" pitchFamily="34" charset="0"/>
              <a:cs typeface="Open Sans" panose="020B0606030504020204" pitchFamily="34" charset="0"/>
            </a:endParaRPr>
          </a:p>
          <a:p>
            <a:endParaRPr lang="de-DE" dirty="0"/>
          </a:p>
        </p:txBody>
      </p:sp>
    </p:spTree>
    <p:extLst>
      <p:ext uri="{BB962C8B-B14F-4D97-AF65-F5344CB8AC3E}">
        <p14:creationId xmlns:p14="http://schemas.microsoft.com/office/powerpoint/2010/main" val="381814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II – Harmonisierung</a:t>
            </a:r>
            <a:endParaRPr lang="de-DE" dirty="0"/>
          </a:p>
        </p:txBody>
      </p:sp>
      <p:sp>
        <p:nvSpPr>
          <p:cNvPr id="3" name="Inhaltsplatzhalter 2"/>
          <p:cNvSpPr>
            <a:spLocks noGrp="1"/>
          </p:cNvSpPr>
          <p:nvPr>
            <p:ph sz="quarter" idx="10"/>
          </p:nvPr>
        </p:nvSpPr>
        <p:spPr>
          <a:xfrm>
            <a:off x="874711" y="1227996"/>
            <a:ext cx="10580688" cy="4344987"/>
          </a:xfrm>
        </p:spPr>
        <p:txBody>
          <a:bodyPr/>
          <a:lstStyle/>
          <a:p>
            <a:r>
              <a:rPr lang="de-DE" b="1" dirty="0" smtClean="0">
                <a:solidFill>
                  <a:srgbClr val="C00000"/>
                </a:solidFill>
                <a:ea typeface="Open Sans" panose="020B0606030504020204" pitchFamily="34" charset="0"/>
                <a:cs typeface="Open Sans" panose="020B0606030504020204" pitchFamily="34" charset="0"/>
              </a:rPr>
              <a:t>Harmonisierung </a:t>
            </a:r>
            <a:r>
              <a:rPr lang="de-DE" b="1" dirty="0">
                <a:solidFill>
                  <a:srgbClr val="C00000"/>
                </a:solidFill>
                <a:ea typeface="Open Sans" panose="020B0606030504020204" pitchFamily="34" charset="0"/>
                <a:cs typeface="Open Sans" panose="020B0606030504020204" pitchFamily="34" charset="0"/>
              </a:rPr>
              <a:t>Internationale Politik </a:t>
            </a:r>
            <a:r>
              <a:rPr lang="de-DE" b="1" dirty="0">
                <a:ea typeface="Open Sans" panose="020B0606030504020204" pitchFamily="34" charset="0"/>
                <a:cs typeface="Open Sans" panose="020B0606030504020204" pitchFamily="34" charset="0"/>
              </a:rPr>
              <a:t>(MA-IB-WP-H-IP1-5)</a:t>
            </a:r>
            <a:r>
              <a:rPr lang="de-DE" dirty="0">
                <a:ea typeface="Open Sans" panose="020B0606030504020204" pitchFamily="34" charset="0"/>
                <a:cs typeface="Open Sans" panose="020B0606030504020204" pitchFamily="34" charset="0"/>
              </a:rPr>
              <a:t> </a:t>
            </a:r>
          </a:p>
          <a:p>
            <a:r>
              <a:rPr lang="de-DE" dirty="0">
                <a:ea typeface="Open Sans" panose="020B0606030504020204" pitchFamily="34" charset="0"/>
                <a:cs typeface="Open Sans" panose="020B0606030504020204" pitchFamily="34" charset="0"/>
              </a:rPr>
              <a:t>1.+2. </a:t>
            </a:r>
            <a:r>
              <a:rPr lang="de-DE" dirty="0" smtClean="0">
                <a:ea typeface="Open Sans" panose="020B0606030504020204" pitchFamily="34" charset="0"/>
                <a:cs typeface="Open Sans" panose="020B0606030504020204" pitchFamily="34" charset="0"/>
              </a:rPr>
              <a:t>Fachsemester </a:t>
            </a:r>
            <a:r>
              <a:rPr lang="de-DE" dirty="0" smtClean="0">
                <a:ea typeface="Open Sans" panose="020B0606030504020204" pitchFamily="34" charset="0"/>
                <a:cs typeface="Open Sans" panose="020B0606030504020204" pitchFamily="34" charset="0"/>
                <a:sym typeface="Wingdings" panose="05000000000000000000" pitchFamily="2" charset="2"/>
              </a:rPr>
              <a:t> </a:t>
            </a:r>
            <a:r>
              <a:rPr lang="de-DE" dirty="0">
                <a:ea typeface="Open Sans" panose="020B0606030504020204" pitchFamily="34" charset="0"/>
                <a:cs typeface="Open Sans" panose="020B0606030504020204" pitchFamily="34" charset="0"/>
                <a:sym typeface="Wingdings" panose="05000000000000000000" pitchFamily="2" charset="2"/>
              </a:rPr>
              <a:t>Für beide Spezialisierungsrichtungen (</a:t>
            </a:r>
            <a:r>
              <a:rPr lang="de-DE" b="1" dirty="0">
                <a:solidFill>
                  <a:srgbClr val="EE8E00"/>
                </a:solidFill>
                <a:ea typeface="Open Sans" panose="020B0606030504020204" pitchFamily="34" charset="0"/>
                <a:cs typeface="Open Sans" panose="020B0606030504020204" pitchFamily="34" charset="0"/>
                <a:sym typeface="Wingdings" panose="05000000000000000000" pitchFamily="2" charset="2"/>
              </a:rPr>
              <a:t>GPOE</a:t>
            </a:r>
            <a:r>
              <a:rPr lang="de-DE" dirty="0">
                <a:ea typeface="Open Sans" panose="020B0606030504020204" pitchFamily="34" charset="0"/>
                <a:cs typeface="Open Sans" panose="020B0606030504020204" pitchFamily="34" charset="0"/>
                <a:sym typeface="Wingdings" panose="05000000000000000000" pitchFamily="2" charset="2"/>
              </a:rPr>
              <a:t> </a:t>
            </a:r>
            <a:r>
              <a:rPr lang="de-DE" b="1" dirty="0">
                <a:ea typeface="Open Sans" panose="020B0606030504020204" pitchFamily="34" charset="0"/>
                <a:cs typeface="Open Sans" panose="020B0606030504020204" pitchFamily="34" charset="0"/>
                <a:sym typeface="Wingdings" panose="05000000000000000000" pitchFamily="2" charset="2"/>
              </a:rPr>
              <a:t>und</a:t>
            </a:r>
            <a:r>
              <a:rPr lang="de-DE" dirty="0">
                <a:ea typeface="Open Sans" panose="020B0606030504020204" pitchFamily="34" charset="0"/>
                <a:cs typeface="Open Sans" panose="020B0606030504020204" pitchFamily="34" charset="0"/>
                <a:sym typeface="Wingdings" panose="05000000000000000000" pitchFamily="2" charset="2"/>
              </a:rPr>
              <a:t> </a:t>
            </a:r>
            <a:r>
              <a:rPr lang="de-DE" b="1" dirty="0">
                <a:solidFill>
                  <a:schemeClr val="accent5">
                    <a:lumMod val="75000"/>
                  </a:schemeClr>
                </a:solidFill>
                <a:ea typeface="Open Sans" panose="020B0606030504020204" pitchFamily="34" charset="0"/>
                <a:cs typeface="Open Sans" panose="020B0606030504020204" pitchFamily="34" charset="0"/>
                <a:sym typeface="Wingdings" panose="05000000000000000000" pitchFamily="2" charset="2"/>
              </a:rPr>
              <a:t>IO</a:t>
            </a:r>
            <a:r>
              <a:rPr lang="de-DE" dirty="0" smtClean="0">
                <a:ea typeface="Open Sans" panose="020B0606030504020204" pitchFamily="34" charset="0"/>
                <a:cs typeface="Open Sans" panose="020B0606030504020204" pitchFamily="34" charset="0"/>
                <a:sym typeface="Wingdings" panose="05000000000000000000" pitchFamily="2" charset="2"/>
              </a:rPr>
              <a:t>)</a:t>
            </a:r>
          </a:p>
          <a:p>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r>
              <a:rPr lang="de-DE" b="1" dirty="0" smtClean="0">
                <a:solidFill>
                  <a:srgbClr val="FFC000"/>
                </a:solidFill>
                <a:ea typeface="Open Sans" panose="020B0606030504020204" pitchFamily="34" charset="0"/>
                <a:cs typeface="Open Sans" panose="020B0606030504020204" pitchFamily="34" charset="0"/>
              </a:rPr>
              <a:t>Harmonisierung </a:t>
            </a:r>
            <a:r>
              <a:rPr lang="de-DE" b="1" dirty="0">
                <a:solidFill>
                  <a:srgbClr val="FFC000"/>
                </a:solidFill>
                <a:ea typeface="Open Sans" panose="020B0606030504020204" pitchFamily="34" charset="0"/>
                <a:cs typeface="Open Sans" panose="020B0606030504020204" pitchFamily="34" charset="0"/>
              </a:rPr>
              <a:t>Internationale Wirtschaft </a:t>
            </a:r>
            <a:r>
              <a:rPr lang="de-DE" b="1" dirty="0">
                <a:ea typeface="Open Sans" panose="020B0606030504020204" pitchFamily="34" charset="0"/>
                <a:cs typeface="Open Sans" panose="020B0606030504020204" pitchFamily="34" charset="0"/>
              </a:rPr>
              <a:t>(MA-IB-WP-H-IW1-5) </a:t>
            </a:r>
          </a:p>
          <a:p>
            <a:r>
              <a:rPr lang="de-DE" dirty="0">
                <a:ea typeface="Open Sans" panose="020B0606030504020204" pitchFamily="34" charset="0"/>
                <a:cs typeface="Open Sans" panose="020B0606030504020204" pitchFamily="34" charset="0"/>
              </a:rPr>
              <a:t>1.+2. </a:t>
            </a:r>
            <a:r>
              <a:rPr lang="de-DE" dirty="0" smtClean="0">
                <a:ea typeface="Open Sans" panose="020B0606030504020204" pitchFamily="34" charset="0"/>
                <a:cs typeface="Open Sans" panose="020B0606030504020204" pitchFamily="34" charset="0"/>
              </a:rPr>
              <a:t>Fachsemester </a:t>
            </a:r>
            <a:r>
              <a:rPr lang="de-DE" dirty="0" smtClean="0">
                <a:ea typeface="Open Sans" panose="020B0606030504020204" pitchFamily="34" charset="0"/>
                <a:cs typeface="Open Sans" panose="020B0606030504020204" pitchFamily="34" charset="0"/>
                <a:sym typeface="Wingdings" panose="05000000000000000000" pitchFamily="2" charset="2"/>
              </a:rPr>
              <a:t> </a:t>
            </a:r>
            <a:r>
              <a:rPr lang="de-DE" dirty="0">
                <a:ea typeface="Open Sans" panose="020B0606030504020204" pitchFamily="34" charset="0"/>
                <a:cs typeface="Open Sans" panose="020B0606030504020204" pitchFamily="34" charset="0"/>
                <a:sym typeface="Wingdings" panose="05000000000000000000" pitchFamily="2" charset="2"/>
              </a:rPr>
              <a:t>Für die Spezialisierung </a:t>
            </a:r>
            <a:r>
              <a:rPr lang="de-DE" b="1" dirty="0" smtClean="0">
                <a:solidFill>
                  <a:srgbClr val="EE8E00"/>
                </a:solidFill>
                <a:ea typeface="Open Sans" panose="020B0606030504020204" pitchFamily="34" charset="0"/>
                <a:cs typeface="Open Sans" panose="020B0606030504020204" pitchFamily="34" charset="0"/>
                <a:sym typeface="Wingdings" panose="05000000000000000000" pitchFamily="2" charset="2"/>
              </a:rPr>
              <a:t>GPOE</a:t>
            </a:r>
          </a:p>
          <a:p>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r>
              <a:rPr lang="de-DE" b="1" dirty="0" smtClean="0">
                <a:solidFill>
                  <a:schemeClr val="tx1">
                    <a:lumMod val="75000"/>
                    <a:lumOff val="25000"/>
                  </a:schemeClr>
                </a:solidFill>
                <a:ea typeface="Open Sans" panose="020B0606030504020204" pitchFamily="34" charset="0"/>
                <a:cs typeface="Open Sans" panose="020B0606030504020204" pitchFamily="34" charset="0"/>
              </a:rPr>
              <a:t>Harmonisierung </a:t>
            </a:r>
            <a:r>
              <a:rPr lang="de-DE" b="1" dirty="0">
                <a:solidFill>
                  <a:schemeClr val="tx1">
                    <a:lumMod val="75000"/>
                    <a:lumOff val="25000"/>
                  </a:schemeClr>
                </a:solidFill>
                <a:ea typeface="Open Sans" panose="020B0606030504020204" pitchFamily="34" charset="0"/>
                <a:cs typeface="Open Sans" panose="020B0606030504020204" pitchFamily="34" charset="0"/>
              </a:rPr>
              <a:t>Internationales Recht </a:t>
            </a:r>
            <a:r>
              <a:rPr lang="de-DE" b="1" dirty="0">
                <a:ea typeface="Open Sans" panose="020B0606030504020204" pitchFamily="34" charset="0"/>
                <a:cs typeface="Open Sans" panose="020B0606030504020204" pitchFamily="34" charset="0"/>
              </a:rPr>
              <a:t>(MA-IB-WP-H-IR1-5) </a:t>
            </a:r>
          </a:p>
          <a:p>
            <a:r>
              <a:rPr lang="de-DE" dirty="0">
                <a:ea typeface="Open Sans" panose="020B0606030504020204" pitchFamily="34" charset="0"/>
                <a:cs typeface="Open Sans" panose="020B0606030504020204" pitchFamily="34" charset="0"/>
              </a:rPr>
              <a:t>1.+2. </a:t>
            </a:r>
            <a:r>
              <a:rPr lang="de-DE" dirty="0" smtClean="0">
                <a:ea typeface="Open Sans" panose="020B0606030504020204" pitchFamily="34" charset="0"/>
                <a:cs typeface="Open Sans" panose="020B0606030504020204" pitchFamily="34" charset="0"/>
              </a:rPr>
              <a:t>Fachsemester </a:t>
            </a:r>
            <a:r>
              <a:rPr lang="de-DE" dirty="0" smtClean="0">
                <a:ea typeface="Open Sans" panose="020B0606030504020204" pitchFamily="34" charset="0"/>
                <a:cs typeface="Open Sans" panose="020B0606030504020204" pitchFamily="34" charset="0"/>
                <a:sym typeface="Wingdings" panose="05000000000000000000" pitchFamily="2" charset="2"/>
              </a:rPr>
              <a:t> </a:t>
            </a:r>
            <a:r>
              <a:rPr lang="de-DE" dirty="0">
                <a:ea typeface="Open Sans" panose="020B0606030504020204" pitchFamily="34" charset="0"/>
                <a:cs typeface="Open Sans" panose="020B0606030504020204" pitchFamily="34" charset="0"/>
                <a:sym typeface="Wingdings" panose="05000000000000000000" pitchFamily="2" charset="2"/>
              </a:rPr>
              <a:t>Für die Spezialisierung </a:t>
            </a:r>
            <a:r>
              <a:rPr lang="de-DE" b="1" dirty="0" smtClean="0">
                <a:solidFill>
                  <a:schemeClr val="accent5">
                    <a:lumMod val="75000"/>
                  </a:schemeClr>
                </a:solidFill>
                <a:ea typeface="Open Sans" panose="020B0606030504020204" pitchFamily="34" charset="0"/>
                <a:cs typeface="Open Sans" panose="020B0606030504020204" pitchFamily="34" charset="0"/>
                <a:sym typeface="Wingdings" panose="05000000000000000000" pitchFamily="2" charset="2"/>
              </a:rPr>
              <a:t>IO</a:t>
            </a:r>
            <a:endParaRPr lang="de-DE" sz="1800" b="1" dirty="0">
              <a:solidFill>
                <a:schemeClr val="accent5">
                  <a:lumMod val="75000"/>
                </a:schemeClr>
              </a:solidFill>
              <a:ea typeface="Open Sans" panose="020B0606030504020204" pitchFamily="34" charset="0"/>
              <a:cs typeface="Open Sans" panose="020B0606030504020204" pitchFamily="34" charset="0"/>
              <a:sym typeface="Wingdings" panose="05000000000000000000" pitchFamily="2" charset="2"/>
            </a:endParaRPr>
          </a:p>
          <a:p>
            <a:r>
              <a:rPr lang="de-DE" sz="1800" b="1" dirty="0" smtClean="0">
                <a:solidFill>
                  <a:schemeClr val="accent5">
                    <a:lumMod val="75000"/>
                  </a:schemeClr>
                </a:solidFill>
                <a:ea typeface="Open Sans" panose="020B0606030504020204" pitchFamily="34" charset="0"/>
                <a:cs typeface="Open Sans" panose="020B0606030504020204" pitchFamily="34" charset="0"/>
                <a:sym typeface="Wingdings" panose="05000000000000000000" pitchFamily="2" charset="2"/>
              </a:rPr>
              <a:t/>
            </a:r>
            <a:br>
              <a:rPr lang="de-DE" sz="1800" b="1" dirty="0" smtClean="0">
                <a:solidFill>
                  <a:schemeClr val="accent5">
                    <a:lumMod val="75000"/>
                  </a:schemeClr>
                </a:solidFill>
                <a:ea typeface="Open Sans" panose="020B0606030504020204" pitchFamily="34" charset="0"/>
                <a:cs typeface="Open Sans" panose="020B0606030504020204" pitchFamily="34" charset="0"/>
                <a:sym typeface="Wingdings" panose="05000000000000000000" pitchFamily="2" charset="2"/>
              </a:rPr>
            </a:br>
            <a:r>
              <a:rPr lang="de-DE" b="1" dirty="0" smtClean="0">
                <a:ea typeface="Open Sans" panose="020B0606030504020204" pitchFamily="34" charset="0"/>
                <a:cs typeface="Open Sans" panose="020B0606030504020204" pitchFamily="34" charset="0"/>
              </a:rPr>
              <a:t/>
            </a:r>
            <a:br>
              <a:rPr lang="de-DE" b="1" dirty="0" smtClean="0">
                <a:ea typeface="Open Sans" panose="020B0606030504020204" pitchFamily="34" charset="0"/>
                <a:cs typeface="Open Sans" panose="020B0606030504020204" pitchFamily="34" charset="0"/>
              </a:rPr>
            </a:br>
            <a:r>
              <a:rPr lang="de-DE" b="1" dirty="0" smtClean="0">
                <a:ea typeface="Open Sans" panose="020B0606030504020204" pitchFamily="34" charset="0"/>
                <a:cs typeface="Open Sans" panose="020B0606030504020204" pitchFamily="34" charset="0"/>
              </a:rPr>
              <a:t>Ergänzung Kernfächer (MA-IB-WP-E-IP/-IW/-IR)</a:t>
            </a:r>
            <a:endParaRPr lang="de-DE" dirty="0" smtClean="0">
              <a:ea typeface="Open Sans" panose="020B0606030504020204" pitchFamily="34" charset="0"/>
              <a:cs typeface="Open Sans" panose="020B0606030504020204" pitchFamily="34" charset="0"/>
            </a:endParaRPr>
          </a:p>
          <a:p>
            <a:r>
              <a:rPr lang="de-DE" dirty="0" smtClean="0">
                <a:ea typeface="Open Sans" panose="020B0606030504020204" pitchFamily="34" charset="0"/>
                <a:cs typeface="Open Sans" panose="020B0606030504020204" pitchFamily="34" charset="0"/>
              </a:rPr>
              <a:t>Semesterweise Auswahl </a:t>
            </a:r>
            <a:r>
              <a:rPr lang="de-DE" dirty="0">
                <a:ea typeface="Open Sans" panose="020B0606030504020204" pitchFamily="34" charset="0"/>
                <a:cs typeface="Open Sans" panose="020B0606030504020204" pitchFamily="34" charset="0"/>
              </a:rPr>
              <a:t>gemäß Angebotskatalog E</a:t>
            </a:r>
          </a:p>
          <a:p>
            <a:endParaRPr lang="de-DE" dirty="0">
              <a:ea typeface="Open Sans" panose="020B0606030504020204" pitchFamily="34" charset="0"/>
              <a:cs typeface="Open Sans" panose="020B0606030504020204" pitchFamily="34" charset="0"/>
            </a:endParaRPr>
          </a:p>
          <a:p>
            <a:endParaRPr lang="de-DE" dirty="0"/>
          </a:p>
        </p:txBody>
      </p:sp>
    </p:spTree>
    <p:extLst>
      <p:ext uri="{BB962C8B-B14F-4D97-AF65-F5344CB8AC3E}">
        <p14:creationId xmlns:p14="http://schemas.microsoft.com/office/powerpoint/2010/main" val="306430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ea typeface="Open Sans" panose="020B0606030504020204" pitchFamily="34" charset="0"/>
                <a:cs typeface="Open Sans" panose="020B0606030504020204" pitchFamily="34" charset="0"/>
              </a:rPr>
              <a:t>Übersicht über die für die Harmonisierungsmodule verbindlichen</a:t>
            </a:r>
            <a:r>
              <a:rPr lang="de-DE" dirty="0" smtClean="0">
                <a:solidFill>
                  <a:schemeClr val="tx1"/>
                </a:solidFill>
                <a:ea typeface="Open Sans" panose="020B0606030504020204" pitchFamily="34" charset="0"/>
                <a:cs typeface="Open Sans" panose="020B0606030504020204" pitchFamily="34" charset="0"/>
              </a:rPr>
              <a:t>/ wählbaren </a:t>
            </a:r>
            <a:r>
              <a:rPr lang="de-DE" dirty="0">
                <a:solidFill>
                  <a:schemeClr val="tx1"/>
                </a:solidFill>
                <a:ea typeface="Open Sans" panose="020B0606030504020204" pitchFamily="34" charset="0"/>
                <a:cs typeface="Open Sans" panose="020B0606030504020204" pitchFamily="34" charset="0"/>
              </a:rPr>
              <a:t>Lehrveranstaltungen:</a:t>
            </a:r>
            <a:endParaRPr lang="de-DE" dirty="0"/>
          </a:p>
        </p:txBody>
      </p:sp>
      <p:sp>
        <p:nvSpPr>
          <p:cNvPr id="3" name="Inhaltsplatzhalter 2"/>
          <p:cNvSpPr>
            <a:spLocks noGrp="1"/>
          </p:cNvSpPr>
          <p:nvPr>
            <p:ph sz="quarter" idx="10"/>
          </p:nvPr>
        </p:nvSpPr>
        <p:spPr>
          <a:xfrm>
            <a:off x="874711" y="1311318"/>
            <a:ext cx="10580688" cy="4344987"/>
          </a:xfrm>
        </p:spPr>
        <p:txBody>
          <a:bodyPr/>
          <a:lstStyle/>
          <a:p>
            <a:r>
              <a:rPr lang="de-DE" dirty="0">
                <a:ea typeface="Open Sans" panose="020B0606030504020204" pitchFamily="34" charset="0"/>
                <a:cs typeface="Open Sans" panose="020B0606030504020204" pitchFamily="34" charset="0"/>
              </a:rPr>
              <a:t>Angebot </a:t>
            </a:r>
            <a:r>
              <a:rPr lang="de-DE" b="1" dirty="0">
                <a:solidFill>
                  <a:srgbClr val="C00000"/>
                </a:solidFill>
                <a:ea typeface="Open Sans" panose="020B0606030504020204" pitchFamily="34" charset="0"/>
                <a:cs typeface="Open Sans" panose="020B0606030504020204" pitchFamily="34" charset="0"/>
              </a:rPr>
              <a:t>Harmonisierung Internationale Politik </a:t>
            </a:r>
            <a:r>
              <a:rPr lang="de-DE" dirty="0">
                <a:ea typeface="Open Sans" panose="020B0606030504020204" pitchFamily="34" charset="0"/>
                <a:cs typeface="Open Sans" panose="020B0606030504020204" pitchFamily="34" charset="0"/>
              </a:rPr>
              <a:t>(für </a:t>
            </a:r>
            <a:r>
              <a:rPr lang="de-DE" b="1" dirty="0">
                <a:solidFill>
                  <a:srgbClr val="EE8E00"/>
                </a:solidFill>
                <a:ea typeface="Open Sans" panose="020B0606030504020204" pitchFamily="34" charset="0"/>
                <a:cs typeface="Open Sans" panose="020B0606030504020204" pitchFamily="34" charset="0"/>
              </a:rPr>
              <a:t>GPOE </a:t>
            </a:r>
            <a:r>
              <a:rPr lang="de-DE" dirty="0">
                <a:ea typeface="Open Sans" panose="020B0606030504020204" pitchFamily="34" charset="0"/>
                <a:cs typeface="Open Sans" panose="020B0606030504020204" pitchFamily="34" charset="0"/>
              </a:rPr>
              <a:t>und</a:t>
            </a:r>
            <a:r>
              <a:rPr lang="de-DE" b="1" dirty="0">
                <a:solidFill>
                  <a:srgbClr val="C00000"/>
                </a:solidFill>
                <a:ea typeface="Open Sans" panose="020B0606030504020204" pitchFamily="34" charset="0"/>
                <a:cs typeface="Open Sans" panose="020B0606030504020204" pitchFamily="34" charset="0"/>
              </a:rPr>
              <a:t> </a:t>
            </a:r>
            <a:r>
              <a:rPr lang="de-DE" b="1" dirty="0">
                <a:solidFill>
                  <a:schemeClr val="accent5">
                    <a:lumMod val="75000"/>
                  </a:schemeClr>
                </a:solidFill>
                <a:ea typeface="Open Sans" panose="020B0606030504020204" pitchFamily="34" charset="0"/>
                <a:cs typeface="Open Sans" panose="020B0606030504020204" pitchFamily="34" charset="0"/>
              </a:rPr>
              <a:t>IO</a:t>
            </a:r>
            <a:r>
              <a:rPr lang="de-DE" dirty="0">
                <a:ea typeface="Open Sans" panose="020B0606030504020204" pitchFamily="34" charset="0"/>
                <a:cs typeface="Open Sans" panose="020B0606030504020204" pitchFamily="34" charset="0"/>
              </a:rPr>
              <a:t>): </a:t>
            </a:r>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endParaRPr lang="de-DE" dirty="0">
              <a:ea typeface="Open Sans" panose="020B0606030504020204" pitchFamily="34" charset="0"/>
              <a:cs typeface="Open Sans" panose="020B0606030504020204" pitchFamily="34" charset="0"/>
            </a:endParaRPr>
          </a:p>
          <a:p>
            <a:pPr lvl="0"/>
            <a:r>
              <a:rPr lang="de-DE" dirty="0" smtClean="0">
                <a:ea typeface="Open Sans" panose="020B0606030504020204" pitchFamily="34" charset="0"/>
                <a:cs typeface="Open Sans" panose="020B0606030504020204" pitchFamily="34" charset="0"/>
              </a:rPr>
              <a:t>Einführung </a:t>
            </a:r>
            <a:r>
              <a:rPr lang="de-DE" dirty="0">
                <a:ea typeface="Open Sans" panose="020B0606030504020204" pitchFamily="34" charset="0"/>
                <a:cs typeface="Open Sans" panose="020B0606030504020204" pitchFamily="34" charset="0"/>
              </a:rPr>
              <a:t>in das Studium der Internationale Beziehungen (</a:t>
            </a:r>
            <a:r>
              <a:rPr lang="de-DE" dirty="0" smtClean="0">
                <a:ea typeface="Open Sans" panose="020B0606030504020204" pitchFamily="34" charset="0"/>
                <a:cs typeface="Open Sans" panose="020B0606030504020204" pitchFamily="34" charset="0"/>
              </a:rPr>
              <a:t>V+S</a:t>
            </a:r>
            <a:r>
              <a:rPr lang="de-DE" dirty="0">
                <a:ea typeface="Open Sans" panose="020B0606030504020204" pitchFamily="34" charset="0"/>
                <a:cs typeface="Open Sans" panose="020B0606030504020204" pitchFamily="34" charset="0"/>
              </a:rPr>
              <a:t>)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 </a:t>
            </a:r>
          </a:p>
          <a:p>
            <a:pPr lvl="0"/>
            <a:r>
              <a:rPr lang="de-DE" dirty="0">
                <a:ea typeface="Open Sans" panose="020B0606030504020204" pitchFamily="34" charset="0"/>
                <a:cs typeface="Open Sans" panose="020B0606030504020204" pitchFamily="34" charset="0"/>
              </a:rPr>
              <a:t>Europäische Integration (S) </a:t>
            </a:r>
            <a:r>
              <a:rPr lang="de-DE" dirty="0" smtClean="0">
                <a:ea typeface="Open Sans" panose="020B0606030504020204" pitchFamily="34" charset="0"/>
                <a:cs typeface="Open Sans" panose="020B0606030504020204" pitchFamily="34" charset="0"/>
              </a:rPr>
              <a:t>(</a:t>
            </a:r>
            <a:r>
              <a:rPr lang="de-DE" dirty="0">
                <a:ea typeface="Open Sans" panose="020B0606030504020204" pitchFamily="34" charset="0"/>
                <a:cs typeface="Open Sans" panose="020B0606030504020204" pitchFamily="34" charset="0"/>
              </a:rPr>
              <a:t>WS)</a:t>
            </a:r>
          </a:p>
          <a:p>
            <a:pPr lvl="0"/>
            <a:r>
              <a:rPr lang="de-DE" dirty="0">
                <a:ea typeface="Open Sans" panose="020B0606030504020204" pitchFamily="34" charset="0"/>
                <a:cs typeface="Open Sans" panose="020B0606030504020204" pitchFamily="34" charset="0"/>
              </a:rPr>
              <a:t>Internationale Organisationen und Regime (S)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a:t>
            </a:r>
          </a:p>
          <a:p>
            <a:pPr lvl="0"/>
            <a:r>
              <a:rPr lang="de-DE" dirty="0">
                <a:ea typeface="Open Sans" panose="020B0606030504020204" pitchFamily="34" charset="0"/>
                <a:cs typeface="Open Sans" panose="020B0606030504020204" pitchFamily="34" charset="0"/>
              </a:rPr>
              <a:t>Außenpolitikanalyse (S) (WS)</a:t>
            </a:r>
          </a:p>
          <a:p>
            <a:r>
              <a:rPr lang="de-DE" dirty="0">
                <a:ea typeface="Open Sans" panose="020B0606030504020204" pitchFamily="34" charset="0"/>
                <a:cs typeface="Open Sans" panose="020B0606030504020204" pitchFamily="34" charset="0"/>
              </a:rPr>
              <a:t> </a:t>
            </a:r>
          </a:p>
          <a:p>
            <a:r>
              <a:rPr lang="de-DE" dirty="0">
                <a:ea typeface="Open Sans" panose="020B0606030504020204" pitchFamily="34" charset="0"/>
                <a:cs typeface="Open Sans" panose="020B0606030504020204" pitchFamily="34" charset="0"/>
              </a:rPr>
              <a:t>Angebot </a:t>
            </a:r>
            <a:r>
              <a:rPr lang="de-DE" b="1" dirty="0">
                <a:solidFill>
                  <a:srgbClr val="FFC000"/>
                </a:solidFill>
                <a:ea typeface="Open Sans" panose="020B0606030504020204" pitchFamily="34" charset="0"/>
                <a:cs typeface="Open Sans" panose="020B0606030504020204" pitchFamily="34" charset="0"/>
              </a:rPr>
              <a:t>Harmonisierung Internationale Wirtschaft </a:t>
            </a:r>
            <a:r>
              <a:rPr lang="de-DE" dirty="0">
                <a:ea typeface="Open Sans" panose="020B0606030504020204" pitchFamily="34" charset="0"/>
                <a:cs typeface="Open Sans" panose="020B0606030504020204" pitchFamily="34" charset="0"/>
              </a:rPr>
              <a:t>(für </a:t>
            </a:r>
            <a:r>
              <a:rPr lang="de-DE" b="1" dirty="0">
                <a:solidFill>
                  <a:srgbClr val="EE8E00"/>
                </a:solidFill>
                <a:ea typeface="Open Sans" panose="020B0606030504020204" pitchFamily="34" charset="0"/>
                <a:cs typeface="Open Sans" panose="020B0606030504020204" pitchFamily="34" charset="0"/>
              </a:rPr>
              <a:t>GPOE</a:t>
            </a:r>
            <a:r>
              <a:rPr lang="de-DE" dirty="0">
                <a:ea typeface="Open Sans" panose="020B0606030504020204" pitchFamily="34" charset="0"/>
                <a:cs typeface="Open Sans" panose="020B0606030504020204" pitchFamily="34" charset="0"/>
              </a:rPr>
              <a:t>): </a:t>
            </a:r>
            <a:r>
              <a:rPr lang="de-DE" dirty="0" smtClean="0">
                <a:ea typeface="Open Sans" panose="020B0606030504020204" pitchFamily="34" charset="0"/>
                <a:cs typeface="Open Sans" panose="020B0606030504020204" pitchFamily="34" charset="0"/>
              </a:rPr>
              <a:t/>
            </a:r>
            <a:br>
              <a:rPr lang="de-DE" dirty="0" smtClean="0">
                <a:ea typeface="Open Sans" panose="020B0606030504020204" pitchFamily="34" charset="0"/>
                <a:cs typeface="Open Sans" panose="020B0606030504020204" pitchFamily="34" charset="0"/>
              </a:rPr>
            </a:br>
            <a:endParaRPr lang="de-DE" dirty="0">
              <a:ea typeface="Open Sans" panose="020B0606030504020204" pitchFamily="34" charset="0"/>
              <a:cs typeface="Open Sans" panose="020B0606030504020204" pitchFamily="34" charset="0"/>
            </a:endParaRPr>
          </a:p>
          <a:p>
            <a:pPr lvl="0"/>
            <a:r>
              <a:rPr lang="de-DE" dirty="0" smtClean="0">
                <a:ea typeface="Open Sans" panose="020B0606030504020204" pitchFamily="34" charset="0"/>
                <a:cs typeface="Open Sans" panose="020B0606030504020204" pitchFamily="34" charset="0"/>
              </a:rPr>
              <a:t>Einführung </a:t>
            </a:r>
            <a:r>
              <a:rPr lang="de-DE" dirty="0">
                <a:ea typeface="Open Sans" panose="020B0606030504020204" pitchFamily="34" charset="0"/>
                <a:cs typeface="Open Sans" panose="020B0606030504020204" pitchFamily="34" charset="0"/>
              </a:rPr>
              <a:t>VWL (V) (WS)</a:t>
            </a:r>
          </a:p>
          <a:p>
            <a:pPr lvl="0"/>
            <a:r>
              <a:rPr lang="de-DE" dirty="0">
                <a:ea typeface="Open Sans" panose="020B0606030504020204" pitchFamily="34" charset="0"/>
                <a:cs typeface="Open Sans" panose="020B0606030504020204" pitchFamily="34" charset="0"/>
              </a:rPr>
              <a:t>Makroökonomie I (V) (WS)</a:t>
            </a:r>
          </a:p>
          <a:p>
            <a:pPr lvl="0"/>
            <a:r>
              <a:rPr lang="de-DE" dirty="0">
                <a:ea typeface="Open Sans" panose="020B0606030504020204" pitchFamily="34" charset="0"/>
                <a:cs typeface="Open Sans" panose="020B0606030504020204" pitchFamily="34" charset="0"/>
              </a:rPr>
              <a:t>Mikroökonomie I (V)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a:t>
            </a:r>
          </a:p>
          <a:p>
            <a:pPr lvl="0"/>
            <a:r>
              <a:rPr lang="de-DE" dirty="0">
                <a:ea typeface="Open Sans" panose="020B0606030504020204" pitchFamily="34" charset="0"/>
                <a:cs typeface="Open Sans" panose="020B0606030504020204" pitchFamily="34" charset="0"/>
              </a:rPr>
              <a:t>Internationaler Handel (V) </a:t>
            </a:r>
            <a:r>
              <a:rPr lang="de-DE" i="1" dirty="0">
                <a:ea typeface="Open Sans" panose="020B0606030504020204" pitchFamily="34" charset="0"/>
                <a:cs typeface="Open Sans" panose="020B0606030504020204" pitchFamily="34" charset="0"/>
              </a:rPr>
              <a:t>oder </a:t>
            </a:r>
            <a:r>
              <a:rPr lang="de-DE" dirty="0">
                <a:ea typeface="Open Sans" panose="020B0606030504020204" pitchFamily="34" charset="0"/>
                <a:cs typeface="Open Sans" panose="020B0606030504020204" pitchFamily="34" charset="0"/>
              </a:rPr>
              <a:t>Ökonometrie (V)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 </a:t>
            </a:r>
          </a:p>
          <a:p>
            <a:endParaRPr lang="de-DE" dirty="0"/>
          </a:p>
        </p:txBody>
      </p:sp>
    </p:spTree>
    <p:extLst>
      <p:ext uri="{BB962C8B-B14F-4D97-AF65-F5344CB8AC3E}">
        <p14:creationId xmlns:p14="http://schemas.microsoft.com/office/powerpoint/2010/main" val="132774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a:t>
            </a:r>
            <a:endParaRPr lang="de-DE" dirty="0"/>
          </a:p>
        </p:txBody>
      </p:sp>
      <p:sp>
        <p:nvSpPr>
          <p:cNvPr id="3" name="Inhaltsplatzhalter 2"/>
          <p:cNvSpPr>
            <a:spLocks noGrp="1"/>
          </p:cNvSpPr>
          <p:nvPr>
            <p:ph sz="quarter" idx="10"/>
          </p:nvPr>
        </p:nvSpPr>
        <p:spPr/>
        <p:txBody>
          <a:bodyPr/>
          <a:lstStyle/>
          <a:p>
            <a:pPr marL="514350" indent="-514350" fontAlgn="auto">
              <a:spcAft>
                <a:spcPts val="0"/>
              </a:spcAft>
              <a:buFontTx/>
              <a:buAutoNum type="romanUcPeriod"/>
              <a:defRPr/>
            </a:pPr>
            <a:r>
              <a:rPr lang="de-DE" sz="2000" dirty="0"/>
              <a:t>Willkommen an der TU Dresden</a:t>
            </a:r>
          </a:p>
          <a:p>
            <a:pPr marL="514350" indent="-514350" fontAlgn="auto">
              <a:spcAft>
                <a:spcPts val="0"/>
              </a:spcAft>
              <a:buFontTx/>
              <a:buAutoNum type="romanUcPeriod"/>
              <a:defRPr/>
            </a:pPr>
            <a:r>
              <a:rPr lang="de-DE" sz="2000" dirty="0"/>
              <a:t>Das Zentrum für Internationale Studien</a:t>
            </a:r>
          </a:p>
          <a:p>
            <a:pPr marL="514350" indent="-514350" fontAlgn="auto">
              <a:spcAft>
                <a:spcPts val="0"/>
              </a:spcAft>
              <a:buFontTx/>
              <a:buAutoNum type="romanUcPeriod"/>
              <a:defRPr/>
            </a:pPr>
            <a:r>
              <a:rPr lang="de-DE" sz="2000" dirty="0"/>
              <a:t>Der </a:t>
            </a:r>
            <a:r>
              <a:rPr lang="de-DE" sz="2000" dirty="0" smtClean="0"/>
              <a:t>Master-Studiengang „Internationale </a:t>
            </a:r>
            <a:r>
              <a:rPr lang="de-DE" sz="2000" dirty="0"/>
              <a:t>Beziehungen</a:t>
            </a:r>
            <a:r>
              <a:rPr lang="de-DE" sz="2000" dirty="0" smtClean="0"/>
              <a:t>“</a:t>
            </a:r>
          </a:p>
          <a:p>
            <a:pPr marL="1090266" lvl="4" indent="-514350">
              <a:buFont typeface="Arial" panose="020B0604020202020204" pitchFamily="34" charset="0"/>
              <a:buChar char="•"/>
              <a:defRPr/>
            </a:pPr>
            <a:r>
              <a:rPr lang="de-DE" sz="1800" dirty="0" smtClean="0"/>
              <a:t>Die Spezialisierung „GPOE“</a:t>
            </a:r>
          </a:p>
          <a:p>
            <a:pPr marL="1090266" lvl="4" indent="-514350">
              <a:buFont typeface="Arial" panose="020B0604020202020204" pitchFamily="34" charset="0"/>
              <a:buChar char="•"/>
              <a:defRPr/>
            </a:pPr>
            <a:r>
              <a:rPr lang="de-DE" sz="1800" dirty="0" smtClean="0"/>
              <a:t>Die Spezialisierung „IO“</a:t>
            </a:r>
            <a:endParaRPr lang="de-DE" sz="1800" dirty="0"/>
          </a:p>
          <a:p>
            <a:pPr marL="514350" indent="-514350" fontAlgn="auto">
              <a:spcAft>
                <a:spcPts val="0"/>
              </a:spcAft>
              <a:buFontTx/>
              <a:buAutoNum type="romanUcPeriod"/>
              <a:defRPr/>
            </a:pPr>
            <a:r>
              <a:rPr lang="de-DE" sz="2000" dirty="0"/>
              <a:t>Studienorganisation</a:t>
            </a:r>
          </a:p>
          <a:p>
            <a:pPr marL="896938" lvl="3" indent="-273050">
              <a:buFont typeface="Arial" panose="020B0604020202020204" pitchFamily="34" charset="0"/>
              <a:buChar char="•"/>
              <a:defRPr/>
            </a:pPr>
            <a:r>
              <a:rPr lang="de-DE" sz="1700" dirty="0"/>
              <a:t>Stundenplangestaltung</a:t>
            </a:r>
          </a:p>
          <a:p>
            <a:pPr marL="896938" lvl="3" indent="-273050">
              <a:buFont typeface="Arial" panose="020B0604020202020204" pitchFamily="34" charset="0"/>
              <a:buChar char="•"/>
              <a:defRPr/>
            </a:pPr>
            <a:r>
              <a:rPr lang="de-DE" sz="1700" dirty="0" smtClean="0"/>
              <a:t>Profilbereich: Auslandssemester, Berufspraktikum, etc.</a:t>
            </a:r>
          </a:p>
          <a:p>
            <a:pPr marL="896938" lvl="3" indent="-273050">
              <a:buFont typeface="Arial" panose="020B0604020202020204" pitchFamily="34" charset="0"/>
              <a:buChar char="•"/>
              <a:defRPr/>
            </a:pPr>
            <a:r>
              <a:rPr lang="de-DE" sz="1700" dirty="0" smtClean="0"/>
              <a:t>Fremdsprachenbudget</a:t>
            </a:r>
            <a:endParaRPr lang="de-DE" sz="1700" dirty="0"/>
          </a:p>
          <a:p>
            <a:pPr marL="514350" indent="-514350" fontAlgn="auto">
              <a:spcAft>
                <a:spcPts val="0"/>
              </a:spcAft>
              <a:buFont typeface="+mj-lt"/>
              <a:buAutoNum type="romanUcPeriod" startAt="5"/>
              <a:defRPr/>
            </a:pPr>
            <a:r>
              <a:rPr lang="de-DE" sz="2000" dirty="0"/>
              <a:t>Ein Leben neben dem </a:t>
            </a:r>
            <a:r>
              <a:rPr lang="de-DE" sz="2000" dirty="0" smtClean="0"/>
              <a:t>Studium / „</a:t>
            </a:r>
            <a:r>
              <a:rPr lang="de-DE" sz="2000" dirty="0" err="1"/>
              <a:t>Ersti</a:t>
            </a:r>
            <a:r>
              <a:rPr lang="de-DE" sz="2000" dirty="0"/>
              <a:t>-Tipps“ der TU Dresden</a:t>
            </a:r>
          </a:p>
          <a:p>
            <a:pPr marL="514350" indent="-514350" fontAlgn="auto">
              <a:spcAft>
                <a:spcPts val="0"/>
              </a:spcAft>
              <a:buFontTx/>
              <a:buAutoNum type="romanUcPeriod" startAt="5"/>
              <a:defRPr/>
            </a:pPr>
            <a:r>
              <a:rPr lang="de-DE" sz="2000" dirty="0"/>
              <a:t>Gelegenheit für Fragen</a:t>
            </a:r>
          </a:p>
          <a:p>
            <a:endParaRPr lang="de-DE" dirty="0"/>
          </a:p>
        </p:txBody>
      </p:sp>
    </p:spTree>
    <p:extLst>
      <p:ext uri="{BB962C8B-B14F-4D97-AF65-F5344CB8AC3E}">
        <p14:creationId xmlns:p14="http://schemas.microsoft.com/office/powerpoint/2010/main" val="256074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ea typeface="Open Sans" panose="020B0606030504020204" pitchFamily="34" charset="0"/>
                <a:cs typeface="Open Sans" panose="020B0606030504020204" pitchFamily="34" charset="0"/>
              </a:rPr>
              <a:t>Übersicht über die für die Harmonisierungsmodule verbindlichen</a:t>
            </a:r>
            <a:r>
              <a:rPr lang="de-DE" dirty="0" smtClean="0">
                <a:solidFill>
                  <a:schemeClr val="tx1"/>
                </a:solidFill>
                <a:ea typeface="Open Sans" panose="020B0606030504020204" pitchFamily="34" charset="0"/>
                <a:cs typeface="Open Sans" panose="020B0606030504020204" pitchFamily="34" charset="0"/>
              </a:rPr>
              <a:t>/ wählbaren </a:t>
            </a:r>
            <a:r>
              <a:rPr lang="de-DE" dirty="0">
                <a:solidFill>
                  <a:schemeClr val="tx1"/>
                </a:solidFill>
                <a:ea typeface="Open Sans" panose="020B0606030504020204" pitchFamily="34" charset="0"/>
                <a:cs typeface="Open Sans" panose="020B0606030504020204" pitchFamily="34" charset="0"/>
              </a:rPr>
              <a:t>Lehrveranstaltungen:</a:t>
            </a:r>
            <a:endParaRPr lang="de-DE" dirty="0"/>
          </a:p>
        </p:txBody>
      </p:sp>
      <p:sp>
        <p:nvSpPr>
          <p:cNvPr id="3" name="Inhaltsplatzhalter 2"/>
          <p:cNvSpPr>
            <a:spLocks noGrp="1"/>
          </p:cNvSpPr>
          <p:nvPr>
            <p:ph sz="quarter" idx="10"/>
          </p:nvPr>
        </p:nvSpPr>
        <p:spPr>
          <a:xfrm>
            <a:off x="874711" y="1311318"/>
            <a:ext cx="10580688" cy="4344987"/>
          </a:xfrm>
        </p:spPr>
        <p:txBody>
          <a:bodyPr/>
          <a:lstStyle/>
          <a:p>
            <a:r>
              <a:rPr lang="de-DE" dirty="0">
                <a:ea typeface="Open Sans" panose="020B0606030504020204" pitchFamily="34" charset="0"/>
                <a:cs typeface="Open Sans" panose="020B0606030504020204" pitchFamily="34" charset="0"/>
              </a:rPr>
              <a:t>Angebot </a:t>
            </a:r>
            <a:r>
              <a:rPr lang="de-DE" b="1" dirty="0">
                <a:solidFill>
                  <a:srgbClr val="0070C0"/>
                </a:solidFill>
                <a:ea typeface="Open Sans" panose="020B0606030504020204" pitchFamily="34" charset="0"/>
                <a:cs typeface="Open Sans" panose="020B0606030504020204" pitchFamily="34" charset="0"/>
              </a:rPr>
              <a:t>Harmonisierung Internationales Recht</a:t>
            </a:r>
            <a:r>
              <a:rPr lang="de-DE" dirty="0">
                <a:solidFill>
                  <a:srgbClr val="0070C0"/>
                </a:solidFill>
                <a:ea typeface="Open Sans" panose="020B0606030504020204" pitchFamily="34" charset="0"/>
                <a:cs typeface="Open Sans" panose="020B0606030504020204" pitchFamily="34" charset="0"/>
              </a:rPr>
              <a:t> </a:t>
            </a:r>
            <a:r>
              <a:rPr lang="de-DE" dirty="0">
                <a:ea typeface="Open Sans" panose="020B0606030504020204" pitchFamily="34" charset="0"/>
                <a:cs typeface="Open Sans" panose="020B0606030504020204" pitchFamily="34" charset="0"/>
              </a:rPr>
              <a:t>(für </a:t>
            </a:r>
            <a:r>
              <a:rPr lang="de-DE" b="1" dirty="0">
                <a:solidFill>
                  <a:schemeClr val="accent5">
                    <a:lumMod val="75000"/>
                  </a:schemeClr>
                </a:solidFill>
                <a:ea typeface="Open Sans" panose="020B0606030504020204" pitchFamily="34" charset="0"/>
                <a:cs typeface="Open Sans" panose="020B0606030504020204" pitchFamily="34" charset="0"/>
              </a:rPr>
              <a:t>IO</a:t>
            </a:r>
            <a:r>
              <a:rPr lang="de-DE" dirty="0">
                <a:ea typeface="Open Sans" panose="020B0606030504020204" pitchFamily="34" charset="0"/>
                <a:cs typeface="Open Sans" panose="020B0606030504020204" pitchFamily="34" charset="0"/>
              </a:rPr>
              <a:t>):</a:t>
            </a:r>
          </a:p>
          <a:p>
            <a:endParaRPr lang="de-DE" i="1" dirty="0">
              <a:ea typeface="Open Sans" panose="020B0606030504020204" pitchFamily="34" charset="0"/>
              <a:cs typeface="Open Sans" panose="020B0606030504020204" pitchFamily="34" charset="0"/>
            </a:endParaRPr>
          </a:p>
          <a:p>
            <a:r>
              <a:rPr lang="de-DE" i="1" dirty="0">
                <a:ea typeface="Open Sans" panose="020B0606030504020204" pitchFamily="34" charset="0"/>
                <a:cs typeface="Open Sans" panose="020B0606030504020204" pitchFamily="34" charset="0"/>
              </a:rPr>
              <a:t>Vorrangig empfohlen (falls im bisherigen Studium noch nicht abgedeckt):</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Völkerrecht I (V)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a:t>
            </a:r>
          </a:p>
          <a:p>
            <a:pPr lvl="0"/>
            <a:r>
              <a:rPr lang="de-DE" dirty="0">
                <a:ea typeface="Open Sans" panose="020B0606030504020204" pitchFamily="34" charset="0"/>
                <a:cs typeface="Open Sans" panose="020B0606030504020204" pitchFamily="34" charset="0"/>
              </a:rPr>
              <a:t>Recht der Internationalen Organisationen (V)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a:t>
            </a:r>
          </a:p>
          <a:p>
            <a:endParaRPr lang="de-DE" i="1" dirty="0">
              <a:ea typeface="Open Sans" panose="020B0606030504020204" pitchFamily="34" charset="0"/>
              <a:cs typeface="Open Sans" panose="020B0606030504020204" pitchFamily="34" charset="0"/>
            </a:endParaRPr>
          </a:p>
          <a:p>
            <a:r>
              <a:rPr lang="de-DE" i="1" dirty="0">
                <a:ea typeface="Open Sans" panose="020B0606030504020204" pitchFamily="34" charset="0"/>
                <a:cs typeface="Open Sans" panose="020B0606030504020204" pitchFamily="34" charset="0"/>
              </a:rPr>
              <a:t>Des Weiteren:</a:t>
            </a:r>
            <a:endParaRPr lang="de-DE" dirty="0">
              <a:ea typeface="Open Sans" panose="020B0606030504020204" pitchFamily="34" charset="0"/>
              <a:cs typeface="Open Sans" panose="020B0606030504020204" pitchFamily="34" charset="0"/>
            </a:endParaRPr>
          </a:p>
          <a:p>
            <a:pPr lvl="0"/>
            <a:r>
              <a:rPr lang="de-DE" dirty="0">
                <a:ea typeface="Open Sans" panose="020B0606030504020204" pitchFamily="34" charset="0"/>
                <a:cs typeface="Open Sans" panose="020B0606030504020204" pitchFamily="34" charset="0"/>
              </a:rPr>
              <a:t>Völkerrecht II (V) (WS)</a:t>
            </a:r>
          </a:p>
          <a:p>
            <a:pPr lvl="0"/>
            <a:r>
              <a:rPr lang="de-DE" dirty="0">
                <a:ea typeface="Open Sans" panose="020B0606030504020204" pitchFamily="34" charset="0"/>
                <a:cs typeface="Open Sans" panose="020B0606030504020204" pitchFamily="34" charset="0"/>
              </a:rPr>
              <a:t>Europarecht (V) (WS)</a:t>
            </a:r>
          </a:p>
          <a:p>
            <a:pPr lvl="0"/>
            <a:r>
              <a:rPr lang="de-DE" dirty="0">
                <a:ea typeface="Open Sans" panose="020B0606030504020204" pitchFamily="34" charset="0"/>
                <a:cs typeface="Open Sans" panose="020B0606030504020204" pitchFamily="34" charset="0"/>
              </a:rPr>
              <a:t>Menschenrechte (V) (</a:t>
            </a:r>
            <a:r>
              <a:rPr lang="de-DE" dirty="0" err="1">
                <a:ea typeface="Open Sans" panose="020B0606030504020204" pitchFamily="34" charset="0"/>
                <a:cs typeface="Open Sans" panose="020B0606030504020204" pitchFamily="34" charset="0"/>
              </a:rPr>
              <a:t>SoSe</a:t>
            </a:r>
            <a:r>
              <a:rPr lang="de-DE" dirty="0">
                <a:ea typeface="Open Sans" panose="020B0606030504020204" pitchFamily="34" charset="0"/>
                <a:cs typeface="Open Sans" panose="020B0606030504020204" pitchFamily="34" charset="0"/>
              </a:rPr>
              <a:t>)</a:t>
            </a:r>
          </a:p>
          <a:p>
            <a:endParaRPr lang="de-DE" dirty="0"/>
          </a:p>
        </p:txBody>
      </p:sp>
    </p:spTree>
    <p:extLst>
      <p:ext uri="{BB962C8B-B14F-4D97-AF65-F5344CB8AC3E}">
        <p14:creationId xmlns:p14="http://schemas.microsoft.com/office/powerpoint/2010/main" val="3611876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IV. Studienorganisation</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12" y="925158"/>
            <a:ext cx="6741702" cy="4940297"/>
          </a:xfrm>
          <a:prstGeom prst="rect">
            <a:avLst/>
          </a:prstGeom>
        </p:spPr>
      </p:pic>
    </p:spTree>
    <p:extLst>
      <p:ext uri="{BB962C8B-B14F-4D97-AF65-F5344CB8AC3E}">
        <p14:creationId xmlns:p14="http://schemas.microsoft.com/office/powerpoint/2010/main" val="318171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8204" y="2314724"/>
            <a:ext cx="4891386" cy="684213"/>
          </a:xfrm>
        </p:spPr>
        <p:txBody>
          <a:bodyPr/>
          <a:lstStyle/>
          <a:p>
            <a:pPr>
              <a:lnSpc>
                <a:spcPct val="150000"/>
              </a:lnSpc>
            </a:pPr>
            <a:r>
              <a:rPr lang="de-DE" sz="4000" dirty="0" smtClean="0"/>
              <a:t>Wie ist das mit dem Stundenplan?</a:t>
            </a:r>
            <a:endParaRPr lang="de-DE" sz="4000" dirty="0"/>
          </a:p>
        </p:txBody>
      </p:sp>
      <p:pic>
        <p:nvPicPr>
          <p:cNvPr id="4" name="Inhaltsplatzhalter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0308" y="1737418"/>
            <a:ext cx="3129741" cy="3129741"/>
          </a:xfrm>
          <a:prstGeom prst="rect">
            <a:avLst/>
          </a:prstGeom>
          <a:ln>
            <a:noFill/>
          </a:ln>
        </p:spPr>
      </p:pic>
    </p:spTree>
    <p:extLst>
      <p:ext uri="{BB962C8B-B14F-4D97-AF65-F5344CB8AC3E}">
        <p14:creationId xmlns:p14="http://schemas.microsoft.com/office/powerpoint/2010/main" val="116488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Vorläufiger Stundenplan </a:t>
            </a:r>
            <a:r>
              <a:rPr lang="de-DE" dirty="0" smtClean="0"/>
              <a:t>IO </a:t>
            </a:r>
            <a:r>
              <a:rPr lang="de-DE" dirty="0"/>
              <a:t>- Stand 15.10.2020 (1/2)</a:t>
            </a:r>
          </a:p>
        </p:txBody>
      </p:sp>
      <p:graphicFrame>
        <p:nvGraphicFramePr>
          <p:cNvPr id="5" name="Objekt 4"/>
          <p:cNvGraphicFramePr>
            <a:graphicFrameLocks noChangeAspect="1"/>
          </p:cNvGraphicFramePr>
          <p:nvPr/>
        </p:nvGraphicFramePr>
        <p:xfrm>
          <a:off x="874711" y="1030288"/>
          <a:ext cx="9196281" cy="5197517"/>
        </p:xfrm>
        <a:graphic>
          <a:graphicData uri="http://schemas.openxmlformats.org/presentationml/2006/ole">
            <mc:AlternateContent xmlns:mc="http://schemas.openxmlformats.org/markup-compatibility/2006">
              <mc:Choice xmlns:v="urn:schemas-microsoft-com:vml" Requires="v">
                <p:oleObj spid="_x0000_s3082" name="Dokument" r:id="rId3" imgW="9973798" imgH="5637849" progId="Word.Document.12">
                  <p:embed/>
                </p:oleObj>
              </mc:Choice>
              <mc:Fallback>
                <p:oleObj name="Dokument" r:id="rId3" imgW="9973798" imgH="5637849" progId="Word.Document.12">
                  <p:embed/>
                  <p:pic>
                    <p:nvPicPr>
                      <p:cNvPr id="0" name=""/>
                      <p:cNvPicPr/>
                      <p:nvPr/>
                    </p:nvPicPr>
                    <p:blipFill>
                      <a:blip r:embed="rId4"/>
                      <a:stretch>
                        <a:fillRect/>
                      </a:stretch>
                    </p:blipFill>
                    <p:spPr>
                      <a:xfrm>
                        <a:off x="874711" y="1030288"/>
                        <a:ext cx="9196281" cy="5197517"/>
                      </a:xfrm>
                      <a:prstGeom prst="rect">
                        <a:avLst/>
                      </a:prstGeom>
                    </p:spPr>
                  </p:pic>
                </p:oleObj>
              </mc:Fallback>
            </mc:AlternateContent>
          </a:graphicData>
        </a:graphic>
      </p:graphicFrame>
    </p:spTree>
    <p:extLst>
      <p:ext uri="{BB962C8B-B14F-4D97-AF65-F5344CB8AC3E}">
        <p14:creationId xmlns:p14="http://schemas.microsoft.com/office/powerpoint/2010/main" val="206263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Vorläufiger Stundenplan </a:t>
            </a:r>
            <a:r>
              <a:rPr lang="de-DE" dirty="0" smtClean="0"/>
              <a:t>IO </a:t>
            </a:r>
            <a:r>
              <a:rPr lang="de-DE" dirty="0"/>
              <a:t>- Stand 15.10.2020 </a:t>
            </a:r>
            <a:r>
              <a:rPr lang="de-DE" dirty="0" smtClean="0"/>
              <a:t>(2/2</a:t>
            </a:r>
            <a:r>
              <a:rPr lang="de-DE" dirty="0"/>
              <a:t>)</a:t>
            </a:r>
          </a:p>
        </p:txBody>
      </p:sp>
      <p:graphicFrame>
        <p:nvGraphicFramePr>
          <p:cNvPr id="4" name="Objekt 3"/>
          <p:cNvGraphicFramePr>
            <a:graphicFrameLocks noChangeAspect="1"/>
          </p:cNvGraphicFramePr>
          <p:nvPr/>
        </p:nvGraphicFramePr>
        <p:xfrm>
          <a:off x="874711" y="1056323"/>
          <a:ext cx="8001386" cy="5200965"/>
        </p:xfrm>
        <a:graphic>
          <a:graphicData uri="http://schemas.openxmlformats.org/presentationml/2006/ole">
            <mc:AlternateContent xmlns:mc="http://schemas.openxmlformats.org/markup-compatibility/2006">
              <mc:Choice xmlns:v="urn:schemas-microsoft-com:vml" Requires="v">
                <p:oleObj spid="_x0000_s4106" name="Dokument" r:id="rId3" imgW="9973798" imgH="6483041" progId="Word.Document.12">
                  <p:embed/>
                </p:oleObj>
              </mc:Choice>
              <mc:Fallback>
                <p:oleObj name="Dokument" r:id="rId3" imgW="9973798" imgH="6483041" progId="Word.Document.12">
                  <p:embed/>
                  <p:pic>
                    <p:nvPicPr>
                      <p:cNvPr id="0" name=""/>
                      <p:cNvPicPr/>
                      <p:nvPr/>
                    </p:nvPicPr>
                    <p:blipFill>
                      <a:blip r:embed="rId4"/>
                      <a:stretch>
                        <a:fillRect/>
                      </a:stretch>
                    </p:blipFill>
                    <p:spPr>
                      <a:xfrm>
                        <a:off x="874711" y="1056323"/>
                        <a:ext cx="8001386" cy="5200965"/>
                      </a:xfrm>
                      <a:prstGeom prst="rect">
                        <a:avLst/>
                      </a:prstGeom>
                    </p:spPr>
                  </p:pic>
                </p:oleObj>
              </mc:Fallback>
            </mc:AlternateContent>
          </a:graphicData>
        </a:graphic>
      </p:graphicFrame>
    </p:spTree>
    <p:extLst>
      <p:ext uri="{BB962C8B-B14F-4D97-AF65-F5344CB8AC3E}">
        <p14:creationId xmlns:p14="http://schemas.microsoft.com/office/powerpoint/2010/main" val="331405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vorläufigen Stundenplan </a:t>
            </a:r>
            <a:r>
              <a:rPr lang="de-DE" dirty="0" smtClean="0"/>
              <a:t>IO </a:t>
            </a:r>
            <a:r>
              <a:rPr lang="de-DE" dirty="0"/>
              <a:t>(</a:t>
            </a:r>
            <a:r>
              <a:rPr lang="de-DE" dirty="0" smtClean="0"/>
              <a:t>1/2)</a:t>
            </a:r>
            <a:endParaRPr lang="de-DE" dirty="0"/>
          </a:p>
        </p:txBody>
      </p:sp>
      <p:sp>
        <p:nvSpPr>
          <p:cNvPr id="3" name="Inhaltsplatzhalter 2"/>
          <p:cNvSpPr>
            <a:spLocks noGrp="1"/>
          </p:cNvSpPr>
          <p:nvPr>
            <p:ph sz="quarter" idx="10"/>
          </p:nvPr>
        </p:nvSpPr>
        <p:spPr>
          <a:xfrm>
            <a:off x="874711" y="1030288"/>
            <a:ext cx="10580688" cy="4643051"/>
          </a:xfrm>
        </p:spPr>
        <p:txBody>
          <a:bodyPr/>
          <a:lstStyle/>
          <a:p>
            <a:pPr>
              <a:spcAft>
                <a:spcPts val="0"/>
              </a:spcAft>
            </a:pPr>
            <a:r>
              <a:rPr lang="de-DE" sz="1200" b="1" u="sng" dirty="0">
                <a:solidFill>
                  <a:srgbClr val="00B050"/>
                </a:solidFill>
                <a:ea typeface="Times New Roman" panose="02020603050405020304" pitchFamily="18" charset="0"/>
              </a:rPr>
              <a:t>Einführungsveranstaltung für Erstsemester:</a:t>
            </a:r>
            <a:r>
              <a:rPr lang="de-DE" sz="1200" b="1" dirty="0">
                <a:solidFill>
                  <a:srgbClr val="00B050"/>
                </a:solidFill>
                <a:ea typeface="Times New Roman" panose="02020603050405020304" pitchFamily="18" charset="0"/>
              </a:rPr>
              <a:t> Dienstag, 20.10.2020, 5. DS, Raum, POT/81, ZIS-Geschäftsführer/Studienfachberater und </a:t>
            </a:r>
            <a:r>
              <a:rPr lang="de-DE" sz="1200" b="1" dirty="0" err="1">
                <a:solidFill>
                  <a:srgbClr val="00B050"/>
                </a:solidFill>
                <a:ea typeface="Times New Roman" panose="02020603050405020304" pitchFamily="18" charset="0"/>
              </a:rPr>
              <a:t>MitarbeiterInnen</a:t>
            </a:r>
            <a:r>
              <a:rPr lang="de-DE" sz="1200" b="1" dirty="0">
                <a:solidFill>
                  <a:srgbClr val="00B050"/>
                </a:solidFill>
                <a:ea typeface="Times New Roman" panose="02020603050405020304" pitchFamily="18" charset="0"/>
              </a:rPr>
              <a:t> </a:t>
            </a:r>
            <a:r>
              <a:rPr lang="de-DE" sz="1200" dirty="0">
                <a:solidFill>
                  <a:srgbClr val="00B050"/>
                </a:solidFill>
                <a:ea typeface="Times New Roman" panose="02020603050405020304" pitchFamily="18" charset="0"/>
              </a:rPr>
              <a:t>(Fragen zum Stundenplan können und sollten Sie hier stellen!)</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b="1" dirty="0">
                <a:ea typeface="Times New Roman" panose="02020603050405020304" pitchFamily="18" charset="0"/>
              </a:rPr>
              <a:t> </a:t>
            </a:r>
            <a:r>
              <a:rPr lang="de-DE" sz="1200" u="sng" dirty="0" smtClean="0">
                <a:ea typeface="Times New Roman" panose="02020603050405020304" pitchFamily="18" charset="0"/>
              </a:rPr>
              <a:t>Bitte </a:t>
            </a:r>
            <a:r>
              <a:rPr lang="de-DE" sz="1200" u="sng" dirty="0">
                <a:ea typeface="Times New Roman" panose="02020603050405020304" pitchFamily="18" charset="0"/>
              </a:rPr>
              <a:t>beachten Sie in jedem Fall abweichende Einschreibungsfristen und Zulassungsregelungen der jeweiligen Fakultäten, Institute bzw. Lehrstühle!</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solidFill>
                  <a:srgbClr val="009900"/>
                </a:solidFill>
                <a:ea typeface="Times New Roman" panose="02020603050405020304" pitchFamily="18" charset="0"/>
              </a:rPr>
              <a:t> </a:t>
            </a:r>
            <a:r>
              <a:rPr lang="de-DE" sz="1200" b="1" dirty="0" smtClean="0">
                <a:ea typeface="Times New Roman" panose="02020603050405020304" pitchFamily="18" charset="0"/>
              </a:rPr>
              <a:t>* </a:t>
            </a:r>
            <a:r>
              <a:rPr lang="de-DE" sz="1200" b="1" dirty="0">
                <a:ea typeface="Times New Roman" panose="02020603050405020304" pitchFamily="18" charset="0"/>
              </a:rPr>
              <a:t>Für diese Lehrveranstaltungen ist zwingend die </a:t>
            </a:r>
            <a:r>
              <a:rPr lang="de-DE" sz="1200" b="1" u="sng" dirty="0">
                <a:ea typeface="Times New Roman" panose="02020603050405020304" pitchFamily="18" charset="0"/>
              </a:rPr>
              <a:t>Einschreibung über OPAL in der Zeit vom 21. bis 31. Oktober 2020 </a:t>
            </a:r>
            <a:r>
              <a:rPr lang="de-DE" sz="1200" b="1" dirty="0">
                <a:ea typeface="Times New Roman" panose="02020603050405020304" pitchFamily="18" charset="0"/>
              </a:rPr>
              <a:t>erforderlich!</a:t>
            </a:r>
            <a:r>
              <a:rPr lang="de-DE" sz="1200" dirty="0">
                <a:ea typeface="Times New Roman" panose="02020603050405020304" pitchFamily="18" charset="0"/>
              </a:rPr>
              <a:t> </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 Bitte beachten Sie die abweichenden Einschreibefristen der Fakultäten. Die Einschreibung des Instituts für Politikwissenschaft findet vom 19. bis 30. Oktober 2020 statt. </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***Informationen zu den Terminen der Brückenkurse finden Sie auf OPAL.</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 Die Terminliste ist unter OPAL zugänglich, wo auch die Anmeldung zu den Individual- und Gruppenterminen getätigt werden kann.</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smtClean="0">
                <a:ea typeface="Times New Roman" panose="02020603050405020304" pitchFamily="18" charset="0"/>
              </a:rPr>
              <a:t> </a:t>
            </a:r>
            <a:r>
              <a:rPr lang="de-DE" sz="1200" b="1" u="sng" dirty="0" smtClean="0">
                <a:ea typeface="Times New Roman" panose="02020603050405020304" pitchFamily="18" charset="0"/>
              </a:rPr>
              <a:t>Weitere Veranstaltungen für das 1./3. Fachsemester:</a:t>
            </a:r>
            <a:endParaRPr lang="de-DE" sz="1200" dirty="0" smtClean="0">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smtClean="0">
                <a:solidFill>
                  <a:srgbClr val="00B050"/>
                </a:solidFill>
                <a:ea typeface="Times New Roman" panose="02020603050405020304" pitchFamily="18" charset="0"/>
              </a:rPr>
              <a:t>ID [PFLICHT 1.FS]</a:t>
            </a:r>
            <a:r>
              <a:rPr lang="de-DE" sz="1200" dirty="0" smtClean="0">
                <a:solidFill>
                  <a:srgbClr val="00B050"/>
                </a:solidFill>
                <a:ea typeface="Times New Roman" panose="02020603050405020304" pitchFamily="18" charset="0"/>
              </a:rPr>
              <a:t>: Blockseminar online „Interdisziplinäre Herangehensweisen“ (Hock, Dr. Lukas, Dr. </a:t>
            </a:r>
            <a:r>
              <a:rPr lang="de-DE" sz="1200" dirty="0" err="1" smtClean="0">
                <a:solidFill>
                  <a:srgbClr val="00B050"/>
                </a:solidFill>
                <a:ea typeface="Times New Roman" panose="02020603050405020304" pitchFamily="18" charset="0"/>
              </a:rPr>
              <a:t>Pantzerhielm</a:t>
            </a:r>
            <a:r>
              <a:rPr lang="de-DE" sz="1200" dirty="0" smtClean="0">
                <a:solidFill>
                  <a:srgbClr val="00B050"/>
                </a:solidFill>
                <a:ea typeface="Times New Roman" panose="02020603050405020304" pitchFamily="18" charset="0"/>
              </a:rPr>
              <a:t>), Einführungsveranstaltung: 26.10.2020, 7. DS; </a:t>
            </a:r>
            <a:r>
              <a:rPr lang="de-DE" sz="1200" dirty="0" err="1" smtClean="0">
                <a:solidFill>
                  <a:srgbClr val="00B050"/>
                </a:solidFill>
                <a:ea typeface="Times New Roman" panose="02020603050405020304" pitchFamily="18" charset="0"/>
              </a:rPr>
              <a:t>Exposésitzung</a:t>
            </a:r>
            <a:r>
              <a:rPr lang="de-DE" sz="1200" dirty="0" smtClean="0">
                <a:solidFill>
                  <a:srgbClr val="00B050"/>
                </a:solidFill>
                <a:ea typeface="Times New Roman" panose="02020603050405020304" pitchFamily="18" charset="0"/>
              </a:rPr>
              <a:t>: Termin noch offen; </a:t>
            </a:r>
            <a:r>
              <a:rPr lang="de-DE" sz="1200" dirty="0" err="1" smtClean="0">
                <a:solidFill>
                  <a:srgbClr val="00B050"/>
                </a:solidFill>
                <a:ea typeface="Times New Roman" panose="02020603050405020304" pitchFamily="18" charset="0"/>
              </a:rPr>
              <a:t>Postersession</a:t>
            </a:r>
            <a:r>
              <a:rPr lang="de-DE" sz="1200" dirty="0" smtClean="0">
                <a:solidFill>
                  <a:srgbClr val="00B050"/>
                </a:solidFill>
                <a:ea typeface="Times New Roman" panose="02020603050405020304" pitchFamily="18" charset="0"/>
              </a:rPr>
              <a:t>: Termin noch offen*</a:t>
            </a:r>
            <a:endParaRPr lang="de-DE" sz="1200" dirty="0" smtClean="0">
              <a:latin typeface="Times New Roman" panose="02020603050405020304" pitchFamily="18" charset="0"/>
              <a:ea typeface="Times New Roman" panose="02020603050405020304" pitchFamily="18" charset="0"/>
            </a:endParaRPr>
          </a:p>
          <a:p>
            <a:pPr>
              <a:lnSpc>
                <a:spcPct val="115000"/>
              </a:lnSpc>
            </a:pPr>
            <a:r>
              <a:rPr lang="de-DE" sz="1200" b="1" dirty="0" smtClean="0">
                <a:solidFill>
                  <a:srgbClr val="5B9BD5"/>
                </a:solidFill>
                <a:ea typeface="Times New Roman" panose="02020603050405020304" pitchFamily="18" charset="0"/>
              </a:rPr>
              <a:t>IO-IR/WP-V:</a:t>
            </a:r>
            <a:r>
              <a:rPr lang="de-DE" sz="1200" b="1" dirty="0" smtClean="0">
                <a:ea typeface="Times New Roman" panose="02020603050405020304" pitchFamily="18" charset="0"/>
              </a:rPr>
              <a:t> </a:t>
            </a:r>
            <a:r>
              <a:rPr lang="de-DE" sz="1200" dirty="0" smtClean="0">
                <a:solidFill>
                  <a:srgbClr val="0070C0"/>
                </a:solidFill>
                <a:ea typeface="Times New Roman" panose="02020603050405020304" pitchFamily="18" charset="0"/>
              </a:rPr>
              <a:t>Blockseminar „Umweltfragen im Völkerrecht“, Prof. von Schorlemer, Vorbesprechung: Termin noch offen; Seminartermine: ganztägig online am 15.+16.01.2021, weitere Informationen siehe UNESCO-Lehrstuhl**</a:t>
            </a:r>
            <a:endParaRPr lang="de-DE" sz="1200" b="1" dirty="0" smtClean="0">
              <a:latin typeface="Times New Roman" panose="02020603050405020304" pitchFamily="18" charset="0"/>
              <a:ea typeface="Times New Roman" panose="02020603050405020304" pitchFamily="18" charset="0"/>
            </a:endParaRPr>
          </a:p>
          <a:p>
            <a:pPr>
              <a:lnSpc>
                <a:spcPct val="115000"/>
              </a:lnSpc>
            </a:pPr>
            <a:r>
              <a:rPr lang="de-DE" sz="1200" b="1" dirty="0" smtClean="0">
                <a:solidFill>
                  <a:srgbClr val="C00000"/>
                </a:solidFill>
                <a:ea typeface="Times New Roman" panose="02020603050405020304" pitchFamily="18" charset="0"/>
              </a:rPr>
              <a:t>MA-IB-IO-WP-V: </a:t>
            </a:r>
            <a:r>
              <a:rPr lang="de-DE" sz="1200" dirty="0" smtClean="0">
                <a:solidFill>
                  <a:srgbClr val="C00000"/>
                </a:solidFill>
                <a:ea typeface="Times New Roman" panose="02020603050405020304" pitchFamily="18" charset="0"/>
              </a:rPr>
              <a:t>Blockseminar “Außenpolitische Politikberatung”, Dr. Fuchs, Einführungsveranstaltung: Termin noch offen, weitere Informationen siehe OPAL *</a:t>
            </a:r>
          </a:p>
          <a:p>
            <a:pPr>
              <a:lnSpc>
                <a:spcPct val="115000"/>
              </a:lnSpc>
            </a:pPr>
            <a:r>
              <a:rPr lang="de-DE" sz="1200" b="1" dirty="0">
                <a:solidFill>
                  <a:srgbClr val="00305E"/>
                </a:solidFill>
                <a:ea typeface="Times New Roman" panose="02020603050405020304" pitchFamily="18" charset="0"/>
              </a:rPr>
              <a:t>WP-TE: </a:t>
            </a:r>
            <a:r>
              <a:rPr lang="de-DE" sz="1200" dirty="0">
                <a:solidFill>
                  <a:srgbClr val="00305E"/>
                </a:solidFill>
                <a:ea typeface="Times New Roman" panose="02020603050405020304" pitchFamily="18" charset="0"/>
              </a:rPr>
              <a:t>„</a:t>
            </a:r>
            <a:r>
              <a:rPr lang="de-DE" sz="1200" dirty="0" err="1">
                <a:solidFill>
                  <a:srgbClr val="00305E"/>
                </a:solidFill>
                <a:ea typeface="Times New Roman" panose="02020603050405020304" pitchFamily="18" charset="0"/>
              </a:rPr>
              <a:t>Multidisciplinary</a:t>
            </a:r>
            <a:r>
              <a:rPr lang="de-DE" sz="1200" dirty="0">
                <a:solidFill>
                  <a:srgbClr val="00305E"/>
                </a:solidFill>
                <a:ea typeface="Times New Roman" panose="02020603050405020304" pitchFamily="18" charset="0"/>
              </a:rPr>
              <a:t> </a:t>
            </a:r>
            <a:r>
              <a:rPr lang="de-DE" sz="1200" dirty="0" err="1">
                <a:solidFill>
                  <a:srgbClr val="00305E"/>
                </a:solidFill>
                <a:ea typeface="Times New Roman" panose="02020603050405020304" pitchFamily="18" charset="0"/>
              </a:rPr>
              <a:t>Perspectives</a:t>
            </a:r>
            <a:r>
              <a:rPr lang="de-DE" sz="1200" dirty="0">
                <a:solidFill>
                  <a:srgbClr val="00305E"/>
                </a:solidFill>
                <a:ea typeface="Times New Roman" panose="02020603050405020304" pitchFamily="18" charset="0"/>
              </a:rPr>
              <a:t> on </a:t>
            </a:r>
            <a:r>
              <a:rPr lang="de-DE" sz="1200" dirty="0" err="1">
                <a:solidFill>
                  <a:srgbClr val="00305E"/>
                </a:solidFill>
                <a:ea typeface="Times New Roman" panose="02020603050405020304" pitchFamily="18" charset="0"/>
              </a:rPr>
              <a:t>Sustainabily</a:t>
            </a:r>
            <a:r>
              <a:rPr lang="de-DE" sz="1200" dirty="0">
                <a:solidFill>
                  <a:srgbClr val="00305E"/>
                </a:solidFill>
                <a:ea typeface="Times New Roman" panose="02020603050405020304" pitchFamily="18" charset="0"/>
              </a:rPr>
              <a:t> (</a:t>
            </a:r>
            <a:r>
              <a:rPr lang="de-DE" sz="1200" dirty="0" err="1">
                <a:solidFill>
                  <a:srgbClr val="00305E"/>
                </a:solidFill>
                <a:ea typeface="Times New Roman" panose="02020603050405020304" pitchFamily="18" charset="0"/>
              </a:rPr>
              <a:t>the</a:t>
            </a:r>
            <a:r>
              <a:rPr lang="de-DE" sz="1200" dirty="0">
                <a:solidFill>
                  <a:srgbClr val="00305E"/>
                </a:solidFill>
                <a:ea typeface="Times New Roman" panose="02020603050405020304" pitchFamily="18" charset="0"/>
              </a:rPr>
              <a:t> Nexus </a:t>
            </a:r>
            <a:r>
              <a:rPr lang="de-DE" sz="1200" dirty="0" err="1">
                <a:solidFill>
                  <a:srgbClr val="00305E"/>
                </a:solidFill>
                <a:ea typeface="Times New Roman" panose="02020603050405020304" pitchFamily="18" charset="0"/>
              </a:rPr>
              <a:t>Approch</a:t>
            </a:r>
            <a:r>
              <a:rPr lang="de-DE" sz="1200" dirty="0">
                <a:solidFill>
                  <a:srgbClr val="00305E"/>
                </a:solidFill>
                <a:ea typeface="Times New Roman" panose="02020603050405020304" pitchFamily="18" charset="0"/>
              </a:rPr>
              <a:t>)“ (Nexus Seminar in Zusammenarbeit mit UNU-Flores), nähere Informationen siehe OPAL*</a:t>
            </a:r>
          </a:p>
          <a:p>
            <a:pPr>
              <a:lnSpc>
                <a:spcPct val="115000"/>
              </a:lnSpc>
            </a:pPr>
            <a:endParaRPr lang="de-DE" sz="12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151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vorläufigen Stundenplan </a:t>
            </a:r>
            <a:r>
              <a:rPr lang="de-DE" dirty="0" smtClean="0"/>
              <a:t>IO (2/2)</a:t>
            </a:r>
            <a:endParaRPr lang="de-DE" dirty="0"/>
          </a:p>
        </p:txBody>
      </p:sp>
      <p:sp>
        <p:nvSpPr>
          <p:cNvPr id="3" name="Inhaltsplatzhalter 2"/>
          <p:cNvSpPr>
            <a:spLocks noGrp="1"/>
          </p:cNvSpPr>
          <p:nvPr>
            <p:ph sz="quarter" idx="10"/>
          </p:nvPr>
        </p:nvSpPr>
        <p:spPr>
          <a:xfrm>
            <a:off x="874711" y="1130086"/>
            <a:ext cx="10580688" cy="4344987"/>
          </a:xfrm>
        </p:spPr>
        <p:txBody>
          <a:bodyPr/>
          <a:lstStyle/>
          <a:p>
            <a:pPr lvl="0">
              <a:lnSpc>
                <a:spcPct val="115000"/>
              </a:lnSpc>
            </a:pPr>
            <a:r>
              <a:rPr lang="de-DE" sz="1200" b="1" i="1" dirty="0">
                <a:solidFill>
                  <a:srgbClr val="00305E"/>
                </a:solidFill>
                <a:ea typeface="Times New Roman" panose="02020603050405020304" pitchFamily="18" charset="0"/>
              </a:rPr>
              <a:t> </a:t>
            </a:r>
            <a:r>
              <a:rPr lang="de-DE" sz="1200" b="1" i="1" u="sng" dirty="0" smtClean="0">
                <a:solidFill>
                  <a:srgbClr val="00305E"/>
                </a:solidFill>
                <a:ea typeface="Times New Roman" panose="02020603050405020304" pitchFamily="18" charset="0"/>
              </a:rPr>
              <a:t>Mögliche </a:t>
            </a:r>
            <a:r>
              <a:rPr lang="de-DE" sz="1200" b="1" i="1" u="sng" dirty="0">
                <a:solidFill>
                  <a:srgbClr val="00305E"/>
                </a:solidFill>
                <a:ea typeface="Times New Roman" panose="02020603050405020304" pitchFamily="18" charset="0"/>
              </a:rPr>
              <a:t>Lehrveranstaltungen im 3. Fachsemester </a:t>
            </a:r>
            <a:r>
              <a:rPr lang="de-DE" sz="1200" i="1" u="sng" dirty="0">
                <a:solidFill>
                  <a:srgbClr val="00305E"/>
                </a:solidFill>
                <a:ea typeface="Times New Roman" panose="02020603050405020304" pitchFamily="18" charset="0"/>
              </a:rPr>
              <a:t>(sofern nicht die Option des Auslandssemesters in Anspruch genommen wird</a:t>
            </a:r>
            <a:r>
              <a:rPr lang="de-DE" sz="1200" i="1" u="sng" dirty="0" smtClean="0">
                <a:solidFill>
                  <a:srgbClr val="00305E"/>
                </a:solidFill>
                <a:ea typeface="Times New Roman" panose="02020603050405020304" pitchFamily="18" charset="0"/>
              </a:rPr>
              <a:t>):</a:t>
            </a:r>
          </a:p>
          <a:p>
            <a:pPr lvl="0">
              <a:lnSpc>
                <a:spcPct val="115000"/>
              </a:lnSpc>
            </a:pPr>
            <a:r>
              <a:rPr lang="de-DE" sz="1200" b="1" dirty="0" smtClean="0">
                <a:solidFill>
                  <a:srgbClr val="5B9BD5"/>
                </a:solidFill>
                <a:ea typeface="Times New Roman" panose="02020603050405020304" pitchFamily="18" charset="0"/>
              </a:rPr>
              <a:t>IO-IR/WP-V</a:t>
            </a:r>
            <a:r>
              <a:rPr lang="de-DE" sz="1200" b="1" dirty="0">
                <a:solidFill>
                  <a:srgbClr val="5B9BD5"/>
                </a:solidFill>
                <a:ea typeface="Times New Roman" panose="02020603050405020304" pitchFamily="18" charset="0"/>
              </a:rPr>
              <a:t>:</a:t>
            </a:r>
            <a:r>
              <a:rPr lang="de-DE" sz="1200" dirty="0">
                <a:solidFill>
                  <a:srgbClr val="00305E"/>
                </a:solidFill>
                <a:ea typeface="Times New Roman" panose="02020603050405020304" pitchFamily="18" charset="0"/>
              </a:rPr>
              <a:t> </a:t>
            </a:r>
            <a:r>
              <a:rPr lang="de-DE" sz="1200" dirty="0">
                <a:solidFill>
                  <a:srgbClr val="0070C0"/>
                </a:solidFill>
                <a:ea typeface="Times New Roman" panose="02020603050405020304" pitchFamily="18" charset="0"/>
              </a:rPr>
              <a:t>Blockseminar online „Public International Law in a </a:t>
            </a:r>
            <a:r>
              <a:rPr lang="de-DE" sz="1200" dirty="0" err="1">
                <a:solidFill>
                  <a:srgbClr val="0070C0"/>
                </a:solidFill>
                <a:ea typeface="Times New Roman" panose="02020603050405020304" pitchFamily="18" charset="0"/>
              </a:rPr>
              <a:t>Nutshell</a:t>
            </a:r>
            <a:r>
              <a:rPr lang="de-DE" sz="1200" dirty="0">
                <a:solidFill>
                  <a:srgbClr val="0070C0"/>
                </a:solidFill>
                <a:ea typeface="Times New Roman" panose="02020603050405020304" pitchFamily="18" charset="0"/>
              </a:rPr>
              <a:t>: A Podcast Seminar“, Prof. Steiger, Blockveranstaltung vom 22. bis 24.01.2021, Einführungsveranstaltung: Termine noch offen, nähere Informationen siehe Lehrstuhl-Homepage bzw. Ankündigung**</a:t>
            </a:r>
            <a:endParaRPr lang="de-DE" sz="1200" dirty="0">
              <a:solidFill>
                <a:srgbClr val="00305E"/>
              </a:solidFill>
              <a:latin typeface="Times New Roman" panose="02020603050405020304" pitchFamily="18" charset="0"/>
              <a:ea typeface="Times New Roman" panose="02020603050405020304" pitchFamily="18" charset="0"/>
            </a:endParaRPr>
          </a:p>
          <a:p>
            <a:pPr lvl="0">
              <a:lnSpc>
                <a:spcPct val="115000"/>
              </a:lnSpc>
            </a:pPr>
            <a:r>
              <a:rPr lang="de-DE" sz="1200" b="1" dirty="0">
                <a:solidFill>
                  <a:srgbClr val="FF9933"/>
                </a:solidFill>
                <a:ea typeface="Times New Roman" panose="02020603050405020304" pitchFamily="18" charset="0"/>
              </a:rPr>
              <a:t>WP-TE:</a:t>
            </a:r>
            <a:r>
              <a:rPr lang="de-DE" sz="1200" dirty="0">
                <a:solidFill>
                  <a:srgbClr val="FF9933"/>
                </a:solidFill>
                <a:ea typeface="Times New Roman" panose="02020603050405020304" pitchFamily="18" charset="0"/>
              </a:rPr>
              <a:t> Blockveranstaltung „Scenario </a:t>
            </a:r>
            <a:r>
              <a:rPr lang="de-DE" sz="1200" dirty="0" err="1">
                <a:solidFill>
                  <a:srgbClr val="FF9933"/>
                </a:solidFill>
                <a:ea typeface="Times New Roman" panose="02020603050405020304" pitchFamily="18" charset="0"/>
              </a:rPr>
              <a:t>Planning</a:t>
            </a:r>
            <a:r>
              <a:rPr lang="de-DE" sz="1200" dirty="0">
                <a:solidFill>
                  <a:srgbClr val="FF9933"/>
                </a:solidFill>
                <a:ea typeface="Times New Roman" panose="02020603050405020304" pitchFamily="18" charset="0"/>
              </a:rPr>
              <a:t>“, Dr. </a:t>
            </a:r>
            <a:r>
              <a:rPr lang="de-DE" sz="1200" dirty="0" err="1">
                <a:solidFill>
                  <a:srgbClr val="FF9933"/>
                </a:solidFill>
                <a:ea typeface="Times New Roman" panose="02020603050405020304" pitchFamily="18" charset="0"/>
              </a:rPr>
              <a:t>Gillo</a:t>
            </a:r>
            <a:r>
              <a:rPr lang="de-DE" sz="1200" dirty="0">
                <a:solidFill>
                  <a:srgbClr val="FF9933"/>
                </a:solidFill>
                <a:ea typeface="Times New Roman" panose="02020603050405020304" pitchFamily="18" charset="0"/>
              </a:rPr>
              <a:t>, nähere Informationen siehe OPAL - </a:t>
            </a:r>
            <a:r>
              <a:rPr lang="de-DE" sz="1200" i="1" dirty="0">
                <a:solidFill>
                  <a:srgbClr val="FF9933"/>
                </a:solidFill>
                <a:ea typeface="Times New Roman" panose="02020603050405020304" pitchFamily="18" charset="0"/>
              </a:rPr>
              <a:t>derzeit noch unklar, ob Veranstaltung stattfinden wird</a:t>
            </a:r>
            <a:endParaRPr lang="de-DE" sz="1200" b="1" dirty="0">
              <a:solidFill>
                <a:srgbClr val="FF9933"/>
              </a:solidFill>
              <a:latin typeface="Times New Roman" panose="02020603050405020304" pitchFamily="18" charset="0"/>
              <a:ea typeface="Times New Roman" panose="02020603050405020304" pitchFamily="18" charset="0"/>
            </a:endParaRPr>
          </a:p>
          <a:p>
            <a:pPr lvl="0">
              <a:lnSpc>
                <a:spcPct val="115000"/>
              </a:lnSpc>
            </a:pPr>
            <a:r>
              <a:rPr lang="de-DE" sz="1200" b="1" dirty="0">
                <a:solidFill>
                  <a:srgbClr val="FF9933"/>
                </a:solidFill>
                <a:ea typeface="Times New Roman" panose="02020603050405020304" pitchFamily="18" charset="0"/>
              </a:rPr>
              <a:t>WP-TE: </a:t>
            </a:r>
            <a:r>
              <a:rPr lang="de-DE" sz="1200" dirty="0">
                <a:solidFill>
                  <a:srgbClr val="FF9933"/>
                </a:solidFill>
                <a:ea typeface="Times New Roman" panose="02020603050405020304" pitchFamily="18" charset="0"/>
              </a:rPr>
              <a:t>Vorlesung</a:t>
            </a:r>
            <a:r>
              <a:rPr lang="de-DE" sz="1200" b="1" dirty="0">
                <a:solidFill>
                  <a:srgbClr val="FF9933"/>
                </a:solidFill>
                <a:ea typeface="Times New Roman" panose="02020603050405020304" pitchFamily="18" charset="0"/>
              </a:rPr>
              <a:t> </a:t>
            </a:r>
            <a:r>
              <a:rPr lang="de-DE" sz="1200" dirty="0">
                <a:solidFill>
                  <a:srgbClr val="FF9933"/>
                </a:solidFill>
                <a:ea typeface="Times New Roman" panose="02020603050405020304" pitchFamily="18" charset="0"/>
              </a:rPr>
              <a:t>„Regional- und Stadtökonomie“, Prof. Hirte, Montag, 3.DS, ONLINE, Übung siehe Lehrstuhl-Homepage</a:t>
            </a:r>
            <a:endParaRPr lang="de-DE" sz="1200" b="1" dirty="0">
              <a:solidFill>
                <a:srgbClr val="FF9933"/>
              </a:solidFill>
              <a:latin typeface="Times New Roman" panose="02020603050405020304" pitchFamily="18" charset="0"/>
              <a:ea typeface="Times New Roman" panose="02020603050405020304" pitchFamily="18" charset="0"/>
            </a:endParaRPr>
          </a:p>
          <a:p>
            <a:pPr lvl="0">
              <a:lnSpc>
                <a:spcPct val="115000"/>
              </a:lnSpc>
            </a:pPr>
            <a:r>
              <a:rPr lang="de-DE" sz="1200" b="1" dirty="0">
                <a:solidFill>
                  <a:srgbClr val="FF9933"/>
                </a:solidFill>
                <a:ea typeface="Times New Roman" panose="02020603050405020304" pitchFamily="18" charset="0"/>
              </a:rPr>
              <a:t>WP-TE</a:t>
            </a:r>
            <a:r>
              <a:rPr lang="de-DE" sz="1200" dirty="0">
                <a:solidFill>
                  <a:srgbClr val="FF9933"/>
                </a:solidFill>
                <a:ea typeface="Times New Roman" panose="02020603050405020304" pitchFamily="18" charset="0"/>
              </a:rPr>
              <a:t>: Vorlesung „Einführung in die Volkswirtschaftslehre“, Prof. Thum, Dienstag 4. DS, ONLINE</a:t>
            </a:r>
            <a:endParaRPr lang="de-DE" sz="1200" dirty="0">
              <a:solidFill>
                <a:srgbClr val="FF9933"/>
              </a:solidFill>
              <a:latin typeface="Times New Roman" panose="02020603050405020304" pitchFamily="18" charset="0"/>
              <a:ea typeface="Times New Roman" panose="02020603050405020304" pitchFamily="18" charset="0"/>
            </a:endParaRPr>
          </a:p>
          <a:p>
            <a:pPr lvl="0">
              <a:lnSpc>
                <a:spcPct val="115000"/>
              </a:lnSpc>
            </a:pPr>
            <a:r>
              <a:rPr lang="de-DE" sz="1200" b="1" dirty="0">
                <a:solidFill>
                  <a:srgbClr val="FF9933"/>
                </a:solidFill>
                <a:ea typeface="Times New Roman" panose="02020603050405020304" pitchFamily="18" charset="0"/>
              </a:rPr>
              <a:t>WP-TE</a:t>
            </a:r>
            <a:r>
              <a:rPr lang="de-DE" sz="1200" dirty="0">
                <a:solidFill>
                  <a:srgbClr val="FF9933"/>
                </a:solidFill>
                <a:ea typeface="Times New Roman" panose="02020603050405020304" pitchFamily="18" charset="0"/>
              </a:rPr>
              <a:t>: Vorlesung „Einführung in die Makroökonomie“ (V), Prof. Leßmann, Dienstag 5. DS, ONLINE</a:t>
            </a:r>
            <a:endParaRPr lang="de-DE" sz="1200" dirty="0">
              <a:solidFill>
                <a:srgbClr val="FF9933"/>
              </a:solidFill>
              <a:latin typeface="Times New Roman" panose="02020603050405020304" pitchFamily="18" charset="0"/>
              <a:ea typeface="Times New Roman" panose="02020603050405020304" pitchFamily="18" charset="0"/>
            </a:endParaRPr>
          </a:p>
          <a:p>
            <a:pPr lvl="0">
              <a:lnSpc>
                <a:spcPct val="115000"/>
              </a:lnSpc>
            </a:pPr>
            <a:r>
              <a:rPr lang="de-DE" sz="1200" b="1" dirty="0">
                <a:solidFill>
                  <a:srgbClr val="FF9933"/>
                </a:solidFill>
                <a:ea typeface="Times New Roman" panose="02020603050405020304" pitchFamily="18" charset="0"/>
              </a:rPr>
              <a:t>WP-TE</a:t>
            </a:r>
            <a:r>
              <a:rPr lang="de-DE" sz="1200" dirty="0">
                <a:solidFill>
                  <a:srgbClr val="FF9933"/>
                </a:solidFill>
                <a:ea typeface="Times New Roman" panose="02020603050405020304" pitchFamily="18" charset="0"/>
              </a:rPr>
              <a:t>: Vorlesung „Ökonomie der Europäischen Integration“, Dr. von Thadden, Blockveranstaltung, verschiedene Termine*</a:t>
            </a:r>
            <a:endParaRPr lang="de-DE" sz="1200" dirty="0">
              <a:solidFill>
                <a:srgbClr val="FF9933"/>
              </a:solidFill>
              <a:latin typeface="Times New Roman" panose="02020603050405020304" pitchFamily="18" charset="0"/>
              <a:ea typeface="Times New Roman" panose="02020603050405020304" pitchFamily="18" charset="0"/>
            </a:endParaRPr>
          </a:p>
          <a:p>
            <a:pPr>
              <a:lnSpc>
                <a:spcPct val="115000"/>
              </a:lnSpc>
              <a:spcAft>
                <a:spcPts val="0"/>
              </a:spcAft>
            </a:pPr>
            <a:r>
              <a:rPr lang="de-DE" sz="1200" b="1" i="1" u="sng" dirty="0" smtClean="0">
                <a:ea typeface="Times New Roman" panose="02020603050405020304" pitchFamily="18" charset="0"/>
              </a:rPr>
              <a:t>Wichtiger </a:t>
            </a:r>
            <a:r>
              <a:rPr lang="de-DE" sz="1200" b="1" i="1" u="sng" dirty="0">
                <a:ea typeface="Times New Roman" panose="02020603050405020304" pitchFamily="18" charset="0"/>
              </a:rPr>
              <a:t>Hinweis</a:t>
            </a:r>
            <a:r>
              <a:rPr lang="de-DE" sz="1200" b="1" i="1" dirty="0">
                <a:ea typeface="Times New Roman" panose="02020603050405020304" pitchFamily="18" charset="0"/>
              </a:rPr>
              <a:t>: </a:t>
            </a:r>
            <a:r>
              <a:rPr lang="de-DE" sz="1200" i="1" dirty="0">
                <a:ea typeface="Times New Roman" panose="02020603050405020304" pitchFamily="18" charset="0"/>
              </a:rPr>
              <a:t>Wenn Sie im Modul TE eine Veranstaltung des zweiten Kernfachs der Nachbarspezialisierung (in Ihrem Fall: "Internationale Wirtschaft") wählen, empfehlen wir Ihnen den Besuch des entsprechenden Brückenkurses zu Beginn des Wintersemesters (Bsp.: Sie wählen Makroökonomie I: dann sollten Sie zusätzlich den Brückenkurs Internationale Wirtschaft belegen). Die Belegung anderer als der angegebenen Lehrveranstaltungen für das Modul WP-TE im 3. Fachsemester Master ist - nach vorheriger Rücksprache mit dem Studienfachberater und auf Antrag an den Prüfungsausschuss – prinzipiell möglich. Es muss sich gemäß Modulbeschreibung um eine Nachbardisziplin Ihrer beiden Kernfächer, Internationale Politik oder Internationales Recht handeln.</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b="1" i="1" u="sng" dirty="0" smtClean="0">
                <a:ea typeface="Times New Roman" panose="02020603050405020304" pitchFamily="18" charset="0"/>
              </a:rPr>
              <a:t>Bemerkung</a:t>
            </a:r>
            <a:r>
              <a:rPr lang="de-DE" sz="1200" b="1" i="1" u="sng" dirty="0">
                <a:ea typeface="Times New Roman" panose="02020603050405020304" pitchFamily="18" charset="0"/>
              </a:rPr>
              <a:t>: </a:t>
            </a:r>
            <a:r>
              <a:rPr lang="de-DE" sz="1200" i="1" dirty="0">
                <a:ea typeface="Times New Roman" panose="02020603050405020304" pitchFamily="18" charset="0"/>
              </a:rPr>
              <a:t>Streben Sie an, Lehrveranstaltungen in andere Module einzubringen, als diejenigen, für die sie im Stundenplan ausgewiesen sind, so stellen Sie bitte VOR Erbringung der Prüfungsleistungen einen entsprechenden </a:t>
            </a:r>
            <a:r>
              <a:rPr lang="de-DE" sz="1200" i="1" u="sng" dirty="0">
                <a:ea typeface="Times New Roman" panose="02020603050405020304" pitchFamily="18" charset="0"/>
              </a:rPr>
              <a:t>formlosen, begründeten Antrag an den Prüfungsausschuss des Masterstudiengangs IB, den Sie urschriftlich im ZIS einreichen.</a:t>
            </a:r>
            <a:r>
              <a:rPr lang="de-DE" sz="1200" i="1" dirty="0">
                <a:ea typeface="Times New Roman" panose="02020603050405020304" pitchFamily="18" charset="0"/>
              </a:rPr>
              <a:t> Auch eine nachträgliche Beantragung ist grundsätzlich möglich, Sie tragen dann aber das Risiko, die bereits erbrachte Leistung nicht wie gewünscht einbringen zu können. Rechnen Sie bitte mit ein bis drei Wochen Bearbeitungszeit. Hiernach erhalten Sie einen positiven oder einen Ablehnungsbescheid.</a:t>
            </a:r>
            <a:endParaRPr lang="de-DE" sz="1200" dirty="0">
              <a:latin typeface="Times New Roman" panose="02020603050405020304" pitchFamily="18" charset="0"/>
              <a:ea typeface="Times New Roman" panose="02020603050405020304" pitchFamily="18" charset="0"/>
            </a:endParaRPr>
          </a:p>
          <a:p>
            <a:pPr lvl="0">
              <a:lnSpc>
                <a:spcPct val="115000"/>
              </a:lnSpc>
            </a:pPr>
            <a:endParaRPr lang="de-DE" dirty="0"/>
          </a:p>
        </p:txBody>
      </p:sp>
    </p:spTree>
    <p:extLst>
      <p:ext uri="{BB962C8B-B14F-4D97-AF65-F5344CB8AC3E}">
        <p14:creationId xmlns:p14="http://schemas.microsoft.com/office/powerpoint/2010/main" val="157974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Vorläufiger Stundenplan </a:t>
            </a:r>
            <a:r>
              <a:rPr lang="de-DE" dirty="0" smtClean="0"/>
              <a:t>GPOE - </a:t>
            </a:r>
            <a:r>
              <a:rPr lang="de-DE" dirty="0"/>
              <a:t>Stand 15.10.2020 (1/2)</a:t>
            </a:r>
          </a:p>
        </p:txBody>
      </p:sp>
      <p:graphicFrame>
        <p:nvGraphicFramePr>
          <p:cNvPr id="5" name="Objekt 4"/>
          <p:cNvGraphicFramePr>
            <a:graphicFrameLocks noChangeAspect="1"/>
          </p:cNvGraphicFramePr>
          <p:nvPr>
            <p:extLst>
              <p:ext uri="{D42A27DB-BD31-4B8C-83A1-F6EECF244321}">
                <p14:modId xmlns:p14="http://schemas.microsoft.com/office/powerpoint/2010/main" val="89906472"/>
              </p:ext>
            </p:extLst>
          </p:nvPr>
        </p:nvGraphicFramePr>
        <p:xfrm>
          <a:off x="1109663" y="1136650"/>
          <a:ext cx="9974262" cy="4581525"/>
        </p:xfrm>
        <a:graphic>
          <a:graphicData uri="http://schemas.openxmlformats.org/presentationml/2006/ole">
            <mc:AlternateContent xmlns:mc="http://schemas.openxmlformats.org/markup-compatibility/2006">
              <mc:Choice xmlns:v="urn:schemas-microsoft-com:vml" Requires="v">
                <p:oleObj spid="_x0000_s1035" name="Dokument" r:id="rId3" imgW="9973798" imgH="4581810" progId="Word.Document.12">
                  <p:embed/>
                </p:oleObj>
              </mc:Choice>
              <mc:Fallback>
                <p:oleObj name="Dokument" r:id="rId3" imgW="9973798" imgH="4581810" progId="Word.Document.12">
                  <p:embed/>
                  <p:pic>
                    <p:nvPicPr>
                      <p:cNvPr id="0" name=""/>
                      <p:cNvPicPr/>
                      <p:nvPr/>
                    </p:nvPicPr>
                    <p:blipFill>
                      <a:blip r:embed="rId4"/>
                      <a:stretch>
                        <a:fillRect/>
                      </a:stretch>
                    </p:blipFill>
                    <p:spPr>
                      <a:xfrm>
                        <a:off x="1109663" y="1136650"/>
                        <a:ext cx="9974262" cy="4581525"/>
                      </a:xfrm>
                      <a:prstGeom prst="rect">
                        <a:avLst/>
                      </a:prstGeom>
                    </p:spPr>
                  </p:pic>
                </p:oleObj>
              </mc:Fallback>
            </mc:AlternateContent>
          </a:graphicData>
        </a:graphic>
      </p:graphicFrame>
    </p:spTree>
    <p:extLst>
      <p:ext uri="{BB962C8B-B14F-4D97-AF65-F5344CB8AC3E}">
        <p14:creationId xmlns:p14="http://schemas.microsoft.com/office/powerpoint/2010/main" val="320728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Vorläufiger Stundenplan GPOE - Stand 15.10.2020 </a:t>
            </a:r>
            <a:r>
              <a:rPr lang="de-DE" dirty="0" smtClean="0"/>
              <a:t>(2/2</a:t>
            </a:r>
            <a:r>
              <a:rPr lang="de-DE" dirty="0"/>
              <a:t>)</a:t>
            </a:r>
          </a:p>
        </p:txBody>
      </p:sp>
      <p:graphicFrame>
        <p:nvGraphicFramePr>
          <p:cNvPr id="4" name="Objekt 3"/>
          <p:cNvGraphicFramePr>
            <a:graphicFrameLocks noChangeAspect="1"/>
          </p:cNvGraphicFramePr>
          <p:nvPr>
            <p:extLst>
              <p:ext uri="{D42A27DB-BD31-4B8C-83A1-F6EECF244321}">
                <p14:modId xmlns:p14="http://schemas.microsoft.com/office/powerpoint/2010/main" val="1929708851"/>
              </p:ext>
            </p:extLst>
          </p:nvPr>
        </p:nvGraphicFramePr>
        <p:xfrm>
          <a:off x="1655806" y="1030288"/>
          <a:ext cx="8361405" cy="5095035"/>
        </p:xfrm>
        <a:graphic>
          <a:graphicData uri="http://schemas.openxmlformats.org/presentationml/2006/ole">
            <mc:AlternateContent xmlns:mc="http://schemas.openxmlformats.org/markup-compatibility/2006">
              <mc:Choice xmlns:v="urn:schemas-microsoft-com:vml" Requires="v">
                <p:oleObj spid="_x0000_s2059" name="Dokument" r:id="rId3" imgW="9973798" imgH="6861560" progId="Word.Document.12">
                  <p:embed/>
                </p:oleObj>
              </mc:Choice>
              <mc:Fallback>
                <p:oleObj name="Dokument" r:id="rId3" imgW="9973798" imgH="6861560" progId="Word.Document.12">
                  <p:embed/>
                  <p:pic>
                    <p:nvPicPr>
                      <p:cNvPr id="0" name=""/>
                      <p:cNvPicPr/>
                      <p:nvPr/>
                    </p:nvPicPr>
                    <p:blipFill>
                      <a:blip r:embed="rId4"/>
                      <a:stretch>
                        <a:fillRect/>
                      </a:stretch>
                    </p:blipFill>
                    <p:spPr>
                      <a:xfrm>
                        <a:off x="1655806" y="1030288"/>
                        <a:ext cx="8361405" cy="5095035"/>
                      </a:xfrm>
                      <a:prstGeom prst="rect">
                        <a:avLst/>
                      </a:prstGeom>
                    </p:spPr>
                  </p:pic>
                </p:oleObj>
              </mc:Fallback>
            </mc:AlternateContent>
          </a:graphicData>
        </a:graphic>
      </p:graphicFrame>
    </p:spTree>
    <p:extLst>
      <p:ext uri="{BB962C8B-B14F-4D97-AF65-F5344CB8AC3E}">
        <p14:creationId xmlns:p14="http://schemas.microsoft.com/office/powerpoint/2010/main" val="335225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vorläufigen </a:t>
            </a:r>
            <a:r>
              <a:rPr lang="de-DE" dirty="0" smtClean="0"/>
              <a:t>Stundenplan GPOE </a:t>
            </a:r>
            <a:r>
              <a:rPr lang="de-DE" dirty="0"/>
              <a:t>(</a:t>
            </a:r>
            <a:r>
              <a:rPr lang="de-DE" dirty="0" smtClean="0"/>
              <a:t>1/3)</a:t>
            </a:r>
            <a:endParaRPr lang="de-DE" dirty="0"/>
          </a:p>
        </p:txBody>
      </p:sp>
      <p:sp>
        <p:nvSpPr>
          <p:cNvPr id="3" name="Inhaltsplatzhalter 2"/>
          <p:cNvSpPr>
            <a:spLocks noGrp="1"/>
          </p:cNvSpPr>
          <p:nvPr>
            <p:ph sz="quarter" idx="10"/>
          </p:nvPr>
        </p:nvSpPr>
        <p:spPr>
          <a:xfrm>
            <a:off x="874711" y="1245416"/>
            <a:ext cx="10580688" cy="4344987"/>
          </a:xfrm>
        </p:spPr>
        <p:txBody>
          <a:bodyPr/>
          <a:lstStyle/>
          <a:p>
            <a:pPr>
              <a:spcAft>
                <a:spcPts val="0"/>
              </a:spcAft>
            </a:pPr>
            <a:r>
              <a:rPr lang="de-DE" sz="1200" b="1" u="sng" dirty="0">
                <a:solidFill>
                  <a:srgbClr val="00B050"/>
                </a:solidFill>
                <a:ea typeface="Times New Roman" panose="02020603050405020304" pitchFamily="18" charset="0"/>
              </a:rPr>
              <a:t>Einführungsveranstaltung für Erstsemester:</a:t>
            </a:r>
            <a:r>
              <a:rPr lang="de-DE" sz="1200" b="1" dirty="0">
                <a:solidFill>
                  <a:srgbClr val="00B050"/>
                </a:solidFill>
                <a:ea typeface="Times New Roman" panose="02020603050405020304" pitchFamily="18" charset="0"/>
              </a:rPr>
              <a:t> Dienstag, 20.10.2020, 5. DS, POT/81, ZIS-Geschäftsführer/Studienfachberater und </a:t>
            </a:r>
            <a:r>
              <a:rPr lang="de-DE" sz="1200" b="1" dirty="0" err="1">
                <a:solidFill>
                  <a:srgbClr val="00B050"/>
                </a:solidFill>
                <a:ea typeface="Times New Roman" panose="02020603050405020304" pitchFamily="18" charset="0"/>
              </a:rPr>
              <a:t>MitarbeiterInnen</a:t>
            </a:r>
            <a:r>
              <a:rPr lang="de-DE" sz="1200" b="1" dirty="0">
                <a:solidFill>
                  <a:srgbClr val="00B050"/>
                </a:solidFill>
                <a:ea typeface="Times New Roman" panose="02020603050405020304" pitchFamily="18" charset="0"/>
              </a:rPr>
              <a:t> </a:t>
            </a:r>
            <a:r>
              <a:rPr lang="de-DE" sz="1200" dirty="0">
                <a:solidFill>
                  <a:srgbClr val="00B050"/>
                </a:solidFill>
                <a:ea typeface="Times New Roman" panose="02020603050405020304" pitchFamily="18" charset="0"/>
              </a:rPr>
              <a:t>(Fragen zum Stundenplan können und sollten Sie hier stellen</a:t>
            </a:r>
            <a:r>
              <a:rPr lang="de-DE" sz="1200" dirty="0" smtClean="0">
                <a:solidFill>
                  <a:srgbClr val="00B050"/>
                </a:solidFill>
                <a:ea typeface="Times New Roman" panose="02020603050405020304" pitchFamily="18" charset="0"/>
              </a:rPr>
              <a:t>!)</a:t>
            </a:r>
            <a:r>
              <a:rPr lang="de-DE" sz="1200" b="1" dirty="0">
                <a:ea typeface="Times New Roman" panose="02020603050405020304" pitchFamily="18" charset="0"/>
              </a:rPr>
              <a:t> </a:t>
            </a:r>
            <a:endParaRPr lang="de-DE" sz="1200" b="1" dirty="0" smtClean="0">
              <a:ea typeface="Times New Roman" panose="02020603050405020304" pitchFamily="18" charset="0"/>
            </a:endParaRPr>
          </a:p>
          <a:p>
            <a:pPr>
              <a:spcAft>
                <a:spcPts val="0"/>
              </a:spcAft>
            </a:pPr>
            <a:r>
              <a:rPr lang="de-DE" sz="1200" dirty="0" smtClean="0">
                <a:ea typeface="Times New Roman" panose="02020603050405020304" pitchFamily="18" charset="0"/>
              </a:rPr>
              <a:t>Bitte </a:t>
            </a:r>
            <a:r>
              <a:rPr lang="de-DE" sz="1200" u="sng" dirty="0">
                <a:ea typeface="Times New Roman" panose="02020603050405020304" pitchFamily="18" charset="0"/>
              </a:rPr>
              <a:t>beachten Sie in jedem Fall abweichende Einschreibungsfristen und Zulassungsregelungen der jeweiligen Fakultäten, Institute bzw. Lehrstühle</a:t>
            </a:r>
            <a:r>
              <a:rPr lang="de-DE" sz="1200" dirty="0" smtClean="0">
                <a:ea typeface="Times New Roman" panose="02020603050405020304" pitchFamily="18" charset="0"/>
              </a:rPr>
              <a:t>!</a:t>
            </a:r>
          </a:p>
          <a:p>
            <a:pPr>
              <a:spcAft>
                <a:spcPts val="0"/>
              </a:spcAft>
            </a:pPr>
            <a:r>
              <a:rPr lang="de-DE" sz="1200" dirty="0">
                <a:solidFill>
                  <a:srgbClr val="009900"/>
                </a:solidFill>
                <a:ea typeface="Times New Roman" panose="02020603050405020304" pitchFamily="18" charset="0"/>
              </a:rPr>
              <a:t> </a:t>
            </a:r>
            <a:r>
              <a:rPr lang="de-DE" sz="1200" b="1" dirty="0" smtClean="0">
                <a:ea typeface="Times New Roman" panose="02020603050405020304" pitchFamily="18" charset="0"/>
              </a:rPr>
              <a:t>* </a:t>
            </a:r>
            <a:r>
              <a:rPr lang="de-DE" sz="1200" b="1" dirty="0">
                <a:ea typeface="Times New Roman" panose="02020603050405020304" pitchFamily="18" charset="0"/>
              </a:rPr>
              <a:t>Für diese Lehrveranstaltungen ist zwingend die </a:t>
            </a:r>
            <a:r>
              <a:rPr lang="de-DE" sz="1200" b="1" u="sng" dirty="0">
                <a:ea typeface="Times New Roman" panose="02020603050405020304" pitchFamily="18" charset="0"/>
              </a:rPr>
              <a:t>Einschreibung über OPAL in der Zeit vom 21. bis 31. Oktober 2020 </a:t>
            </a:r>
            <a:r>
              <a:rPr lang="de-DE" sz="1200" b="1" dirty="0">
                <a:ea typeface="Times New Roman" panose="02020603050405020304" pitchFamily="18" charset="0"/>
              </a:rPr>
              <a:t>erforderlich!</a:t>
            </a:r>
            <a:r>
              <a:rPr lang="de-DE" sz="1200" dirty="0">
                <a:ea typeface="Times New Roman" panose="02020603050405020304" pitchFamily="18" charset="0"/>
              </a:rPr>
              <a:t> </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 Bitte beachten Sie die abweichenden Einschreibefristen der Fakultäten. Die Einschreibung des Instituts für Politikwissenschaft findet vom 19. bis 30. Oktober 2020 statt. </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***Informationen zu den Terminen der Brückenkurse finden Sie auf OPAL</a:t>
            </a:r>
            <a:r>
              <a:rPr lang="de-DE" sz="1200" dirty="0" smtClean="0">
                <a:ea typeface="Times New Roman" panose="02020603050405020304" pitchFamily="18" charset="0"/>
              </a:rPr>
              <a:t>.</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dirty="0">
                <a:ea typeface="Times New Roman" panose="02020603050405020304" pitchFamily="18" charset="0"/>
              </a:rPr>
              <a:t>**** Die Terminliste ist unter OPAL zugänglich, wo auch die Anmeldung zu den Individual- und Gruppenterminen getätigt werden kann.  </a:t>
            </a:r>
            <a:endParaRPr lang="de-DE" sz="1200" dirty="0" smtClean="0">
              <a:ea typeface="Times New Roman" panose="02020603050405020304" pitchFamily="18" charset="0"/>
            </a:endParaRPr>
          </a:p>
          <a:p>
            <a:pPr>
              <a:spcAft>
                <a:spcPts val="0"/>
              </a:spcAft>
            </a:pPr>
            <a:r>
              <a:rPr lang="de-DE" sz="1200" dirty="0" smtClean="0">
                <a:ea typeface="Times New Roman" panose="02020603050405020304" pitchFamily="18" charset="0"/>
              </a:rPr>
              <a:t>Zur </a:t>
            </a:r>
            <a:r>
              <a:rPr lang="de-DE" sz="1200" dirty="0">
                <a:ea typeface="Times New Roman" panose="02020603050405020304" pitchFamily="18" charset="0"/>
              </a:rPr>
              <a:t>Vorlesung „Einführung in die Makroökonomie“ und „Statistik I“ werden mehrere Übungstermine angeboten. Bitte informieren Sie sich bei der OPAL-Einschreibung, welche Übungstermine es gibt und wählen Sie davon einen aus. </a:t>
            </a:r>
            <a:endParaRPr lang="de-DE" sz="1200" dirty="0" smtClean="0">
              <a:ea typeface="Times New Roman" panose="02020603050405020304" pitchFamily="18" charset="0"/>
            </a:endParaRPr>
          </a:p>
          <a:p>
            <a:pPr>
              <a:spcAft>
                <a:spcPts val="0"/>
              </a:spcAft>
            </a:pPr>
            <a:r>
              <a:rPr lang="de-DE" sz="1200" b="1" u="sng" dirty="0">
                <a:ea typeface="Times New Roman" panose="02020603050405020304" pitchFamily="18" charset="0"/>
              </a:rPr>
              <a:t>Weitere Veranstaltungen für das 1./3. Fachsemester:</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b="1" dirty="0">
                <a:ea typeface="Times New Roman" panose="02020603050405020304" pitchFamily="18" charset="0"/>
              </a:rPr>
              <a:t> </a:t>
            </a:r>
            <a:r>
              <a:rPr lang="de-DE" sz="1200" b="1" dirty="0">
                <a:solidFill>
                  <a:srgbClr val="00B050"/>
                </a:solidFill>
                <a:ea typeface="Times New Roman" panose="02020603050405020304" pitchFamily="18" charset="0"/>
              </a:rPr>
              <a:t>ID [PFLICHT 1.FS]</a:t>
            </a:r>
            <a:r>
              <a:rPr lang="de-DE" sz="1200" dirty="0">
                <a:solidFill>
                  <a:srgbClr val="00B050"/>
                </a:solidFill>
                <a:ea typeface="Times New Roman" panose="02020603050405020304" pitchFamily="18" charset="0"/>
              </a:rPr>
              <a:t>: Blockseminar online „Interdisziplinäre Herangehensweisen“ (Hock, Dr. Lukas, Dr. </a:t>
            </a:r>
            <a:r>
              <a:rPr lang="de-DE" sz="1200" dirty="0" err="1">
                <a:solidFill>
                  <a:srgbClr val="00B050"/>
                </a:solidFill>
                <a:ea typeface="Times New Roman" panose="02020603050405020304" pitchFamily="18" charset="0"/>
              </a:rPr>
              <a:t>Pantzerhielm</a:t>
            </a:r>
            <a:r>
              <a:rPr lang="de-DE" sz="1200" dirty="0">
                <a:solidFill>
                  <a:srgbClr val="00B050"/>
                </a:solidFill>
                <a:ea typeface="Times New Roman" panose="02020603050405020304" pitchFamily="18" charset="0"/>
              </a:rPr>
              <a:t>), Einführungsveranstaltung: 26.10.2020, 7. DS; </a:t>
            </a:r>
            <a:r>
              <a:rPr lang="de-DE" sz="1200" dirty="0" err="1">
                <a:solidFill>
                  <a:srgbClr val="00B050"/>
                </a:solidFill>
                <a:ea typeface="Times New Roman" panose="02020603050405020304" pitchFamily="18" charset="0"/>
              </a:rPr>
              <a:t>Exposésitzung</a:t>
            </a:r>
            <a:r>
              <a:rPr lang="de-DE" sz="1200" dirty="0">
                <a:solidFill>
                  <a:srgbClr val="00B050"/>
                </a:solidFill>
                <a:ea typeface="Times New Roman" panose="02020603050405020304" pitchFamily="18" charset="0"/>
              </a:rPr>
              <a:t>: Termin noch offen; </a:t>
            </a:r>
            <a:r>
              <a:rPr lang="de-DE" sz="1200" dirty="0" err="1">
                <a:solidFill>
                  <a:srgbClr val="00B050"/>
                </a:solidFill>
                <a:ea typeface="Times New Roman" panose="02020603050405020304" pitchFamily="18" charset="0"/>
              </a:rPr>
              <a:t>Postersession</a:t>
            </a:r>
            <a:r>
              <a:rPr lang="de-DE" sz="1200" dirty="0">
                <a:solidFill>
                  <a:srgbClr val="00B050"/>
                </a:solidFill>
                <a:ea typeface="Times New Roman" panose="02020603050405020304" pitchFamily="18" charset="0"/>
              </a:rPr>
              <a:t>: Termin noch offen*</a:t>
            </a:r>
            <a:endParaRPr lang="de-DE" sz="1200" dirty="0">
              <a:latin typeface="Times New Roman" panose="02020603050405020304" pitchFamily="18" charset="0"/>
              <a:ea typeface="Times New Roman" panose="02020603050405020304" pitchFamily="18" charset="0"/>
            </a:endParaRPr>
          </a:p>
          <a:p>
            <a:pPr>
              <a:lnSpc>
                <a:spcPct val="115000"/>
              </a:lnSpc>
              <a:tabLst>
                <a:tab pos="7362825" algn="l"/>
              </a:tabLst>
            </a:pPr>
            <a:r>
              <a:rPr lang="de-DE" sz="1200" b="1" dirty="0">
                <a:ea typeface="Times New Roman" panose="02020603050405020304" pitchFamily="18" charset="0"/>
              </a:rPr>
              <a:t>Mathe für IB:</a:t>
            </a:r>
            <a:r>
              <a:rPr lang="de-DE" sz="1200" dirty="0">
                <a:ea typeface="Times New Roman" panose="02020603050405020304" pitchFamily="18" charset="0"/>
              </a:rPr>
              <a:t> Mathe für IB (V): Prof. Dittrich, ONLINE o. PRÄSENZ, nähere Informationen folgen *. </a:t>
            </a:r>
            <a:endParaRPr lang="de-DE" sz="1200" b="1" dirty="0">
              <a:latin typeface="Times New Roman" panose="02020603050405020304" pitchFamily="18" charset="0"/>
              <a:ea typeface="Times New Roman" panose="02020603050405020304" pitchFamily="18" charset="0"/>
            </a:endParaRPr>
          </a:p>
          <a:p>
            <a:pPr>
              <a:lnSpc>
                <a:spcPct val="115000"/>
              </a:lnSpc>
              <a:tabLst>
                <a:tab pos="7362825" algn="l"/>
              </a:tabLst>
            </a:pPr>
            <a:r>
              <a:rPr lang="de-DE" sz="1200" dirty="0">
                <a:ea typeface="Times New Roman" panose="02020603050405020304" pitchFamily="18" charset="0"/>
              </a:rPr>
              <a:t>Der Besuch der fakultativen Veranstaltung wird </a:t>
            </a:r>
            <a:r>
              <a:rPr lang="de-DE" sz="1200" u="sng" dirty="0">
                <a:ea typeface="Times New Roman" panose="02020603050405020304" pitchFamily="18" charset="0"/>
              </a:rPr>
              <a:t>dringend</a:t>
            </a:r>
            <a:r>
              <a:rPr lang="de-DE" sz="1200" dirty="0">
                <a:ea typeface="Times New Roman" panose="02020603050405020304" pitchFamily="18" charset="0"/>
              </a:rPr>
              <a:t> empfohlen, da dort vermittelte Lerninhalte in Lehrveranstaltungen der Internationalen Wirtschaft vorausgesetzt werden</a:t>
            </a:r>
            <a:r>
              <a:rPr lang="de-DE" sz="1200" dirty="0" smtClean="0">
                <a:ea typeface="Times New Roman" panose="02020603050405020304" pitchFamily="18" charset="0"/>
              </a:rPr>
              <a:t>.</a:t>
            </a:r>
            <a:endParaRPr lang="de-DE" sz="1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534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 Willkommen </a:t>
            </a:r>
            <a:r>
              <a:rPr lang="de-DE" dirty="0"/>
              <a:t>an der TU Dresden</a:t>
            </a:r>
            <a:br>
              <a:rPr lang="de-DE" dirty="0"/>
            </a:br>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12" y="860612"/>
            <a:ext cx="8822400" cy="5061217"/>
          </a:xfrm>
          <a:prstGeom prst="rect">
            <a:avLst/>
          </a:prstGeom>
        </p:spPr>
      </p:pic>
    </p:spTree>
    <p:extLst>
      <p:ext uri="{BB962C8B-B14F-4D97-AF65-F5344CB8AC3E}">
        <p14:creationId xmlns:p14="http://schemas.microsoft.com/office/powerpoint/2010/main" val="95988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vorläufigen Stundenplan GPOE </a:t>
            </a:r>
            <a:r>
              <a:rPr lang="de-DE" dirty="0" smtClean="0"/>
              <a:t>(2/3)</a:t>
            </a:r>
            <a:endParaRPr lang="de-DE" dirty="0"/>
          </a:p>
        </p:txBody>
      </p:sp>
      <p:sp>
        <p:nvSpPr>
          <p:cNvPr id="3" name="Inhaltsplatzhalter 2"/>
          <p:cNvSpPr>
            <a:spLocks noGrp="1"/>
          </p:cNvSpPr>
          <p:nvPr>
            <p:ph sz="quarter" idx="10"/>
          </p:nvPr>
        </p:nvSpPr>
        <p:spPr>
          <a:xfrm>
            <a:off x="874711" y="1030288"/>
            <a:ext cx="10580688" cy="4344987"/>
          </a:xfrm>
        </p:spPr>
        <p:txBody>
          <a:bodyPr/>
          <a:lstStyle/>
          <a:p>
            <a:pPr>
              <a:lnSpc>
                <a:spcPct val="115000"/>
              </a:lnSpc>
              <a:tabLst>
                <a:tab pos="7362825" algn="l"/>
              </a:tabLst>
            </a:pPr>
            <a:r>
              <a:rPr lang="de-DE" sz="1200" b="1" dirty="0" smtClean="0">
                <a:solidFill>
                  <a:srgbClr val="FF9900"/>
                </a:solidFill>
                <a:ea typeface="Times New Roman" panose="02020603050405020304" pitchFamily="18" charset="0"/>
              </a:rPr>
              <a:t>WP-H-IW3</a:t>
            </a:r>
            <a:r>
              <a:rPr lang="de-DE" sz="1200" b="1" dirty="0">
                <a:solidFill>
                  <a:srgbClr val="FF9900"/>
                </a:solidFill>
                <a:ea typeface="Times New Roman" panose="02020603050405020304" pitchFamily="18" charset="0"/>
              </a:rPr>
              <a:t>: </a:t>
            </a:r>
            <a:r>
              <a:rPr lang="de-DE" sz="1200" dirty="0">
                <a:solidFill>
                  <a:srgbClr val="FF9900"/>
                </a:solidFill>
                <a:ea typeface="Times New Roman" panose="02020603050405020304" pitchFamily="18" charset="0"/>
              </a:rPr>
              <a:t>Vorlesung „Ökonomie der europäischen Integration“, Dr. von Thadden, Auftaktveranstaltung: voraus..06.11.2020,; weitere Termine folgen, nähere Informationen siehe OPAL *</a:t>
            </a:r>
            <a:endParaRPr lang="de-DE" sz="1200" b="1" dirty="0">
              <a:solidFill>
                <a:srgbClr val="FF9900"/>
              </a:solidFill>
              <a:latin typeface="Times New Roman" panose="02020603050405020304" pitchFamily="18" charset="0"/>
              <a:ea typeface="Times New Roman" panose="02020603050405020304" pitchFamily="18" charset="0"/>
            </a:endParaRPr>
          </a:p>
          <a:p>
            <a:pPr>
              <a:spcAft>
                <a:spcPts val="0"/>
              </a:spcAft>
            </a:pPr>
            <a:r>
              <a:rPr lang="en-US" sz="1200" b="1" dirty="0">
                <a:solidFill>
                  <a:srgbClr val="FF9900"/>
                </a:solidFill>
                <a:ea typeface="Times New Roman" panose="02020603050405020304" pitchFamily="18" charset="0"/>
              </a:rPr>
              <a:t>WP-E-IW/ WP-V-IW-09:</a:t>
            </a:r>
            <a:r>
              <a:rPr lang="en-US" sz="1200" dirty="0">
                <a:solidFill>
                  <a:srgbClr val="FF9900"/>
                </a:solidFill>
                <a:ea typeface="Times New Roman" panose="02020603050405020304" pitchFamily="18" charset="0"/>
              </a:rPr>
              <a:t> </a:t>
            </a:r>
            <a:r>
              <a:rPr lang="en-US" sz="1200" dirty="0" err="1">
                <a:solidFill>
                  <a:srgbClr val="FF9900"/>
                </a:solidFill>
                <a:ea typeface="Times New Roman" panose="02020603050405020304" pitchFamily="18" charset="0"/>
              </a:rPr>
              <a:t>Vorlesung</a:t>
            </a:r>
            <a:r>
              <a:rPr lang="en-US" sz="1200" dirty="0">
                <a:solidFill>
                  <a:srgbClr val="FF9900"/>
                </a:solidFill>
                <a:ea typeface="Times New Roman" panose="02020603050405020304" pitchFamily="18" charset="0"/>
              </a:rPr>
              <a:t> “International Public Economics (V)”, R. </a:t>
            </a:r>
            <a:r>
              <a:rPr lang="en-US" sz="1200" dirty="0" err="1">
                <a:solidFill>
                  <a:srgbClr val="FF9900"/>
                </a:solidFill>
                <a:ea typeface="Times New Roman" panose="02020603050405020304" pitchFamily="18" charset="0"/>
              </a:rPr>
              <a:t>Maghularia</a:t>
            </a:r>
            <a:r>
              <a:rPr lang="en-US" sz="1200" dirty="0">
                <a:solidFill>
                  <a:srgbClr val="FF9900"/>
                </a:solidFill>
                <a:ea typeface="Times New Roman" panose="02020603050405020304" pitchFamily="18" charset="0"/>
              </a:rPr>
              <a:t>, Montag, 5. </a:t>
            </a:r>
            <a:r>
              <a:rPr lang="de-DE" sz="1200" dirty="0">
                <a:solidFill>
                  <a:srgbClr val="FF9900"/>
                </a:solidFill>
                <a:ea typeface="Times New Roman" panose="02020603050405020304" pitchFamily="18" charset="0"/>
              </a:rPr>
              <a:t>DS + Übung Dienstag, 5. DS, ONLINE**</a:t>
            </a:r>
            <a:endParaRPr lang="de-DE" sz="1200" dirty="0">
              <a:solidFill>
                <a:srgbClr val="FF9900"/>
              </a:solidFill>
              <a:latin typeface="Times New Roman" panose="02020603050405020304" pitchFamily="18" charset="0"/>
              <a:ea typeface="Times New Roman" panose="02020603050405020304" pitchFamily="18" charset="0"/>
            </a:endParaRPr>
          </a:p>
          <a:p>
            <a:pPr>
              <a:lnSpc>
                <a:spcPct val="115000"/>
              </a:lnSpc>
              <a:spcAft>
                <a:spcPts val="0"/>
              </a:spcAft>
            </a:pPr>
            <a:r>
              <a:rPr lang="en-US" sz="1200" b="1" dirty="0">
                <a:solidFill>
                  <a:srgbClr val="FF9900"/>
                </a:solidFill>
                <a:ea typeface="Times New Roman" panose="02020603050405020304" pitchFamily="18" charset="0"/>
              </a:rPr>
              <a:t>WP-E-IW/ WP-V-IW-09: </a:t>
            </a:r>
            <a:r>
              <a:rPr lang="en-US" sz="1200" dirty="0" err="1">
                <a:solidFill>
                  <a:srgbClr val="FF9900"/>
                </a:solidFill>
                <a:ea typeface="Times New Roman" panose="02020603050405020304" pitchFamily="18" charset="0"/>
              </a:rPr>
              <a:t>Vorlesung</a:t>
            </a:r>
            <a:r>
              <a:rPr lang="en-US" sz="1200" dirty="0">
                <a:solidFill>
                  <a:srgbClr val="FF9900"/>
                </a:solidFill>
                <a:ea typeface="Times New Roman" panose="02020603050405020304" pitchFamily="18" charset="0"/>
              </a:rPr>
              <a:t> „Advanced International Financial Reporting“, Prof. </a:t>
            </a:r>
            <a:r>
              <a:rPr lang="en-US" sz="1200" dirty="0" err="1">
                <a:solidFill>
                  <a:srgbClr val="FF9900"/>
                </a:solidFill>
                <a:ea typeface="Times New Roman" panose="02020603050405020304" pitchFamily="18" charset="0"/>
              </a:rPr>
              <a:t>Dobler</a:t>
            </a:r>
            <a:r>
              <a:rPr lang="en-US" sz="1200" dirty="0">
                <a:solidFill>
                  <a:srgbClr val="FF9900"/>
                </a:solidFill>
                <a:ea typeface="Times New Roman" panose="02020603050405020304" pitchFamily="18" charset="0"/>
              </a:rPr>
              <a:t>, </a:t>
            </a:r>
            <a:r>
              <a:rPr lang="en-US" sz="1200" dirty="0" err="1">
                <a:solidFill>
                  <a:srgbClr val="FF9900"/>
                </a:solidFill>
                <a:ea typeface="Times New Roman" panose="02020603050405020304" pitchFamily="18" charset="0"/>
              </a:rPr>
              <a:t>Mittwoch</a:t>
            </a:r>
            <a:r>
              <a:rPr lang="en-US" sz="1200" dirty="0">
                <a:solidFill>
                  <a:srgbClr val="FF9900"/>
                </a:solidFill>
                <a:ea typeface="Times New Roman" panose="02020603050405020304" pitchFamily="18" charset="0"/>
              </a:rPr>
              <a:t> 1.DS, ONLINE**</a:t>
            </a:r>
            <a:endParaRPr lang="de-DE" sz="1200" dirty="0">
              <a:solidFill>
                <a:srgbClr val="FF9900"/>
              </a:solidFill>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solidFill>
                  <a:srgbClr val="FF9900"/>
                </a:solidFill>
                <a:ea typeface="Times New Roman" panose="02020603050405020304" pitchFamily="18" charset="0"/>
              </a:rPr>
              <a:t>WP-E-IW/ WP-V-IW-09:</a:t>
            </a:r>
            <a:r>
              <a:rPr lang="de-DE" sz="1200" dirty="0">
                <a:solidFill>
                  <a:srgbClr val="FF9900"/>
                </a:solidFill>
                <a:ea typeface="Times New Roman" panose="02020603050405020304" pitchFamily="18" charset="0"/>
              </a:rPr>
              <a:t> Vorlesung „Elektrizitätswirtschaft“, Prof. </a:t>
            </a:r>
            <a:r>
              <a:rPr lang="de-DE" sz="1200" dirty="0" err="1">
                <a:solidFill>
                  <a:srgbClr val="FF9900"/>
                </a:solidFill>
                <a:ea typeface="Times New Roman" panose="02020603050405020304" pitchFamily="18" charset="0"/>
              </a:rPr>
              <a:t>Möst</a:t>
            </a:r>
            <a:r>
              <a:rPr lang="de-DE" sz="1200" dirty="0">
                <a:solidFill>
                  <a:srgbClr val="FF9900"/>
                </a:solidFill>
                <a:ea typeface="Times New Roman" panose="02020603050405020304" pitchFamily="18" charset="0"/>
              </a:rPr>
              <a:t>, Dienstag, 2. + 3. DS**</a:t>
            </a:r>
            <a:endParaRPr lang="de-DE" sz="1200" dirty="0">
              <a:solidFill>
                <a:srgbClr val="FF9900"/>
              </a:solidFill>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solidFill>
                  <a:srgbClr val="FF9900"/>
                </a:solidFill>
                <a:ea typeface="Times New Roman" panose="02020603050405020304" pitchFamily="18" charset="0"/>
              </a:rPr>
              <a:t>WP-E-IW/ WP-V-IW-09:</a:t>
            </a:r>
            <a:r>
              <a:rPr lang="de-DE" sz="1200" dirty="0">
                <a:solidFill>
                  <a:srgbClr val="FF9900"/>
                </a:solidFill>
                <a:ea typeface="Times New Roman" panose="02020603050405020304" pitchFamily="18" charset="0"/>
              </a:rPr>
              <a:t> Vorlesung „Steuertheorie“, Prof. Thum, Montag, 2. DS, Übung: Dienstag 2. DS, Lamprecht, ONLINE**</a:t>
            </a:r>
            <a:endParaRPr lang="de-DE" sz="1200" dirty="0">
              <a:solidFill>
                <a:srgbClr val="FF9900"/>
              </a:solidFill>
              <a:latin typeface="Times New Roman" panose="02020603050405020304" pitchFamily="18" charset="0"/>
              <a:ea typeface="Times New Roman" panose="02020603050405020304" pitchFamily="18" charset="0"/>
            </a:endParaRPr>
          </a:p>
          <a:p>
            <a:pPr>
              <a:lnSpc>
                <a:spcPct val="115000"/>
              </a:lnSpc>
            </a:pPr>
            <a:r>
              <a:rPr lang="de-DE" sz="1200" b="1" dirty="0">
                <a:solidFill>
                  <a:srgbClr val="FF9900"/>
                </a:solidFill>
                <a:ea typeface="Times New Roman" panose="02020603050405020304" pitchFamily="18" charset="0"/>
              </a:rPr>
              <a:t>WP-E-IW/ WP-V-IW-09: </a:t>
            </a:r>
            <a:r>
              <a:rPr lang="de-DE" sz="1200" dirty="0">
                <a:solidFill>
                  <a:srgbClr val="FF9900"/>
                </a:solidFill>
                <a:ea typeface="Times New Roman" panose="02020603050405020304" pitchFamily="18" charset="0"/>
              </a:rPr>
              <a:t>Vorlesung „Exchange Rates“, Prof. Eichler, Donnerstag, 6. </a:t>
            </a:r>
            <a:r>
              <a:rPr lang="en-US" sz="1200" dirty="0">
                <a:solidFill>
                  <a:srgbClr val="FF9900"/>
                </a:solidFill>
                <a:ea typeface="Times New Roman" panose="02020603050405020304" pitchFamily="18" charset="0"/>
              </a:rPr>
              <a:t>DS, ONLINE**</a:t>
            </a:r>
            <a:endParaRPr lang="de-DE" sz="1200" b="1" dirty="0">
              <a:solidFill>
                <a:srgbClr val="FF9900"/>
              </a:solidFill>
              <a:latin typeface="Times New Roman" panose="02020603050405020304" pitchFamily="18" charset="0"/>
              <a:ea typeface="Times New Roman" panose="02020603050405020304" pitchFamily="18" charset="0"/>
            </a:endParaRPr>
          </a:p>
          <a:p>
            <a:pPr>
              <a:lnSpc>
                <a:spcPct val="115000"/>
              </a:lnSpc>
            </a:pPr>
            <a:r>
              <a:rPr lang="en-US" sz="1200" b="1" dirty="0">
                <a:solidFill>
                  <a:srgbClr val="FF9900"/>
                </a:solidFill>
                <a:ea typeface="Times New Roman" panose="02020603050405020304" pitchFamily="18" charset="0"/>
              </a:rPr>
              <a:t>WP-E-IW/ WP-V-IW-09: </a:t>
            </a:r>
            <a:r>
              <a:rPr lang="en-US" sz="1200" dirty="0">
                <a:solidFill>
                  <a:srgbClr val="FF9900"/>
                </a:solidFill>
                <a:ea typeface="Times New Roman" panose="02020603050405020304" pitchFamily="18" charset="0"/>
              </a:rPr>
              <a:t>Seminar „Current Topics in International Monetary Economics“, Dr. </a:t>
            </a:r>
            <a:r>
              <a:rPr lang="en-US" sz="1200" dirty="0" err="1">
                <a:solidFill>
                  <a:srgbClr val="FF9900"/>
                </a:solidFill>
                <a:ea typeface="Times New Roman" panose="02020603050405020304" pitchFamily="18" charset="0"/>
              </a:rPr>
              <a:t>Detmers</a:t>
            </a:r>
            <a:r>
              <a:rPr lang="en-US" sz="1200" dirty="0">
                <a:solidFill>
                  <a:srgbClr val="FF9900"/>
                </a:solidFill>
                <a:ea typeface="Times New Roman" panose="02020603050405020304" pitchFamily="18" charset="0"/>
              </a:rPr>
              <a:t>, </a:t>
            </a:r>
            <a:r>
              <a:rPr lang="en-US" sz="1200" dirty="0" err="1">
                <a:solidFill>
                  <a:srgbClr val="FF9900"/>
                </a:solidFill>
                <a:ea typeface="Times New Roman" panose="02020603050405020304" pitchFamily="18" charset="0"/>
              </a:rPr>
              <a:t>Mittwoch</a:t>
            </a:r>
            <a:r>
              <a:rPr lang="en-US" sz="1200" dirty="0">
                <a:solidFill>
                  <a:srgbClr val="FF9900"/>
                </a:solidFill>
                <a:ea typeface="Times New Roman" panose="02020603050405020304" pitchFamily="18" charset="0"/>
              </a:rPr>
              <a:t>, 4. </a:t>
            </a:r>
            <a:r>
              <a:rPr lang="de-DE" sz="1200" dirty="0">
                <a:solidFill>
                  <a:srgbClr val="FF9900"/>
                </a:solidFill>
                <a:ea typeface="Times New Roman" panose="02020603050405020304" pitchFamily="18" charset="0"/>
              </a:rPr>
              <a:t>DS, ONLINE</a:t>
            </a:r>
            <a:r>
              <a:rPr lang="de-DE" sz="1200" dirty="0" smtClean="0">
                <a:solidFill>
                  <a:srgbClr val="FF9900"/>
                </a:solidFill>
                <a:ea typeface="Times New Roman" panose="02020603050405020304" pitchFamily="18" charset="0"/>
              </a:rPr>
              <a:t>**</a:t>
            </a:r>
          </a:p>
          <a:p>
            <a:pPr>
              <a:lnSpc>
                <a:spcPct val="115000"/>
              </a:lnSpc>
            </a:pPr>
            <a:r>
              <a:rPr lang="de-DE" sz="1200" b="1" dirty="0">
                <a:solidFill>
                  <a:srgbClr val="C00000"/>
                </a:solidFill>
                <a:ea typeface="Times New Roman" panose="02020603050405020304" pitchFamily="18" charset="0"/>
              </a:rPr>
              <a:t>MA-IB-WP-VP: </a:t>
            </a:r>
            <a:r>
              <a:rPr lang="de-DE" sz="1200" dirty="0">
                <a:solidFill>
                  <a:srgbClr val="C00000"/>
                </a:solidFill>
                <a:ea typeface="Times New Roman" panose="02020603050405020304" pitchFamily="18" charset="0"/>
              </a:rPr>
              <a:t>Blockseminar “Außenpolitische Politikberatung”, Dr. Fuchs, Einführungsveranstaltung: Termin noch offen, Aushang folgt, weitere Informationen siehe OPAL *</a:t>
            </a:r>
            <a:endParaRPr lang="de-DE" sz="1200" b="1" dirty="0">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ea typeface="Times New Roman" panose="02020603050405020304" pitchFamily="18" charset="0"/>
              </a:rPr>
              <a:t>WP-TE: </a:t>
            </a:r>
            <a:r>
              <a:rPr lang="de-DE" sz="1200" dirty="0">
                <a:ea typeface="Times New Roman" panose="02020603050405020304" pitchFamily="18" charset="0"/>
              </a:rPr>
              <a:t>„</a:t>
            </a:r>
            <a:r>
              <a:rPr lang="de-DE" sz="1200" dirty="0" err="1">
                <a:ea typeface="Times New Roman" panose="02020603050405020304" pitchFamily="18" charset="0"/>
              </a:rPr>
              <a:t>Multidisciplinary</a:t>
            </a:r>
            <a:r>
              <a:rPr lang="de-DE" sz="1200" dirty="0">
                <a:ea typeface="Times New Roman" panose="02020603050405020304" pitchFamily="18" charset="0"/>
              </a:rPr>
              <a:t> </a:t>
            </a:r>
            <a:r>
              <a:rPr lang="de-DE" sz="1200" dirty="0" err="1">
                <a:ea typeface="Times New Roman" panose="02020603050405020304" pitchFamily="18" charset="0"/>
              </a:rPr>
              <a:t>Perspectives</a:t>
            </a:r>
            <a:r>
              <a:rPr lang="de-DE" sz="1200" dirty="0">
                <a:ea typeface="Times New Roman" panose="02020603050405020304" pitchFamily="18" charset="0"/>
              </a:rPr>
              <a:t> on </a:t>
            </a:r>
            <a:r>
              <a:rPr lang="de-DE" sz="1200" dirty="0" err="1">
                <a:ea typeface="Times New Roman" panose="02020603050405020304" pitchFamily="18" charset="0"/>
              </a:rPr>
              <a:t>Sustainabily</a:t>
            </a:r>
            <a:r>
              <a:rPr lang="de-DE" sz="1200" dirty="0">
                <a:ea typeface="Times New Roman" panose="02020603050405020304" pitchFamily="18" charset="0"/>
              </a:rPr>
              <a:t> (</a:t>
            </a:r>
            <a:r>
              <a:rPr lang="de-DE" sz="1200" dirty="0" err="1">
                <a:ea typeface="Times New Roman" panose="02020603050405020304" pitchFamily="18" charset="0"/>
              </a:rPr>
              <a:t>the</a:t>
            </a:r>
            <a:r>
              <a:rPr lang="de-DE" sz="1200" dirty="0">
                <a:ea typeface="Times New Roman" panose="02020603050405020304" pitchFamily="18" charset="0"/>
              </a:rPr>
              <a:t> Nexus </a:t>
            </a:r>
            <a:r>
              <a:rPr lang="de-DE" sz="1200" dirty="0" err="1">
                <a:ea typeface="Times New Roman" panose="02020603050405020304" pitchFamily="18" charset="0"/>
              </a:rPr>
              <a:t>Approch</a:t>
            </a:r>
            <a:r>
              <a:rPr lang="de-DE" sz="1200" dirty="0">
                <a:ea typeface="Times New Roman" panose="02020603050405020304" pitchFamily="18" charset="0"/>
              </a:rPr>
              <a:t>)“ (Nexus Seminar in Zusammenarbeit mit UNU-Flores), nähere Informationen siehe OPAL</a:t>
            </a:r>
            <a:r>
              <a:rPr lang="de-DE" sz="1200" dirty="0" smtClean="0">
                <a:ea typeface="Times New Roman" panose="02020603050405020304" pitchFamily="18" charset="0"/>
              </a:rPr>
              <a:t>*</a:t>
            </a:r>
          </a:p>
          <a:p>
            <a:pPr>
              <a:spcAft>
                <a:spcPts val="0"/>
              </a:spcAft>
              <a:tabLst>
                <a:tab pos="6115050" algn="l"/>
              </a:tabLst>
            </a:pPr>
            <a:r>
              <a:rPr lang="de-DE" sz="1200" b="1" u="sng" dirty="0">
                <a:ea typeface="Times New Roman" panose="02020603050405020304" pitchFamily="18" charset="0"/>
              </a:rPr>
              <a:t>Lehrveranstaltungen im 3. Fachsemester </a:t>
            </a:r>
            <a:r>
              <a:rPr lang="de-DE" sz="1200" u="sng" dirty="0">
                <a:ea typeface="Times New Roman" panose="02020603050405020304" pitchFamily="18" charset="0"/>
              </a:rPr>
              <a:t>(sofern nicht die Option des Auslandssemesters in Anspruch genommen wird):</a:t>
            </a:r>
            <a:endParaRPr lang="de-DE" sz="1200" dirty="0">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solidFill>
                  <a:srgbClr val="FF9933"/>
                </a:solidFill>
                <a:ea typeface="Times New Roman" panose="02020603050405020304" pitchFamily="18" charset="0"/>
              </a:rPr>
              <a:t>WP-V-IW-01</a:t>
            </a:r>
            <a:r>
              <a:rPr lang="de-DE" sz="1200" dirty="0">
                <a:solidFill>
                  <a:srgbClr val="FF9933"/>
                </a:solidFill>
                <a:ea typeface="Times New Roman" panose="02020603050405020304" pitchFamily="18" charset="0"/>
              </a:rPr>
              <a:t>: Blockseminar „Topics in </a:t>
            </a:r>
            <a:r>
              <a:rPr lang="de-DE" sz="1200" dirty="0" err="1">
                <a:solidFill>
                  <a:srgbClr val="FF9933"/>
                </a:solidFill>
                <a:ea typeface="Times New Roman" panose="02020603050405020304" pitchFamily="18" charset="0"/>
              </a:rPr>
              <a:t>Economic</a:t>
            </a:r>
            <a:r>
              <a:rPr lang="de-DE" sz="1200" dirty="0">
                <a:solidFill>
                  <a:srgbClr val="FF9933"/>
                </a:solidFill>
                <a:ea typeface="Times New Roman" panose="02020603050405020304" pitchFamily="18" charset="0"/>
              </a:rPr>
              <a:t> </a:t>
            </a:r>
            <a:r>
              <a:rPr lang="de-DE" sz="1200" dirty="0" err="1">
                <a:solidFill>
                  <a:srgbClr val="FF9933"/>
                </a:solidFill>
                <a:ea typeface="Times New Roman" panose="02020603050405020304" pitchFamily="18" charset="0"/>
              </a:rPr>
              <a:t>Policy</a:t>
            </a:r>
            <a:r>
              <a:rPr lang="de-DE" sz="1200" dirty="0">
                <a:solidFill>
                  <a:srgbClr val="FF9933"/>
                </a:solidFill>
                <a:ea typeface="Times New Roman" panose="02020603050405020304" pitchFamily="18" charset="0"/>
              </a:rPr>
              <a:t> “ , Prof. </a:t>
            </a:r>
            <a:r>
              <a:rPr lang="de-DE" sz="1200" dirty="0" err="1">
                <a:solidFill>
                  <a:srgbClr val="FF9933"/>
                </a:solidFill>
                <a:ea typeface="Times New Roman" panose="02020603050405020304" pitchFamily="18" charset="0"/>
              </a:rPr>
              <a:t>Kemnitz</a:t>
            </a:r>
            <a:r>
              <a:rPr lang="de-DE" sz="1200" dirty="0">
                <a:solidFill>
                  <a:srgbClr val="FF9933"/>
                </a:solidFill>
                <a:ea typeface="Times New Roman" panose="02020603050405020304" pitchFamily="18" charset="0"/>
              </a:rPr>
              <a:t> &amp; Mitarbeiter, nähere Informationen siehe Lehrstuhl-Homepage**</a:t>
            </a:r>
            <a:endParaRPr lang="de-DE" sz="1200" dirty="0">
              <a:solidFill>
                <a:srgbClr val="FF9933"/>
              </a:solidFill>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solidFill>
                  <a:srgbClr val="FF9933"/>
                </a:solidFill>
                <a:ea typeface="Times New Roman" panose="02020603050405020304" pitchFamily="18" charset="0"/>
              </a:rPr>
              <a:t>WP-V-IW-05: </a:t>
            </a:r>
            <a:r>
              <a:rPr lang="de-DE" sz="1200" dirty="0">
                <a:solidFill>
                  <a:srgbClr val="FF9933"/>
                </a:solidFill>
                <a:ea typeface="Times New Roman" panose="02020603050405020304" pitchFamily="18" charset="0"/>
              </a:rPr>
              <a:t>Vorlesung “New </a:t>
            </a:r>
            <a:r>
              <a:rPr lang="de-DE" sz="1200" dirty="0" err="1">
                <a:solidFill>
                  <a:srgbClr val="FF9933"/>
                </a:solidFill>
                <a:ea typeface="Times New Roman" panose="02020603050405020304" pitchFamily="18" charset="0"/>
              </a:rPr>
              <a:t>Economic</a:t>
            </a:r>
            <a:r>
              <a:rPr lang="de-DE" sz="1200" dirty="0">
                <a:solidFill>
                  <a:srgbClr val="FF9933"/>
                </a:solidFill>
                <a:ea typeface="Times New Roman" panose="02020603050405020304" pitchFamily="18" charset="0"/>
              </a:rPr>
              <a:t> </a:t>
            </a:r>
            <a:r>
              <a:rPr lang="de-DE" sz="1200" dirty="0" err="1">
                <a:solidFill>
                  <a:srgbClr val="FF9933"/>
                </a:solidFill>
                <a:ea typeface="Times New Roman" panose="02020603050405020304" pitchFamily="18" charset="0"/>
              </a:rPr>
              <a:t>Geography</a:t>
            </a:r>
            <a:r>
              <a:rPr lang="de-DE" sz="1200" dirty="0">
                <a:solidFill>
                  <a:srgbClr val="FF9933"/>
                </a:solidFill>
                <a:ea typeface="Times New Roman" panose="02020603050405020304" pitchFamily="18" charset="0"/>
              </a:rPr>
              <a:t>”, Prof. Hirte, Dienstag, 6. DS**</a:t>
            </a:r>
            <a:endParaRPr lang="de-DE" sz="1200" dirty="0">
              <a:solidFill>
                <a:srgbClr val="FF9933"/>
              </a:solidFill>
              <a:latin typeface="Times New Roman" panose="02020603050405020304" pitchFamily="18" charset="0"/>
              <a:ea typeface="Times New Roman" panose="02020603050405020304" pitchFamily="18" charset="0"/>
            </a:endParaRPr>
          </a:p>
          <a:p>
            <a:pPr>
              <a:lnSpc>
                <a:spcPct val="115000"/>
              </a:lnSpc>
              <a:spcAft>
                <a:spcPts val="0"/>
              </a:spcAft>
            </a:pPr>
            <a:endParaRPr lang="de-DE" sz="1200" dirty="0">
              <a:latin typeface="Times New Roman" panose="02020603050405020304" pitchFamily="18" charset="0"/>
              <a:ea typeface="Times New Roman" panose="02020603050405020304" pitchFamily="18" charset="0"/>
            </a:endParaRPr>
          </a:p>
          <a:p>
            <a:pPr>
              <a:lnSpc>
                <a:spcPct val="115000"/>
              </a:lnSpc>
            </a:pPr>
            <a:endParaRPr lang="de-DE" sz="1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83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vorläufigen Stundenplan GPOE </a:t>
            </a:r>
            <a:r>
              <a:rPr lang="de-DE" dirty="0" smtClean="0"/>
              <a:t>(3/3)</a:t>
            </a:r>
            <a:endParaRPr lang="de-DE" dirty="0"/>
          </a:p>
        </p:txBody>
      </p:sp>
      <p:sp>
        <p:nvSpPr>
          <p:cNvPr id="3" name="Inhaltsplatzhalter 2"/>
          <p:cNvSpPr>
            <a:spLocks noGrp="1"/>
          </p:cNvSpPr>
          <p:nvPr>
            <p:ph sz="quarter" idx="10"/>
          </p:nvPr>
        </p:nvSpPr>
        <p:spPr>
          <a:xfrm>
            <a:off x="874711" y="1220702"/>
            <a:ext cx="10580688" cy="4344987"/>
          </a:xfrm>
        </p:spPr>
        <p:txBody>
          <a:bodyPr/>
          <a:lstStyle/>
          <a:p>
            <a:pPr>
              <a:lnSpc>
                <a:spcPct val="115000"/>
              </a:lnSpc>
              <a:spcAft>
                <a:spcPts val="0"/>
              </a:spcAft>
            </a:pPr>
            <a:r>
              <a:rPr lang="de-DE" sz="1200" b="1" dirty="0">
                <a:solidFill>
                  <a:srgbClr val="FF9900"/>
                </a:solidFill>
                <a:ea typeface="Times New Roman" panose="02020603050405020304" pitchFamily="18" charset="0"/>
              </a:rPr>
              <a:t>WP-V-IW-09</a:t>
            </a:r>
            <a:r>
              <a:rPr lang="de-DE" sz="1200" dirty="0">
                <a:solidFill>
                  <a:srgbClr val="FF9900"/>
                </a:solidFill>
                <a:ea typeface="Times New Roman" panose="02020603050405020304" pitchFamily="18" charset="0"/>
              </a:rPr>
              <a:t>: Seminar „</a:t>
            </a:r>
            <a:r>
              <a:rPr lang="de-DE" sz="1200" dirty="0" err="1">
                <a:solidFill>
                  <a:srgbClr val="FF9900"/>
                </a:solidFill>
                <a:ea typeface="Times New Roman" panose="02020603050405020304" pitchFamily="18" charset="0"/>
              </a:rPr>
              <a:t>Current</a:t>
            </a:r>
            <a:r>
              <a:rPr lang="de-DE" sz="1200" dirty="0">
                <a:solidFill>
                  <a:srgbClr val="FF9900"/>
                </a:solidFill>
                <a:ea typeface="Times New Roman" panose="02020603050405020304" pitchFamily="18" charset="0"/>
              </a:rPr>
              <a:t> Topics in Public Economics“, Dr. Rösel, nähere Informationen siehe Lehrstuhl **</a:t>
            </a:r>
          </a:p>
          <a:p>
            <a:pPr>
              <a:lnSpc>
                <a:spcPct val="115000"/>
              </a:lnSpc>
              <a:spcAft>
                <a:spcPts val="0"/>
              </a:spcAft>
            </a:pPr>
            <a:r>
              <a:rPr lang="de-DE" sz="1200" b="1" dirty="0">
                <a:solidFill>
                  <a:srgbClr val="FF9900"/>
                </a:solidFill>
                <a:ea typeface="Times New Roman" panose="02020603050405020304" pitchFamily="18" charset="0"/>
              </a:rPr>
              <a:t>WP-V-IW-09</a:t>
            </a:r>
            <a:r>
              <a:rPr lang="de-DE" sz="1200" dirty="0">
                <a:solidFill>
                  <a:srgbClr val="FF9900"/>
                </a:solidFill>
                <a:ea typeface="Times New Roman" panose="02020603050405020304" pitchFamily="18" charset="0"/>
              </a:rPr>
              <a:t>: Vorlesung „Urban Economics“, Prof. Hirte, Donnerstag, 2. DS **</a:t>
            </a:r>
          </a:p>
          <a:p>
            <a:pPr>
              <a:lnSpc>
                <a:spcPct val="115000"/>
              </a:lnSpc>
              <a:spcAft>
                <a:spcPts val="0"/>
              </a:spcAft>
            </a:pPr>
            <a:r>
              <a:rPr lang="de-DE" sz="1200" b="1" dirty="0">
                <a:solidFill>
                  <a:srgbClr val="FF9900"/>
                </a:solidFill>
                <a:ea typeface="Times New Roman" panose="02020603050405020304" pitchFamily="18" charset="0"/>
              </a:rPr>
              <a:t>WP-V-IW-09</a:t>
            </a:r>
            <a:r>
              <a:rPr lang="de-DE" sz="1200" dirty="0">
                <a:solidFill>
                  <a:srgbClr val="FF9900"/>
                </a:solidFill>
                <a:ea typeface="Times New Roman" panose="02020603050405020304" pitchFamily="18" charset="0"/>
              </a:rPr>
              <a:t>: Seminar „Financial </a:t>
            </a:r>
            <a:r>
              <a:rPr lang="de-DE" sz="1200" dirty="0" err="1">
                <a:solidFill>
                  <a:srgbClr val="FF9900"/>
                </a:solidFill>
                <a:ea typeface="Times New Roman" panose="02020603050405020304" pitchFamily="18" charset="0"/>
              </a:rPr>
              <a:t>Crisis</a:t>
            </a:r>
            <a:r>
              <a:rPr lang="de-DE" sz="1200" dirty="0">
                <a:solidFill>
                  <a:srgbClr val="FF9900"/>
                </a:solidFill>
                <a:ea typeface="Times New Roman" panose="02020603050405020304" pitchFamily="18" charset="0"/>
              </a:rPr>
              <a:t>“, Prof. Eichler, ONLINE, nähere Informationen siehe Lehrstuhl**</a:t>
            </a:r>
          </a:p>
          <a:p>
            <a:pPr>
              <a:lnSpc>
                <a:spcPct val="115000"/>
              </a:lnSpc>
            </a:pPr>
            <a:r>
              <a:rPr lang="de-DE" sz="1200" b="1" dirty="0">
                <a:solidFill>
                  <a:srgbClr val="FF9900"/>
                </a:solidFill>
                <a:ea typeface="Times New Roman" panose="02020603050405020304" pitchFamily="18" charset="0"/>
              </a:rPr>
              <a:t>WP-TE</a:t>
            </a:r>
            <a:r>
              <a:rPr lang="de-DE" sz="1200" dirty="0">
                <a:solidFill>
                  <a:srgbClr val="FF9900"/>
                </a:solidFill>
                <a:ea typeface="Times New Roman" panose="02020603050405020304" pitchFamily="18" charset="0"/>
              </a:rPr>
              <a:t>: Blockveranstaltung „Scenario </a:t>
            </a:r>
            <a:r>
              <a:rPr lang="de-DE" sz="1200" dirty="0" err="1">
                <a:solidFill>
                  <a:srgbClr val="FF9900"/>
                </a:solidFill>
                <a:ea typeface="Times New Roman" panose="02020603050405020304" pitchFamily="18" charset="0"/>
              </a:rPr>
              <a:t>Planning</a:t>
            </a:r>
            <a:r>
              <a:rPr lang="de-DE" sz="1200" dirty="0">
                <a:solidFill>
                  <a:srgbClr val="FF9900"/>
                </a:solidFill>
                <a:ea typeface="Times New Roman" panose="02020603050405020304" pitchFamily="18" charset="0"/>
              </a:rPr>
              <a:t>“, Dr. </a:t>
            </a:r>
            <a:r>
              <a:rPr lang="de-DE" sz="1200" dirty="0" err="1">
                <a:solidFill>
                  <a:srgbClr val="FF9900"/>
                </a:solidFill>
                <a:ea typeface="Times New Roman" panose="02020603050405020304" pitchFamily="18" charset="0"/>
              </a:rPr>
              <a:t>Gillo</a:t>
            </a:r>
            <a:r>
              <a:rPr lang="de-DE" sz="1200" dirty="0">
                <a:solidFill>
                  <a:srgbClr val="FF9900"/>
                </a:solidFill>
                <a:ea typeface="Times New Roman" panose="02020603050405020304" pitchFamily="18" charset="0"/>
              </a:rPr>
              <a:t>, nähere Informationen siehe OPAL – derzeit noch unklar, ob Veranstaltung stattfinden wird</a:t>
            </a:r>
          </a:p>
          <a:p>
            <a:pPr>
              <a:lnSpc>
                <a:spcPct val="115000"/>
              </a:lnSpc>
            </a:pPr>
            <a:r>
              <a:rPr lang="de-DE" sz="1200" b="1" dirty="0">
                <a:solidFill>
                  <a:srgbClr val="2E74B5"/>
                </a:solidFill>
                <a:ea typeface="Times New Roman" panose="02020603050405020304" pitchFamily="18" charset="0"/>
              </a:rPr>
              <a:t>WP-TE: </a:t>
            </a:r>
            <a:r>
              <a:rPr lang="de-DE" sz="1200" dirty="0">
                <a:solidFill>
                  <a:srgbClr val="2E74B5"/>
                </a:solidFill>
                <a:ea typeface="Times New Roman" panose="02020603050405020304" pitchFamily="18" charset="0"/>
              </a:rPr>
              <a:t>Vorlesung „Staatsorganisationsrecht“, Prof. Schulte, Montag, 4. DS, voraus. ONLINE**</a:t>
            </a:r>
            <a:endParaRPr lang="de-DE" sz="1200" b="1" dirty="0">
              <a:latin typeface="Times New Roman" panose="02020603050405020304" pitchFamily="18" charset="0"/>
              <a:ea typeface="Times New Roman" panose="02020603050405020304" pitchFamily="18" charset="0"/>
            </a:endParaRPr>
          </a:p>
          <a:p>
            <a:pPr>
              <a:lnSpc>
                <a:spcPct val="115000"/>
              </a:lnSpc>
              <a:spcAft>
                <a:spcPts val="0"/>
              </a:spcAft>
            </a:pPr>
            <a:r>
              <a:rPr lang="de-DE" sz="1200" b="1" dirty="0">
                <a:solidFill>
                  <a:srgbClr val="2E74B5"/>
                </a:solidFill>
                <a:ea typeface="Times New Roman" panose="02020603050405020304" pitchFamily="18" charset="0"/>
              </a:rPr>
              <a:t>WP-TE: </a:t>
            </a:r>
            <a:r>
              <a:rPr lang="de-DE" sz="1200" dirty="0">
                <a:solidFill>
                  <a:srgbClr val="2E74B5"/>
                </a:solidFill>
                <a:ea typeface="Times New Roman" panose="02020603050405020304" pitchFamily="18" charset="0"/>
              </a:rPr>
              <a:t>Vorlesung „Völkerrecht II“, Mittwoch 3. DS, Dr. Maus, ONLINE**</a:t>
            </a:r>
            <a:endParaRPr lang="de-DE" sz="1200" dirty="0">
              <a:latin typeface="Times New Roman" panose="02020603050405020304" pitchFamily="18" charset="0"/>
              <a:ea typeface="Times New Roman" panose="02020603050405020304" pitchFamily="18" charset="0"/>
            </a:endParaRPr>
          </a:p>
          <a:p>
            <a:pPr>
              <a:lnSpc>
                <a:spcPct val="115000"/>
              </a:lnSpc>
              <a:spcAft>
                <a:spcPts val="0"/>
              </a:spcAft>
            </a:pPr>
            <a:r>
              <a:rPr lang="de-DE" sz="1200" b="1" u="sng" dirty="0" smtClean="0">
                <a:ea typeface="Times New Roman" panose="02020603050405020304" pitchFamily="18" charset="0"/>
              </a:rPr>
              <a:t>Wichtiger </a:t>
            </a:r>
            <a:r>
              <a:rPr lang="de-DE" sz="1200" b="1" u="sng" dirty="0">
                <a:ea typeface="Times New Roman" panose="02020603050405020304" pitchFamily="18" charset="0"/>
              </a:rPr>
              <a:t>Hinweis</a:t>
            </a:r>
            <a:r>
              <a:rPr lang="de-DE" sz="1200" b="1" dirty="0">
                <a:ea typeface="Times New Roman" panose="02020603050405020304" pitchFamily="18" charset="0"/>
              </a:rPr>
              <a:t>: </a:t>
            </a:r>
            <a:r>
              <a:rPr lang="de-DE" sz="1200" dirty="0">
                <a:ea typeface="Times New Roman" panose="02020603050405020304" pitchFamily="18" charset="0"/>
              </a:rPr>
              <a:t>Wenn Sie im Modul TE eine Veranstaltung des zweiten Kernfachs der Nachbarspezialisierung (in Ihrem Fall: Internationales Recht) wählen, empfehlen wir Ihnen den Besuch des entsprechenden Brückenkurses zu Beginn des Wintersemesters (Bsp.: Sie wählen die Veranstaltung Europarecht: dann sollten Sie zu Beginn des Semesters den Brückenkurs Internationales Recht belegen). Die Belegung anderer als der angegebenen Lehrveranstaltungen für das Modul WP-TE im 3. Fachsemester Master ist - nach vorheriger Rücksprache mit dem Studienfachberater und auf Antrag an den Prüfungsausschuss – prinzipiell möglich. Es muss sich gemäß Modulbeschreibung um eine Nachbardisziplin Ihrer beiden Kernfächer, Internationale Politik oder Internationale Wirtschaft (VWL) handeln.</a:t>
            </a:r>
            <a:endParaRPr lang="de-DE" sz="1200" dirty="0">
              <a:latin typeface="Times New Roman" panose="02020603050405020304" pitchFamily="18" charset="0"/>
              <a:ea typeface="Times New Roman" panose="02020603050405020304" pitchFamily="18" charset="0"/>
            </a:endParaRPr>
          </a:p>
          <a:p>
            <a:pPr>
              <a:spcAft>
                <a:spcPts val="0"/>
              </a:spcAft>
            </a:pPr>
            <a:r>
              <a:rPr lang="de-DE" sz="1200" b="1" u="sng" dirty="0" smtClean="0">
                <a:ea typeface="Times New Roman" panose="02020603050405020304" pitchFamily="18" charset="0"/>
              </a:rPr>
              <a:t>Wichtiger </a:t>
            </a:r>
            <a:r>
              <a:rPr lang="de-DE" sz="1200" b="1" u="sng" dirty="0">
                <a:ea typeface="Times New Roman" panose="02020603050405020304" pitchFamily="18" charset="0"/>
              </a:rPr>
              <a:t>Hinweis</a:t>
            </a:r>
            <a:r>
              <a:rPr lang="de-DE" sz="1200" b="1" dirty="0">
                <a:ea typeface="Times New Roman" panose="02020603050405020304" pitchFamily="18" charset="0"/>
              </a:rPr>
              <a:t>: </a:t>
            </a:r>
            <a:r>
              <a:rPr lang="de-DE" sz="1200" dirty="0">
                <a:ea typeface="Times New Roman" panose="02020603050405020304" pitchFamily="18" charset="0"/>
              </a:rPr>
              <a:t>Streben Sie an, Lehrveranstaltungen in andere Module einzubringen, als diejenigen, für die sie im Stundenplan ausgewiesen sind, so stellen Sie bitte VOR Erbringung der Prüfungsleistungen einen entsprechenden </a:t>
            </a:r>
            <a:r>
              <a:rPr lang="de-DE" sz="1200" u="sng" dirty="0">
                <a:ea typeface="Times New Roman" panose="02020603050405020304" pitchFamily="18" charset="0"/>
              </a:rPr>
              <a:t>formlosen, begründeten Antrag an den Prüfungsausschuss des Masterstudiengangs IB, den Sie urschriftlich im ZIS einreichen</a:t>
            </a:r>
            <a:r>
              <a:rPr lang="de-DE" sz="1200" dirty="0">
                <a:ea typeface="Times New Roman" panose="02020603050405020304" pitchFamily="18" charset="0"/>
              </a:rPr>
              <a:t>. Auch eine nachträgliche Beantragung ist grundsätzlich möglich, Sie tragen dann aber das Risiko, die bereits erbrachte Leistung nicht wie gewünscht einbringen zu können. Rechnen Sie bitte mit ein bis drei Wochen Bearbeitungszeit. Hiernach erhalten Sie einen positiven oder eine Ablehnungsbescheid.</a:t>
            </a:r>
            <a:endParaRPr lang="de-DE" sz="1200" b="1" dirty="0">
              <a:latin typeface="Times New Roman" panose="02020603050405020304" pitchFamily="18" charset="0"/>
              <a:ea typeface="Times New Roman" panose="02020603050405020304" pitchFamily="18" charset="0"/>
            </a:endParaRPr>
          </a:p>
          <a:p>
            <a:pPr>
              <a:lnSpc>
                <a:spcPct val="115000"/>
              </a:lnSpc>
              <a:spcAft>
                <a:spcPts val="0"/>
              </a:spcAft>
            </a:pPr>
            <a:endParaRPr lang="de-DE" sz="1200" dirty="0"/>
          </a:p>
        </p:txBody>
      </p:sp>
    </p:spTree>
    <p:extLst>
      <p:ext uri="{BB962C8B-B14F-4D97-AF65-F5344CB8AC3E}">
        <p14:creationId xmlns:p14="http://schemas.microsoft.com/office/powerpoint/2010/main" val="3464938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504" y="2421163"/>
            <a:ext cx="5945636" cy="684213"/>
          </a:xfrm>
        </p:spPr>
        <p:txBody>
          <a:bodyPr/>
          <a:lstStyle/>
          <a:p>
            <a:pPr>
              <a:lnSpc>
                <a:spcPct val="150000"/>
              </a:lnSpc>
            </a:pPr>
            <a:r>
              <a:rPr lang="de-DE" sz="4000" dirty="0" smtClean="0"/>
              <a:t>Wie ist das mit dem Auslandssemester?</a:t>
            </a:r>
            <a:endParaRPr lang="de-DE" sz="4000" dirty="0"/>
          </a:p>
        </p:txBody>
      </p:sp>
      <p:pic>
        <p:nvPicPr>
          <p:cNvPr id="5" name="Grafik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77343" y="2020722"/>
            <a:ext cx="5288089" cy="2701884"/>
          </a:xfrm>
          <a:prstGeom prst="rect">
            <a:avLst/>
          </a:prstGeom>
        </p:spPr>
      </p:pic>
    </p:spTree>
    <p:extLst>
      <p:ext uri="{BB962C8B-B14F-4D97-AF65-F5344CB8AC3E}">
        <p14:creationId xmlns:p14="http://schemas.microsoft.com/office/powerpoint/2010/main" val="424032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Auslandssemester</a:t>
            </a:r>
            <a:endParaRPr lang="de-DE" dirty="0"/>
          </a:p>
        </p:txBody>
      </p:sp>
      <p:sp>
        <p:nvSpPr>
          <p:cNvPr id="3" name="Inhaltsplatzhalter 2"/>
          <p:cNvSpPr>
            <a:spLocks noGrp="1"/>
          </p:cNvSpPr>
          <p:nvPr>
            <p:ph sz="quarter" idx="10"/>
          </p:nvPr>
        </p:nvSpPr>
        <p:spPr>
          <a:xfrm>
            <a:off x="7521146" y="1030287"/>
            <a:ext cx="3934253" cy="4344987"/>
          </a:xfrm>
        </p:spPr>
        <p:txBody>
          <a:bodyPr/>
          <a:lstStyle/>
          <a:p>
            <a:pPr marL="285750" indent="-285750">
              <a:lnSpc>
                <a:spcPct val="150000"/>
              </a:lnSpc>
              <a:spcBef>
                <a:spcPct val="0"/>
              </a:spcBef>
              <a:buFont typeface="Arial" panose="020B0604020202020204" pitchFamily="34" charset="0"/>
              <a:buChar char="•"/>
            </a:pPr>
            <a:r>
              <a:rPr lang="de-DE" dirty="0">
                <a:solidFill>
                  <a:srgbClr val="003366"/>
                </a:solidFill>
                <a:ea typeface="Open Sans" panose="020B0606030504020204" pitchFamily="34" charset="0"/>
                <a:cs typeface="Open Sans" panose="020B0606030504020204" pitchFamily="34" charset="0"/>
              </a:rPr>
              <a:t>Das Auslandssemester ist </a:t>
            </a:r>
            <a:r>
              <a:rPr lang="de-DE" b="1" dirty="0">
                <a:solidFill>
                  <a:srgbClr val="003366"/>
                </a:solidFill>
                <a:ea typeface="Open Sans" panose="020B0606030504020204" pitchFamily="34" charset="0"/>
                <a:cs typeface="Open Sans" panose="020B0606030504020204" pitchFamily="34" charset="0"/>
              </a:rPr>
              <a:t>fakultativ</a:t>
            </a:r>
            <a:r>
              <a:rPr lang="de-DE" dirty="0">
                <a:solidFill>
                  <a:srgbClr val="003366"/>
                </a:solidFill>
                <a:ea typeface="Open Sans" panose="020B0606030504020204" pitchFamily="34" charset="0"/>
                <a:cs typeface="Open Sans" panose="020B0606030504020204" pitchFamily="34" charset="0"/>
              </a:rPr>
              <a:t>. </a:t>
            </a:r>
          </a:p>
          <a:p>
            <a:pPr marL="285750" indent="-285750">
              <a:lnSpc>
                <a:spcPct val="150000"/>
              </a:lnSpc>
              <a:spcBef>
                <a:spcPct val="0"/>
              </a:spcBef>
              <a:buFont typeface="Arial" panose="020B0604020202020204" pitchFamily="34" charset="0"/>
              <a:buChar char="•"/>
            </a:pPr>
            <a:endParaRPr lang="de-DE" dirty="0">
              <a:solidFill>
                <a:srgbClr val="003366"/>
              </a:solidFill>
              <a:ea typeface="Open Sans" panose="020B0606030504020204" pitchFamily="34" charset="0"/>
              <a:cs typeface="Open Sans" panose="020B0606030504020204" pitchFamily="34" charset="0"/>
            </a:endParaRPr>
          </a:p>
          <a:p>
            <a:pPr marL="285750" indent="-285750">
              <a:lnSpc>
                <a:spcPct val="150000"/>
              </a:lnSpc>
              <a:spcBef>
                <a:spcPct val="0"/>
              </a:spcBef>
              <a:buFont typeface="Arial" panose="020B0604020202020204" pitchFamily="34" charset="0"/>
              <a:buChar char="•"/>
            </a:pPr>
            <a:r>
              <a:rPr lang="de-DE" dirty="0">
                <a:solidFill>
                  <a:srgbClr val="003366"/>
                </a:solidFill>
                <a:ea typeface="Open Sans" panose="020B0606030504020204" pitchFamily="34" charset="0"/>
                <a:cs typeface="Open Sans" panose="020B0606030504020204" pitchFamily="34" charset="0"/>
              </a:rPr>
              <a:t>Die </a:t>
            </a:r>
            <a:r>
              <a:rPr lang="de-DE" b="1" dirty="0">
                <a:solidFill>
                  <a:srgbClr val="003366"/>
                </a:solidFill>
                <a:ea typeface="Open Sans" panose="020B0606030504020204" pitchFamily="34" charset="0"/>
                <a:cs typeface="Open Sans" panose="020B0606030504020204" pitchFamily="34" charset="0"/>
              </a:rPr>
              <a:t>Anrechnung</a:t>
            </a:r>
            <a:r>
              <a:rPr lang="de-DE" dirty="0">
                <a:solidFill>
                  <a:srgbClr val="003366"/>
                </a:solidFill>
                <a:ea typeface="Open Sans" panose="020B0606030504020204" pitchFamily="34" charset="0"/>
                <a:cs typeface="Open Sans" panose="020B0606030504020204" pitchFamily="34" charset="0"/>
              </a:rPr>
              <a:t> von im Ausland erbrachten Leistungen kann nur dann </a:t>
            </a:r>
            <a:r>
              <a:rPr lang="de-DE" dirty="0" smtClean="0">
                <a:solidFill>
                  <a:srgbClr val="003366"/>
                </a:solidFill>
                <a:ea typeface="Open Sans" panose="020B0606030504020204" pitchFamily="34" charset="0"/>
                <a:cs typeface="Open Sans" panose="020B0606030504020204" pitchFamily="34" charset="0"/>
              </a:rPr>
              <a:t>inklusive der </a:t>
            </a:r>
            <a:r>
              <a:rPr lang="de-DE" dirty="0">
                <a:solidFill>
                  <a:srgbClr val="003366"/>
                </a:solidFill>
                <a:ea typeface="Open Sans" panose="020B0606030504020204" pitchFamily="34" charset="0"/>
                <a:cs typeface="Open Sans" panose="020B0606030504020204" pitchFamily="34" charset="0"/>
              </a:rPr>
              <a:t>Übernahme der Note erfolgen, wenn die </a:t>
            </a:r>
            <a:r>
              <a:rPr lang="de-DE" b="1" dirty="0">
                <a:solidFill>
                  <a:srgbClr val="003366"/>
                </a:solidFill>
                <a:ea typeface="Open Sans" panose="020B0606030504020204" pitchFamily="34" charset="0"/>
                <a:cs typeface="Open Sans" panose="020B0606030504020204" pitchFamily="34" charset="0"/>
              </a:rPr>
              <a:t>Notensysteme vergleichbar</a:t>
            </a:r>
            <a:r>
              <a:rPr lang="de-DE" dirty="0">
                <a:solidFill>
                  <a:srgbClr val="003366"/>
                </a:solidFill>
                <a:ea typeface="Open Sans" panose="020B0606030504020204" pitchFamily="34" charset="0"/>
                <a:cs typeface="Open Sans" panose="020B0606030504020204" pitchFamily="34" charset="0"/>
              </a:rPr>
              <a:t> sind.</a:t>
            </a:r>
          </a:p>
          <a:p>
            <a:pPr marL="285750" indent="-285750">
              <a:lnSpc>
                <a:spcPct val="150000"/>
              </a:lnSpc>
              <a:spcBef>
                <a:spcPct val="0"/>
              </a:spcBef>
              <a:buFont typeface="Arial" panose="020B0604020202020204" pitchFamily="34" charset="0"/>
              <a:buChar char="•"/>
            </a:pPr>
            <a:endParaRPr lang="de-DE" dirty="0">
              <a:solidFill>
                <a:srgbClr val="003366"/>
              </a:solidFill>
              <a:ea typeface="Open Sans" panose="020B0606030504020204" pitchFamily="34" charset="0"/>
              <a:cs typeface="Open Sans" panose="020B0606030504020204" pitchFamily="34" charset="0"/>
            </a:endParaRPr>
          </a:p>
          <a:p>
            <a:pPr marL="285750" indent="-285750">
              <a:lnSpc>
                <a:spcPct val="150000"/>
              </a:lnSpc>
              <a:spcBef>
                <a:spcPct val="0"/>
              </a:spcBef>
              <a:buFont typeface="Arial" panose="020B0604020202020204" pitchFamily="34" charset="0"/>
              <a:buChar char="•"/>
            </a:pPr>
            <a:r>
              <a:rPr lang="de-DE" dirty="0">
                <a:solidFill>
                  <a:srgbClr val="003366"/>
                </a:solidFill>
                <a:ea typeface="Open Sans" panose="020B0606030504020204" pitchFamily="34" charset="0"/>
                <a:cs typeface="Open Sans" panose="020B0606030504020204" pitchFamily="34" charset="0"/>
              </a:rPr>
              <a:t>Zum Auslandssemester bzw. zur Gestaltung des </a:t>
            </a:r>
            <a:r>
              <a:rPr lang="de-DE" b="1" dirty="0">
                <a:solidFill>
                  <a:srgbClr val="003366"/>
                </a:solidFill>
                <a:ea typeface="Open Sans" panose="020B0606030504020204" pitchFamily="34" charset="0"/>
                <a:cs typeface="Open Sans" panose="020B0606030504020204" pitchFamily="34" charset="0"/>
              </a:rPr>
              <a:t>3. </a:t>
            </a:r>
            <a:r>
              <a:rPr lang="de-DE" b="1" dirty="0" smtClean="0">
                <a:solidFill>
                  <a:srgbClr val="003366"/>
                </a:solidFill>
                <a:ea typeface="Open Sans" panose="020B0606030504020204" pitchFamily="34" charset="0"/>
                <a:cs typeface="Open Sans" panose="020B0606030504020204" pitchFamily="34" charset="0"/>
              </a:rPr>
              <a:t>Fachsemesters</a:t>
            </a:r>
            <a:r>
              <a:rPr lang="de-DE" dirty="0" smtClean="0">
                <a:solidFill>
                  <a:srgbClr val="003366"/>
                </a:solidFill>
                <a:ea typeface="Open Sans" panose="020B0606030504020204" pitchFamily="34" charset="0"/>
                <a:cs typeface="Open Sans" panose="020B0606030504020204" pitchFamily="34" charset="0"/>
              </a:rPr>
              <a:t/>
            </a:r>
            <a:br>
              <a:rPr lang="de-DE" dirty="0" smtClean="0">
                <a:solidFill>
                  <a:srgbClr val="003366"/>
                </a:solidFill>
                <a:ea typeface="Open Sans" panose="020B0606030504020204" pitchFamily="34" charset="0"/>
                <a:cs typeface="Open Sans" panose="020B0606030504020204" pitchFamily="34" charset="0"/>
              </a:rPr>
            </a:br>
            <a:r>
              <a:rPr lang="de-DE" dirty="0" smtClean="0">
                <a:solidFill>
                  <a:srgbClr val="003366"/>
                </a:solidFill>
                <a:ea typeface="Open Sans" panose="020B0606030504020204" pitchFamily="34" charset="0"/>
                <a:cs typeface="Open Sans" panose="020B0606030504020204" pitchFamily="34" charset="0"/>
              </a:rPr>
              <a:t>im </a:t>
            </a:r>
            <a:r>
              <a:rPr lang="de-DE" dirty="0">
                <a:solidFill>
                  <a:srgbClr val="003366"/>
                </a:solidFill>
                <a:ea typeface="Open Sans" panose="020B0606030504020204" pitchFamily="34" charset="0"/>
                <a:cs typeface="Open Sans" panose="020B0606030504020204" pitchFamily="34" charset="0"/>
              </a:rPr>
              <a:t>Allgemeinen wird es </a:t>
            </a:r>
            <a:r>
              <a:rPr lang="de-DE" dirty="0" err="1" smtClean="0">
                <a:solidFill>
                  <a:srgbClr val="003366"/>
                </a:solidFill>
                <a:ea typeface="Open Sans" panose="020B0606030504020204" pitchFamily="34" charset="0"/>
                <a:cs typeface="Open Sans" panose="020B0606030504020204" pitchFamily="34" charset="0"/>
              </a:rPr>
              <a:t>vrsl</a:t>
            </a:r>
            <a:r>
              <a:rPr lang="de-DE" dirty="0" smtClean="0">
                <a:solidFill>
                  <a:srgbClr val="003366"/>
                </a:solidFill>
                <a:ea typeface="Open Sans" panose="020B0606030504020204" pitchFamily="34" charset="0"/>
                <a:cs typeface="Open Sans" panose="020B0606030504020204" pitchFamily="34" charset="0"/>
              </a:rPr>
              <a:t>. im </a:t>
            </a:r>
            <a:r>
              <a:rPr lang="de-DE" b="1" dirty="0">
                <a:solidFill>
                  <a:srgbClr val="003366"/>
                </a:solidFill>
                <a:ea typeface="Open Sans" panose="020B0606030504020204" pitchFamily="34" charset="0"/>
                <a:cs typeface="Open Sans" panose="020B0606030504020204" pitchFamily="34" charset="0"/>
              </a:rPr>
              <a:t>November</a:t>
            </a:r>
            <a:r>
              <a:rPr lang="de-DE" dirty="0">
                <a:solidFill>
                  <a:srgbClr val="003366"/>
                </a:solidFill>
                <a:ea typeface="Open Sans" panose="020B0606030504020204" pitchFamily="34" charset="0"/>
                <a:cs typeface="Open Sans" panose="020B0606030504020204" pitchFamily="34" charset="0"/>
              </a:rPr>
              <a:t> eine gesonderte </a:t>
            </a:r>
            <a:r>
              <a:rPr lang="de-DE" b="1" dirty="0">
                <a:solidFill>
                  <a:srgbClr val="003366"/>
                </a:solidFill>
                <a:ea typeface="Open Sans" panose="020B0606030504020204" pitchFamily="34" charset="0"/>
                <a:cs typeface="Open Sans" panose="020B0606030504020204" pitchFamily="34" charset="0"/>
              </a:rPr>
              <a:t>Informationsveranstaltung</a:t>
            </a:r>
            <a:r>
              <a:rPr lang="de-DE" dirty="0">
                <a:solidFill>
                  <a:srgbClr val="003366"/>
                </a:solidFill>
                <a:ea typeface="Open Sans" panose="020B0606030504020204" pitchFamily="34" charset="0"/>
                <a:cs typeface="Open Sans" panose="020B0606030504020204" pitchFamily="34" charset="0"/>
              </a:rPr>
              <a:t> geben.</a:t>
            </a:r>
          </a:p>
          <a:p>
            <a:endParaRPr lang="de-DE" dirty="0"/>
          </a:p>
        </p:txBody>
      </p:sp>
      <p:pic>
        <p:nvPicPr>
          <p:cNvPr id="4" name="Picture 2"/>
          <p:cNvPicPr>
            <a:picLocks noChangeAspect="1" noChangeArrowheads="1"/>
          </p:cNvPicPr>
          <p:nvPr/>
        </p:nvPicPr>
        <p:blipFill>
          <a:blip r:embed="rId2"/>
          <a:srcRect/>
          <a:stretch>
            <a:fillRect/>
          </a:stretch>
        </p:blipFill>
        <p:spPr bwMode="auto">
          <a:xfrm>
            <a:off x="874711" y="1030288"/>
            <a:ext cx="6501207" cy="4344987"/>
          </a:xfrm>
          <a:prstGeom prst="rect">
            <a:avLst/>
          </a:prstGeom>
          <a:noFill/>
          <a:ln w="9525">
            <a:noFill/>
            <a:miter lim="800000"/>
            <a:headEnd/>
            <a:tailEnd/>
          </a:ln>
        </p:spPr>
      </p:pic>
    </p:spTree>
    <p:extLst>
      <p:ext uri="{BB962C8B-B14F-4D97-AF65-F5344CB8AC3E}">
        <p14:creationId xmlns:p14="http://schemas.microsoft.com/office/powerpoint/2010/main" val="290370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Unsere Partneruniversitäten: Erasmus-Partner</a:t>
            </a:r>
            <a:endParaRPr lang="de-DE" dirty="0"/>
          </a:p>
        </p:txBody>
      </p:sp>
      <p:graphicFrame>
        <p:nvGraphicFramePr>
          <p:cNvPr id="5" name="Tabelle 4"/>
          <p:cNvGraphicFramePr>
            <a:graphicFrameLocks noGrp="1"/>
          </p:cNvGraphicFramePr>
          <p:nvPr>
            <p:extLst/>
          </p:nvPr>
        </p:nvGraphicFramePr>
        <p:xfrm>
          <a:off x="874713" y="728212"/>
          <a:ext cx="10580686" cy="5299101"/>
        </p:xfrm>
        <a:graphic>
          <a:graphicData uri="http://schemas.openxmlformats.org/drawingml/2006/table">
            <a:tbl>
              <a:tblPr>
                <a:tableStyleId>{5C22544A-7EE6-4342-B048-85BDC9FD1C3A}</a:tableStyleId>
              </a:tblPr>
              <a:tblGrid>
                <a:gridCol w="1404848">
                  <a:extLst>
                    <a:ext uri="{9D8B030D-6E8A-4147-A177-3AD203B41FA5}">
                      <a16:colId xmlns:a16="http://schemas.microsoft.com/office/drawing/2014/main" xmlns="" val="20000"/>
                    </a:ext>
                  </a:extLst>
                </a:gridCol>
                <a:gridCol w="3155325">
                  <a:extLst>
                    <a:ext uri="{9D8B030D-6E8A-4147-A177-3AD203B41FA5}">
                      <a16:colId xmlns:a16="http://schemas.microsoft.com/office/drawing/2014/main" xmlns="" val="20001"/>
                    </a:ext>
                  </a:extLst>
                </a:gridCol>
                <a:gridCol w="1094704">
                  <a:extLst>
                    <a:ext uri="{9D8B030D-6E8A-4147-A177-3AD203B41FA5}">
                      <a16:colId xmlns:a16="http://schemas.microsoft.com/office/drawing/2014/main" xmlns="" val="20002"/>
                    </a:ext>
                  </a:extLst>
                </a:gridCol>
                <a:gridCol w="1764405">
                  <a:extLst>
                    <a:ext uri="{9D8B030D-6E8A-4147-A177-3AD203B41FA5}">
                      <a16:colId xmlns:a16="http://schemas.microsoft.com/office/drawing/2014/main" xmlns="" val="20003"/>
                    </a:ext>
                  </a:extLst>
                </a:gridCol>
                <a:gridCol w="3161404">
                  <a:extLst>
                    <a:ext uri="{9D8B030D-6E8A-4147-A177-3AD203B41FA5}">
                      <a16:colId xmlns:a16="http://schemas.microsoft.com/office/drawing/2014/main" xmlns="" val="20004"/>
                    </a:ext>
                  </a:extLst>
                </a:gridCol>
              </a:tblGrid>
              <a:tr h="716673">
                <a:tc>
                  <a:txBody>
                    <a:bodyPr/>
                    <a:lstStyle/>
                    <a:p>
                      <a:pPr algn="l">
                        <a:spcAft>
                          <a:spcPts val="0"/>
                        </a:spcAft>
                      </a:pPr>
                      <a:r>
                        <a:rPr lang="de-DE" sz="1600" b="1" dirty="0">
                          <a:effectLst/>
                          <a:latin typeface="+mj-lt"/>
                        </a:rPr>
                        <a:t>Land</a:t>
                      </a:r>
                    </a:p>
                    <a:p>
                      <a:pPr algn="l">
                        <a:spcAft>
                          <a:spcPts val="0"/>
                        </a:spcAft>
                      </a:pPr>
                      <a:r>
                        <a:rPr lang="de-DE" sz="1600" b="1" dirty="0">
                          <a:effectLst/>
                          <a:latin typeface="+mj-lt"/>
                        </a:rPr>
                        <a:t> </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Einrichtung</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Zahl der</a:t>
                      </a:r>
                    </a:p>
                    <a:p>
                      <a:pPr algn="l">
                        <a:spcAft>
                          <a:spcPts val="0"/>
                        </a:spcAft>
                      </a:pPr>
                      <a:r>
                        <a:rPr lang="de-DE" sz="1600" b="1" dirty="0">
                          <a:effectLst/>
                          <a:latin typeface="+mj-lt"/>
                        </a:rPr>
                        <a:t>Plätze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Unterrichts-</a:t>
                      </a:r>
                    </a:p>
                    <a:p>
                      <a:pPr algn="l">
                        <a:spcAft>
                          <a:spcPts val="0"/>
                        </a:spcAft>
                      </a:pPr>
                      <a:r>
                        <a:rPr lang="de-DE" sz="1600" b="1" dirty="0" err="1">
                          <a:effectLst/>
                          <a:latin typeface="+mj-lt"/>
                        </a:rPr>
                        <a:t>sprache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Schwerpunkt</a:t>
                      </a:r>
                      <a:endParaRPr lang="de-DE" sz="1600" b="1"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0"/>
                  </a:ext>
                </a:extLst>
              </a:tr>
              <a:tr h="748387">
                <a:tc>
                  <a:txBody>
                    <a:bodyPr/>
                    <a:lstStyle/>
                    <a:p>
                      <a:pPr>
                        <a:spcAft>
                          <a:spcPts val="0"/>
                        </a:spcAft>
                      </a:pPr>
                      <a:r>
                        <a:rPr lang="de-DE" sz="1400" dirty="0">
                          <a:effectLst/>
                          <a:latin typeface="+mj-lt"/>
                        </a:rPr>
                        <a:t>Frankreich</a:t>
                      </a:r>
                    </a:p>
                    <a:p>
                      <a:pPr>
                        <a:spcAft>
                          <a:spcPts val="0"/>
                        </a:spcAft>
                      </a:pPr>
                      <a:r>
                        <a:rPr lang="de-DE" sz="1400" dirty="0">
                          <a:effectLst/>
                          <a:latin typeface="+mj-lt"/>
                        </a:rPr>
                        <a:t> </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err="1">
                          <a:effectLst/>
                          <a:latin typeface="+mj-lt"/>
                        </a:rPr>
                        <a:t>Université</a:t>
                      </a:r>
                      <a:r>
                        <a:rPr lang="de-DE" sz="1400" dirty="0">
                          <a:effectLst/>
                          <a:latin typeface="+mj-lt"/>
                        </a:rPr>
                        <a:t> Robert </a:t>
                      </a:r>
                      <a:r>
                        <a:rPr lang="de-DE" sz="1400" dirty="0" err="1">
                          <a:effectLst/>
                          <a:latin typeface="+mj-lt"/>
                        </a:rPr>
                        <a:t>Schum</a:t>
                      </a:r>
                      <a:r>
                        <a:rPr lang="fr-FR" sz="1400" dirty="0" err="1">
                          <a:effectLst/>
                          <a:latin typeface="+mj-lt"/>
                        </a:rPr>
                        <a:t>ann</a:t>
                      </a:r>
                      <a:r>
                        <a:rPr lang="fr-FR" sz="1400" dirty="0">
                          <a:effectLst/>
                          <a:latin typeface="+mj-lt"/>
                        </a:rPr>
                        <a:t>, Institut d’ Etudes Politiques, STRASBOURG</a:t>
                      </a:r>
                      <a:endParaRPr lang="de-DE" sz="1400" dirty="0">
                        <a:effectLst/>
                        <a:latin typeface="+mj-lt"/>
                        <a:ea typeface="Times New Roman" panose="02020603050405020304" pitchFamily="18" charset="0"/>
                      </a:endParaRPr>
                    </a:p>
                  </a:txBody>
                  <a:tcPr marL="44450" marR="44450" marT="0" marB="0"/>
                </a:tc>
                <a:tc>
                  <a:txBody>
                    <a:bodyPr/>
                    <a:lstStyle/>
                    <a:p>
                      <a:pPr algn="ctr">
                        <a:spcAft>
                          <a:spcPts val="0"/>
                        </a:spcAft>
                      </a:pPr>
                      <a:r>
                        <a:rPr lang="fr-FR" sz="1400" dirty="0">
                          <a:effectLst/>
                          <a:latin typeface="+mj-lt"/>
                        </a:rPr>
                        <a:t>1</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a:effectLst/>
                          <a:latin typeface="+mj-lt"/>
                        </a:rPr>
                        <a:t>Französisch</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smtClean="0">
                          <a:effectLst/>
                          <a:latin typeface="+mj-lt"/>
                          <a:ea typeface="+mn-ea"/>
                        </a:rPr>
                        <a:t>Politik</a:t>
                      </a:r>
                      <a:r>
                        <a:rPr lang="de-DE" sz="1400" baseline="0" dirty="0" smtClean="0">
                          <a:effectLst/>
                          <a:latin typeface="+mj-lt"/>
                          <a:ea typeface="+mn-ea"/>
                        </a:rPr>
                        <a:t> (mit Einschränkung, Geschichte, </a:t>
                      </a:r>
                      <a:r>
                        <a:rPr lang="de-DE" sz="1400" kern="1200" dirty="0" smtClean="0">
                          <a:solidFill>
                            <a:schemeClr val="dk1"/>
                          </a:solidFill>
                          <a:effectLst/>
                          <a:latin typeface="+mj-lt"/>
                          <a:ea typeface="+mn-ea"/>
                          <a:cs typeface="+mn-cs"/>
                        </a:rPr>
                        <a:t>u. a. – insb. sinnvoll für  AQUA I + EF!)</a:t>
                      </a:r>
                      <a:endParaRPr lang="de-DE" sz="1400"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1"/>
                  </a:ext>
                </a:extLst>
              </a:tr>
              <a:tr h="489397">
                <a:tc>
                  <a:txBody>
                    <a:bodyPr/>
                    <a:lstStyle/>
                    <a:p>
                      <a:pPr>
                        <a:spcAft>
                          <a:spcPts val="0"/>
                        </a:spcAft>
                      </a:pPr>
                      <a:r>
                        <a:rPr lang="fr-FR" sz="1400">
                          <a:effectLst/>
                          <a:latin typeface="+mj-lt"/>
                        </a:rPr>
                        <a:t>Frankreich</a:t>
                      </a:r>
                      <a:endParaRPr lang="de-DE" sz="1400">
                        <a:effectLst/>
                        <a:latin typeface="+mj-lt"/>
                        <a:ea typeface="Times New Roman" panose="02020603050405020304" pitchFamily="18" charset="0"/>
                      </a:endParaRPr>
                    </a:p>
                  </a:txBody>
                  <a:tcPr marL="44450" marR="44450" marT="0" marB="0"/>
                </a:tc>
                <a:tc>
                  <a:txBody>
                    <a:bodyPr/>
                    <a:lstStyle/>
                    <a:p>
                      <a:pPr>
                        <a:spcAft>
                          <a:spcPts val="0"/>
                        </a:spcAft>
                      </a:pPr>
                      <a:r>
                        <a:rPr lang="fr-FR" sz="1400" dirty="0">
                          <a:effectLst/>
                          <a:latin typeface="+mj-lt"/>
                        </a:rPr>
                        <a:t>Université de Franche-Comté, </a:t>
                      </a:r>
                      <a:r>
                        <a:rPr lang="fr-FR" sz="1400" dirty="0" smtClean="0">
                          <a:effectLst/>
                          <a:latin typeface="+mj-lt"/>
                        </a:rPr>
                        <a:t>BESANÇON</a:t>
                      </a:r>
                      <a:endParaRPr lang="de-DE" sz="1400" dirty="0">
                        <a:effectLst/>
                        <a:latin typeface="+mj-lt"/>
                        <a:ea typeface="Times New Roman" panose="02020603050405020304" pitchFamily="18" charset="0"/>
                      </a:endParaRPr>
                    </a:p>
                  </a:txBody>
                  <a:tcPr marL="44450" marR="44450" marT="0" marB="0"/>
                </a:tc>
                <a:tc>
                  <a:txBody>
                    <a:bodyPr/>
                    <a:lstStyle/>
                    <a:p>
                      <a:pPr algn="ctr">
                        <a:spcAft>
                          <a:spcPts val="0"/>
                        </a:spcAft>
                      </a:pPr>
                      <a:r>
                        <a:rPr lang="fr-FR" sz="1400" dirty="0">
                          <a:effectLst/>
                          <a:latin typeface="+mj-lt"/>
                        </a:rPr>
                        <a:t>3</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a:effectLst/>
                          <a:latin typeface="+mj-lt"/>
                        </a:rPr>
                        <a:t>Französisch</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smtClean="0">
                          <a:effectLst/>
                          <a:latin typeface="+mj-lt"/>
                        </a:rPr>
                        <a:t>Alle Bereiche</a:t>
                      </a:r>
                      <a:endParaRPr lang="de-DE" sz="1400"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2"/>
                  </a:ext>
                </a:extLst>
              </a:tr>
              <a:tr h="723158">
                <a:tc>
                  <a:txBody>
                    <a:bodyPr/>
                    <a:lstStyle/>
                    <a:p>
                      <a:pPr>
                        <a:spcAft>
                          <a:spcPts val="0"/>
                        </a:spcAft>
                      </a:pPr>
                      <a:r>
                        <a:rPr lang="fr-FR" sz="1400" dirty="0" err="1">
                          <a:effectLst/>
                          <a:latin typeface="+mj-lt"/>
                        </a:rPr>
                        <a:t>Frankreich</a:t>
                      </a:r>
                      <a:endParaRPr lang="de-DE" sz="1400" dirty="0">
                        <a:effectLst/>
                        <a:latin typeface="+mj-lt"/>
                      </a:endParaRPr>
                    </a:p>
                    <a:p>
                      <a:pPr>
                        <a:spcAft>
                          <a:spcPts val="0"/>
                        </a:spcAft>
                      </a:pPr>
                      <a:r>
                        <a:rPr lang="fr-FR" sz="1400" dirty="0">
                          <a:effectLst/>
                          <a:latin typeface="+mj-lt"/>
                        </a:rPr>
                        <a:t> </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fr-FR" sz="1400" dirty="0">
                          <a:effectLst/>
                          <a:latin typeface="+mj-lt"/>
                        </a:rPr>
                        <a:t>Université Montesquieu, Institut d’Etudes Politiques, </a:t>
                      </a:r>
                      <a:endParaRPr lang="de-DE" sz="1400" dirty="0">
                        <a:effectLst/>
                        <a:latin typeface="+mj-lt"/>
                      </a:endParaRPr>
                    </a:p>
                    <a:p>
                      <a:pPr>
                        <a:spcAft>
                          <a:spcPts val="0"/>
                        </a:spcAft>
                      </a:pPr>
                      <a:r>
                        <a:rPr lang="fr-FR" sz="1400" dirty="0">
                          <a:effectLst/>
                          <a:latin typeface="+mj-lt"/>
                        </a:rPr>
                        <a:t>BORDEAUX</a:t>
                      </a:r>
                      <a:endParaRPr lang="de-DE" sz="1400" dirty="0">
                        <a:effectLst/>
                        <a:latin typeface="+mj-lt"/>
                        <a:ea typeface="Times New Roman" panose="02020603050405020304" pitchFamily="18" charset="0"/>
                      </a:endParaRPr>
                    </a:p>
                  </a:txBody>
                  <a:tcPr marL="44450" marR="44450" marT="0" marB="0"/>
                </a:tc>
                <a:tc>
                  <a:txBody>
                    <a:bodyPr/>
                    <a:lstStyle/>
                    <a:p>
                      <a:pPr algn="ctr">
                        <a:spcAft>
                          <a:spcPts val="0"/>
                        </a:spcAft>
                      </a:pPr>
                      <a:r>
                        <a:rPr lang="fr-FR" sz="1400">
                          <a:effectLst/>
                          <a:latin typeface="+mj-lt"/>
                        </a:rPr>
                        <a:t>2</a:t>
                      </a:r>
                      <a:endParaRPr lang="de-DE" sz="1400">
                        <a:effectLst/>
                        <a:latin typeface="+mj-lt"/>
                        <a:ea typeface="Times New Roman" panose="02020603050405020304" pitchFamily="18" charset="0"/>
                      </a:endParaRPr>
                    </a:p>
                  </a:txBody>
                  <a:tcPr marL="44450" marR="44450" marT="0" marB="0"/>
                </a:tc>
                <a:tc>
                  <a:txBody>
                    <a:bodyPr/>
                    <a:lstStyle/>
                    <a:p>
                      <a:pPr>
                        <a:spcAft>
                          <a:spcPts val="0"/>
                        </a:spcAft>
                      </a:pPr>
                      <a:r>
                        <a:rPr lang="fr-FR" sz="1400" dirty="0" err="1">
                          <a:effectLst/>
                          <a:latin typeface="+mj-lt"/>
                        </a:rPr>
                        <a:t>Französisch</a:t>
                      </a:r>
                      <a:endParaRPr lang="de-DE" sz="1400" dirty="0">
                        <a:effectLst/>
                        <a:latin typeface="+mj-lt"/>
                        <a:ea typeface="Times New Roman" panose="02020603050405020304" pitchFamily="18" charset="0"/>
                      </a:endParaRPr>
                    </a:p>
                  </a:txBody>
                  <a:tcPr marL="44450" marR="44450" marT="0" marB="0"/>
                </a:tc>
                <a:tc>
                  <a:txBody>
                    <a:bodyPr/>
                    <a:lstStyle/>
                    <a:p>
                      <a:pPr>
                        <a:spcAft>
                          <a:spcPts val="0"/>
                        </a:spcAft>
                      </a:pPr>
                      <a:r>
                        <a:rPr lang="fr-FR" sz="1400" dirty="0" err="1">
                          <a:effectLst/>
                          <a:latin typeface="+mj-lt"/>
                        </a:rPr>
                        <a:t>Politik</a:t>
                      </a:r>
                      <a:endParaRPr lang="de-DE" sz="1400"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3"/>
                  </a:ext>
                </a:extLst>
              </a:tr>
              <a:tr h="526093">
                <a:tc>
                  <a:txBody>
                    <a:bodyPr/>
                    <a:lstStyle/>
                    <a:p>
                      <a:pPr>
                        <a:spcAft>
                          <a:spcPts val="0"/>
                        </a:spcAft>
                      </a:pPr>
                      <a:r>
                        <a:rPr lang="fr-FR" sz="1400" dirty="0" err="1">
                          <a:effectLst/>
                          <a:latin typeface="+mj-lt"/>
                          <a:cs typeface="Times New Roman" panose="02020603050405020304" pitchFamily="18" charset="0"/>
                        </a:rPr>
                        <a:t>Frankreich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fr-FR" sz="1400" dirty="0">
                          <a:effectLst/>
                          <a:latin typeface="+mj-lt"/>
                          <a:cs typeface="Times New Roman" panose="02020603050405020304" pitchFamily="18" charset="0"/>
                        </a:rPr>
                        <a:t>Université de NICE, Institut du Droit de la Paix et du </a:t>
                      </a:r>
                      <a:r>
                        <a:rPr lang="fr-FR" sz="1400" dirty="0" smtClean="0">
                          <a:effectLst/>
                          <a:latin typeface="+mj-lt"/>
                          <a:cs typeface="Times New Roman" panose="02020603050405020304" pitchFamily="18" charset="0"/>
                        </a:rPr>
                        <a:t>Développement</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fr-FR"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fr-FR" sz="1400" dirty="0" err="1">
                          <a:effectLst/>
                          <a:latin typeface="+mj-lt"/>
                          <a:cs typeface="Times New Roman" panose="02020603050405020304" pitchFamily="18" charset="0"/>
                        </a:rPr>
                        <a:t>Französisch</a:t>
                      </a:r>
                      <a:r>
                        <a:rPr lang="fr-FR" sz="1400" dirty="0">
                          <a:effectLst/>
                          <a:latin typeface="+mj-lt"/>
                          <a:cs typeface="Times New Roman" panose="02020603050405020304" pitchFamily="18" charset="0"/>
                        </a:rPr>
                        <a:t> </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Jura, Politik</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4"/>
                  </a:ext>
                </a:extLst>
              </a:tr>
              <a:tr h="540913">
                <a:tc>
                  <a:txBody>
                    <a:bodyPr/>
                    <a:lstStyle/>
                    <a:p>
                      <a:pPr>
                        <a:spcAft>
                          <a:spcPts val="0"/>
                        </a:spcAft>
                      </a:pPr>
                      <a:r>
                        <a:rPr lang="de-DE" sz="1400">
                          <a:effectLst/>
                          <a:latin typeface="+mj-lt"/>
                          <a:cs typeface="Times New Roman" panose="02020603050405020304" pitchFamily="18" charset="0"/>
                        </a:rPr>
                        <a:t>Frankreich</a:t>
                      </a:r>
                      <a:endParaRPr lang="de-DE" sz="140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Institut </a:t>
                      </a:r>
                      <a:r>
                        <a:rPr lang="de-DE" sz="1400" dirty="0" err="1">
                          <a:effectLst/>
                          <a:latin typeface="+mj-lt"/>
                          <a:cs typeface="Times New Roman" panose="02020603050405020304" pitchFamily="18" charset="0"/>
                        </a:rPr>
                        <a:t>d’Etudes</a:t>
                      </a:r>
                      <a:r>
                        <a:rPr lang="de-DE" sz="1400" dirty="0">
                          <a:effectLst/>
                          <a:latin typeface="+mj-lt"/>
                          <a:cs typeface="Times New Roman" panose="02020603050405020304" pitchFamily="18" charset="0"/>
                        </a:rPr>
                        <a:t> </a:t>
                      </a:r>
                      <a:r>
                        <a:rPr lang="de-DE" sz="1400" dirty="0" err="1">
                          <a:effectLst/>
                          <a:latin typeface="+mj-lt"/>
                          <a:cs typeface="Times New Roman" panose="02020603050405020304" pitchFamily="18" charset="0"/>
                        </a:rPr>
                        <a:t>Politiques</a:t>
                      </a:r>
                      <a:r>
                        <a:rPr lang="de-DE" sz="1400" dirty="0">
                          <a:effectLst/>
                          <a:latin typeface="+mj-lt"/>
                          <a:cs typeface="Times New Roman" panose="02020603050405020304" pitchFamily="18" charset="0"/>
                        </a:rPr>
                        <a:t>, RENNES</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1</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a:effectLst/>
                          <a:latin typeface="+mj-lt"/>
                          <a:cs typeface="Times New Roman" panose="02020603050405020304" pitchFamily="18" charset="0"/>
                        </a:rPr>
                        <a:t>Französisch</a:t>
                      </a:r>
                      <a:endParaRPr lang="de-DE" sz="140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cs typeface="Times New Roman" panose="02020603050405020304" pitchFamily="18" charset="0"/>
                        </a:rPr>
                        <a:t>Politik, </a:t>
                      </a:r>
                      <a:r>
                        <a:rPr lang="de-DE" sz="1400" kern="1200" dirty="0" smtClean="0">
                          <a:solidFill>
                            <a:schemeClr val="dk1"/>
                          </a:solidFill>
                          <a:effectLst/>
                          <a:latin typeface="+mj-lt"/>
                          <a:ea typeface="+mn-ea"/>
                          <a:cs typeface="Times New Roman" panose="02020603050405020304" pitchFamily="18" charset="0"/>
                        </a:rPr>
                        <a:t>– allerdings wenig int. Politik, etwas Wirtschaft und Jura</a:t>
                      </a:r>
                    </a:p>
                  </a:txBody>
                  <a:tcPr marL="14422" marR="14422" marT="0" marB="0"/>
                </a:tc>
                <a:extLst>
                  <a:ext uri="{0D108BD9-81ED-4DB2-BD59-A6C34878D82A}">
                    <a16:rowId xmlns:a16="http://schemas.microsoft.com/office/drawing/2014/main" xmlns="" val="10005"/>
                  </a:ext>
                </a:extLst>
              </a:tr>
              <a:tr h="347729">
                <a:tc>
                  <a:txBody>
                    <a:bodyPr/>
                    <a:lstStyle/>
                    <a:p>
                      <a:pPr>
                        <a:spcAft>
                          <a:spcPts val="0"/>
                        </a:spcAft>
                      </a:pPr>
                      <a:r>
                        <a:rPr lang="de-DE" sz="1400" dirty="0">
                          <a:effectLst/>
                          <a:latin typeface="+mj-lt"/>
                          <a:cs typeface="Times New Roman" panose="02020603050405020304" pitchFamily="18" charset="0"/>
                        </a:rPr>
                        <a:t>Frankreich</a:t>
                      </a:r>
                    </a:p>
                    <a:p>
                      <a:pPr>
                        <a:spcAft>
                          <a:spcPts val="0"/>
                        </a:spcAft>
                      </a:pPr>
                      <a:r>
                        <a:rPr lang="de-DE" sz="1400" dirty="0">
                          <a:effectLst/>
                          <a:latin typeface="+mj-lt"/>
                          <a:cs typeface="Times New Roman" panose="02020603050405020304" pitchFamily="18" charset="0"/>
                        </a:rPr>
                        <a:t> </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err="1">
                          <a:effectLst/>
                          <a:latin typeface="+mj-lt"/>
                          <a:cs typeface="Times New Roman" panose="02020603050405020304" pitchFamily="18" charset="0"/>
                        </a:rPr>
                        <a:t>Université</a:t>
                      </a:r>
                      <a:r>
                        <a:rPr lang="de-DE" sz="1400" dirty="0">
                          <a:effectLst/>
                          <a:latin typeface="+mj-lt"/>
                          <a:cs typeface="Times New Roman" panose="02020603050405020304" pitchFamily="18" charset="0"/>
                        </a:rPr>
                        <a:t> de La </a:t>
                      </a:r>
                      <a:r>
                        <a:rPr lang="de-DE" sz="1400" dirty="0" smtClean="0">
                          <a:effectLst/>
                          <a:latin typeface="+mj-lt"/>
                          <a:cs typeface="Times New Roman" panose="02020603050405020304" pitchFamily="18" charset="0"/>
                        </a:rPr>
                        <a:t>RÉUNION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Französisch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mn-ea"/>
                          <a:cs typeface="Times New Roman" panose="02020603050405020304" pitchFamily="18" charset="0"/>
                        </a:rPr>
                        <a:t>Wirtschaft</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6"/>
                  </a:ext>
                </a:extLst>
              </a:tr>
              <a:tr h="487680">
                <a:tc>
                  <a:txBody>
                    <a:bodyPr/>
                    <a:lstStyle/>
                    <a:p>
                      <a:pPr>
                        <a:spcAft>
                          <a:spcPts val="0"/>
                        </a:spcAft>
                      </a:pPr>
                      <a:r>
                        <a:rPr lang="fr-FR" sz="1400" dirty="0" err="1" smtClean="0">
                          <a:effectLst/>
                          <a:latin typeface="+mj-lt"/>
                          <a:cs typeface="Times New Roman" panose="02020603050405020304" pitchFamily="18" charset="0"/>
                        </a:rPr>
                        <a:t>Großbritannien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fr-FR" sz="1400" dirty="0">
                          <a:effectLst/>
                          <a:latin typeface="+mj-lt"/>
                          <a:cs typeface="Times New Roman" panose="02020603050405020304" pitchFamily="18" charset="0"/>
                        </a:rPr>
                        <a:t>De Montfort </a:t>
                      </a:r>
                      <a:r>
                        <a:rPr lang="fr-FR" sz="1400" dirty="0" err="1">
                          <a:effectLst/>
                          <a:latin typeface="+mj-lt"/>
                          <a:cs typeface="Times New Roman" panose="02020603050405020304" pitchFamily="18" charset="0"/>
                        </a:rPr>
                        <a:t>University</a:t>
                      </a:r>
                      <a:r>
                        <a:rPr lang="fr-FR" sz="1400" dirty="0">
                          <a:effectLst/>
                          <a:latin typeface="+mj-lt"/>
                          <a:cs typeface="Times New Roman" panose="02020603050405020304" pitchFamily="18" charset="0"/>
                        </a:rPr>
                        <a:t> LEICESTER</a:t>
                      </a:r>
                      <a:endParaRPr lang="de-DE" sz="1400" dirty="0">
                        <a:effectLst/>
                        <a:latin typeface="+mj-lt"/>
                        <a:cs typeface="Times New Roman" panose="02020603050405020304" pitchFamily="18" charset="0"/>
                      </a:endParaRPr>
                    </a:p>
                    <a:p>
                      <a:pPr>
                        <a:spcAft>
                          <a:spcPts val="0"/>
                        </a:spcAft>
                      </a:pPr>
                      <a:r>
                        <a:rPr lang="de-DE" sz="1400" dirty="0">
                          <a:effectLst/>
                          <a:latin typeface="+mj-lt"/>
                          <a:cs typeface="Times New Roman" panose="02020603050405020304" pitchFamily="18" charset="0"/>
                        </a:rPr>
                        <a:t> </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fr-FR" sz="1400" dirty="0">
                          <a:effectLst/>
                          <a:latin typeface="+mj-lt"/>
                          <a:cs typeface="Times New Roman" panose="02020603050405020304" pitchFamily="18" charset="0"/>
                        </a:rPr>
                        <a:t>3</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Politik, Internationale </a:t>
                      </a:r>
                      <a:r>
                        <a:rPr lang="de-DE" sz="1400" dirty="0" smtClean="0">
                          <a:effectLst/>
                          <a:latin typeface="+mj-lt"/>
                          <a:cs typeface="Times New Roman" panose="02020603050405020304" pitchFamily="18" charset="0"/>
                        </a:rPr>
                        <a:t>Beziehungen,</a:t>
                      </a:r>
                      <a:r>
                        <a:rPr lang="de-DE" sz="1400" baseline="0" dirty="0" smtClean="0">
                          <a:effectLst/>
                          <a:latin typeface="+mj-lt"/>
                          <a:cs typeface="Times New Roman" panose="02020603050405020304" pitchFamily="18" charset="0"/>
                        </a:rPr>
                        <a:t> evtl. auch Wirtschaft und Jura</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7"/>
                  </a:ext>
                </a:extLst>
              </a:tr>
              <a:tr h="528034">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Großbritannien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The </a:t>
                      </a:r>
                      <a:r>
                        <a:rPr lang="de-DE" sz="1400" dirty="0" err="1" smtClean="0">
                          <a:effectLst/>
                          <a:latin typeface="+mj-lt"/>
                          <a:ea typeface="Times New Roman" panose="02020603050405020304" pitchFamily="18" charset="0"/>
                          <a:cs typeface="Times New Roman" panose="02020603050405020304" pitchFamily="18" charset="0"/>
                        </a:rPr>
                        <a:t>Queen‘s</a:t>
                      </a:r>
                      <a:r>
                        <a:rPr lang="de-DE" sz="1400" dirty="0" smtClean="0">
                          <a:effectLst/>
                          <a:latin typeface="+mj-lt"/>
                          <a:ea typeface="Times New Roman" panose="02020603050405020304" pitchFamily="18" charset="0"/>
                          <a:cs typeface="Times New Roman" panose="02020603050405020304" pitchFamily="18" charset="0"/>
                        </a:rPr>
                        <a:t> University BELFAST, School </a:t>
                      </a:r>
                      <a:r>
                        <a:rPr lang="de-DE" sz="1400" dirty="0" err="1" smtClean="0">
                          <a:effectLst/>
                          <a:latin typeface="+mj-lt"/>
                          <a:ea typeface="Times New Roman" panose="02020603050405020304" pitchFamily="18" charset="0"/>
                          <a:cs typeface="Times New Roman" panose="02020603050405020304" pitchFamily="18" charset="0"/>
                        </a:rPr>
                        <a:t>of</a:t>
                      </a:r>
                      <a:r>
                        <a:rPr lang="de-DE" sz="1400" dirty="0" smtClean="0">
                          <a:effectLst/>
                          <a:latin typeface="+mj-lt"/>
                          <a:ea typeface="Times New Roman" panose="02020603050405020304" pitchFamily="18" charset="0"/>
                          <a:cs typeface="Times New Roman" panose="02020603050405020304" pitchFamily="18" charset="0"/>
                        </a:rPr>
                        <a:t> Politics, International Studies </a:t>
                      </a:r>
                      <a:r>
                        <a:rPr lang="de-DE" sz="1400" dirty="0" err="1" smtClean="0">
                          <a:effectLst/>
                          <a:latin typeface="+mj-lt"/>
                          <a:ea typeface="Times New Roman" panose="02020603050405020304" pitchFamily="18" charset="0"/>
                          <a:cs typeface="Times New Roman" panose="02020603050405020304" pitchFamily="18" charset="0"/>
                        </a:rPr>
                        <a:t>and</a:t>
                      </a:r>
                      <a:r>
                        <a:rPr lang="de-DE" sz="1400" dirty="0" smtClean="0">
                          <a:effectLst/>
                          <a:latin typeface="+mj-lt"/>
                          <a:ea typeface="Times New Roman" panose="02020603050405020304" pitchFamily="18" charset="0"/>
                          <a:cs typeface="Times New Roman" panose="02020603050405020304" pitchFamily="18" charset="0"/>
                        </a:rPr>
                        <a:t> </a:t>
                      </a:r>
                      <a:r>
                        <a:rPr lang="de-DE" sz="1400" dirty="0" err="1" smtClean="0">
                          <a:effectLst/>
                          <a:latin typeface="+mj-lt"/>
                          <a:ea typeface="Times New Roman" panose="02020603050405020304" pitchFamily="18" charset="0"/>
                          <a:cs typeface="Times New Roman" panose="02020603050405020304" pitchFamily="18" charset="0"/>
                        </a:rPr>
                        <a:t>Philosophy</a:t>
                      </a:r>
                      <a:r>
                        <a:rPr lang="de-DE" sz="1400" dirty="0" smtClean="0">
                          <a:effectLst/>
                          <a:latin typeface="+mj-lt"/>
                          <a:ea typeface="Times New Roman" panose="02020603050405020304" pitchFamily="18" charset="0"/>
                          <a:cs typeface="Times New Roman" panose="02020603050405020304" pitchFamily="18" charset="0"/>
                        </a:rPr>
                        <a:t> (PISP)</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smtClean="0">
                          <a:effectLst/>
                          <a:latin typeface="+mj-lt"/>
                          <a:ea typeface="Times New Roman" panose="02020603050405020304" pitchFamily="18" charset="0"/>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Politik, Internationale</a:t>
                      </a:r>
                      <a:r>
                        <a:rPr lang="de-DE" sz="1400" baseline="0" dirty="0" smtClean="0">
                          <a:effectLst/>
                          <a:latin typeface="+mj-lt"/>
                          <a:ea typeface="Times New Roman" panose="02020603050405020304" pitchFamily="18" charset="0"/>
                          <a:cs typeface="Times New Roman" panose="02020603050405020304" pitchFamily="18" charset="0"/>
                        </a:rPr>
                        <a:t> Beziehungen, ggf. auch Jura</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235697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Unsere Partneruniversitäten: Erasmus-Partner</a:t>
            </a:r>
            <a:endParaRPr lang="de-DE" dirty="0"/>
          </a:p>
        </p:txBody>
      </p:sp>
      <p:graphicFrame>
        <p:nvGraphicFramePr>
          <p:cNvPr id="5" name="Tabelle 4"/>
          <p:cNvGraphicFramePr>
            <a:graphicFrameLocks noGrp="1"/>
          </p:cNvGraphicFramePr>
          <p:nvPr>
            <p:extLst/>
          </p:nvPr>
        </p:nvGraphicFramePr>
        <p:xfrm>
          <a:off x="874713" y="840258"/>
          <a:ext cx="10580686" cy="5238570"/>
        </p:xfrm>
        <a:graphic>
          <a:graphicData uri="http://schemas.openxmlformats.org/drawingml/2006/table">
            <a:tbl>
              <a:tblPr>
                <a:tableStyleId>{5C22544A-7EE6-4342-B048-85BDC9FD1C3A}</a:tableStyleId>
              </a:tblPr>
              <a:tblGrid>
                <a:gridCol w="1430605">
                  <a:extLst>
                    <a:ext uri="{9D8B030D-6E8A-4147-A177-3AD203B41FA5}">
                      <a16:colId xmlns:a16="http://schemas.microsoft.com/office/drawing/2014/main" xmlns="" val="20000"/>
                    </a:ext>
                  </a:extLst>
                </a:gridCol>
                <a:gridCol w="3129568">
                  <a:extLst>
                    <a:ext uri="{9D8B030D-6E8A-4147-A177-3AD203B41FA5}">
                      <a16:colId xmlns:a16="http://schemas.microsoft.com/office/drawing/2014/main" xmlns="" val="20001"/>
                    </a:ext>
                  </a:extLst>
                </a:gridCol>
                <a:gridCol w="1094704">
                  <a:extLst>
                    <a:ext uri="{9D8B030D-6E8A-4147-A177-3AD203B41FA5}">
                      <a16:colId xmlns:a16="http://schemas.microsoft.com/office/drawing/2014/main" xmlns="" val="20002"/>
                    </a:ext>
                  </a:extLst>
                </a:gridCol>
                <a:gridCol w="1764405">
                  <a:extLst>
                    <a:ext uri="{9D8B030D-6E8A-4147-A177-3AD203B41FA5}">
                      <a16:colId xmlns:a16="http://schemas.microsoft.com/office/drawing/2014/main" xmlns="" val="20003"/>
                    </a:ext>
                  </a:extLst>
                </a:gridCol>
                <a:gridCol w="3161404">
                  <a:extLst>
                    <a:ext uri="{9D8B030D-6E8A-4147-A177-3AD203B41FA5}">
                      <a16:colId xmlns:a16="http://schemas.microsoft.com/office/drawing/2014/main" xmlns="" val="20004"/>
                    </a:ext>
                  </a:extLst>
                </a:gridCol>
              </a:tblGrid>
              <a:tr h="716673">
                <a:tc>
                  <a:txBody>
                    <a:bodyPr/>
                    <a:lstStyle/>
                    <a:p>
                      <a:pPr algn="l">
                        <a:spcAft>
                          <a:spcPts val="0"/>
                        </a:spcAft>
                      </a:pPr>
                      <a:r>
                        <a:rPr lang="de-DE" sz="1600" b="1" dirty="0">
                          <a:effectLst/>
                          <a:latin typeface="+mj-lt"/>
                        </a:rPr>
                        <a:t>Land</a:t>
                      </a:r>
                    </a:p>
                    <a:p>
                      <a:pPr algn="l">
                        <a:spcAft>
                          <a:spcPts val="0"/>
                        </a:spcAft>
                      </a:pPr>
                      <a:r>
                        <a:rPr lang="de-DE" sz="1600" b="1" dirty="0">
                          <a:effectLst/>
                          <a:latin typeface="+mj-lt"/>
                        </a:rPr>
                        <a:t> </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Einrichtung</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Zahl der</a:t>
                      </a:r>
                    </a:p>
                    <a:p>
                      <a:pPr algn="l">
                        <a:spcAft>
                          <a:spcPts val="0"/>
                        </a:spcAft>
                      </a:pPr>
                      <a:r>
                        <a:rPr lang="de-DE" sz="1600" b="1" dirty="0">
                          <a:effectLst/>
                          <a:latin typeface="+mj-lt"/>
                        </a:rPr>
                        <a:t>Plätze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Unterrichts-</a:t>
                      </a:r>
                    </a:p>
                    <a:p>
                      <a:pPr algn="l">
                        <a:spcAft>
                          <a:spcPts val="0"/>
                        </a:spcAft>
                      </a:pPr>
                      <a:r>
                        <a:rPr lang="de-DE" sz="1600" b="1" dirty="0" err="1">
                          <a:effectLst/>
                          <a:latin typeface="+mj-lt"/>
                        </a:rPr>
                        <a:t>sprache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Schwerpunkt</a:t>
                      </a:r>
                      <a:endParaRPr lang="de-DE" sz="1600" b="1"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0"/>
                  </a:ext>
                </a:extLst>
              </a:tr>
              <a:tr h="477931">
                <a:tc>
                  <a:txBody>
                    <a:bodyPr/>
                    <a:lstStyle/>
                    <a:p>
                      <a:pPr>
                        <a:spcAft>
                          <a:spcPts val="0"/>
                        </a:spcAft>
                      </a:pPr>
                      <a:r>
                        <a:rPr lang="de-DE" sz="1400" dirty="0">
                          <a:effectLst/>
                          <a:latin typeface="+mj-lt"/>
                          <a:cs typeface="Times New Roman" panose="02020603050405020304" pitchFamily="18" charset="0"/>
                        </a:rPr>
                        <a:t>Italien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it-IT" sz="1400" dirty="0" err="1">
                          <a:effectLst/>
                          <a:latin typeface="+mj-lt"/>
                          <a:cs typeface="Times New Roman" panose="02020603050405020304" pitchFamily="18" charset="0"/>
                        </a:rPr>
                        <a:t>Universitá</a:t>
                      </a:r>
                      <a:r>
                        <a:rPr lang="it-IT" sz="1400" dirty="0">
                          <a:effectLst/>
                          <a:latin typeface="+mj-lt"/>
                          <a:cs typeface="Times New Roman" panose="02020603050405020304" pitchFamily="18" charset="0"/>
                        </a:rPr>
                        <a:t> degli Studi di MILANO</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it-IT" sz="1400">
                          <a:effectLst/>
                          <a:latin typeface="+mj-lt"/>
                          <a:cs typeface="Times New Roman" panose="02020603050405020304" pitchFamily="18" charset="0"/>
                        </a:rPr>
                        <a:t>2</a:t>
                      </a:r>
                      <a:endParaRPr lang="de-DE" sz="140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it-IT" sz="1400" dirty="0" err="1">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it-IT" sz="1400" dirty="0" err="1">
                          <a:effectLst/>
                          <a:latin typeface="+mj-lt"/>
                          <a:cs typeface="Times New Roman" panose="02020603050405020304" pitchFamily="18" charset="0"/>
                        </a:rPr>
                        <a:t>Internationale</a:t>
                      </a:r>
                      <a:r>
                        <a:rPr lang="it-IT" sz="1400" dirty="0">
                          <a:effectLst/>
                          <a:latin typeface="+mj-lt"/>
                          <a:cs typeface="Times New Roman" panose="02020603050405020304" pitchFamily="18" charset="0"/>
                        </a:rPr>
                        <a:t> </a:t>
                      </a:r>
                      <a:r>
                        <a:rPr lang="it-IT" sz="1400" dirty="0" err="1" smtClean="0">
                          <a:effectLst/>
                          <a:latin typeface="+mj-lt"/>
                          <a:cs typeface="Times New Roman" panose="02020603050405020304" pitchFamily="18" charset="0"/>
                        </a:rPr>
                        <a:t>Beziehungen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1"/>
                  </a:ext>
                </a:extLst>
              </a:tr>
              <a:tr h="515155">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Italien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smtClean="0">
                          <a:effectLst/>
                          <a:latin typeface="+mj-lt"/>
                          <a:cs typeface="Times New Roman" panose="02020603050405020304" pitchFamily="18" charset="0"/>
                        </a:rPr>
                        <a:t>Universitá</a:t>
                      </a:r>
                      <a:r>
                        <a:rPr lang="it-IT" sz="1400" dirty="0" smtClean="0">
                          <a:effectLst/>
                          <a:latin typeface="+mj-lt"/>
                          <a:cs typeface="Times New Roman" panose="02020603050405020304" pitchFamily="18" charset="0"/>
                        </a:rPr>
                        <a:t> degli Studi di TRENTO</a:t>
                      </a:r>
                      <a:endParaRPr lang="de-DE" sz="1400" dirty="0" smtClean="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smtClean="0">
                          <a:effectLst/>
                          <a:latin typeface="+mj-lt"/>
                          <a:ea typeface="Times New Roman" panose="02020603050405020304" pitchFamily="18" charset="0"/>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Internationale Beziehungen</a:t>
                      </a:r>
                      <a:r>
                        <a:rPr lang="de-DE" sz="1400" baseline="0" dirty="0" smtClean="0">
                          <a:effectLst/>
                          <a:latin typeface="+mj-lt"/>
                          <a:ea typeface="Times New Roman" panose="02020603050405020304" pitchFamily="18" charset="0"/>
                          <a:cs typeface="Times New Roman" panose="02020603050405020304" pitchFamily="18" charset="0"/>
                        </a:rPr>
                        <a:t/>
                      </a:r>
                      <a:br>
                        <a:rPr lang="de-DE" sz="1400" baseline="0" dirty="0" smtClean="0">
                          <a:effectLst/>
                          <a:latin typeface="+mj-lt"/>
                          <a:ea typeface="Times New Roman" panose="02020603050405020304" pitchFamily="18" charset="0"/>
                          <a:cs typeface="Times New Roman" panose="02020603050405020304" pitchFamily="18" charset="0"/>
                        </a:rPr>
                      </a:br>
                      <a:r>
                        <a:rPr lang="de-DE" sz="1400" baseline="0" dirty="0" smtClean="0">
                          <a:solidFill>
                            <a:srgbClr val="FF0000"/>
                          </a:solidFill>
                          <a:effectLst/>
                          <a:latin typeface="+mj-lt"/>
                          <a:ea typeface="Times New Roman" panose="02020603050405020304" pitchFamily="18" charset="0"/>
                          <a:cs typeface="Times New Roman" panose="02020603050405020304" pitchFamily="18" charset="0"/>
                        </a:rPr>
                        <a:t>(nur für MA-Studierende)</a:t>
                      </a:r>
                      <a:endParaRPr lang="de-DE" sz="1400" dirty="0">
                        <a:solidFill>
                          <a:srgbClr val="FF0000"/>
                        </a:solidFill>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2"/>
                  </a:ext>
                </a:extLst>
              </a:tr>
              <a:tr h="489397">
                <a:tc>
                  <a:txBody>
                    <a:bodyPr/>
                    <a:lstStyle/>
                    <a:p>
                      <a:pPr>
                        <a:spcAft>
                          <a:spcPts val="0"/>
                        </a:spcAft>
                      </a:pPr>
                      <a:r>
                        <a:rPr lang="de-DE" sz="1400" dirty="0">
                          <a:effectLst/>
                          <a:latin typeface="+mj-lt"/>
                          <a:cs typeface="Times New Roman" panose="02020603050405020304" pitchFamily="18" charset="0"/>
                        </a:rPr>
                        <a:t>Polen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en-US" sz="1400" dirty="0">
                          <a:effectLst/>
                          <a:latin typeface="+mj-lt"/>
                          <a:cs typeface="Times New Roman" panose="02020603050405020304" pitchFamily="18" charset="0"/>
                        </a:rPr>
                        <a:t>The POZNAN University of </a:t>
                      </a:r>
                      <a:r>
                        <a:rPr lang="en-US" sz="1400" dirty="0" smtClean="0">
                          <a:effectLst/>
                          <a:latin typeface="+mj-lt"/>
                          <a:cs typeface="Times New Roman" panose="02020603050405020304" pitchFamily="18" charset="0"/>
                        </a:rPr>
                        <a:t>Economics and Business</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a:effectLst/>
                          <a:latin typeface="+mj-lt"/>
                          <a:cs typeface="Times New Roman" panose="02020603050405020304" pitchFamily="18" charset="0"/>
                        </a:rPr>
                        <a:t>Englisch</a:t>
                      </a:r>
                      <a:endParaRPr lang="de-DE" sz="140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Wirtschaft</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3"/>
                  </a:ext>
                </a:extLst>
              </a:tr>
              <a:tr h="528033">
                <a:tc>
                  <a:txBody>
                    <a:bodyPr/>
                    <a:lstStyle/>
                    <a:p>
                      <a:pPr>
                        <a:spcAft>
                          <a:spcPts val="0"/>
                        </a:spcAft>
                      </a:pPr>
                      <a:r>
                        <a:rPr lang="de-DE" sz="1400" dirty="0">
                          <a:effectLst/>
                          <a:latin typeface="+mj-lt"/>
                          <a:cs typeface="Times New Roman" panose="02020603050405020304" pitchFamily="18" charset="0"/>
                        </a:rPr>
                        <a:t>Schweden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en-GB" sz="1400" dirty="0">
                          <a:effectLst/>
                          <a:latin typeface="+mj-lt"/>
                          <a:cs typeface="Times New Roman" panose="02020603050405020304" pitchFamily="18" charset="0"/>
                        </a:rPr>
                        <a:t>LUNDS </a:t>
                      </a:r>
                      <a:r>
                        <a:rPr lang="en-GB" sz="1400" dirty="0" err="1">
                          <a:effectLst/>
                          <a:latin typeface="+mj-lt"/>
                          <a:cs typeface="Times New Roman" panose="02020603050405020304" pitchFamily="18" charset="0"/>
                        </a:rPr>
                        <a:t>Universitet</a:t>
                      </a:r>
                      <a:r>
                        <a:rPr lang="en-GB" sz="1400" dirty="0">
                          <a:effectLst/>
                          <a:latin typeface="+mj-lt"/>
                          <a:cs typeface="Times New Roman" panose="02020603050405020304" pitchFamily="18" charset="0"/>
                        </a:rPr>
                        <a:t>, Department of Political </a:t>
                      </a:r>
                      <a:r>
                        <a:rPr lang="en-GB" sz="1400" dirty="0" smtClean="0">
                          <a:effectLst/>
                          <a:latin typeface="+mj-lt"/>
                          <a:cs typeface="Times New Roman" panose="02020603050405020304" pitchFamily="18" charset="0"/>
                        </a:rPr>
                        <a:t>Science</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ea typeface="+mn-ea"/>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Englisch </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cs typeface="Times New Roman" panose="02020603050405020304" pitchFamily="18" charset="0"/>
                        </a:rPr>
                        <a:t>Politik (Voraussetzung:</a:t>
                      </a:r>
                      <a:r>
                        <a:rPr lang="de-DE" sz="1400" baseline="0" dirty="0" smtClean="0">
                          <a:effectLst/>
                          <a:latin typeface="+mj-lt"/>
                          <a:cs typeface="Times New Roman" panose="02020603050405020304" pitchFamily="18" charset="0"/>
                        </a:rPr>
                        <a:t> 30 ECTS im Bereich Politik an der TUD, </a:t>
                      </a:r>
                      <a:r>
                        <a:rPr lang="de-DE" sz="1400" baseline="0" dirty="0" smtClean="0">
                          <a:solidFill>
                            <a:srgbClr val="FF0000"/>
                          </a:solidFill>
                          <a:effectLst/>
                          <a:latin typeface="+mj-lt"/>
                          <a:cs typeface="Times New Roman" panose="02020603050405020304" pitchFamily="18" charset="0"/>
                        </a:rPr>
                        <a:t>d.h. geeignet für MA-Studierende mit Schwerpunkt IP</a:t>
                      </a:r>
                      <a:r>
                        <a:rPr lang="de-DE" sz="1400" baseline="0" dirty="0" smtClean="0">
                          <a:solidFill>
                            <a:srgbClr val="00305E"/>
                          </a:solidFill>
                          <a:effectLst/>
                          <a:latin typeface="+mj-lt"/>
                          <a:cs typeface="Times New Roman" panose="02020603050405020304" pitchFamily="18" charset="0"/>
                        </a:rPr>
                        <a:t>)</a:t>
                      </a:r>
                      <a:endParaRPr lang="de-DE" sz="1400" dirty="0">
                        <a:solidFill>
                          <a:srgbClr val="00305E"/>
                        </a:solidFill>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4"/>
                  </a:ext>
                </a:extLst>
              </a:tr>
              <a:tr h="730661">
                <a:tc>
                  <a:txBody>
                    <a:bodyPr/>
                    <a:lstStyle/>
                    <a:p>
                      <a:pPr>
                        <a:spcAft>
                          <a:spcPts val="0"/>
                        </a:spcAft>
                      </a:pPr>
                      <a:r>
                        <a:rPr lang="de-DE" sz="1400" dirty="0" smtClean="0">
                          <a:effectLst/>
                          <a:latin typeface="+mj-lt"/>
                          <a:cs typeface="Times New Roman" panose="02020603050405020304" pitchFamily="18" charset="0"/>
                        </a:rPr>
                        <a:t>Spanien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en-US" sz="1400" dirty="0">
                          <a:effectLst/>
                          <a:latin typeface="+mj-lt"/>
                          <a:cs typeface="Times New Roman" panose="02020603050405020304" pitchFamily="18" charset="0"/>
                        </a:rPr>
                        <a:t>Universidad </a:t>
                      </a:r>
                      <a:r>
                        <a:rPr lang="en-US" sz="1400" dirty="0" err="1">
                          <a:effectLst/>
                          <a:latin typeface="+mj-lt"/>
                          <a:cs typeface="Times New Roman" panose="02020603050405020304" pitchFamily="18" charset="0"/>
                        </a:rPr>
                        <a:t>Autónoma</a:t>
                      </a:r>
                      <a:r>
                        <a:rPr lang="en-US" sz="1400" dirty="0">
                          <a:effectLst/>
                          <a:latin typeface="+mj-lt"/>
                          <a:cs typeface="Times New Roman" panose="02020603050405020304" pitchFamily="18" charset="0"/>
                        </a:rPr>
                        <a:t> de MADRID, </a:t>
                      </a:r>
                      <a:r>
                        <a:rPr lang="en-US" sz="1400" dirty="0" err="1">
                          <a:effectLst/>
                          <a:latin typeface="+mj-lt"/>
                          <a:cs typeface="Times New Roman" panose="02020603050405020304" pitchFamily="18" charset="0"/>
                        </a:rPr>
                        <a:t>Doctorado</a:t>
                      </a:r>
                      <a:r>
                        <a:rPr lang="en-US" sz="1400" dirty="0">
                          <a:effectLst/>
                          <a:latin typeface="+mj-lt"/>
                          <a:cs typeface="Times New Roman" panose="02020603050405020304" pitchFamily="18" charset="0"/>
                        </a:rPr>
                        <a:t> de </a:t>
                      </a:r>
                      <a:r>
                        <a:rPr lang="en-US" sz="1400" dirty="0" err="1">
                          <a:effectLst/>
                          <a:latin typeface="+mj-lt"/>
                          <a:cs typeface="Times New Roman" panose="02020603050405020304" pitchFamily="18" charset="0"/>
                        </a:rPr>
                        <a:t>Economía</a:t>
                      </a:r>
                      <a:r>
                        <a:rPr lang="en-US" sz="1400" dirty="0">
                          <a:effectLst/>
                          <a:latin typeface="+mj-lt"/>
                          <a:cs typeface="Times New Roman" panose="02020603050405020304" pitchFamily="18" charset="0"/>
                        </a:rPr>
                        <a:t> </a:t>
                      </a:r>
                      <a:r>
                        <a:rPr lang="it-IT" sz="1400" dirty="0">
                          <a:effectLst/>
                          <a:latin typeface="+mj-lt"/>
                          <a:cs typeface="Times New Roman" panose="02020603050405020304" pitchFamily="18" charset="0"/>
                        </a:rPr>
                        <a:t>y </a:t>
                      </a:r>
                      <a:r>
                        <a:rPr lang="it-IT" sz="1400" dirty="0" err="1">
                          <a:effectLst/>
                          <a:latin typeface="+mj-lt"/>
                          <a:cs typeface="Times New Roman" panose="02020603050405020304" pitchFamily="18" charset="0"/>
                        </a:rPr>
                        <a:t>Relaciones</a:t>
                      </a:r>
                      <a:r>
                        <a:rPr lang="it-IT" sz="1400" dirty="0">
                          <a:effectLst/>
                          <a:latin typeface="+mj-lt"/>
                          <a:cs typeface="Times New Roman" panose="02020603050405020304" pitchFamily="18" charset="0"/>
                        </a:rPr>
                        <a:t> </a:t>
                      </a:r>
                      <a:r>
                        <a:rPr lang="it-IT" sz="1400" dirty="0" err="1">
                          <a:effectLst/>
                          <a:latin typeface="+mj-lt"/>
                          <a:cs typeface="Times New Roman" panose="02020603050405020304" pitchFamily="18" charset="0"/>
                        </a:rPr>
                        <a:t>Internacionales</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Spanisch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cs typeface="Times New Roman" panose="02020603050405020304" pitchFamily="18" charset="0"/>
                        </a:rPr>
                        <a:t>Wirtschaft, Internationale Beziehungen</a:t>
                      </a:r>
                      <a:endParaRPr lang="de-DE" sz="1400" dirty="0">
                        <a:effectLst/>
                        <a:latin typeface="+mj-lt"/>
                        <a:cs typeface="Times New Roman" panose="02020603050405020304" pitchFamily="18" charset="0"/>
                      </a:endParaRPr>
                    </a:p>
                  </a:txBody>
                  <a:tcPr marL="14422" marR="14422" marT="0" marB="0"/>
                </a:tc>
                <a:extLst>
                  <a:ext uri="{0D108BD9-81ED-4DB2-BD59-A6C34878D82A}">
                    <a16:rowId xmlns:a16="http://schemas.microsoft.com/office/drawing/2014/main" xmlns="" val="10005"/>
                  </a:ext>
                </a:extLst>
              </a:tr>
              <a:tr h="412124">
                <a:tc>
                  <a:txBody>
                    <a:bodyPr/>
                    <a:lstStyle/>
                    <a:p>
                      <a:pPr>
                        <a:spcAft>
                          <a:spcPts val="0"/>
                        </a:spcAft>
                      </a:pPr>
                      <a:r>
                        <a:rPr lang="de-DE" sz="1400" dirty="0">
                          <a:effectLst/>
                          <a:latin typeface="+mj-lt"/>
                          <a:cs typeface="Times New Roman" panose="02020603050405020304" pitchFamily="18" charset="0"/>
                        </a:rPr>
                        <a:t>Tschechien</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Karls-Universität PRAG</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Internationale </a:t>
                      </a:r>
                      <a:r>
                        <a:rPr lang="de-DE" sz="1400" dirty="0" smtClean="0">
                          <a:effectLst/>
                          <a:latin typeface="+mj-lt"/>
                          <a:cs typeface="Times New Roman" panose="02020603050405020304" pitchFamily="18" charset="0"/>
                        </a:rPr>
                        <a:t>Politik</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6"/>
                  </a:ext>
                </a:extLst>
              </a:tr>
              <a:tr h="528034">
                <a:tc>
                  <a:txBody>
                    <a:bodyPr/>
                    <a:lstStyle/>
                    <a:p>
                      <a:pPr>
                        <a:spcAft>
                          <a:spcPts val="0"/>
                        </a:spcAft>
                      </a:pPr>
                      <a:r>
                        <a:rPr lang="de-DE" sz="1400" dirty="0">
                          <a:effectLst/>
                          <a:latin typeface="+mj-lt"/>
                          <a:cs typeface="Times New Roman" panose="02020603050405020304" pitchFamily="18" charset="0"/>
                        </a:rPr>
                        <a:t>Türkei </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en-GB" sz="1400" dirty="0">
                          <a:effectLst/>
                          <a:latin typeface="+mj-lt"/>
                          <a:cs typeface="Times New Roman" panose="02020603050405020304" pitchFamily="18" charset="0"/>
                        </a:rPr>
                        <a:t>ANKARA University, Faculty of Political Science</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smtClean="0">
                          <a:effectLst/>
                          <a:latin typeface="+mj-lt"/>
                          <a:ea typeface="+mn-ea"/>
                          <a:cs typeface="Times New Roman" panose="02020603050405020304" pitchFamily="18" charset="0"/>
                        </a:rPr>
                        <a:t>Politik, Wirtschaft, etwas Jura</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extLst>
                  <a:ext uri="{0D108BD9-81ED-4DB2-BD59-A6C34878D82A}">
                    <a16:rowId xmlns:a16="http://schemas.microsoft.com/office/drawing/2014/main" xmlns="" val="10007"/>
                  </a:ext>
                </a:extLst>
              </a:tr>
              <a:tr h="515155">
                <a:tc>
                  <a:txBody>
                    <a:bodyPr/>
                    <a:lstStyle/>
                    <a:p>
                      <a:pPr>
                        <a:spcAft>
                          <a:spcPts val="0"/>
                        </a:spcAft>
                      </a:pPr>
                      <a:r>
                        <a:rPr lang="de-DE" sz="1400" dirty="0">
                          <a:effectLst/>
                          <a:latin typeface="+mj-lt"/>
                          <a:cs typeface="Times New Roman" panose="02020603050405020304" pitchFamily="18" charset="0"/>
                        </a:rPr>
                        <a:t>Türkei</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ISTANBUL </a:t>
                      </a:r>
                      <a:r>
                        <a:rPr lang="de-DE" sz="1400" dirty="0" err="1" smtClean="0">
                          <a:effectLst/>
                          <a:latin typeface="+mj-lt"/>
                          <a:cs typeface="Times New Roman" panose="02020603050405020304" pitchFamily="18" charset="0"/>
                        </a:rPr>
                        <a:t>Kültür</a:t>
                      </a:r>
                      <a:r>
                        <a:rPr lang="de-DE" sz="1400" dirty="0" smtClean="0">
                          <a:effectLst/>
                          <a:latin typeface="+mj-lt"/>
                          <a:cs typeface="Times New Roman" panose="02020603050405020304" pitchFamily="18" charset="0"/>
                        </a:rPr>
                        <a:t> </a:t>
                      </a:r>
                      <a:endParaRPr lang="de-DE" sz="1400" dirty="0">
                        <a:effectLst/>
                        <a:latin typeface="+mj-lt"/>
                        <a:cs typeface="Times New Roman" panose="02020603050405020304" pitchFamily="18" charset="0"/>
                      </a:endParaRPr>
                    </a:p>
                    <a:p>
                      <a:pPr>
                        <a:spcAft>
                          <a:spcPts val="0"/>
                        </a:spcAft>
                      </a:pPr>
                      <a:r>
                        <a:rPr lang="de-DE" sz="1400" dirty="0">
                          <a:effectLst/>
                          <a:latin typeface="+mj-lt"/>
                          <a:cs typeface="Times New Roman" panose="02020603050405020304" pitchFamily="18" charset="0"/>
                        </a:rPr>
                        <a:t>University</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14422" marR="14422" marT="0" marB="0"/>
                </a:tc>
                <a:tc>
                  <a:txBody>
                    <a:bodyPr/>
                    <a:lstStyle/>
                    <a:p>
                      <a:pPr>
                        <a:spcAft>
                          <a:spcPts val="0"/>
                        </a:spcAft>
                      </a:pPr>
                      <a:r>
                        <a:rPr lang="de-DE" sz="1400" dirty="0">
                          <a:effectLst/>
                          <a:latin typeface="+mj-lt"/>
                          <a:cs typeface="Times New Roman" panose="02020603050405020304" pitchFamily="18" charset="0"/>
                        </a:rPr>
                        <a:t>Internationale Beziehungen </a:t>
                      </a:r>
                      <a:r>
                        <a:rPr lang="de-DE" sz="1400" dirty="0" smtClean="0">
                          <a:effectLst/>
                          <a:latin typeface="+mj-lt"/>
                          <a:cs typeface="Times New Roman" panose="02020603050405020304" pitchFamily="18" charset="0"/>
                        </a:rPr>
                        <a:t>(Politik)</a:t>
                      </a:r>
                    </a:p>
                  </a:txBody>
                  <a:tcPr marL="14422" marR="14422"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92777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Unsere Partneruniversitäten: Internationale Partner</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1596254109"/>
              </p:ext>
            </p:extLst>
          </p:nvPr>
        </p:nvGraphicFramePr>
        <p:xfrm>
          <a:off x="874713" y="840259"/>
          <a:ext cx="10580686" cy="5252049"/>
        </p:xfrm>
        <a:graphic>
          <a:graphicData uri="http://schemas.openxmlformats.org/drawingml/2006/table">
            <a:tbl>
              <a:tblPr>
                <a:tableStyleId>{5C22544A-7EE6-4342-B048-85BDC9FD1C3A}</a:tableStyleId>
              </a:tblPr>
              <a:tblGrid>
                <a:gridCol w="1288939">
                  <a:extLst>
                    <a:ext uri="{9D8B030D-6E8A-4147-A177-3AD203B41FA5}">
                      <a16:colId xmlns:a16="http://schemas.microsoft.com/office/drawing/2014/main" xmlns="" val="20000"/>
                    </a:ext>
                  </a:extLst>
                </a:gridCol>
                <a:gridCol w="3271234">
                  <a:extLst>
                    <a:ext uri="{9D8B030D-6E8A-4147-A177-3AD203B41FA5}">
                      <a16:colId xmlns:a16="http://schemas.microsoft.com/office/drawing/2014/main" xmlns="" val="20001"/>
                    </a:ext>
                  </a:extLst>
                </a:gridCol>
                <a:gridCol w="965914">
                  <a:extLst>
                    <a:ext uri="{9D8B030D-6E8A-4147-A177-3AD203B41FA5}">
                      <a16:colId xmlns:a16="http://schemas.microsoft.com/office/drawing/2014/main" xmlns="" val="20002"/>
                    </a:ext>
                  </a:extLst>
                </a:gridCol>
                <a:gridCol w="1893195">
                  <a:extLst>
                    <a:ext uri="{9D8B030D-6E8A-4147-A177-3AD203B41FA5}">
                      <a16:colId xmlns:a16="http://schemas.microsoft.com/office/drawing/2014/main" xmlns="" val="20003"/>
                    </a:ext>
                  </a:extLst>
                </a:gridCol>
                <a:gridCol w="3161404">
                  <a:extLst>
                    <a:ext uri="{9D8B030D-6E8A-4147-A177-3AD203B41FA5}">
                      <a16:colId xmlns:a16="http://schemas.microsoft.com/office/drawing/2014/main" xmlns="" val="20004"/>
                    </a:ext>
                  </a:extLst>
                </a:gridCol>
              </a:tblGrid>
              <a:tr h="553003">
                <a:tc>
                  <a:txBody>
                    <a:bodyPr/>
                    <a:lstStyle/>
                    <a:p>
                      <a:pPr algn="l">
                        <a:spcAft>
                          <a:spcPts val="0"/>
                        </a:spcAft>
                      </a:pPr>
                      <a:r>
                        <a:rPr lang="de-DE" sz="1600" b="1" dirty="0">
                          <a:effectLst/>
                          <a:latin typeface="+mj-lt"/>
                        </a:rPr>
                        <a:t>Land</a:t>
                      </a:r>
                    </a:p>
                    <a:p>
                      <a:pPr algn="l">
                        <a:spcAft>
                          <a:spcPts val="0"/>
                        </a:spcAft>
                      </a:pPr>
                      <a:r>
                        <a:rPr lang="de-DE" sz="1600" b="1" dirty="0">
                          <a:effectLst/>
                          <a:latin typeface="+mj-lt"/>
                        </a:rPr>
                        <a:t> </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Einrichtung</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Zahl der</a:t>
                      </a:r>
                    </a:p>
                    <a:p>
                      <a:pPr algn="l">
                        <a:spcAft>
                          <a:spcPts val="0"/>
                        </a:spcAft>
                      </a:pPr>
                      <a:r>
                        <a:rPr lang="de-DE" sz="1600" b="1" dirty="0">
                          <a:effectLst/>
                          <a:latin typeface="+mj-lt"/>
                        </a:rPr>
                        <a:t>Plätze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Unterrichts-</a:t>
                      </a:r>
                    </a:p>
                    <a:p>
                      <a:pPr algn="l">
                        <a:spcAft>
                          <a:spcPts val="0"/>
                        </a:spcAft>
                      </a:pPr>
                      <a:r>
                        <a:rPr lang="de-DE" sz="1600" b="1" dirty="0" err="1">
                          <a:effectLst/>
                          <a:latin typeface="+mj-lt"/>
                        </a:rPr>
                        <a:t>sprache</a:t>
                      </a:r>
                      <a:endParaRPr lang="de-DE" sz="1600" b="1" dirty="0">
                        <a:effectLst/>
                        <a:latin typeface="+mj-lt"/>
                        <a:ea typeface="Times New Roman" panose="02020603050405020304" pitchFamily="18" charset="0"/>
                      </a:endParaRPr>
                    </a:p>
                  </a:txBody>
                  <a:tcPr marL="44450" marR="44450" marT="0" marB="0"/>
                </a:tc>
                <a:tc>
                  <a:txBody>
                    <a:bodyPr/>
                    <a:lstStyle/>
                    <a:p>
                      <a:pPr algn="l">
                        <a:spcAft>
                          <a:spcPts val="0"/>
                        </a:spcAft>
                      </a:pPr>
                      <a:r>
                        <a:rPr lang="de-DE" sz="1600" b="1" dirty="0">
                          <a:effectLst/>
                          <a:latin typeface="+mj-lt"/>
                        </a:rPr>
                        <a:t>Schwerpunkt</a:t>
                      </a:r>
                      <a:endParaRPr lang="de-DE" sz="1600" b="1"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00"/>
                  </a:ext>
                </a:extLst>
              </a:tr>
              <a:tr h="344285">
                <a:tc>
                  <a:txBody>
                    <a:bodyPr/>
                    <a:lstStyle/>
                    <a:p>
                      <a:pPr>
                        <a:spcAft>
                          <a:spcPts val="0"/>
                        </a:spcAft>
                      </a:pPr>
                      <a:r>
                        <a:rPr lang="de-DE" sz="1400" dirty="0" err="1">
                          <a:effectLst/>
                          <a:latin typeface="+mj-lt"/>
                          <a:cs typeface="Times New Roman" panose="02020603050405020304" pitchFamily="18" charset="0"/>
                        </a:rPr>
                        <a:t>Tanzania</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US" sz="1400" dirty="0">
                          <a:effectLst/>
                          <a:latin typeface="+mj-lt"/>
                          <a:cs typeface="Times New Roman" panose="02020603050405020304" pitchFamily="18" charset="0"/>
                        </a:rPr>
                        <a:t>University of </a:t>
                      </a:r>
                      <a:r>
                        <a:rPr lang="en-US" sz="1400" dirty="0" smtClean="0">
                          <a:effectLst/>
                          <a:latin typeface="+mj-lt"/>
                          <a:cs typeface="Times New Roman" panose="02020603050405020304" pitchFamily="18" charset="0"/>
                        </a:rPr>
                        <a:t>DAR-ES-SALAAM </a:t>
                      </a:r>
                    </a:p>
                  </a:txBody>
                  <a:tcPr marL="22664" marR="22664" marT="0" marB="0"/>
                </a:tc>
                <a:tc>
                  <a:txBody>
                    <a:bodyPr/>
                    <a:lstStyle/>
                    <a:p>
                      <a:pPr algn="ctr">
                        <a:spcAft>
                          <a:spcPts val="0"/>
                        </a:spcAft>
                      </a:pPr>
                      <a:r>
                        <a:rPr lang="en-GB"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GB" sz="1400" dirty="0" err="1">
                          <a:effectLst/>
                          <a:latin typeface="+mj-lt"/>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Internationale Beziehungen </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1"/>
                  </a:ext>
                </a:extLst>
              </a:tr>
              <a:tr h="295680">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Brasilien</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b="0" dirty="0" err="1" smtClean="0">
                          <a:solidFill>
                            <a:schemeClr val="tx1"/>
                          </a:solidFill>
                          <a:effectLst/>
                          <a:latin typeface="+mj-lt"/>
                          <a:ea typeface="Times New Roman" panose="02020603050405020304" pitchFamily="18" charset="0"/>
                          <a:cs typeface="Times New Roman" panose="02020603050405020304" pitchFamily="18" charset="0"/>
                        </a:rPr>
                        <a:t>Fundacao</a:t>
                      </a:r>
                      <a:r>
                        <a:rPr lang="de-DE" sz="1400" b="0" dirty="0" smtClean="0">
                          <a:solidFill>
                            <a:schemeClr val="tx1"/>
                          </a:solidFill>
                          <a:effectLst/>
                          <a:latin typeface="+mj-lt"/>
                          <a:ea typeface="Times New Roman" panose="02020603050405020304" pitchFamily="18" charset="0"/>
                          <a:cs typeface="Times New Roman" panose="02020603050405020304" pitchFamily="18" charset="0"/>
                        </a:rPr>
                        <a:t> Getulio Vargas, SAO PAULO</a:t>
                      </a:r>
                      <a:endParaRPr lang="de-DE" sz="1400" b="0" dirty="0">
                        <a:solidFill>
                          <a:schemeClr val="tx1"/>
                        </a:solidFill>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lgn="ctr">
                        <a:spcAft>
                          <a:spcPts val="0"/>
                        </a:spcAft>
                      </a:pPr>
                      <a:r>
                        <a:rPr lang="de-DE" sz="1400" dirty="0" smtClean="0">
                          <a:effectLst/>
                          <a:latin typeface="+mj-lt"/>
                          <a:ea typeface="Times New Roman" panose="02020603050405020304" pitchFamily="18" charset="0"/>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Politik, Wirtschaft, Jura</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2"/>
                  </a:ext>
                </a:extLst>
              </a:tr>
              <a:tr h="637352">
                <a:tc>
                  <a:txBody>
                    <a:bodyPr/>
                    <a:lstStyle/>
                    <a:p>
                      <a:pPr>
                        <a:spcAft>
                          <a:spcPts val="0"/>
                        </a:spcAft>
                      </a:pPr>
                      <a:r>
                        <a:rPr lang="de-DE" sz="1400" dirty="0">
                          <a:effectLst/>
                          <a:latin typeface="+mj-lt"/>
                          <a:cs typeface="Times New Roman" panose="02020603050405020304" pitchFamily="18" charset="0"/>
                        </a:rPr>
                        <a:t>Mexiko</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GB" sz="1400" dirty="0">
                          <a:effectLst/>
                          <a:latin typeface="+mj-lt"/>
                          <a:cs typeface="Times New Roman" panose="02020603050405020304" pitchFamily="18" charset="0"/>
                        </a:rPr>
                        <a:t>Tec de Monterrey, Campus ESTADO DE MÈXICO, </a:t>
                      </a:r>
                      <a:r>
                        <a:rPr lang="en-GB" sz="1400" dirty="0" smtClean="0">
                          <a:effectLst/>
                          <a:latin typeface="+mj-lt"/>
                          <a:cs typeface="Times New Roman" panose="02020603050405020304" pitchFamily="18" charset="0"/>
                        </a:rPr>
                        <a:t>Dpt</a:t>
                      </a:r>
                      <a:r>
                        <a:rPr lang="en-GB" sz="1400" dirty="0">
                          <a:effectLst/>
                          <a:latin typeface="+mj-lt"/>
                          <a:cs typeface="Times New Roman" panose="02020603050405020304" pitchFamily="18" charset="0"/>
                        </a:rPr>
                        <a:t>. of Social Studies and International </a:t>
                      </a:r>
                      <a:r>
                        <a:rPr lang="en-GB" sz="1400" dirty="0" smtClean="0">
                          <a:effectLst/>
                          <a:latin typeface="+mj-lt"/>
                          <a:cs typeface="Times New Roman" panose="02020603050405020304" pitchFamily="18" charset="0"/>
                        </a:rPr>
                        <a:t>Relations</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lgn="ctr">
                        <a:spcAft>
                          <a:spcPts val="0"/>
                        </a:spcAft>
                      </a:pPr>
                      <a:r>
                        <a:rPr lang="en-GB" sz="1400" dirty="0">
                          <a:effectLst/>
                          <a:latin typeface="+mj-lt"/>
                          <a:cs typeface="Times New Roman" panose="02020603050405020304" pitchFamily="18" charset="0"/>
                        </a:rPr>
                        <a:t>3</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GB" sz="1400" dirty="0" err="1">
                          <a:effectLst/>
                          <a:latin typeface="+mj-lt"/>
                          <a:cs typeface="Times New Roman" panose="02020603050405020304" pitchFamily="18" charset="0"/>
                        </a:rPr>
                        <a:t>Spanisch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GB" sz="1400" dirty="0" err="1">
                          <a:effectLst/>
                          <a:latin typeface="+mj-lt"/>
                          <a:cs typeface="Times New Roman" panose="02020603050405020304" pitchFamily="18" charset="0"/>
                        </a:rPr>
                        <a:t>Internationale</a:t>
                      </a:r>
                      <a:r>
                        <a:rPr lang="en-GB" sz="1400" dirty="0">
                          <a:effectLst/>
                          <a:latin typeface="+mj-lt"/>
                          <a:cs typeface="Times New Roman" panose="02020603050405020304" pitchFamily="18" charset="0"/>
                        </a:rPr>
                        <a:t> </a:t>
                      </a:r>
                      <a:r>
                        <a:rPr lang="en-GB" sz="1400" dirty="0" err="1">
                          <a:effectLst/>
                          <a:latin typeface="+mj-lt"/>
                          <a:cs typeface="Times New Roman" panose="02020603050405020304" pitchFamily="18" charset="0"/>
                        </a:rPr>
                        <a:t>Beziehungen</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3"/>
                  </a:ext>
                </a:extLst>
              </a:tr>
              <a:tr h="496743">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Peru</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err="1" smtClean="0">
                          <a:effectLst/>
                          <a:latin typeface="+mj-lt"/>
                          <a:ea typeface="Times New Roman" panose="02020603050405020304" pitchFamily="18" charset="0"/>
                          <a:cs typeface="Times New Roman" panose="02020603050405020304" pitchFamily="18" charset="0"/>
                        </a:rPr>
                        <a:t>Universidad</a:t>
                      </a:r>
                      <a:r>
                        <a:rPr lang="de-DE" sz="1400" dirty="0" smtClean="0">
                          <a:effectLst/>
                          <a:latin typeface="+mj-lt"/>
                          <a:ea typeface="Times New Roman" panose="02020603050405020304" pitchFamily="18" charset="0"/>
                          <a:cs typeface="Times New Roman" panose="02020603050405020304" pitchFamily="18" charset="0"/>
                        </a:rPr>
                        <a:t> </a:t>
                      </a:r>
                      <a:r>
                        <a:rPr lang="de-DE" sz="1400" dirty="0" err="1" smtClean="0">
                          <a:effectLst/>
                          <a:latin typeface="+mj-lt"/>
                          <a:ea typeface="Times New Roman" panose="02020603050405020304" pitchFamily="18" charset="0"/>
                          <a:cs typeface="Times New Roman" panose="02020603050405020304" pitchFamily="18" charset="0"/>
                        </a:rPr>
                        <a:t>Escuela</a:t>
                      </a:r>
                      <a:r>
                        <a:rPr lang="de-DE" sz="1400" baseline="0" dirty="0" smtClean="0">
                          <a:effectLst/>
                          <a:latin typeface="+mj-lt"/>
                          <a:ea typeface="Times New Roman" panose="02020603050405020304" pitchFamily="18" charset="0"/>
                          <a:cs typeface="Times New Roman" panose="02020603050405020304" pitchFamily="18" charset="0"/>
                        </a:rPr>
                        <a:t> de </a:t>
                      </a:r>
                      <a:r>
                        <a:rPr lang="de-DE" sz="1400" baseline="0" dirty="0" err="1" smtClean="0">
                          <a:effectLst/>
                          <a:latin typeface="+mj-lt"/>
                          <a:ea typeface="Times New Roman" panose="02020603050405020304" pitchFamily="18" charset="0"/>
                          <a:cs typeface="Times New Roman" panose="02020603050405020304" pitchFamily="18" charset="0"/>
                        </a:rPr>
                        <a:t>Administración</a:t>
                      </a:r>
                      <a:r>
                        <a:rPr lang="de-DE" sz="1400" baseline="0" dirty="0" smtClean="0">
                          <a:effectLst/>
                          <a:latin typeface="+mj-lt"/>
                          <a:ea typeface="Times New Roman" panose="02020603050405020304" pitchFamily="18" charset="0"/>
                          <a:cs typeface="Times New Roman" panose="02020603050405020304" pitchFamily="18" charset="0"/>
                        </a:rPr>
                        <a:t> de </a:t>
                      </a:r>
                      <a:r>
                        <a:rPr lang="de-DE" sz="1400" baseline="0" dirty="0" err="1" smtClean="0">
                          <a:effectLst/>
                          <a:latin typeface="+mj-lt"/>
                          <a:ea typeface="Times New Roman" panose="02020603050405020304" pitchFamily="18" charset="0"/>
                          <a:cs typeface="Times New Roman" panose="02020603050405020304" pitchFamily="18" charset="0"/>
                        </a:rPr>
                        <a:t>Negocios</a:t>
                      </a:r>
                      <a:r>
                        <a:rPr lang="de-DE" sz="1400" baseline="0" dirty="0" smtClean="0">
                          <a:effectLst/>
                          <a:latin typeface="+mj-lt"/>
                          <a:ea typeface="Times New Roman" panose="02020603050405020304" pitchFamily="18" charset="0"/>
                          <a:cs typeface="Times New Roman" panose="02020603050405020304" pitchFamily="18" charset="0"/>
                        </a:rPr>
                        <a:t> (ESAN) LIMA</a:t>
                      </a:r>
                      <a:endParaRPr lang="de-DE" sz="1400" kern="1200" dirty="0" smtClean="0">
                        <a:solidFill>
                          <a:schemeClr val="dk1"/>
                        </a:solidFill>
                        <a:effectLst/>
                        <a:latin typeface="+mj-lt"/>
                        <a:ea typeface="+mn-ea"/>
                        <a:cs typeface="Times New Roman" panose="02020603050405020304" pitchFamily="18" charset="0"/>
                      </a:endParaRPr>
                    </a:p>
                  </a:txBody>
                  <a:tcPr marL="22664" marR="22664" marT="0" marB="0"/>
                </a:tc>
                <a:tc>
                  <a:txBody>
                    <a:bodyPr/>
                    <a:lstStyle/>
                    <a:p>
                      <a:pPr algn="ctr">
                        <a:spcAft>
                          <a:spcPts val="0"/>
                        </a:spcAft>
                      </a:pPr>
                      <a:r>
                        <a:rPr lang="de-DE" sz="1400" dirty="0" smtClean="0">
                          <a:effectLst/>
                          <a:latin typeface="+mj-lt"/>
                          <a:ea typeface="Times New Roman" panose="02020603050405020304" pitchFamily="18" charset="0"/>
                          <a:cs typeface="Times New Roman" panose="02020603050405020304" pitchFamily="18" charset="0"/>
                        </a:rPr>
                        <a:t>1</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Spanisch, z.T.</a:t>
                      </a:r>
                      <a:r>
                        <a:rPr lang="de-DE" sz="1400" baseline="0" dirty="0" smtClean="0">
                          <a:effectLst/>
                          <a:latin typeface="+mj-lt"/>
                          <a:ea typeface="Times New Roman" panose="02020603050405020304" pitchFamily="18" charset="0"/>
                          <a:cs typeface="Times New Roman" panose="02020603050405020304" pitchFamily="18" charset="0"/>
                        </a:rPr>
                        <a:t> </a:t>
                      </a:r>
                      <a:r>
                        <a:rPr lang="de-DE" sz="1400" dirty="0" smtClean="0">
                          <a:effectLst/>
                          <a:latin typeface="+mj-lt"/>
                          <a:ea typeface="Times New Roman" panose="02020603050405020304" pitchFamily="18" charset="0"/>
                          <a:cs typeface="Times New Roman" panose="02020603050405020304" pitchFamily="18" charset="0"/>
                        </a:rPr>
                        <a:t>Englisch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Recht</a:t>
                      </a:r>
                      <a:r>
                        <a:rPr lang="de-DE" sz="1400" baseline="0" dirty="0" smtClean="0">
                          <a:effectLst/>
                          <a:latin typeface="+mj-lt"/>
                          <a:ea typeface="Times New Roman" panose="02020603050405020304" pitchFamily="18" charset="0"/>
                          <a:cs typeface="Times New Roman" panose="02020603050405020304" pitchFamily="18" charset="0"/>
                        </a:rPr>
                        <a:t>/ Politik (beides mit Einschränkungen),</a:t>
                      </a:r>
                      <a:r>
                        <a:rPr lang="de-DE" sz="1400" dirty="0" smtClean="0">
                          <a:effectLst/>
                          <a:latin typeface="+mj-lt"/>
                          <a:ea typeface="Times New Roman" panose="02020603050405020304" pitchFamily="18" charset="0"/>
                          <a:cs typeface="Times New Roman" panose="02020603050405020304" pitchFamily="18" charset="0"/>
                        </a:rPr>
                        <a:t> evtl. Wirtschaft</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4"/>
                  </a:ext>
                </a:extLst>
              </a:tr>
              <a:tr h="484915">
                <a:tc>
                  <a:txBody>
                    <a:bodyPr/>
                    <a:lstStyle/>
                    <a:p>
                      <a:pPr>
                        <a:spcAft>
                          <a:spcPts val="0"/>
                        </a:spcAft>
                      </a:pPr>
                      <a:r>
                        <a:rPr lang="de-DE" sz="1400" dirty="0">
                          <a:effectLst/>
                          <a:latin typeface="+mj-lt"/>
                          <a:cs typeface="Times New Roman" panose="02020603050405020304" pitchFamily="18" charset="0"/>
                        </a:rPr>
                        <a:t>Chile</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it-IT" sz="1400" dirty="0">
                          <a:effectLst/>
                          <a:latin typeface="+mj-lt"/>
                          <a:cs typeface="Times New Roman" panose="02020603050405020304" pitchFamily="18" charset="0"/>
                        </a:rPr>
                        <a:t>Pontificia </a:t>
                      </a:r>
                      <a:r>
                        <a:rPr lang="it-IT" sz="1400" dirty="0" err="1">
                          <a:effectLst/>
                          <a:latin typeface="+mj-lt"/>
                          <a:cs typeface="Times New Roman" panose="02020603050405020304" pitchFamily="18" charset="0"/>
                        </a:rPr>
                        <a:t>Universidad</a:t>
                      </a:r>
                      <a:r>
                        <a:rPr lang="it-IT" sz="1400" dirty="0">
                          <a:effectLst/>
                          <a:latin typeface="+mj-lt"/>
                          <a:cs typeface="Times New Roman" panose="02020603050405020304" pitchFamily="18" charset="0"/>
                        </a:rPr>
                        <a:t> </a:t>
                      </a:r>
                      <a:r>
                        <a:rPr lang="it-IT" sz="1400" dirty="0" err="1">
                          <a:effectLst/>
                          <a:latin typeface="+mj-lt"/>
                          <a:cs typeface="Times New Roman" panose="02020603050405020304" pitchFamily="18" charset="0"/>
                        </a:rPr>
                        <a:t>Católica</a:t>
                      </a:r>
                      <a:r>
                        <a:rPr lang="it-IT" sz="1400" dirty="0">
                          <a:effectLst/>
                          <a:latin typeface="+mj-lt"/>
                          <a:cs typeface="Times New Roman" panose="02020603050405020304" pitchFamily="18" charset="0"/>
                        </a:rPr>
                        <a:t> de </a:t>
                      </a:r>
                      <a:r>
                        <a:rPr lang="it-IT" sz="1400" dirty="0" smtClean="0">
                          <a:effectLst/>
                          <a:latin typeface="+mj-lt"/>
                          <a:cs typeface="Times New Roman" panose="02020603050405020304" pitchFamily="18" charset="0"/>
                        </a:rPr>
                        <a:t>VALPARAISO</a:t>
                      </a:r>
                    </a:p>
                  </a:txBody>
                  <a:tcPr marL="22664" marR="22664" marT="0" marB="0"/>
                </a:tc>
                <a:tc>
                  <a:txBody>
                    <a:bodyPr/>
                    <a:lstStyle/>
                    <a:p>
                      <a:pPr algn="ctr">
                        <a:spcAft>
                          <a:spcPts val="0"/>
                        </a:spcAft>
                      </a:pPr>
                      <a:r>
                        <a:rPr lang="it-IT"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Spanisch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baseline="0" dirty="0" smtClean="0">
                          <a:effectLst/>
                          <a:latin typeface="+mj-lt"/>
                          <a:cs typeface="Times New Roman" panose="02020603050405020304" pitchFamily="18" charset="0"/>
                        </a:rPr>
                        <a:t>Wirtschaft, Jura, wenig Politik/ Int. Beziehungen</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5"/>
                  </a:ext>
                </a:extLst>
              </a:tr>
              <a:tr h="449433">
                <a:tc>
                  <a:txBody>
                    <a:bodyPr/>
                    <a:lstStyle/>
                    <a:p>
                      <a:pPr>
                        <a:spcAft>
                          <a:spcPts val="0"/>
                        </a:spcAft>
                      </a:pPr>
                      <a:r>
                        <a:rPr lang="de-DE" sz="1400" dirty="0" smtClean="0">
                          <a:effectLst/>
                          <a:latin typeface="+mj-lt"/>
                          <a:cs typeface="Times New Roman" panose="02020603050405020304" pitchFamily="18" charset="0"/>
                        </a:rPr>
                        <a:t> Kolumbien</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err="1">
                          <a:effectLst/>
                          <a:latin typeface="+mj-lt"/>
                          <a:cs typeface="Times New Roman" panose="02020603050405020304" pitchFamily="18" charset="0"/>
                        </a:rPr>
                        <a:t>Universidad</a:t>
                      </a:r>
                      <a:r>
                        <a:rPr lang="de-DE" sz="1400" dirty="0">
                          <a:effectLst/>
                          <a:latin typeface="+mj-lt"/>
                          <a:cs typeface="Times New Roman" panose="02020603050405020304" pitchFamily="18" charset="0"/>
                        </a:rPr>
                        <a:t> del Rosario, </a:t>
                      </a:r>
                      <a:r>
                        <a:rPr lang="de-DE" sz="1400" dirty="0" smtClean="0">
                          <a:effectLst/>
                          <a:latin typeface="+mj-lt"/>
                          <a:cs typeface="Times New Roman" panose="02020603050405020304" pitchFamily="18" charset="0"/>
                        </a:rPr>
                        <a:t>BOGOTÁ</a:t>
                      </a:r>
                    </a:p>
                  </a:txBody>
                  <a:tcPr marL="22664" marR="22664" marT="0" marB="0"/>
                </a:tc>
                <a:tc>
                  <a:txBody>
                    <a:bodyPr/>
                    <a:lstStyle/>
                    <a:p>
                      <a:pPr algn="ctr">
                        <a:spcAft>
                          <a:spcPts val="0"/>
                        </a:spcAft>
                      </a:pPr>
                      <a:r>
                        <a:rPr lang="en-GB" sz="1400" kern="1200" dirty="0" smtClean="0">
                          <a:solidFill>
                            <a:schemeClr val="dk1"/>
                          </a:solidFill>
                          <a:effectLst/>
                          <a:latin typeface="+mj-lt"/>
                          <a:ea typeface="+mn-ea"/>
                          <a:cs typeface="Times New Roman" panose="02020603050405020304" pitchFamily="18" charset="0"/>
                        </a:rPr>
                        <a:t>2</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Spanisch, </a:t>
                      </a:r>
                    </a:p>
                    <a:p>
                      <a:pPr>
                        <a:spcAft>
                          <a:spcPts val="0"/>
                        </a:spcAft>
                      </a:pPr>
                      <a:r>
                        <a:rPr lang="de-DE" sz="1400" dirty="0">
                          <a:effectLst/>
                          <a:latin typeface="+mj-lt"/>
                          <a:cs typeface="Times New Roman" panose="02020603050405020304" pitchFamily="18" charset="0"/>
                        </a:rPr>
                        <a:t>z. T.  Englisch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Internationale </a:t>
                      </a:r>
                      <a:r>
                        <a:rPr lang="de-DE" sz="1400" dirty="0" smtClean="0">
                          <a:effectLst/>
                          <a:latin typeface="+mj-lt"/>
                          <a:cs typeface="Times New Roman" panose="02020603050405020304" pitchFamily="18" charset="0"/>
                        </a:rPr>
                        <a:t>Beziehungen (v.a. Politik,</a:t>
                      </a:r>
                      <a:r>
                        <a:rPr lang="de-DE" sz="1400" baseline="0" dirty="0" smtClean="0">
                          <a:effectLst/>
                          <a:latin typeface="+mj-lt"/>
                          <a:cs typeface="Times New Roman" panose="02020603050405020304" pitchFamily="18" charset="0"/>
                        </a:rPr>
                        <a:t> ggf. </a:t>
                      </a:r>
                      <a:r>
                        <a:rPr lang="de-DE" sz="1400" dirty="0" smtClean="0">
                          <a:effectLst/>
                          <a:latin typeface="+mj-lt"/>
                          <a:cs typeface="Times New Roman" panose="02020603050405020304" pitchFamily="18" charset="0"/>
                        </a:rPr>
                        <a:t>Wirtschaft)</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6"/>
                  </a:ext>
                </a:extLst>
              </a:tr>
              <a:tr h="331161">
                <a:tc>
                  <a:txBody>
                    <a:bodyPr/>
                    <a:lstStyle/>
                    <a:p>
                      <a:pPr>
                        <a:spcAft>
                          <a:spcPts val="0"/>
                        </a:spcAft>
                      </a:pPr>
                      <a:r>
                        <a:rPr lang="de-DE" sz="1400" dirty="0">
                          <a:effectLst/>
                          <a:latin typeface="+mj-lt"/>
                          <a:cs typeface="Times New Roman" panose="02020603050405020304" pitchFamily="18" charset="0"/>
                        </a:rPr>
                        <a:t>Russland</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Staatl. Universität ST. PETERSBURG </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lgn="ctr">
                        <a:spcAft>
                          <a:spcPts val="0"/>
                        </a:spcAft>
                      </a:pPr>
                      <a:r>
                        <a:rPr lang="de-DE" sz="1400" dirty="0">
                          <a:effectLst/>
                          <a:latin typeface="+mj-lt"/>
                          <a:cs typeface="Times New Roman" panose="02020603050405020304" pitchFamily="18" charset="0"/>
                        </a:rPr>
                        <a:t>3</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Russisch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Internationale Beziehungen </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7"/>
                  </a:ext>
                </a:extLst>
              </a:tr>
              <a:tr h="449433">
                <a:tc>
                  <a:txBody>
                    <a:bodyPr/>
                    <a:lstStyle/>
                    <a:p>
                      <a:pPr>
                        <a:spcAft>
                          <a:spcPts val="0"/>
                        </a:spcAft>
                      </a:pPr>
                      <a:r>
                        <a:rPr lang="de-DE" sz="1400" dirty="0">
                          <a:effectLst/>
                          <a:latin typeface="+mj-lt"/>
                          <a:cs typeface="Times New Roman" panose="02020603050405020304" pitchFamily="18" charset="0"/>
                        </a:rPr>
                        <a:t>Russland</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en-US" sz="1400" dirty="0">
                          <a:effectLst/>
                          <a:latin typeface="+mj-lt"/>
                          <a:cs typeface="Times New Roman" panose="02020603050405020304" pitchFamily="18" charset="0"/>
                        </a:rPr>
                        <a:t>Moscow State Institute of International Relations (MGIMO) MOSKAU</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lgn="ctr">
                        <a:spcAft>
                          <a:spcPts val="0"/>
                        </a:spcAft>
                      </a:pPr>
                      <a:r>
                        <a:rPr lang="de-DE" sz="1400" dirty="0">
                          <a:effectLst/>
                          <a:latin typeface="+mj-lt"/>
                          <a:cs typeface="Times New Roman" panose="02020603050405020304" pitchFamily="18" charset="0"/>
                        </a:rPr>
                        <a:t>2</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Russisch</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a:spcAft>
                          <a:spcPts val="0"/>
                        </a:spcAft>
                      </a:pPr>
                      <a:r>
                        <a:rPr lang="de-DE" sz="1400" dirty="0">
                          <a:effectLst/>
                          <a:latin typeface="+mj-lt"/>
                          <a:cs typeface="Times New Roman" panose="02020603050405020304" pitchFamily="18" charset="0"/>
                        </a:rPr>
                        <a:t>Internationale </a:t>
                      </a:r>
                      <a:r>
                        <a:rPr lang="de-DE" sz="1400" dirty="0" smtClean="0">
                          <a:effectLst/>
                          <a:latin typeface="+mj-lt"/>
                          <a:cs typeface="Times New Roman" panose="02020603050405020304" pitchFamily="18" charset="0"/>
                        </a:rPr>
                        <a:t>Beziehungen, Jura, Wirtschaft</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extLst>
                  <a:ext uri="{0D108BD9-81ED-4DB2-BD59-A6C34878D82A}">
                    <a16:rowId xmlns:a16="http://schemas.microsoft.com/office/drawing/2014/main" xmlns="" val="10008"/>
                  </a:ext>
                </a:extLst>
              </a:tr>
              <a:tr h="473088">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Russland</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err="1" smtClean="0">
                          <a:solidFill>
                            <a:schemeClr val="dk1"/>
                          </a:solidFill>
                          <a:effectLst/>
                          <a:latin typeface="+mj-lt"/>
                          <a:ea typeface="+mn-ea"/>
                          <a:cs typeface="Times New Roman" panose="02020603050405020304" pitchFamily="18" charset="0"/>
                        </a:rPr>
                        <a:t>Moscow</a:t>
                      </a:r>
                      <a:r>
                        <a:rPr lang="de-DE" sz="1400" kern="1200" dirty="0" smtClean="0">
                          <a:solidFill>
                            <a:schemeClr val="dk1"/>
                          </a:solidFill>
                          <a:effectLst/>
                          <a:latin typeface="+mj-lt"/>
                          <a:ea typeface="+mn-ea"/>
                          <a:cs typeface="Times New Roman" panose="02020603050405020304" pitchFamily="18" charset="0"/>
                        </a:rPr>
                        <a:t> </a:t>
                      </a:r>
                      <a:r>
                        <a:rPr lang="de-DE" sz="1400" kern="1200" dirty="0" err="1" smtClean="0">
                          <a:solidFill>
                            <a:schemeClr val="dk1"/>
                          </a:solidFill>
                          <a:effectLst/>
                          <a:latin typeface="+mj-lt"/>
                          <a:ea typeface="+mn-ea"/>
                          <a:cs typeface="Times New Roman" panose="02020603050405020304" pitchFamily="18" charset="0"/>
                        </a:rPr>
                        <a:t>Peoples</a:t>
                      </a:r>
                      <a:r>
                        <a:rPr lang="de-DE" sz="1400" kern="1200" dirty="0" smtClean="0">
                          <a:solidFill>
                            <a:schemeClr val="dk1"/>
                          </a:solidFill>
                          <a:effectLst/>
                          <a:latin typeface="+mj-lt"/>
                          <a:ea typeface="+mn-ea"/>
                          <a:cs typeface="Times New Roman" panose="02020603050405020304" pitchFamily="18" charset="0"/>
                        </a:rPr>
                        <a:t> </a:t>
                      </a:r>
                      <a:r>
                        <a:rPr lang="de-DE" sz="1400" kern="1200" dirty="0" err="1" smtClean="0">
                          <a:solidFill>
                            <a:schemeClr val="dk1"/>
                          </a:solidFill>
                          <a:effectLst/>
                          <a:latin typeface="+mj-lt"/>
                          <a:ea typeface="+mn-ea"/>
                          <a:cs typeface="Times New Roman" panose="02020603050405020304" pitchFamily="18" charset="0"/>
                        </a:rPr>
                        <a:t>Friendship</a:t>
                      </a:r>
                      <a:r>
                        <a:rPr lang="de-DE" sz="1400" kern="1200" dirty="0" smtClean="0">
                          <a:solidFill>
                            <a:schemeClr val="dk1"/>
                          </a:solidFill>
                          <a:effectLst/>
                          <a:latin typeface="+mj-lt"/>
                          <a:ea typeface="+mn-ea"/>
                          <a:cs typeface="Times New Roman" panose="02020603050405020304" pitchFamily="18" charset="0"/>
                        </a:rPr>
                        <a:t> University </a:t>
                      </a:r>
                      <a:r>
                        <a:rPr lang="de-DE" sz="1400" kern="1200" dirty="0" err="1" smtClean="0">
                          <a:solidFill>
                            <a:schemeClr val="dk1"/>
                          </a:solidFill>
                          <a:effectLst/>
                          <a:latin typeface="+mj-lt"/>
                          <a:ea typeface="+mn-ea"/>
                          <a:cs typeface="Times New Roman" panose="02020603050405020304" pitchFamily="18" charset="0"/>
                        </a:rPr>
                        <a:t>of</a:t>
                      </a:r>
                      <a:r>
                        <a:rPr lang="de-DE" sz="1400" kern="1200" dirty="0" smtClean="0">
                          <a:solidFill>
                            <a:schemeClr val="dk1"/>
                          </a:solidFill>
                          <a:effectLst/>
                          <a:latin typeface="+mj-lt"/>
                          <a:ea typeface="+mn-ea"/>
                          <a:cs typeface="Times New Roman" panose="02020603050405020304" pitchFamily="18" charset="0"/>
                        </a:rPr>
                        <a:t> </a:t>
                      </a:r>
                      <a:r>
                        <a:rPr lang="de-DE" sz="1400" kern="1200" dirty="0" err="1" smtClean="0">
                          <a:solidFill>
                            <a:schemeClr val="dk1"/>
                          </a:solidFill>
                          <a:effectLst/>
                          <a:latin typeface="+mj-lt"/>
                          <a:ea typeface="+mn-ea"/>
                          <a:cs typeface="Times New Roman" panose="02020603050405020304" pitchFamily="18" charset="0"/>
                        </a:rPr>
                        <a:t>Russia</a:t>
                      </a:r>
                      <a:endParaRPr lang="de-DE" sz="1400" kern="1200" dirty="0" smtClean="0">
                        <a:solidFill>
                          <a:schemeClr val="dk1"/>
                        </a:solidFill>
                        <a:effectLst/>
                        <a:latin typeface="+mj-lt"/>
                        <a:ea typeface="+mn-ea"/>
                        <a:cs typeface="Times New Roman" panose="02020603050405020304" pitchFamily="18" charset="0"/>
                      </a:endParaRPr>
                    </a:p>
                  </a:txBody>
                  <a:tcPr marL="22664" marR="22664" marT="0" marB="0"/>
                </a:tc>
                <a:tc>
                  <a:txBody>
                    <a:bodyPr/>
                    <a:lstStyle/>
                    <a:p>
                      <a:pPr algn="ctr">
                        <a:spcAft>
                          <a:spcPts val="0"/>
                        </a:spcAft>
                      </a:pPr>
                      <a:r>
                        <a:rPr lang="de-DE" sz="1400" kern="1200" dirty="0" smtClean="0">
                          <a:solidFill>
                            <a:schemeClr val="dk1"/>
                          </a:solidFill>
                          <a:effectLst/>
                          <a:latin typeface="+mj-lt"/>
                          <a:ea typeface="+mn-ea"/>
                          <a:cs typeface="Times New Roman" panose="02020603050405020304" pitchFamily="18" charset="0"/>
                        </a:rPr>
                        <a:t>2</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tc>
                  <a:txBody>
                    <a:bodyPr/>
                    <a:lstStyle/>
                    <a:p>
                      <a:pPr>
                        <a:spcAft>
                          <a:spcPts val="0"/>
                        </a:spcAft>
                      </a:pPr>
                      <a:r>
                        <a:rPr lang="de-DE" sz="1400" kern="1200" dirty="0" smtClean="0">
                          <a:solidFill>
                            <a:schemeClr val="dk1"/>
                          </a:solidFill>
                          <a:effectLst/>
                          <a:latin typeface="+mj-lt"/>
                          <a:ea typeface="+mn-ea"/>
                          <a:cs typeface="Times New Roman" panose="02020603050405020304" pitchFamily="18" charset="0"/>
                        </a:rPr>
                        <a:t>Russisch, z.T. Englisch</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tc>
                  <a:txBody>
                    <a:bodyPr/>
                    <a:lstStyle/>
                    <a:p>
                      <a:pPr>
                        <a:spcAft>
                          <a:spcPts val="0"/>
                        </a:spcAft>
                      </a:pPr>
                      <a:r>
                        <a:rPr lang="de-DE" sz="1400" kern="1200" dirty="0" smtClean="0">
                          <a:solidFill>
                            <a:schemeClr val="dk1"/>
                          </a:solidFill>
                          <a:effectLst/>
                          <a:latin typeface="+mj-lt"/>
                          <a:ea typeface="+mn-ea"/>
                          <a:cs typeface="Times New Roman" panose="02020603050405020304" pitchFamily="18" charset="0"/>
                        </a:rPr>
                        <a:t>Internationale Beziehungen</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extLst>
                  <a:ext uri="{0D108BD9-81ED-4DB2-BD59-A6C34878D82A}">
                    <a16:rowId xmlns:a16="http://schemas.microsoft.com/office/drawing/2014/main" xmlns="" val="10009"/>
                  </a:ext>
                </a:extLst>
              </a:tr>
              <a:tr h="307508">
                <a:tc>
                  <a:txBody>
                    <a:bodyPr/>
                    <a:lstStyle/>
                    <a:p>
                      <a:pPr>
                        <a:spcAft>
                          <a:spcPts val="0"/>
                        </a:spcAft>
                      </a:pPr>
                      <a:r>
                        <a:rPr lang="de-DE" sz="1400" dirty="0" smtClean="0">
                          <a:effectLst/>
                          <a:latin typeface="+mj-lt"/>
                          <a:ea typeface="Times New Roman" panose="02020603050405020304" pitchFamily="18" charset="0"/>
                          <a:cs typeface="Times New Roman" panose="02020603050405020304" pitchFamily="18" charset="0"/>
                        </a:rPr>
                        <a:t>Russland</a:t>
                      </a:r>
                      <a:endParaRPr lang="de-DE" sz="1400" dirty="0">
                        <a:effectLst/>
                        <a:latin typeface="+mj-lt"/>
                        <a:ea typeface="Times New Roman" panose="02020603050405020304" pitchFamily="18" charset="0"/>
                        <a:cs typeface="Times New Roman" panose="02020603050405020304" pitchFamily="18" charset="0"/>
                      </a:endParaRPr>
                    </a:p>
                  </a:txBody>
                  <a:tcPr marL="22664" marR="2266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smtClean="0">
                          <a:solidFill>
                            <a:schemeClr val="dk1"/>
                          </a:solidFill>
                          <a:effectLst/>
                          <a:latin typeface="+mj-lt"/>
                          <a:ea typeface="+mn-ea"/>
                          <a:cs typeface="Times New Roman" panose="02020603050405020304" pitchFamily="18" charset="0"/>
                        </a:rPr>
                        <a:t>KAZAN Federal University</a:t>
                      </a:r>
                    </a:p>
                  </a:txBody>
                  <a:tcPr marL="22664" marR="22664" marT="0" marB="0"/>
                </a:tc>
                <a:tc>
                  <a:txBody>
                    <a:bodyPr/>
                    <a:lstStyle/>
                    <a:p>
                      <a:pPr algn="ctr">
                        <a:spcAft>
                          <a:spcPts val="0"/>
                        </a:spcAft>
                      </a:pPr>
                      <a:r>
                        <a:rPr lang="de-DE" sz="1400" kern="1200" dirty="0" smtClean="0">
                          <a:solidFill>
                            <a:schemeClr val="dk1"/>
                          </a:solidFill>
                          <a:effectLst/>
                          <a:latin typeface="+mj-lt"/>
                          <a:ea typeface="+mn-ea"/>
                          <a:cs typeface="Times New Roman" panose="02020603050405020304" pitchFamily="18" charset="0"/>
                        </a:rPr>
                        <a:t>2</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tc>
                  <a:txBody>
                    <a:bodyPr/>
                    <a:lstStyle/>
                    <a:p>
                      <a:pPr>
                        <a:spcAft>
                          <a:spcPts val="0"/>
                        </a:spcAft>
                      </a:pPr>
                      <a:r>
                        <a:rPr lang="de-DE" sz="1400" kern="1200" dirty="0" smtClean="0">
                          <a:solidFill>
                            <a:schemeClr val="dk1"/>
                          </a:solidFill>
                          <a:effectLst/>
                          <a:latin typeface="+mj-lt"/>
                          <a:ea typeface="+mn-ea"/>
                          <a:cs typeface="Times New Roman" panose="02020603050405020304" pitchFamily="18" charset="0"/>
                        </a:rPr>
                        <a:t>Russisch</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tc>
                  <a:txBody>
                    <a:bodyPr/>
                    <a:lstStyle/>
                    <a:p>
                      <a:pPr>
                        <a:spcAft>
                          <a:spcPts val="0"/>
                        </a:spcAft>
                      </a:pPr>
                      <a:r>
                        <a:rPr lang="de-DE" sz="1400" kern="1200" dirty="0" smtClean="0">
                          <a:solidFill>
                            <a:schemeClr val="dk1"/>
                          </a:solidFill>
                          <a:effectLst/>
                          <a:latin typeface="+mj-lt"/>
                          <a:ea typeface="+mn-ea"/>
                          <a:cs typeface="Times New Roman" panose="02020603050405020304" pitchFamily="18" charset="0"/>
                        </a:rPr>
                        <a:t>Internationale Politik</a:t>
                      </a:r>
                      <a:endParaRPr lang="de-DE" sz="1400" kern="1200" dirty="0">
                        <a:solidFill>
                          <a:schemeClr val="dk1"/>
                        </a:solidFill>
                        <a:effectLst/>
                        <a:latin typeface="+mj-lt"/>
                        <a:ea typeface="+mn-ea"/>
                        <a:cs typeface="Times New Roman" panose="02020603050405020304" pitchFamily="18" charset="0"/>
                      </a:endParaRPr>
                    </a:p>
                  </a:txBody>
                  <a:tcPr marL="22664" marR="22664" marT="0" marB="0"/>
                </a:tc>
                <a:extLst>
                  <a:ext uri="{0D108BD9-81ED-4DB2-BD59-A6C34878D82A}">
                    <a16:rowId xmlns:a16="http://schemas.microsoft.com/office/drawing/2014/main" xmlns="" val="10010"/>
                  </a:ext>
                </a:extLst>
              </a:tr>
              <a:tr h="424901">
                <a:tc>
                  <a:txBody>
                    <a:bodyPr/>
                    <a:lstStyle/>
                    <a:p>
                      <a:pPr>
                        <a:spcAft>
                          <a:spcPts val="0"/>
                        </a:spcAft>
                      </a:pPr>
                      <a:r>
                        <a:rPr lang="de-DE" sz="1400" b="1" dirty="0">
                          <a:effectLst/>
                          <a:latin typeface="+mj-lt"/>
                          <a:ea typeface="Times New Roman" panose="02020603050405020304" pitchFamily="18" charset="0"/>
                        </a:rPr>
                        <a:t>NEU:</a:t>
                      </a:r>
                      <a:r>
                        <a:rPr lang="de-DE" sz="1400" dirty="0">
                          <a:effectLst/>
                          <a:latin typeface="+mj-lt"/>
                          <a:ea typeface="Times New Roman" panose="02020603050405020304" pitchFamily="18" charset="0"/>
                        </a:rPr>
                        <a:t> Japan</a:t>
                      </a:r>
                      <a:endParaRPr lang="de-DE" sz="1200" dirty="0">
                        <a:effectLst/>
                        <a:latin typeface="+mj-lt"/>
                        <a:ea typeface="Times New Roman" panose="02020603050405020304" pitchFamily="18" charset="0"/>
                      </a:endParaRPr>
                    </a:p>
                  </a:txBody>
                  <a:tcPr marL="44450" marR="44450" marT="0" marB="0"/>
                </a:tc>
                <a:tc>
                  <a:txBody>
                    <a:bodyPr/>
                    <a:lstStyle/>
                    <a:p>
                      <a:pPr>
                        <a:spcAft>
                          <a:spcPts val="0"/>
                        </a:spcAft>
                      </a:pPr>
                      <a:r>
                        <a:rPr lang="en-US" sz="1400" dirty="0">
                          <a:effectLst/>
                          <a:latin typeface="+mj-lt"/>
                          <a:ea typeface="Times New Roman" panose="02020603050405020304" pitchFamily="18" charset="0"/>
                        </a:rPr>
                        <a:t>KYOTO University of Foreign Studies</a:t>
                      </a:r>
                      <a:endParaRPr lang="de-DE" sz="1200" dirty="0">
                        <a:effectLst/>
                        <a:latin typeface="+mj-lt"/>
                        <a:ea typeface="Times New Roman" panose="02020603050405020304" pitchFamily="18" charset="0"/>
                      </a:endParaRPr>
                    </a:p>
                  </a:txBody>
                  <a:tcPr marL="44450" marR="44450" marT="0" marB="0"/>
                </a:tc>
                <a:tc>
                  <a:txBody>
                    <a:bodyPr/>
                    <a:lstStyle/>
                    <a:p>
                      <a:pPr algn="ctr">
                        <a:spcAft>
                          <a:spcPts val="0"/>
                        </a:spcAft>
                      </a:pPr>
                      <a:r>
                        <a:rPr lang="en-US" sz="1400" dirty="0" smtClean="0">
                          <a:effectLst/>
                          <a:latin typeface="+mj-lt"/>
                          <a:ea typeface="Times New Roman" panose="02020603050405020304" pitchFamily="18" charset="0"/>
                        </a:rPr>
                        <a:t>3</a:t>
                      </a:r>
                      <a:endParaRPr lang="de-DE" sz="1200" dirty="0">
                        <a:effectLst/>
                        <a:latin typeface="+mj-lt"/>
                        <a:ea typeface="Times New Roman" panose="02020603050405020304" pitchFamily="18" charset="0"/>
                      </a:endParaRPr>
                    </a:p>
                  </a:txBody>
                  <a:tcPr marL="44450" marR="44450" marT="0" marB="0"/>
                </a:tc>
                <a:tc>
                  <a:txBody>
                    <a:bodyPr/>
                    <a:lstStyle/>
                    <a:p>
                      <a:pPr>
                        <a:spcAft>
                          <a:spcPts val="0"/>
                        </a:spcAft>
                      </a:pPr>
                      <a:r>
                        <a:rPr lang="en-US" sz="1400" dirty="0" err="1">
                          <a:effectLst/>
                          <a:latin typeface="+mj-lt"/>
                          <a:ea typeface="Times New Roman" panose="02020603050405020304" pitchFamily="18" charset="0"/>
                        </a:rPr>
                        <a:t>Englisch</a:t>
                      </a:r>
                      <a:endParaRPr lang="de-DE" sz="1200" dirty="0">
                        <a:effectLst/>
                        <a:latin typeface="+mj-lt"/>
                        <a:ea typeface="Times New Roman" panose="02020603050405020304" pitchFamily="18" charset="0"/>
                      </a:endParaRPr>
                    </a:p>
                  </a:txBody>
                  <a:tcPr marL="44450" marR="44450" marT="0" marB="0"/>
                </a:tc>
                <a:tc>
                  <a:txBody>
                    <a:bodyPr/>
                    <a:lstStyle/>
                    <a:p>
                      <a:pPr>
                        <a:spcAft>
                          <a:spcPts val="0"/>
                        </a:spcAft>
                      </a:pPr>
                      <a:r>
                        <a:rPr lang="de-DE" sz="1400" dirty="0">
                          <a:effectLst/>
                          <a:latin typeface="+mj-lt"/>
                          <a:ea typeface="Times New Roman" panose="02020603050405020304" pitchFamily="18" charset="0"/>
                        </a:rPr>
                        <a:t>Internationale Beziehungen (Politik, Wirtschaft, Recht)</a:t>
                      </a:r>
                      <a:endParaRPr lang="de-DE" sz="1200" dirty="0">
                        <a:effectLst/>
                        <a:latin typeface="+mj-lt"/>
                        <a:ea typeface="Times New Roman" panose="02020603050405020304" pitchFamily="18" charset="0"/>
                      </a:endParaRPr>
                    </a:p>
                  </a:txBody>
                  <a:tcPr marL="44450" marR="4445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661405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3" y="354932"/>
            <a:ext cx="10580687" cy="932955"/>
          </a:xfrm>
        </p:spPr>
        <p:txBody>
          <a:bodyPr/>
          <a:lstStyle/>
          <a:p>
            <a:r>
              <a:rPr lang="de-DE" dirty="0" smtClean="0"/>
              <a:t>Partneruniversitäten der TU Dresden:</a:t>
            </a:r>
            <a:br>
              <a:rPr lang="de-DE" dirty="0" smtClean="0"/>
            </a:br>
            <a:r>
              <a:rPr lang="de-DE" dirty="0" smtClean="0"/>
              <a:t>Zentrale Austauschprogramme</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730"/>
            <a:ext cx="8392696" cy="462027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985" y="301924"/>
            <a:ext cx="5494639" cy="2693449"/>
          </a:xfrm>
          <a:prstGeom prst="rect">
            <a:avLst/>
          </a:prstGeom>
        </p:spPr>
      </p:pic>
    </p:spTree>
    <p:extLst>
      <p:ext uri="{BB962C8B-B14F-4D97-AF65-F5344CB8AC3E}">
        <p14:creationId xmlns:p14="http://schemas.microsoft.com/office/powerpoint/2010/main" val="3076628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504" y="2421163"/>
            <a:ext cx="5945636" cy="684213"/>
          </a:xfrm>
        </p:spPr>
        <p:txBody>
          <a:bodyPr/>
          <a:lstStyle/>
          <a:p>
            <a:pPr>
              <a:lnSpc>
                <a:spcPct val="150000"/>
              </a:lnSpc>
            </a:pPr>
            <a:r>
              <a:rPr lang="de-DE" sz="4000" dirty="0" smtClean="0"/>
              <a:t>Wie ist das mit der Sprachausbildung?</a:t>
            </a:r>
            <a:endParaRPr lang="de-DE" sz="4000" dirty="0"/>
          </a:p>
        </p:txBody>
      </p:sp>
      <p:pic>
        <p:nvPicPr>
          <p:cNvPr id="4" name="Grafik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13930" y="1541931"/>
            <a:ext cx="5948978" cy="3965986"/>
          </a:xfrm>
          <a:prstGeom prst="rect">
            <a:avLst/>
          </a:prstGeom>
        </p:spPr>
      </p:pic>
    </p:spTree>
    <p:extLst>
      <p:ext uri="{BB962C8B-B14F-4D97-AF65-F5344CB8AC3E}">
        <p14:creationId xmlns:p14="http://schemas.microsoft.com/office/powerpoint/2010/main" val="3164402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Fremdsprachenausbildung und –</a:t>
            </a:r>
            <a:r>
              <a:rPr lang="de-DE" dirty="0" err="1" smtClean="0"/>
              <a:t>budget</a:t>
            </a:r>
            <a:r>
              <a:rPr lang="de-DE" dirty="0" smtClean="0"/>
              <a:t> </a:t>
            </a:r>
            <a:br>
              <a:rPr lang="de-DE" dirty="0" smtClean="0"/>
            </a:br>
            <a:r>
              <a:rPr lang="de-DE" dirty="0" smtClean="0">
                <a:solidFill>
                  <a:schemeClr val="bg1">
                    <a:lumMod val="65000"/>
                  </a:schemeClr>
                </a:solidFill>
              </a:rPr>
              <a:t>OPTIONAL</a:t>
            </a:r>
            <a:endParaRPr lang="de-DE" dirty="0">
              <a:solidFill>
                <a:schemeClr val="bg1">
                  <a:lumMod val="65000"/>
                </a:schemeClr>
              </a:solidFill>
            </a:endParaRPr>
          </a:p>
        </p:txBody>
      </p:sp>
      <p:sp>
        <p:nvSpPr>
          <p:cNvPr id="3" name="Inhaltsplatzhalter 2"/>
          <p:cNvSpPr>
            <a:spLocks noGrp="1"/>
          </p:cNvSpPr>
          <p:nvPr>
            <p:ph sz="quarter" idx="10"/>
          </p:nvPr>
        </p:nvSpPr>
        <p:spPr>
          <a:xfrm>
            <a:off x="874711" y="1304145"/>
            <a:ext cx="10580688" cy="4525156"/>
          </a:xfrm>
        </p:spPr>
        <p:txBody>
          <a:bodyPr/>
          <a:lstStyle/>
          <a:p>
            <a:pPr lvl="0">
              <a:lnSpc>
                <a:spcPct val="150000"/>
              </a:lnSpc>
            </a:pPr>
            <a:r>
              <a:rPr lang="de-DE" sz="1800" dirty="0"/>
              <a:t>Im Rahmen Ihres IB-Studiums steht Ihnen für die Sprachausbildung insgesamt </a:t>
            </a:r>
            <a:r>
              <a:rPr lang="de-DE" sz="1800" dirty="0" smtClean="0"/>
              <a:t>ein</a:t>
            </a:r>
            <a:br>
              <a:rPr lang="de-DE" sz="1800" dirty="0" smtClean="0"/>
            </a:br>
            <a:r>
              <a:rPr lang="de-DE" sz="1800" b="1" dirty="0" smtClean="0"/>
              <a:t>Budget </a:t>
            </a:r>
            <a:r>
              <a:rPr lang="de-DE" sz="1800" b="1" dirty="0"/>
              <a:t>von 4 SWS an Sprachstunden</a:t>
            </a:r>
            <a:r>
              <a:rPr lang="de-DE" sz="1800" dirty="0"/>
              <a:t> zur Verfügung</a:t>
            </a:r>
            <a:r>
              <a:rPr lang="de-DE" sz="1800" dirty="0" smtClean="0"/>
              <a:t>.</a:t>
            </a:r>
            <a:endParaRPr lang="de-DE" sz="1800" dirty="0"/>
          </a:p>
          <a:p>
            <a:pPr lvl="0">
              <a:lnSpc>
                <a:spcPct val="150000"/>
              </a:lnSpc>
            </a:pPr>
            <a:r>
              <a:rPr lang="de-DE" sz="1800" dirty="0" smtClean="0"/>
              <a:t>Darüber </a:t>
            </a:r>
            <a:r>
              <a:rPr lang="de-DE" sz="1800" dirty="0"/>
              <a:t>hinaus steht Ihnen die Möglichkeit offen, kostenfrei an Kursen teilzunehmen, deren Kapazität noch nicht ausgeschöpft ist. Die Fremdsprachen-beauftragte des ZIS, </a:t>
            </a:r>
            <a:r>
              <a:rPr lang="de-DE" sz="1800" b="1" dirty="0"/>
              <a:t>Frau Beate Wunderlich</a:t>
            </a:r>
            <a:r>
              <a:rPr lang="de-DE" sz="1800" dirty="0"/>
              <a:t>, berät Sie hierzu gerne.</a:t>
            </a:r>
          </a:p>
          <a:p>
            <a:endParaRPr lang="de-DE" dirty="0"/>
          </a:p>
        </p:txBody>
      </p:sp>
      <p:pic>
        <p:nvPicPr>
          <p:cNvPr id="4" name="Picture 2"/>
          <p:cNvPicPr>
            <a:picLocks noChangeAspect="1" noChangeArrowheads="1"/>
          </p:cNvPicPr>
          <p:nvPr/>
        </p:nvPicPr>
        <p:blipFill>
          <a:blip r:embed="rId2" cstate="print"/>
          <a:srcRect/>
          <a:stretch>
            <a:fillRect/>
          </a:stretch>
        </p:blipFill>
        <p:spPr bwMode="auto">
          <a:xfrm>
            <a:off x="931180" y="3835864"/>
            <a:ext cx="1700011" cy="1096963"/>
          </a:xfrm>
          <a:prstGeom prst="rect">
            <a:avLst/>
          </a:prstGeom>
          <a:noFill/>
          <a:ln w="9525">
            <a:noFill/>
            <a:miter lim="800000"/>
            <a:headEnd/>
            <a:tailEnd/>
          </a:ln>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902" y="4533610"/>
            <a:ext cx="1694926" cy="109696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510" y="3348249"/>
            <a:ext cx="3385280" cy="2256853"/>
          </a:xfrm>
          <a:prstGeom prst="rect">
            <a:avLst/>
          </a:prstGeom>
        </p:spPr>
      </p:pic>
      <p:pic>
        <p:nvPicPr>
          <p:cNvPr id="7" name="Picture 4" descr="C:\Users\Kristin\AppData\Local\Microsoft\Windows\Temporary Internet Files\Content.IE5\ZMYZHGQ7\MP900362838[1].jpg"/>
          <p:cNvPicPr>
            <a:picLocks noChangeAspect="1" noChangeArrowheads="1"/>
          </p:cNvPicPr>
          <p:nvPr/>
        </p:nvPicPr>
        <p:blipFill>
          <a:blip r:embed="rId5" cstate="print"/>
          <a:srcRect/>
          <a:stretch>
            <a:fillRect/>
          </a:stretch>
        </p:blipFill>
        <p:spPr bwMode="auto">
          <a:xfrm>
            <a:off x="9799973" y="3362393"/>
            <a:ext cx="1655426" cy="1019518"/>
          </a:xfrm>
          <a:prstGeom prst="rect">
            <a:avLst/>
          </a:prstGeom>
          <a:noFill/>
          <a:ln w="9525">
            <a:noFill/>
            <a:miter lim="800000"/>
            <a:headEnd/>
            <a:tailEnd/>
          </a:ln>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9666" y="4732337"/>
            <a:ext cx="1645857" cy="1096964"/>
          </a:xfrm>
          <a:prstGeom prst="rect">
            <a:avLst/>
          </a:prstGeom>
        </p:spPr>
      </p:pic>
    </p:spTree>
    <p:extLst>
      <p:ext uri="{BB962C8B-B14F-4D97-AF65-F5344CB8AC3E}">
        <p14:creationId xmlns:p14="http://schemas.microsoft.com/office/powerpoint/2010/main" val="61988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192-jährige Geschichte</a:t>
            </a:r>
            <a:br>
              <a:rPr lang="de-DE" dirty="0" smtClean="0"/>
            </a:br>
            <a:r>
              <a:rPr lang="de-DE" dirty="0" smtClean="0"/>
              <a:t/>
            </a:r>
            <a:br>
              <a:rPr lang="de-DE" dirty="0" smtClean="0"/>
            </a:br>
            <a:r>
              <a:rPr lang="de-DE" b="0" dirty="0" smtClean="0"/>
              <a:t>Technische Bildungsanstalt </a:t>
            </a:r>
            <a:r>
              <a:rPr lang="de-DE" b="0" dirty="0" smtClean="0">
                <a:sym typeface="Wingdings" panose="05000000000000000000" pitchFamily="2" charset="2"/>
              </a:rPr>
              <a:t></a:t>
            </a:r>
            <a:r>
              <a:rPr lang="de-DE" dirty="0" smtClean="0">
                <a:sym typeface="Wingdings" panose="05000000000000000000" pitchFamily="2" charset="2"/>
              </a:rPr>
              <a:t> Technische Universität</a:t>
            </a:r>
            <a:endParaRPr lang="de-DE" dirty="0"/>
          </a:p>
        </p:txBody>
      </p:sp>
      <p:sp>
        <p:nvSpPr>
          <p:cNvPr id="3" name="Inhaltsplatzhalter 2"/>
          <p:cNvSpPr>
            <a:spLocks noGrp="1"/>
          </p:cNvSpPr>
          <p:nvPr>
            <p:ph sz="quarter" idx="10"/>
          </p:nvPr>
        </p:nvSpPr>
        <p:spPr/>
        <p:txBody>
          <a:bodyPr/>
          <a:lstStyle/>
          <a:p>
            <a:pPr>
              <a:lnSpc>
                <a:spcPct val="90000"/>
              </a:lnSpc>
            </a:pPr>
            <a:endParaRPr lang="en-US" b="1" dirty="0" smtClean="0">
              <a:solidFill>
                <a:srgbClr val="003366"/>
              </a:solidFill>
            </a:endParaRPr>
          </a:p>
          <a:p>
            <a:pPr>
              <a:lnSpc>
                <a:spcPct val="90000"/>
              </a:lnSpc>
            </a:pPr>
            <a:r>
              <a:rPr lang="en-US" b="1" dirty="0" err="1" smtClean="0">
                <a:solidFill>
                  <a:srgbClr val="003366"/>
                </a:solidFill>
              </a:rPr>
              <a:t>Heute</a:t>
            </a:r>
            <a:r>
              <a:rPr lang="en-US" b="1" dirty="0">
                <a:solidFill>
                  <a:srgbClr val="003366"/>
                </a:solidFill>
              </a:rPr>
              <a:t>: </a:t>
            </a:r>
            <a:r>
              <a:rPr lang="en-US" dirty="0">
                <a:solidFill>
                  <a:srgbClr val="003366"/>
                </a:solidFill>
              </a:rPr>
              <a:t>“</a:t>
            </a:r>
            <a:r>
              <a:rPr lang="de-DE" b="1" dirty="0"/>
              <a:t>Die TU Dresden ist eine der elf Exzellenzuniversitäten Deutschlands</a:t>
            </a:r>
            <a:r>
              <a:rPr lang="de-DE" dirty="0"/>
              <a:t>. Als Volluniversität mit breitem Fächerspektrum zählt sie zu den forschungsstärksten Hochschulen.“ (TUD-Homepage)</a:t>
            </a:r>
          </a:p>
          <a:p>
            <a:pPr>
              <a:lnSpc>
                <a:spcPct val="90000"/>
              </a:lnSpc>
            </a:pPr>
            <a:r>
              <a:rPr lang="de-DE" dirty="0">
                <a:solidFill>
                  <a:srgbClr val="003366"/>
                </a:solidFill>
                <a:sym typeface="Wingdings" panose="05000000000000000000" pitchFamily="2" charset="2"/>
              </a:rPr>
              <a:t> </a:t>
            </a:r>
            <a:r>
              <a:rPr lang="de-DE" dirty="0" smtClean="0">
                <a:solidFill>
                  <a:srgbClr val="003366"/>
                </a:solidFill>
                <a:sym typeface="Wingdings" panose="05000000000000000000" pitchFamily="2" charset="2"/>
              </a:rPr>
              <a:t>Der Exzellenztitel </a:t>
            </a:r>
            <a:r>
              <a:rPr lang="de-DE" dirty="0">
                <a:solidFill>
                  <a:srgbClr val="003366"/>
                </a:solidFill>
                <a:sym typeface="Wingdings" panose="05000000000000000000" pitchFamily="2" charset="2"/>
              </a:rPr>
              <a:t>der TUD </a:t>
            </a:r>
            <a:r>
              <a:rPr lang="de-DE" dirty="0" smtClean="0">
                <a:solidFill>
                  <a:srgbClr val="003366"/>
                </a:solidFill>
                <a:sym typeface="Wingdings" panose="05000000000000000000" pitchFamily="2" charset="2"/>
              </a:rPr>
              <a:t>wurde im </a:t>
            </a:r>
            <a:r>
              <a:rPr lang="de-DE" dirty="0">
                <a:solidFill>
                  <a:srgbClr val="003366"/>
                </a:solidFill>
                <a:sym typeface="Wingdings" panose="05000000000000000000" pitchFamily="2" charset="2"/>
              </a:rPr>
              <a:t>Juli </a:t>
            </a:r>
            <a:r>
              <a:rPr lang="de-DE" dirty="0" smtClean="0">
                <a:solidFill>
                  <a:srgbClr val="003366"/>
                </a:solidFill>
                <a:sym typeface="Wingdings" panose="05000000000000000000" pitchFamily="2" charset="2"/>
              </a:rPr>
              <a:t>2019 auf unbestimmte Zeit verlängert.</a:t>
            </a:r>
            <a:endParaRPr lang="de-DE" dirty="0">
              <a:solidFill>
                <a:srgbClr val="003366"/>
              </a:solidFill>
            </a:endParaRPr>
          </a:p>
          <a:p>
            <a:endParaRPr lang="de-DE" dirty="0"/>
          </a:p>
        </p:txBody>
      </p:sp>
      <p:pic>
        <p:nvPicPr>
          <p:cNvPr id="4" name="Grafik 3"/>
          <p:cNvPicPr>
            <a:picLocks noChangeAspect="1"/>
          </p:cNvPicPr>
          <p:nvPr/>
        </p:nvPicPr>
        <p:blipFill>
          <a:blip r:embed="rId2"/>
          <a:stretch>
            <a:fillRect/>
          </a:stretch>
        </p:blipFill>
        <p:spPr>
          <a:xfrm>
            <a:off x="1369217" y="2753241"/>
            <a:ext cx="9591675" cy="3248025"/>
          </a:xfrm>
          <a:prstGeom prst="rect">
            <a:avLst/>
          </a:prstGeom>
        </p:spPr>
      </p:pic>
    </p:spTree>
    <p:extLst>
      <p:ext uri="{BB962C8B-B14F-4D97-AF65-F5344CB8AC3E}">
        <p14:creationId xmlns:p14="http://schemas.microsoft.com/office/powerpoint/2010/main" val="4249574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 </a:t>
            </a:r>
            <a:r>
              <a:rPr lang="de-DE" i="1" dirty="0" smtClean="0"/>
              <a:t>Q: Ein Leben neben dem Studium? A: Unbedingt!</a:t>
            </a:r>
            <a:endParaRPr lang="de-DE" i="1" dirty="0"/>
          </a:p>
        </p:txBody>
      </p:sp>
      <p:pic>
        <p:nvPicPr>
          <p:cNvPr id="4" name="Picture 3" descr="D:\IMG_3823.JPG"/>
          <p:cNvPicPr>
            <a:picLocks noChangeAspect="1" noChangeArrowheads="1"/>
          </p:cNvPicPr>
          <p:nvPr/>
        </p:nvPicPr>
        <p:blipFill rotWithShape="1">
          <a:blip r:embed="rId2" cstate="print"/>
          <a:srcRect l="6035"/>
          <a:stretch/>
        </p:blipFill>
        <p:spPr bwMode="auto">
          <a:xfrm>
            <a:off x="874712" y="957600"/>
            <a:ext cx="3114396" cy="2215906"/>
          </a:xfrm>
          <a:prstGeom prst="rect">
            <a:avLst/>
          </a:prstGeom>
          <a:noFill/>
          <a:ln w="9525">
            <a:noFill/>
            <a:miter lim="800000"/>
            <a:headEnd/>
            <a:tailEnd/>
          </a:ln>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34675" y="957600"/>
            <a:ext cx="3339366" cy="2215906"/>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608" y="957600"/>
            <a:ext cx="3328741" cy="2215906"/>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1965" y="3503377"/>
            <a:ext cx="3381617" cy="2284237"/>
          </a:xfrm>
          <a:prstGeom prst="rect">
            <a:avLst/>
          </a:prstGeom>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10610" r="9582"/>
          <a:stretch/>
        </p:blipFill>
        <p:spPr>
          <a:xfrm>
            <a:off x="8464481" y="3503377"/>
            <a:ext cx="2680441" cy="2281779"/>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712" y="3503377"/>
            <a:ext cx="3426354" cy="2284237"/>
          </a:xfrm>
          <a:prstGeom prst="rect">
            <a:avLst/>
          </a:prstGeom>
        </p:spPr>
      </p:pic>
    </p:spTree>
    <p:extLst>
      <p:ext uri="{BB962C8B-B14F-4D97-AF65-F5344CB8AC3E}">
        <p14:creationId xmlns:p14="http://schemas.microsoft.com/office/powerpoint/2010/main" val="2880534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4712" y="949558"/>
            <a:ext cx="3060170" cy="2295128"/>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0259" y="949558"/>
            <a:ext cx="3060171" cy="229512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712" y="3280486"/>
            <a:ext cx="3060171" cy="2295128"/>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0259" y="3280486"/>
            <a:ext cx="3060171" cy="2295128"/>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5805" y="3280486"/>
            <a:ext cx="3060171" cy="2295128"/>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5806" y="949558"/>
            <a:ext cx="3060171" cy="2295128"/>
          </a:xfrm>
          <a:prstGeom prst="rect">
            <a:avLst/>
          </a:prstGeom>
        </p:spPr>
      </p:pic>
      <p:sp>
        <p:nvSpPr>
          <p:cNvPr id="10" name="Textfeld 9"/>
          <p:cNvSpPr txBox="1"/>
          <p:nvPr/>
        </p:nvSpPr>
        <p:spPr>
          <a:xfrm>
            <a:off x="1670893" y="3034265"/>
            <a:ext cx="1437541" cy="246221"/>
          </a:xfrm>
          <a:prstGeom prst="rect">
            <a:avLst/>
          </a:prstGeom>
          <a:solidFill>
            <a:schemeClr val="bg1">
              <a:lumMod val="95000"/>
            </a:schemeClr>
          </a:solidFill>
        </p:spPr>
        <p:txBody>
          <a:bodyPr wrap="square" rtlCol="0" anchor="ctr">
            <a:spAutoFit/>
          </a:bodyPr>
          <a:lstStyle/>
          <a:p>
            <a:r>
              <a:rPr lang="de-DE" sz="700" b="1">
                <a:solidFill>
                  <a:schemeClr val="tx2"/>
                </a:solidFill>
              </a:rPr>
              <a:t>     </a:t>
            </a:r>
            <a:r>
              <a:rPr lang="de-DE" sz="700" b="1" smtClean="0">
                <a:solidFill>
                  <a:schemeClr val="tx2"/>
                </a:solidFill>
              </a:rPr>
              <a:t>20. </a:t>
            </a:r>
            <a:r>
              <a:rPr lang="de-DE" sz="700" b="1" dirty="0">
                <a:solidFill>
                  <a:schemeClr val="tx2"/>
                </a:solidFill>
              </a:rPr>
              <a:t>Oktober um 17 Uhr.</a:t>
            </a:r>
            <a:r>
              <a:rPr lang="de-DE" sz="1000" b="1" dirty="0">
                <a:solidFill>
                  <a:schemeClr val="tx2"/>
                </a:solidFill>
              </a:rPr>
              <a:t> </a:t>
            </a:r>
            <a:endParaRPr lang="en-US" sz="700" b="1" dirty="0">
              <a:solidFill>
                <a:schemeClr val="tx2"/>
              </a:solidFill>
            </a:endParaRPr>
          </a:p>
        </p:txBody>
      </p:sp>
      <p:sp>
        <p:nvSpPr>
          <p:cNvPr id="11" name="Textfeld 10"/>
          <p:cNvSpPr txBox="1"/>
          <p:nvPr/>
        </p:nvSpPr>
        <p:spPr>
          <a:xfrm>
            <a:off x="4609350" y="5848243"/>
            <a:ext cx="5682133" cy="276999"/>
          </a:xfrm>
          <a:prstGeom prst="rect">
            <a:avLst/>
          </a:prstGeom>
          <a:noFill/>
        </p:spPr>
        <p:txBody>
          <a:bodyPr wrap="none" rtlCol="0">
            <a:spAutoFit/>
          </a:bodyPr>
          <a:lstStyle/>
          <a:p>
            <a:pPr algn="r"/>
            <a:r>
              <a:rPr lang="de-DE" sz="1200" dirty="0"/>
              <a:t>weitere </a:t>
            </a:r>
            <a:r>
              <a:rPr lang="de-DE" sz="1200" dirty="0" smtClean="0"/>
              <a:t>„</a:t>
            </a:r>
            <a:r>
              <a:rPr lang="de-DE" sz="1200" dirty="0" err="1" smtClean="0"/>
              <a:t>Ersti</a:t>
            </a:r>
            <a:r>
              <a:rPr lang="de-DE" sz="1200" dirty="0" smtClean="0"/>
              <a:t>-Tipps“ </a:t>
            </a:r>
            <a:r>
              <a:rPr lang="de-DE" sz="1200" dirty="0"/>
              <a:t>finden Sie unter </a:t>
            </a:r>
            <a:r>
              <a:rPr lang="de-DE" sz="1200" dirty="0">
                <a:hlinkClick r:id="rId9"/>
              </a:rPr>
              <a:t>https://</a:t>
            </a:r>
            <a:r>
              <a:rPr lang="de-DE" sz="1200" dirty="0" smtClean="0">
                <a:hlinkClick r:id="rId9"/>
              </a:rPr>
              <a:t>www.facebook.com/TUDresden</a:t>
            </a:r>
            <a:r>
              <a:rPr lang="de-DE" sz="1200" dirty="0" smtClean="0"/>
              <a:t> </a:t>
            </a:r>
            <a:endParaRPr lang="en-US" sz="1200" dirty="0"/>
          </a:p>
        </p:txBody>
      </p:sp>
      <p:sp>
        <p:nvSpPr>
          <p:cNvPr id="2" name="Titel 1"/>
          <p:cNvSpPr>
            <a:spLocks noGrp="1"/>
          </p:cNvSpPr>
          <p:nvPr>
            <p:ph type="title"/>
          </p:nvPr>
        </p:nvSpPr>
        <p:spPr/>
        <p:txBody>
          <a:bodyPr/>
          <a:lstStyle/>
          <a:p>
            <a:r>
              <a:rPr lang="de-DE" dirty="0" smtClean="0"/>
              <a:t>V. „</a:t>
            </a:r>
            <a:r>
              <a:rPr lang="de-DE" dirty="0" err="1" smtClean="0"/>
              <a:t>Ersti</a:t>
            </a:r>
            <a:r>
              <a:rPr lang="de-DE" dirty="0" smtClean="0"/>
              <a:t>-Tipps“ der TU Dresden</a:t>
            </a:r>
            <a:endParaRPr lang="de-DE" dirty="0"/>
          </a:p>
        </p:txBody>
      </p:sp>
    </p:spTree>
    <p:extLst>
      <p:ext uri="{BB962C8B-B14F-4D97-AF65-F5344CB8AC3E}">
        <p14:creationId xmlns:p14="http://schemas.microsoft.com/office/powerpoint/2010/main" val="283298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TU Dresden heute</a:t>
            </a:r>
            <a:endParaRPr lang="de-DE" dirty="0"/>
          </a:p>
        </p:txBody>
      </p:sp>
      <p:sp>
        <p:nvSpPr>
          <p:cNvPr id="7" name="Textfeld 6"/>
          <p:cNvSpPr txBox="1"/>
          <p:nvPr/>
        </p:nvSpPr>
        <p:spPr>
          <a:xfrm>
            <a:off x="5226568" y="5876228"/>
            <a:ext cx="722149" cy="184666"/>
          </a:xfrm>
          <a:prstGeom prst="rect">
            <a:avLst/>
          </a:prstGeom>
          <a:noFill/>
        </p:spPr>
        <p:txBody>
          <a:bodyPr wrap="square" rtlCol="0">
            <a:spAutoFit/>
          </a:bodyPr>
          <a:lstStyle/>
          <a:p>
            <a:pPr algn="ctr"/>
            <a:r>
              <a:rPr lang="de-DE" sz="600" dirty="0" smtClean="0">
                <a:solidFill>
                  <a:schemeClr val="bg1"/>
                </a:solidFill>
              </a:rPr>
              <a:t>© Nils Eisfeld</a:t>
            </a:r>
            <a:endParaRPr lang="en-US" sz="600" dirty="0">
              <a:solidFill>
                <a:schemeClr val="bg1"/>
              </a:solidFill>
            </a:endParaRPr>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8" y="1213680"/>
            <a:ext cx="5696225" cy="3564598"/>
          </a:xfrm>
          <a:prstGeom prst="rect">
            <a:avLst/>
          </a:prstGeom>
        </p:spPr>
      </p:pic>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717" y="346074"/>
            <a:ext cx="6003956" cy="5530153"/>
          </a:xfrm>
          <a:prstGeom prst="rect">
            <a:avLst/>
          </a:prstGeom>
        </p:spPr>
      </p:pic>
      <p:sp>
        <p:nvSpPr>
          <p:cNvPr id="12" name="Textfeld 11"/>
          <p:cNvSpPr txBox="1"/>
          <p:nvPr/>
        </p:nvSpPr>
        <p:spPr>
          <a:xfrm rot="210805">
            <a:off x="1337331" y="5034229"/>
            <a:ext cx="2391581" cy="769441"/>
          </a:xfrm>
          <a:prstGeom prst="rect">
            <a:avLst/>
          </a:prstGeom>
          <a:solidFill>
            <a:srgbClr val="033262"/>
          </a:solidFill>
          <a:ln w="19050">
            <a:solidFill>
              <a:srgbClr val="00305E"/>
            </a:solidFill>
            <a:prstDash val="sysDash"/>
          </a:ln>
        </p:spPr>
        <p:txBody>
          <a:bodyPr wrap="square" rtlCol="0">
            <a:spAutoFit/>
          </a:bodyPr>
          <a:lstStyle/>
          <a:p>
            <a:pPr algn="ctr"/>
            <a:r>
              <a:rPr lang="de-DE" sz="1100" dirty="0">
                <a:solidFill>
                  <a:schemeClr val="bg1"/>
                </a:solidFill>
                <a:latin typeface="+mj-lt"/>
                <a:ea typeface="Verdana" panose="020B0604030504040204" pitchFamily="34" charset="0"/>
                <a:cs typeface="Verdana" panose="020B0604030504040204" pitchFamily="34" charset="0"/>
              </a:rPr>
              <a:t>Fünf Bereiche mit </a:t>
            </a:r>
            <a:r>
              <a:rPr lang="de-DE" sz="1100" dirty="0" smtClean="0">
                <a:solidFill>
                  <a:schemeClr val="bg1"/>
                </a:solidFill>
                <a:latin typeface="+mj-lt"/>
                <a:ea typeface="Verdana" panose="020B0604030504040204" pitchFamily="34" charset="0"/>
                <a:cs typeface="Verdana" panose="020B0604030504040204" pitchFamily="34" charset="0"/>
              </a:rPr>
              <a:t>insgesamt </a:t>
            </a:r>
          </a:p>
          <a:p>
            <a:pPr algn="ctr"/>
            <a:r>
              <a:rPr lang="de-DE" sz="1100" dirty="0" smtClean="0">
                <a:solidFill>
                  <a:schemeClr val="bg1"/>
                </a:solidFill>
                <a:latin typeface="+mj-lt"/>
                <a:ea typeface="Verdana" panose="020B0604030504040204" pitchFamily="34" charset="0"/>
                <a:cs typeface="Verdana" panose="020B0604030504040204" pitchFamily="34" charset="0"/>
              </a:rPr>
              <a:t>18 Fakultäten, rund </a:t>
            </a:r>
          </a:p>
          <a:p>
            <a:pPr algn="ctr"/>
            <a:r>
              <a:rPr lang="de-DE" sz="1100" dirty="0" smtClean="0">
                <a:solidFill>
                  <a:schemeClr val="bg1"/>
                </a:solidFill>
                <a:latin typeface="+mj-lt"/>
                <a:ea typeface="Verdana" panose="020B0604030504040204" pitchFamily="34" charset="0"/>
                <a:cs typeface="Verdana" panose="020B0604030504040204" pitchFamily="34" charset="0"/>
              </a:rPr>
              <a:t>35.000 Studierenden und ca. </a:t>
            </a:r>
          </a:p>
          <a:p>
            <a:pPr algn="ctr"/>
            <a:r>
              <a:rPr lang="de-DE" sz="1100" dirty="0" smtClean="0">
                <a:solidFill>
                  <a:schemeClr val="bg1"/>
                </a:solidFill>
                <a:latin typeface="+mj-lt"/>
                <a:ea typeface="Verdana" panose="020B0604030504040204" pitchFamily="34" charset="0"/>
                <a:cs typeface="Verdana" panose="020B0604030504040204" pitchFamily="34" charset="0"/>
              </a:rPr>
              <a:t>5.000 </a:t>
            </a:r>
            <a:r>
              <a:rPr lang="de-DE" sz="1100" dirty="0" err="1" smtClean="0">
                <a:solidFill>
                  <a:schemeClr val="bg1"/>
                </a:solidFill>
                <a:latin typeface="+mj-lt"/>
                <a:ea typeface="Verdana" panose="020B0604030504040204" pitchFamily="34" charset="0"/>
                <a:cs typeface="Verdana" panose="020B0604030504040204" pitchFamily="34" charset="0"/>
              </a:rPr>
              <a:t>Wissenschaftler:innen</a:t>
            </a:r>
            <a:endParaRPr lang="de-DE" sz="1100" dirty="0">
              <a:solidFill>
                <a:schemeClr val="bg1"/>
              </a:solidFill>
              <a:latin typeface="+mj-lt"/>
              <a:ea typeface="Verdana" panose="020B0604030504040204" pitchFamily="34" charset="0"/>
              <a:cs typeface="Verdana" panose="020B0604030504040204" pitchFamily="34" charset="0"/>
            </a:endParaRPr>
          </a:p>
        </p:txBody>
      </p:sp>
      <p:sp>
        <p:nvSpPr>
          <p:cNvPr id="15" name="Textfeld 14"/>
          <p:cNvSpPr txBox="1"/>
          <p:nvPr/>
        </p:nvSpPr>
        <p:spPr>
          <a:xfrm>
            <a:off x="8097794" y="5960866"/>
            <a:ext cx="4295352" cy="200055"/>
          </a:xfrm>
          <a:prstGeom prst="rect">
            <a:avLst/>
          </a:prstGeom>
          <a:noFill/>
        </p:spPr>
        <p:txBody>
          <a:bodyPr wrap="square" rtlCol="0">
            <a:spAutoFit/>
          </a:bodyPr>
          <a:lstStyle/>
          <a:p>
            <a:r>
              <a:rPr lang="de-DE" sz="700" b="0" dirty="0">
                <a:latin typeface="+mj-lt"/>
              </a:rPr>
              <a:t>Quelle: </a:t>
            </a:r>
            <a:r>
              <a:rPr lang="de-DE" sz="700" b="0" dirty="0">
                <a:latin typeface="+mj-lt"/>
                <a:hlinkClick r:id="rId4"/>
              </a:rPr>
              <a:t>https://</a:t>
            </a:r>
            <a:r>
              <a:rPr lang="de-DE" sz="700" b="0" dirty="0" smtClean="0">
                <a:latin typeface="+mj-lt"/>
                <a:hlinkClick r:id="rId4"/>
              </a:rPr>
              <a:t>tu-dresden.de/tu-dresden/organisation/bereiche-fakultaeten</a:t>
            </a:r>
            <a:r>
              <a:rPr lang="de-DE" sz="700" b="0" dirty="0" smtClean="0">
                <a:latin typeface="+mj-lt"/>
              </a:rPr>
              <a:t>,eigene </a:t>
            </a:r>
            <a:r>
              <a:rPr lang="de-DE" sz="700" b="0" dirty="0">
                <a:latin typeface="+mj-lt"/>
              </a:rPr>
              <a:t>Darstellung </a:t>
            </a:r>
          </a:p>
        </p:txBody>
      </p:sp>
      <p:sp>
        <p:nvSpPr>
          <p:cNvPr id="5" name="Rechteck 4"/>
          <p:cNvSpPr/>
          <p:nvPr/>
        </p:nvSpPr>
        <p:spPr>
          <a:xfrm>
            <a:off x="2917372" y="4355869"/>
            <a:ext cx="2774076" cy="259674"/>
          </a:xfrm>
          <a:prstGeom prst="rect">
            <a:avLst/>
          </a:prstGeom>
          <a:noFill/>
          <a:ln w="38100">
            <a:solidFill>
              <a:srgbClr val="03326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8772303" y="2596341"/>
            <a:ext cx="2965268" cy="259674"/>
          </a:xfrm>
          <a:prstGeom prst="rect">
            <a:avLst/>
          </a:prstGeom>
          <a:noFill/>
          <a:ln w="38100">
            <a:solidFill>
              <a:srgbClr val="03326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8772303" y="3111150"/>
            <a:ext cx="2965268" cy="259674"/>
          </a:xfrm>
          <a:prstGeom prst="rect">
            <a:avLst/>
          </a:prstGeom>
          <a:noFill/>
          <a:ln w="38100">
            <a:solidFill>
              <a:srgbClr val="03326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282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 Das Zentrum für Internationale Studien (ZIS)</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12" y="798491"/>
            <a:ext cx="7785194" cy="5168459"/>
          </a:xfrm>
          <a:prstGeom prst="rect">
            <a:avLst/>
          </a:prstGeom>
        </p:spPr>
      </p:pic>
    </p:spTree>
    <p:extLst>
      <p:ext uri="{BB962C8B-B14F-4D97-AF65-F5344CB8AC3E}">
        <p14:creationId xmlns:p14="http://schemas.microsoft.com/office/powerpoint/2010/main" val="212027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smtClean="0"/>
              <a:t>ZIS als Zentrale </a:t>
            </a:r>
            <a:r>
              <a:rPr lang="de-DE" dirty="0"/>
              <a:t>W</a:t>
            </a:r>
            <a:r>
              <a:rPr lang="de-DE" dirty="0" smtClean="0"/>
              <a:t>issenschaftliche Einrichtung der TU Dresden</a:t>
            </a:r>
            <a:endParaRPr lang="de-DE" dirty="0"/>
          </a:p>
        </p:txBody>
      </p:sp>
      <p:sp>
        <p:nvSpPr>
          <p:cNvPr id="7" name="Rechteck 6"/>
          <p:cNvSpPr/>
          <p:nvPr/>
        </p:nvSpPr>
        <p:spPr>
          <a:xfrm>
            <a:off x="4278590" y="1316312"/>
            <a:ext cx="7867135" cy="4154984"/>
          </a:xfrm>
          <a:prstGeom prst="rect">
            <a:avLst/>
          </a:prstGeom>
        </p:spPr>
        <p:txBody>
          <a:bodyPr wrap="square">
            <a:spAutoFit/>
          </a:bodyPr>
          <a:lstStyle/>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Biotechnologisches Zentrum BIOTEC</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Botanischer Garten Dresden (BG)</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Dresden International Graduate School </a:t>
            </a:r>
            <a:r>
              <a:rPr lang="de-DE" sz="1600" dirty="0" err="1">
                <a:solidFill>
                  <a:srgbClr val="003366"/>
                </a:solidFill>
                <a:ea typeface="Verdana" pitchFamily="34" charset="0"/>
                <a:cs typeface="Verdana" pitchFamily="34" charset="0"/>
              </a:rPr>
              <a:t>for</a:t>
            </a:r>
            <a:r>
              <a:rPr lang="de-DE" sz="1600" dirty="0">
                <a:solidFill>
                  <a:srgbClr val="003366"/>
                </a:solidFill>
                <a:ea typeface="Verdana" pitchFamily="34" charset="0"/>
                <a:cs typeface="Verdana" pitchFamily="34" charset="0"/>
              </a:rPr>
              <a:t> </a:t>
            </a:r>
            <a:r>
              <a:rPr lang="de-DE" sz="1600" dirty="0" err="1">
                <a:solidFill>
                  <a:srgbClr val="003366"/>
                </a:solidFill>
                <a:ea typeface="Verdana" pitchFamily="34" charset="0"/>
                <a:cs typeface="Verdana" pitchFamily="34" charset="0"/>
              </a:rPr>
              <a:t>Biomedicine</a:t>
            </a:r>
            <a:r>
              <a:rPr lang="de-DE" sz="1600" dirty="0">
                <a:solidFill>
                  <a:srgbClr val="003366"/>
                </a:solidFill>
                <a:ea typeface="Verdana" pitchFamily="34" charset="0"/>
                <a:cs typeface="Verdana" pitchFamily="34" charset="0"/>
              </a:rPr>
              <a:t> </a:t>
            </a:r>
            <a:r>
              <a:rPr lang="de-DE" sz="1600" dirty="0" smtClean="0">
                <a:solidFill>
                  <a:srgbClr val="003366"/>
                </a:solidFill>
                <a:ea typeface="Verdana" pitchFamily="34" charset="0"/>
                <a:cs typeface="Verdana" pitchFamily="34" charset="0"/>
              </a:rPr>
              <a:t>Bioengineering</a:t>
            </a:r>
            <a:br>
              <a:rPr lang="de-DE" sz="1600" dirty="0" smtClean="0">
                <a:solidFill>
                  <a:srgbClr val="003366"/>
                </a:solidFill>
                <a:ea typeface="Verdana" pitchFamily="34" charset="0"/>
                <a:cs typeface="Verdana" pitchFamily="34" charset="0"/>
              </a:rPr>
            </a:br>
            <a:r>
              <a:rPr lang="de-DE" sz="1600" dirty="0" smtClean="0">
                <a:solidFill>
                  <a:srgbClr val="003366"/>
                </a:solidFill>
                <a:ea typeface="Verdana" pitchFamily="34" charset="0"/>
                <a:cs typeface="Verdana" pitchFamily="34" charset="0"/>
              </a:rPr>
              <a:t>Exzellenzcluster</a:t>
            </a:r>
            <a:r>
              <a:rPr lang="de-DE" sz="1600" dirty="0">
                <a:solidFill>
                  <a:srgbClr val="003366"/>
                </a:solidFill>
                <a:ea typeface="Verdana" pitchFamily="34" charset="0"/>
                <a:cs typeface="Verdana" pitchFamily="34" charset="0"/>
              </a:rPr>
              <a:t>: Center </a:t>
            </a:r>
            <a:r>
              <a:rPr lang="de-DE" sz="1600" dirty="0" err="1">
                <a:solidFill>
                  <a:srgbClr val="003366"/>
                </a:solidFill>
                <a:ea typeface="Verdana" pitchFamily="34" charset="0"/>
                <a:cs typeface="Verdana" pitchFamily="34" charset="0"/>
              </a:rPr>
              <a:t>for</a:t>
            </a:r>
            <a:r>
              <a:rPr lang="de-DE" sz="1600" dirty="0">
                <a:solidFill>
                  <a:srgbClr val="003366"/>
                </a:solidFill>
                <a:ea typeface="Verdana" pitchFamily="34" charset="0"/>
                <a:cs typeface="Verdana" pitchFamily="34" charset="0"/>
              </a:rPr>
              <a:t> Regenerative </a:t>
            </a:r>
            <a:r>
              <a:rPr lang="de-DE" sz="1600" dirty="0" err="1">
                <a:solidFill>
                  <a:srgbClr val="003366"/>
                </a:solidFill>
                <a:ea typeface="Verdana" pitchFamily="34" charset="0"/>
                <a:cs typeface="Verdana" pitchFamily="34" charset="0"/>
              </a:rPr>
              <a:t>Therapies</a:t>
            </a:r>
            <a:r>
              <a:rPr lang="de-DE" sz="1600" dirty="0">
                <a:solidFill>
                  <a:srgbClr val="003366"/>
                </a:solidFill>
                <a:ea typeface="Verdana" pitchFamily="34" charset="0"/>
                <a:cs typeface="Verdana" pitchFamily="34" charset="0"/>
              </a:rPr>
              <a:t> Dresden (CRTD)</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Lehrzentrum Sprachen und Kulturräume (LSK)</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Media Design Center (MDC)</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Mitteleuropazentrum für Staats-, Wirtschafts- und </a:t>
            </a:r>
            <a:r>
              <a:rPr lang="de-DE" sz="1600" dirty="0" smtClean="0">
                <a:solidFill>
                  <a:srgbClr val="003366"/>
                </a:solidFill>
                <a:ea typeface="Verdana" pitchFamily="34" charset="0"/>
                <a:cs typeface="Verdana" pitchFamily="34" charset="0"/>
              </a:rPr>
              <a:t>Kulturwissenschaften </a:t>
            </a:r>
            <a:r>
              <a:rPr lang="de-DE" sz="1600" dirty="0">
                <a:solidFill>
                  <a:srgbClr val="003366"/>
                </a:solidFill>
                <a:ea typeface="Verdana" pitchFamily="34" charset="0"/>
                <a:cs typeface="Verdana" pitchFamily="34" charset="0"/>
              </a:rPr>
              <a:t>(MEZ)</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Zentrum Demographischer Wandel Dresden (ZDW)</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Zentrum für Informationsdienste </a:t>
            </a:r>
            <a:r>
              <a:rPr lang="de-DE" sz="1600" dirty="0" smtClean="0">
                <a:solidFill>
                  <a:srgbClr val="003366"/>
                </a:solidFill>
                <a:ea typeface="Verdana" pitchFamily="34" charset="0"/>
                <a:cs typeface="Verdana" pitchFamily="34" charset="0"/>
              </a:rPr>
              <a:t>und Hochleistungsrechnen </a:t>
            </a:r>
            <a:r>
              <a:rPr lang="de-DE" sz="1600" dirty="0">
                <a:solidFill>
                  <a:srgbClr val="003366"/>
                </a:solidFill>
                <a:ea typeface="Verdana" pitchFamily="34" charset="0"/>
                <a:cs typeface="Verdana" pitchFamily="34" charset="0"/>
              </a:rPr>
              <a:t>(ZIH)</a:t>
            </a:r>
          </a:p>
          <a:p>
            <a:pPr marL="285750" indent="-285750" fontAlgn="auto">
              <a:lnSpc>
                <a:spcPct val="150000"/>
              </a:lnSpc>
              <a:spcAft>
                <a:spcPts val="0"/>
              </a:spcAft>
              <a:buFont typeface="Arial" panose="020B0604020202020204" pitchFamily="34" charset="0"/>
              <a:buChar char="•"/>
              <a:defRPr/>
            </a:pPr>
            <a:r>
              <a:rPr lang="de-DE" sz="1600" b="1" dirty="0">
                <a:solidFill>
                  <a:srgbClr val="00B050"/>
                </a:solidFill>
                <a:ea typeface="Verdana" pitchFamily="34" charset="0"/>
                <a:cs typeface="Verdana" pitchFamily="34" charset="0"/>
              </a:rPr>
              <a:t>Zentrum für Internationale Studien (ZIS)</a:t>
            </a: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Zentrum für Lehrerbildung, Schul- und Berufsbildungsforschung (ZLSB)</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6375" r="24801" b="-800"/>
          <a:stretch/>
        </p:blipFill>
        <p:spPr>
          <a:xfrm>
            <a:off x="874712" y="1132534"/>
            <a:ext cx="3286300" cy="4522540"/>
          </a:xfrm>
          <a:prstGeom prst="rect">
            <a:avLst/>
          </a:prstGeom>
        </p:spPr>
      </p:pic>
    </p:spTree>
    <p:extLst>
      <p:ext uri="{BB962C8B-B14F-4D97-AF65-F5344CB8AC3E}">
        <p14:creationId xmlns:p14="http://schemas.microsoft.com/office/powerpoint/2010/main" val="221493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a:t>
            </a:r>
            <a:r>
              <a:rPr lang="de-DE" dirty="0" smtClean="0"/>
              <a:t>ZIS: Aufgaben </a:t>
            </a:r>
            <a:r>
              <a:rPr lang="de-DE" dirty="0"/>
              <a:t>und Ziele</a:t>
            </a:r>
          </a:p>
        </p:txBody>
      </p:sp>
      <p:pic>
        <p:nvPicPr>
          <p:cNvPr id="5" name="Inhaltsplatzhalt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74712" y="1383971"/>
            <a:ext cx="2692272" cy="4036328"/>
          </a:xfrm>
          <a:prstGeom prst="rect">
            <a:avLst/>
          </a:prstGeom>
        </p:spPr>
      </p:pic>
      <p:sp>
        <p:nvSpPr>
          <p:cNvPr id="7" name="Rechteck 6"/>
          <p:cNvSpPr/>
          <p:nvPr/>
        </p:nvSpPr>
        <p:spPr>
          <a:xfrm>
            <a:off x="3995351" y="1383971"/>
            <a:ext cx="7460048" cy="4154984"/>
          </a:xfrm>
          <a:prstGeom prst="rect">
            <a:avLst/>
          </a:prstGeom>
        </p:spPr>
        <p:txBody>
          <a:bodyPr wrap="square">
            <a:spAutoFit/>
          </a:bodyPr>
          <a:lstStyle/>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Lehr- und Studienorganisation für den Studiengang „Internationale Beziehungen“ (</a:t>
            </a:r>
            <a:r>
              <a:rPr lang="de-DE" sz="1600" dirty="0" smtClean="0">
                <a:solidFill>
                  <a:srgbClr val="003366"/>
                </a:solidFill>
                <a:ea typeface="Verdana" pitchFamily="34" charset="0"/>
                <a:cs typeface="Verdana" pitchFamily="34" charset="0"/>
              </a:rPr>
              <a:t>Bachelor </a:t>
            </a:r>
            <a:r>
              <a:rPr lang="de-DE" sz="1600" dirty="0">
                <a:solidFill>
                  <a:srgbClr val="003366"/>
                </a:solidFill>
                <a:ea typeface="Verdana" pitchFamily="34" charset="0"/>
                <a:cs typeface="Verdana" pitchFamily="34" charset="0"/>
              </a:rPr>
              <a:t>und </a:t>
            </a:r>
            <a:r>
              <a:rPr lang="de-DE" sz="1600" dirty="0" smtClean="0">
                <a:solidFill>
                  <a:srgbClr val="003366"/>
                </a:solidFill>
                <a:ea typeface="Verdana" pitchFamily="34" charset="0"/>
                <a:cs typeface="Verdana" pitchFamily="34" charset="0"/>
              </a:rPr>
              <a:t>Master); Initiierung weiterer interdisziplinärer Bachelor- und Masterstudiengänge mit internationaler Ausrichtung</a:t>
            </a:r>
          </a:p>
          <a:p>
            <a:pPr marL="285750" indent="-285750" fontAlgn="auto">
              <a:lnSpc>
                <a:spcPct val="150000"/>
              </a:lnSpc>
              <a:spcAft>
                <a:spcPts val="0"/>
              </a:spcAft>
              <a:buFont typeface="Arial" panose="020B0604020202020204" pitchFamily="34" charset="0"/>
              <a:buChar char="•"/>
              <a:defRPr/>
            </a:pPr>
            <a:endParaRPr lang="de-DE" sz="1600" dirty="0">
              <a:solidFill>
                <a:srgbClr val="003366"/>
              </a:solidFill>
              <a:ea typeface="Verdana" pitchFamily="34" charset="0"/>
              <a:cs typeface="Verdana" pitchFamily="34" charset="0"/>
            </a:endParaRP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Zusammenführung und Fortentwicklung der </a:t>
            </a:r>
            <a:r>
              <a:rPr lang="de-DE" sz="1600" dirty="0" smtClean="0">
                <a:solidFill>
                  <a:srgbClr val="003366"/>
                </a:solidFill>
                <a:ea typeface="Verdana" pitchFamily="34" charset="0"/>
                <a:cs typeface="Verdana" pitchFamily="34" charset="0"/>
              </a:rPr>
              <a:t>interdisziplinären </a:t>
            </a:r>
            <a:r>
              <a:rPr lang="de-DE" sz="1600" dirty="0">
                <a:solidFill>
                  <a:srgbClr val="003366"/>
                </a:solidFill>
                <a:ea typeface="Verdana" pitchFamily="34" charset="0"/>
                <a:cs typeface="Verdana" pitchFamily="34" charset="0"/>
              </a:rPr>
              <a:t>Zusammenarbeit auf dem Gebiet der Internationalen Beziehungen</a:t>
            </a:r>
          </a:p>
          <a:p>
            <a:pPr marL="285750" indent="-285750" fontAlgn="auto">
              <a:lnSpc>
                <a:spcPct val="150000"/>
              </a:lnSpc>
              <a:spcAft>
                <a:spcPts val="0"/>
              </a:spcAft>
              <a:buFont typeface="Arial" panose="020B0604020202020204" pitchFamily="34" charset="0"/>
              <a:buChar char="•"/>
              <a:defRPr/>
            </a:pPr>
            <a:endParaRPr lang="de-DE" sz="1600" dirty="0">
              <a:solidFill>
                <a:srgbClr val="003366"/>
              </a:solidFill>
              <a:ea typeface="Verdana" pitchFamily="34" charset="0"/>
              <a:cs typeface="Verdana" pitchFamily="34" charset="0"/>
            </a:endParaRPr>
          </a:p>
          <a:p>
            <a:pPr marL="285750" indent="-285750" fontAlgn="auto">
              <a:lnSpc>
                <a:spcPct val="150000"/>
              </a:lnSpc>
              <a:spcAft>
                <a:spcPts val="0"/>
              </a:spcAft>
              <a:buFont typeface="Arial" panose="020B0604020202020204" pitchFamily="34" charset="0"/>
              <a:buChar char="•"/>
              <a:defRPr/>
            </a:pPr>
            <a:r>
              <a:rPr lang="de-DE" sz="1600" dirty="0">
                <a:solidFill>
                  <a:srgbClr val="003366"/>
                </a:solidFill>
                <a:ea typeface="Verdana" pitchFamily="34" charset="0"/>
                <a:cs typeface="Verdana" pitchFamily="34" charset="0"/>
              </a:rPr>
              <a:t>Fortsetzung und Ausbau der Förderung inner- und interuniversitärer Vernetzung, der </a:t>
            </a:r>
            <a:r>
              <a:rPr lang="de-DE" sz="1600" dirty="0" smtClean="0">
                <a:solidFill>
                  <a:srgbClr val="003366"/>
                </a:solidFill>
                <a:ea typeface="Verdana" pitchFamily="34" charset="0"/>
                <a:cs typeface="Verdana" pitchFamily="34" charset="0"/>
              </a:rPr>
              <a:t>Zusammenarbeit mit </a:t>
            </a:r>
            <a:r>
              <a:rPr lang="de-DE" sz="1600" dirty="0">
                <a:solidFill>
                  <a:srgbClr val="003366"/>
                </a:solidFill>
                <a:ea typeface="Verdana" pitchFamily="34" charset="0"/>
                <a:cs typeface="Verdana" pitchFamily="34" charset="0"/>
              </a:rPr>
              <a:t>außeruniversitären </a:t>
            </a:r>
            <a:r>
              <a:rPr lang="de-DE" sz="1600" dirty="0" smtClean="0">
                <a:solidFill>
                  <a:srgbClr val="003366"/>
                </a:solidFill>
                <a:ea typeface="Verdana" pitchFamily="34" charset="0"/>
                <a:cs typeface="Verdana" pitchFamily="34" charset="0"/>
              </a:rPr>
              <a:t>Forschungseinrichtungen</a:t>
            </a:r>
            <a:r>
              <a:rPr lang="de-DE" sz="1600" dirty="0">
                <a:solidFill>
                  <a:srgbClr val="003366"/>
                </a:solidFill>
                <a:ea typeface="Verdana" pitchFamily="34" charset="0"/>
                <a:cs typeface="Verdana" pitchFamily="34" charset="0"/>
              </a:rPr>
              <a:t>, öffentlichen Einrichtungen</a:t>
            </a:r>
            <a:endParaRPr lang="de-DE" sz="1600" dirty="0">
              <a:solidFill>
                <a:srgbClr val="FF0000"/>
              </a:solidFill>
            </a:endParaRPr>
          </a:p>
        </p:txBody>
      </p:sp>
    </p:spTree>
    <p:extLst>
      <p:ext uri="{BB962C8B-B14F-4D97-AF65-F5344CB8AC3E}">
        <p14:creationId xmlns:p14="http://schemas.microsoft.com/office/powerpoint/2010/main" val="24186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ZIS: Beteiligte Professuren </a:t>
            </a:r>
            <a:r>
              <a:rPr lang="de-DE" sz="1400" b="0" dirty="0" smtClean="0">
                <a:ea typeface="+mn-ea"/>
                <a:cs typeface="+mn-cs"/>
              </a:rPr>
              <a:t>(ggfs. </a:t>
            </a:r>
            <a:r>
              <a:rPr lang="de-DE" sz="1400" b="0" dirty="0" smtClean="0">
                <a:solidFill>
                  <a:schemeClr val="accent1"/>
                </a:solidFill>
                <a:ea typeface="+mn-ea"/>
                <a:cs typeface="+mn-cs"/>
              </a:rPr>
              <a:t>Gremienvorsitz</a:t>
            </a:r>
            <a:r>
              <a:rPr lang="de-DE" sz="1400" b="0" dirty="0">
                <a:ea typeface="+mn-ea"/>
                <a:cs typeface="+mn-cs"/>
              </a:rPr>
              <a:t>)</a:t>
            </a:r>
          </a:p>
        </p:txBody>
      </p:sp>
      <p:sp>
        <p:nvSpPr>
          <p:cNvPr id="3" name="Inhaltsplatzhalter 2"/>
          <p:cNvSpPr>
            <a:spLocks noGrp="1"/>
          </p:cNvSpPr>
          <p:nvPr>
            <p:ph sz="quarter" idx="10"/>
          </p:nvPr>
        </p:nvSpPr>
        <p:spPr>
          <a:xfrm>
            <a:off x="1943322" y="1253653"/>
            <a:ext cx="8458760" cy="4718779"/>
          </a:xfrm>
        </p:spPr>
        <p:txBody>
          <a:bodyPr/>
          <a:lstStyle/>
          <a:p>
            <a:r>
              <a:rPr lang="de-DE" u="sng" dirty="0" smtClean="0"/>
              <a:t>Professur </a:t>
            </a:r>
            <a:r>
              <a:rPr lang="de-DE" u="sng" dirty="0">
                <a:solidFill>
                  <a:schemeClr val="tx1"/>
                </a:solidFill>
              </a:rPr>
              <a:t>für Völkerrecht, Recht der Europäischen Union und Internationale </a:t>
            </a:r>
            <a:r>
              <a:rPr lang="de-DE" u="sng" dirty="0" smtClean="0">
                <a:solidFill>
                  <a:schemeClr val="tx1"/>
                </a:solidFill>
              </a:rPr>
              <a:t>Beziehungen</a:t>
            </a:r>
          </a:p>
          <a:p>
            <a:r>
              <a:rPr lang="de-DE" sz="1500" b="1" dirty="0">
                <a:solidFill>
                  <a:schemeClr val="tx1"/>
                </a:solidFill>
              </a:rPr>
              <a:t>Prof. Dr. Dr. Sabine </a:t>
            </a:r>
            <a:r>
              <a:rPr lang="de-DE" sz="1500" b="1" dirty="0" smtClean="0">
                <a:solidFill>
                  <a:schemeClr val="tx1"/>
                </a:solidFill>
              </a:rPr>
              <a:t>von Schorlemer </a:t>
            </a:r>
            <a:r>
              <a:rPr lang="de-DE" sz="1400" dirty="0" smtClean="0"/>
              <a:t>(</a:t>
            </a:r>
            <a:r>
              <a:rPr lang="de-DE" sz="1400" dirty="0" smtClean="0">
                <a:solidFill>
                  <a:schemeClr val="accent1"/>
                </a:solidFill>
              </a:rPr>
              <a:t>Prüfungsausschuss-Vorsitzende</a:t>
            </a:r>
            <a:r>
              <a:rPr lang="de-DE" sz="1400" dirty="0" smtClean="0"/>
              <a:t>)</a:t>
            </a:r>
          </a:p>
          <a:p>
            <a:endParaRPr lang="de-DE" sz="1400" dirty="0" smtClean="0"/>
          </a:p>
          <a:p>
            <a:pPr algn="r"/>
            <a:r>
              <a:rPr lang="de-DE" u="sng" dirty="0" smtClean="0"/>
              <a:t>Professur für </a:t>
            </a:r>
            <a:r>
              <a:rPr lang="de-DE" u="sng" dirty="0" smtClean="0">
                <a:solidFill>
                  <a:schemeClr val="tx1"/>
                </a:solidFill>
              </a:rPr>
              <a:t>Völkerrecht, Europarecht und Öffentliches Recht</a:t>
            </a:r>
          </a:p>
          <a:p>
            <a:pPr algn="r"/>
            <a:r>
              <a:rPr lang="de-DE" sz="1500" b="1" dirty="0" smtClean="0">
                <a:solidFill>
                  <a:schemeClr val="tx1"/>
                </a:solidFill>
              </a:rPr>
              <a:t>Prof. Dr. Dominik Steiger </a:t>
            </a:r>
            <a:r>
              <a:rPr lang="de-DE" sz="1400" dirty="0" smtClean="0">
                <a:solidFill>
                  <a:schemeClr val="tx1"/>
                </a:solidFill>
              </a:rPr>
              <a:t>(</a:t>
            </a:r>
            <a:r>
              <a:rPr lang="de-DE" sz="1400" dirty="0" smtClean="0">
                <a:solidFill>
                  <a:schemeClr val="accent1"/>
                </a:solidFill>
              </a:rPr>
              <a:t>Wissenschaftlicher Direktor</a:t>
            </a:r>
            <a:r>
              <a:rPr lang="de-DE" sz="1400" dirty="0" smtClean="0">
                <a:solidFill>
                  <a:schemeClr val="tx1"/>
                </a:solidFill>
              </a:rPr>
              <a:t>)</a:t>
            </a:r>
          </a:p>
          <a:p>
            <a:r>
              <a:rPr lang="de-DE" sz="1400" u="sng" dirty="0" smtClean="0">
                <a:solidFill>
                  <a:schemeClr val="tx1"/>
                </a:solidFill>
              </a:rPr>
              <a:t/>
            </a:r>
            <a:br>
              <a:rPr lang="de-DE" sz="1400" u="sng" dirty="0" smtClean="0">
                <a:solidFill>
                  <a:schemeClr val="tx1"/>
                </a:solidFill>
              </a:rPr>
            </a:br>
            <a:r>
              <a:rPr lang="de-DE" u="sng" dirty="0" smtClean="0">
                <a:solidFill>
                  <a:schemeClr val="tx1"/>
                </a:solidFill>
              </a:rPr>
              <a:t>Professur für Internationale Politik</a:t>
            </a:r>
          </a:p>
          <a:p>
            <a:r>
              <a:rPr lang="de-DE" sz="1500" b="1" dirty="0" smtClean="0">
                <a:solidFill>
                  <a:schemeClr val="tx1"/>
                </a:solidFill>
              </a:rPr>
              <a:t>Prof. Dr. Anna Holzscheiter</a:t>
            </a:r>
            <a:r>
              <a:rPr lang="de-DE" sz="1400" b="1" dirty="0" smtClean="0">
                <a:solidFill>
                  <a:schemeClr val="tx1"/>
                </a:solidFill>
              </a:rPr>
              <a:t/>
            </a:r>
            <a:br>
              <a:rPr lang="de-DE" sz="1400" b="1" dirty="0" smtClean="0">
                <a:solidFill>
                  <a:schemeClr val="tx1"/>
                </a:solidFill>
              </a:rPr>
            </a:br>
            <a:endParaRPr lang="de-DE" sz="1400" b="1" dirty="0" smtClean="0">
              <a:solidFill>
                <a:schemeClr val="tx1"/>
              </a:solidFill>
            </a:endParaRPr>
          </a:p>
          <a:p>
            <a:pPr algn="r"/>
            <a:r>
              <a:rPr lang="de-DE" u="sng" dirty="0" smtClean="0">
                <a:solidFill>
                  <a:schemeClr val="tx1"/>
                </a:solidFill>
              </a:rPr>
              <a:t>Professur für </a:t>
            </a:r>
            <a:r>
              <a:rPr lang="de-DE" u="sng" dirty="0">
                <a:solidFill>
                  <a:schemeClr val="tx1"/>
                </a:solidFill>
              </a:rPr>
              <a:t>VWL, insb. Internationale </a:t>
            </a:r>
            <a:r>
              <a:rPr lang="de-DE" u="sng" dirty="0" smtClean="0">
                <a:solidFill>
                  <a:schemeClr val="tx1"/>
                </a:solidFill>
              </a:rPr>
              <a:t>Wirtschaftsbeziehungen</a:t>
            </a:r>
          </a:p>
          <a:p>
            <a:pPr algn="r"/>
            <a:r>
              <a:rPr lang="de-DE" sz="1500" b="1" dirty="0" smtClean="0">
                <a:solidFill>
                  <a:schemeClr val="tx1"/>
                </a:solidFill>
              </a:rPr>
              <a:t>Prof. Dr. Christian Leßmann </a:t>
            </a:r>
            <a:r>
              <a:rPr lang="de-DE" sz="1400" dirty="0" smtClean="0">
                <a:solidFill>
                  <a:schemeClr val="tx1"/>
                </a:solidFill>
              </a:rPr>
              <a:t/>
            </a:r>
            <a:br>
              <a:rPr lang="de-DE" sz="1400" dirty="0" smtClean="0">
                <a:solidFill>
                  <a:schemeClr val="tx1"/>
                </a:solidFill>
              </a:rPr>
            </a:br>
            <a:endParaRPr lang="de-DE" sz="1400" dirty="0" smtClean="0">
              <a:solidFill>
                <a:schemeClr val="tx1"/>
              </a:solidFill>
            </a:endParaRPr>
          </a:p>
          <a:p>
            <a:r>
              <a:rPr lang="de-DE" u="sng" dirty="0" smtClean="0">
                <a:solidFill>
                  <a:schemeClr val="tx1"/>
                </a:solidFill>
              </a:rPr>
              <a:t>Professur </a:t>
            </a:r>
            <a:r>
              <a:rPr lang="de-DE" u="sng" dirty="0">
                <a:solidFill>
                  <a:schemeClr val="tx1"/>
                </a:solidFill>
              </a:rPr>
              <a:t>für Wirtschaftspolitik und Wirtschaftsforschung</a:t>
            </a:r>
          </a:p>
          <a:p>
            <a:r>
              <a:rPr lang="de-DE" sz="1500" b="1" dirty="0" smtClean="0">
                <a:solidFill>
                  <a:schemeClr val="tx1"/>
                </a:solidFill>
              </a:rPr>
              <a:t>Prof. Dr. Alexander Kemnitz </a:t>
            </a:r>
            <a:r>
              <a:rPr lang="de-DE" sz="1400" dirty="0" smtClean="0">
                <a:solidFill>
                  <a:schemeClr val="tx1"/>
                </a:solidFill>
              </a:rPr>
              <a:t>(</a:t>
            </a:r>
            <a:r>
              <a:rPr lang="de-DE" sz="1400" dirty="0" smtClean="0">
                <a:solidFill>
                  <a:schemeClr val="accent1"/>
                </a:solidFill>
              </a:rPr>
              <a:t>Studiendekan</a:t>
            </a:r>
            <a:r>
              <a:rPr lang="de-DE" sz="1400" dirty="0">
                <a:solidFill>
                  <a:schemeClr val="tx1"/>
                </a:solidFill>
              </a:rPr>
              <a:t>, Vize-Direktor, Stellv. Prüfungsausschussvorsitzender</a:t>
            </a:r>
            <a:r>
              <a:rPr lang="de-DE" sz="1400" dirty="0" smtClean="0">
                <a:solidFill>
                  <a:schemeClr val="tx1"/>
                </a:solidFill>
              </a:rPr>
              <a:t>)</a:t>
            </a:r>
          </a:p>
          <a:p>
            <a:endParaRPr lang="de-DE" dirty="0"/>
          </a:p>
        </p:txBody>
      </p:sp>
      <p:pic>
        <p:nvPicPr>
          <p:cNvPr id="4" name="Grafik 3"/>
          <p:cNvPicPr>
            <a:picLocks noChangeAspect="1"/>
          </p:cNvPicPr>
          <p:nvPr/>
        </p:nvPicPr>
        <p:blipFill>
          <a:blip r:embed="rId2"/>
          <a:stretch>
            <a:fillRect/>
          </a:stretch>
        </p:blipFill>
        <p:spPr>
          <a:xfrm>
            <a:off x="716692" y="1015534"/>
            <a:ext cx="1070362" cy="1608941"/>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350" y="1837904"/>
            <a:ext cx="1048763" cy="1573142"/>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85" y="3209248"/>
            <a:ext cx="1585469" cy="1009415"/>
          </a:xfrm>
          <a:prstGeom prst="rect">
            <a:avLst/>
          </a:prstGeom>
        </p:spPr>
      </p:pic>
      <p:pic>
        <p:nvPicPr>
          <p:cNvPr id="8" name="Grafik 7"/>
          <p:cNvPicPr>
            <a:picLocks noChangeAspect="1"/>
          </p:cNvPicPr>
          <p:nvPr/>
        </p:nvPicPr>
        <p:blipFill rotWithShape="1">
          <a:blip r:embed="rId5"/>
          <a:srcRect l="14071" r="8403"/>
          <a:stretch/>
        </p:blipFill>
        <p:spPr>
          <a:xfrm>
            <a:off x="201585" y="4734977"/>
            <a:ext cx="1585469" cy="1237455"/>
          </a:xfrm>
          <a:prstGeom prst="rect">
            <a:avLst/>
          </a:prstGeom>
        </p:spPr>
      </p:pic>
      <p:pic>
        <p:nvPicPr>
          <p:cNvPr id="9" name="Inhaltsplatzhalt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0910" y="4077884"/>
            <a:ext cx="1652400" cy="1101600"/>
          </a:xfrm>
          <a:prstGeom prst="rect">
            <a:avLst/>
          </a:prstGeom>
          <a:ln>
            <a:noFill/>
          </a:ln>
        </p:spPr>
      </p:pic>
    </p:spTree>
    <p:extLst>
      <p:ext uri="{BB962C8B-B14F-4D97-AF65-F5344CB8AC3E}">
        <p14:creationId xmlns:p14="http://schemas.microsoft.com/office/powerpoint/2010/main" val="3774831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TUDDCD ZIS">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TUDDCD ZIS" id="{F16C8E65-13F6-4DCA-935A-4FA8FD97FA05}" vid="{76A0A22B-869D-4554-BDAC-2566953B8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DesignTUDDCD ZIS</Template>
  <TotalTime>0</TotalTime>
  <Words>2081</Words>
  <Application>Microsoft Office PowerPoint</Application>
  <PresentationFormat>Breitbild</PresentationFormat>
  <Paragraphs>655</Paragraphs>
  <Slides>41</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50" baseType="lpstr">
      <vt:lpstr>Arial</vt:lpstr>
      <vt:lpstr>Calibri</vt:lpstr>
      <vt:lpstr>Open Sans</vt:lpstr>
      <vt:lpstr>Symbol</vt:lpstr>
      <vt:lpstr>Times New Roman</vt:lpstr>
      <vt:lpstr>Verdana</vt:lpstr>
      <vt:lpstr>Wingdings</vt:lpstr>
      <vt:lpstr>DesignTUDDCD ZIS</vt:lpstr>
      <vt:lpstr>Dokument</vt:lpstr>
      <vt:lpstr>Einführungsveranstaltung für Erstsemesterstudierende im Studiengang „Internationale Beziehungen“ (Master)</vt:lpstr>
      <vt:lpstr>Übersicht</vt:lpstr>
      <vt:lpstr>I. Willkommen an der TU Dresden </vt:lpstr>
      <vt:lpstr>192-jährige Geschichte  Technische Bildungsanstalt  Technische Universität</vt:lpstr>
      <vt:lpstr>Die TU Dresden heute</vt:lpstr>
      <vt:lpstr>II. Das Zentrum für Internationale Studien (ZIS)</vt:lpstr>
      <vt:lpstr>Das ZIS als Zentrale Wissenschaftliche Einrichtung der TU Dresden</vt:lpstr>
      <vt:lpstr>Das ZIS: Aufgaben und Ziele</vt:lpstr>
      <vt:lpstr>Das ZIS: Beteiligte Professuren (ggfs. Gremienvorsitz)</vt:lpstr>
      <vt:lpstr>Das ZIS: Mitarbeiterinnen und Mitarbeiter</vt:lpstr>
      <vt:lpstr>Das Zentrum für Internationale Studien (ZIS)  Sekretariat</vt:lpstr>
      <vt:lpstr>III. Der Master-Studiengang „Internationale Beziehungen“</vt:lpstr>
      <vt:lpstr>Spezialisierungsrichtungen im Master-Studiengang</vt:lpstr>
      <vt:lpstr>PowerPoint-Präsentation</vt:lpstr>
      <vt:lpstr>Modularer Aufbau (GPOE)</vt:lpstr>
      <vt:lpstr>Modularer Aufbau (IO)</vt:lpstr>
      <vt:lpstr>Grundlagen I – Zugänge und Methoden</vt:lpstr>
      <vt:lpstr>Grundlagen II – Harmonisierung</vt:lpstr>
      <vt:lpstr>Übersicht über die für die Harmonisierungsmodule verbindlichen/ wählbaren Lehrveranstaltungen:</vt:lpstr>
      <vt:lpstr>Übersicht über die für die Harmonisierungsmodule verbindlichen/ wählbaren Lehrveranstaltungen:</vt:lpstr>
      <vt:lpstr>IV. Studienorganisation</vt:lpstr>
      <vt:lpstr>Wie ist das mit dem Stundenplan?</vt:lpstr>
      <vt:lpstr>Vorläufiger Stundenplan IO - Stand 15.10.2020 (1/2)</vt:lpstr>
      <vt:lpstr>Vorläufiger Stundenplan IO - Stand 15.10.2020 (2/2)</vt:lpstr>
      <vt:lpstr>Weitere Informationen zum vorläufigen Stundenplan IO (1/2)</vt:lpstr>
      <vt:lpstr>Weitere Informationen zum vorläufigen Stundenplan IO (2/2)</vt:lpstr>
      <vt:lpstr>Vorläufiger Stundenplan GPOE - Stand 15.10.2020 (1/2)</vt:lpstr>
      <vt:lpstr>Vorläufiger Stundenplan GPOE - Stand 15.10.2020 (2/2)</vt:lpstr>
      <vt:lpstr>Weitere Informationen zum vorläufigen Stundenplan GPOE (1/3)</vt:lpstr>
      <vt:lpstr>Weitere Informationen zum vorläufigen Stundenplan GPOE (2/3)</vt:lpstr>
      <vt:lpstr>Weitere Informationen zum vorläufigen Stundenplan GPOE (3/3)</vt:lpstr>
      <vt:lpstr>Wie ist das mit dem Auslandssemester?</vt:lpstr>
      <vt:lpstr>Das Auslandssemester</vt:lpstr>
      <vt:lpstr>Unsere Partneruniversitäten: Erasmus-Partner</vt:lpstr>
      <vt:lpstr>Unsere Partneruniversitäten: Erasmus-Partner</vt:lpstr>
      <vt:lpstr>Unsere Partneruniversitäten: Internationale Partner</vt:lpstr>
      <vt:lpstr>Partneruniversitäten der TU Dresden: Zentrale Austauschprogramme</vt:lpstr>
      <vt:lpstr>Wie ist das mit der Sprachausbildung?</vt:lpstr>
      <vt:lpstr>Fremdsprachenausbildung und –budget  OPTIONAL</vt:lpstr>
      <vt:lpstr>V. Q: Ein Leben neben dem Studium? A: Unbedingt!</vt:lpstr>
      <vt:lpstr>V. „Ersti-Tipps“ der TU Dresden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 für Erstsemesterstudierende im Studiengang „Internationale Beziehungen“ (BA)</dc:title>
  <dc:creator>Marissa Weigle</dc:creator>
  <cp:lastModifiedBy>Daniela Milkuhn</cp:lastModifiedBy>
  <cp:revision>39</cp:revision>
  <dcterms:created xsi:type="dcterms:W3CDTF">2020-07-24T12:44:41Z</dcterms:created>
  <dcterms:modified xsi:type="dcterms:W3CDTF">2020-10-21T12:09:32Z</dcterms:modified>
</cp:coreProperties>
</file>