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6" r:id="rId3"/>
    <p:sldId id="267" r:id="rId4"/>
    <p:sldId id="302" r:id="rId5"/>
    <p:sldId id="281" r:id="rId6"/>
    <p:sldId id="310" r:id="rId7"/>
    <p:sldId id="303" r:id="rId8"/>
    <p:sldId id="304" r:id="rId9"/>
    <p:sldId id="294" r:id="rId10"/>
    <p:sldId id="305" r:id="rId11"/>
    <p:sldId id="306" r:id="rId12"/>
    <p:sldId id="307" r:id="rId13"/>
    <p:sldId id="308" r:id="rId14"/>
    <p:sldId id="270" r:id="rId15"/>
    <p:sldId id="286" r:id="rId16"/>
    <p:sldId id="271" r:id="rId17"/>
    <p:sldId id="300" r:id="rId18"/>
    <p:sldId id="283" r:id="rId19"/>
    <p:sldId id="301" r:id="rId20"/>
    <p:sldId id="311" r:id="rId21"/>
    <p:sldId id="312" r:id="rId22"/>
    <p:sldId id="309" r:id="rId23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  <a:srgbClr val="828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1" autoAdjust="0"/>
    <p:restoredTop sz="94628" autoAdjust="0"/>
  </p:normalViewPr>
  <p:slideViewPr>
    <p:cSldViewPr>
      <p:cViewPr>
        <p:scale>
          <a:sx n="70" d="100"/>
          <a:sy n="70" d="100"/>
        </p:scale>
        <p:origin x="-1435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7892D-EB01-45B3-BEA3-A2380B45D2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0E3BFF7-462D-494E-A4F6-F5FF72A0FB5E}">
      <dgm:prSet phldrT="[Text]" custT="1"/>
      <dgm:spPr/>
      <dgm:t>
        <a:bodyPr/>
        <a:lstStyle/>
        <a:p>
          <a:pPr algn="ctr"/>
          <a:r>
            <a:rPr lang="de-DE" sz="1800" b="1" dirty="0" smtClean="0"/>
            <a:t>Zielgruppe</a:t>
          </a:r>
          <a:endParaRPr lang="de-DE" sz="1800" b="1" dirty="0"/>
        </a:p>
      </dgm:t>
    </dgm:pt>
    <dgm:pt modelId="{49DE36F0-DCDF-4845-89A2-E03C064CDD6C}" type="parTrans" cxnId="{F46590EE-C8C8-4EEE-A73B-7B03A465C033}">
      <dgm:prSet/>
      <dgm:spPr/>
      <dgm:t>
        <a:bodyPr/>
        <a:lstStyle/>
        <a:p>
          <a:endParaRPr lang="de-DE"/>
        </a:p>
      </dgm:t>
    </dgm:pt>
    <dgm:pt modelId="{81CF5E08-92D8-4472-B6AF-A06E48BD081C}" type="sibTrans" cxnId="{F46590EE-C8C8-4EEE-A73B-7B03A465C033}">
      <dgm:prSet/>
      <dgm:spPr/>
      <dgm:t>
        <a:bodyPr/>
        <a:lstStyle/>
        <a:p>
          <a:endParaRPr lang="de-DE"/>
        </a:p>
      </dgm:t>
    </dgm:pt>
    <dgm:pt modelId="{A0A36D17-4A42-4636-B020-9E6890CC1655}">
      <dgm:prSet phldrT="[Text]" custT="1"/>
      <dgm:spPr/>
      <dgm:t>
        <a:bodyPr/>
        <a:lstStyle/>
        <a:p>
          <a:r>
            <a:rPr lang="de-DE" sz="1600" b="1" dirty="0" smtClean="0"/>
            <a:t>Studierende der Lehrämter, die sich zum 01.09.2015 für den Vorbereitungsdienst in Sachsen bewerben wollen</a:t>
          </a:r>
          <a:endParaRPr lang="de-DE" sz="1600" b="1" dirty="0"/>
        </a:p>
      </dgm:t>
    </dgm:pt>
    <dgm:pt modelId="{232A8051-8D6C-4F79-B85A-A7A90D0A6E1B}" type="parTrans" cxnId="{04D16A74-4A0D-4CB4-B949-2536ED5D5DD9}">
      <dgm:prSet/>
      <dgm:spPr/>
      <dgm:t>
        <a:bodyPr/>
        <a:lstStyle/>
        <a:p>
          <a:endParaRPr lang="de-DE"/>
        </a:p>
      </dgm:t>
    </dgm:pt>
    <dgm:pt modelId="{ED252294-3491-4E97-BE72-F14401F45CFD}" type="sibTrans" cxnId="{04D16A74-4A0D-4CB4-B949-2536ED5D5DD9}">
      <dgm:prSet/>
      <dgm:spPr/>
      <dgm:t>
        <a:bodyPr/>
        <a:lstStyle/>
        <a:p>
          <a:endParaRPr lang="de-DE"/>
        </a:p>
      </dgm:t>
    </dgm:pt>
    <dgm:pt modelId="{A5476144-F5FF-4D45-84A4-F075AAD01EE7}">
      <dgm:prSet phldrT="[Text]" custT="1"/>
      <dgm:spPr/>
      <dgm:t>
        <a:bodyPr/>
        <a:lstStyle/>
        <a:p>
          <a:r>
            <a:rPr lang="de-DE" sz="1600" dirty="0" smtClean="0"/>
            <a:t>Standorte: 	             Dresden	GS, GY, BS</a:t>
          </a:r>
          <a:br>
            <a:rPr lang="de-DE" sz="1600" dirty="0" smtClean="0"/>
          </a:br>
          <a:r>
            <a:rPr lang="de-DE" sz="1600" dirty="0" smtClean="0"/>
            <a:t>			Leipzig  	GS, GY, FS, MS</a:t>
          </a:r>
          <a:br>
            <a:rPr lang="de-DE" sz="1600" dirty="0" smtClean="0"/>
          </a:br>
          <a:r>
            <a:rPr lang="de-DE" sz="1600" dirty="0" smtClean="0"/>
            <a:t>			Chemnitz	GS, GY</a:t>
          </a:r>
        </a:p>
      </dgm:t>
    </dgm:pt>
    <dgm:pt modelId="{D42B3FD1-9619-426F-8DE9-D8071165638B}" type="parTrans" cxnId="{DA186538-770E-4681-A4CB-30417F455A85}">
      <dgm:prSet/>
      <dgm:spPr/>
      <dgm:t>
        <a:bodyPr/>
        <a:lstStyle/>
        <a:p>
          <a:endParaRPr lang="de-DE"/>
        </a:p>
      </dgm:t>
    </dgm:pt>
    <dgm:pt modelId="{24D10AFE-8DA1-4C03-84DB-C9F4A32CF1E7}" type="sibTrans" cxnId="{DA186538-770E-4681-A4CB-30417F455A85}">
      <dgm:prSet/>
      <dgm:spPr/>
      <dgm:t>
        <a:bodyPr/>
        <a:lstStyle/>
        <a:p>
          <a:endParaRPr lang="de-DE"/>
        </a:p>
      </dgm:t>
    </dgm:pt>
    <dgm:pt modelId="{269A52E8-853C-4493-BCD3-2E56950A9CD9}">
      <dgm:prSet phldrT="[Text]" custT="1"/>
      <dgm:spPr/>
      <dgm:t>
        <a:bodyPr/>
        <a:lstStyle/>
        <a:p>
          <a:endParaRPr lang="de-DE" sz="1600" dirty="0" smtClean="0"/>
        </a:p>
      </dgm:t>
    </dgm:pt>
    <dgm:pt modelId="{AF367B37-F10B-4458-A262-562A830AD9D0}" type="parTrans" cxnId="{5562B0E0-7F59-4D4F-970B-A1D65662CE58}">
      <dgm:prSet/>
      <dgm:spPr/>
      <dgm:t>
        <a:bodyPr/>
        <a:lstStyle/>
        <a:p>
          <a:endParaRPr lang="de-DE"/>
        </a:p>
      </dgm:t>
    </dgm:pt>
    <dgm:pt modelId="{EE156AB9-3BEC-4DC4-8673-B397EE60F4A1}" type="sibTrans" cxnId="{5562B0E0-7F59-4D4F-970B-A1D65662CE58}">
      <dgm:prSet/>
      <dgm:spPr/>
      <dgm:t>
        <a:bodyPr/>
        <a:lstStyle/>
        <a:p>
          <a:endParaRPr lang="de-DE"/>
        </a:p>
      </dgm:t>
    </dgm:pt>
    <dgm:pt modelId="{2842F474-C152-44DF-80CC-4CA1F3DAB6B4}">
      <dgm:prSet phldrT="[Text]" custT="1"/>
      <dgm:spPr/>
      <dgm:t>
        <a:bodyPr/>
        <a:lstStyle/>
        <a:p>
          <a:r>
            <a:rPr lang="de-DE" sz="1600" b="1" i="1" u="sng" dirty="0" smtClean="0"/>
            <a:t>Voraussetzungen:</a:t>
          </a:r>
          <a:r>
            <a:rPr lang="de-DE" sz="1600" dirty="0" smtClean="0"/>
            <a:t/>
          </a:r>
          <a:br>
            <a:rPr lang="de-DE" sz="1600" dirty="0" smtClean="0"/>
          </a:br>
          <a:r>
            <a:rPr lang="de-DE" sz="1600" dirty="0" smtClean="0"/>
            <a:t>- Erste Staatsprüfung nach  LAPO l vom 29.08.2012 für     </a:t>
          </a:r>
          <a:br>
            <a:rPr lang="de-DE" sz="1600" dirty="0" smtClean="0"/>
          </a:br>
          <a:r>
            <a:rPr lang="de-DE" sz="1600" dirty="0" smtClean="0"/>
            <a:t>  das jeweilige Lehramt oder</a:t>
          </a:r>
          <a:br>
            <a:rPr lang="de-DE" sz="1600" dirty="0" smtClean="0"/>
          </a:br>
          <a:r>
            <a:rPr lang="de-DE" sz="1600" dirty="0" smtClean="0"/>
            <a:t/>
          </a:r>
          <a:br>
            <a:rPr lang="de-DE" sz="1600" dirty="0" smtClean="0"/>
          </a:br>
          <a:r>
            <a:rPr lang="de-DE" sz="1600" dirty="0" smtClean="0"/>
            <a:t>- Master </a:t>
          </a:r>
          <a:r>
            <a:rPr lang="de-DE" sz="1600" dirty="0" err="1" smtClean="0"/>
            <a:t>of</a:t>
          </a:r>
          <a:r>
            <a:rPr lang="de-DE" sz="1600" dirty="0" smtClean="0"/>
            <a:t>  Education</a:t>
          </a:r>
          <a:br>
            <a:rPr lang="de-DE" sz="1600" dirty="0" smtClean="0"/>
          </a:br>
          <a:endParaRPr lang="de-DE" sz="1600" dirty="0"/>
        </a:p>
      </dgm:t>
    </dgm:pt>
    <dgm:pt modelId="{8BEAAB41-F933-418A-86FB-030803A66103}" type="parTrans" cxnId="{6A8BA357-50F6-466F-B614-2335DCFC892C}">
      <dgm:prSet/>
      <dgm:spPr/>
      <dgm:t>
        <a:bodyPr/>
        <a:lstStyle/>
        <a:p>
          <a:endParaRPr lang="de-DE"/>
        </a:p>
      </dgm:t>
    </dgm:pt>
    <dgm:pt modelId="{5E33BB2A-5976-49E3-B4E3-C664E1530FBF}" type="sibTrans" cxnId="{6A8BA357-50F6-466F-B614-2335DCFC892C}">
      <dgm:prSet/>
      <dgm:spPr/>
      <dgm:t>
        <a:bodyPr/>
        <a:lstStyle/>
        <a:p>
          <a:endParaRPr lang="de-DE"/>
        </a:p>
      </dgm:t>
    </dgm:pt>
    <dgm:pt modelId="{8BF050C2-4147-48F4-AD60-00463F66BF19}">
      <dgm:prSet phldrT="[Text]" custT="1"/>
      <dgm:spPr/>
      <dgm:t>
        <a:bodyPr/>
        <a:lstStyle/>
        <a:p>
          <a:endParaRPr lang="de-DE" sz="1600" dirty="0"/>
        </a:p>
      </dgm:t>
    </dgm:pt>
    <dgm:pt modelId="{16E0D340-9E46-47A2-A144-DD160604A0DF}" type="parTrans" cxnId="{7939A84A-C88F-4D3C-97B2-775E774C7706}">
      <dgm:prSet/>
      <dgm:spPr/>
      <dgm:t>
        <a:bodyPr/>
        <a:lstStyle/>
        <a:p>
          <a:endParaRPr lang="de-DE"/>
        </a:p>
      </dgm:t>
    </dgm:pt>
    <dgm:pt modelId="{EEBBB3BF-B9C4-4675-B910-7D9036B2F084}" type="sibTrans" cxnId="{7939A84A-C88F-4D3C-97B2-775E774C7706}">
      <dgm:prSet/>
      <dgm:spPr/>
      <dgm:t>
        <a:bodyPr/>
        <a:lstStyle/>
        <a:p>
          <a:endParaRPr lang="de-DE"/>
        </a:p>
      </dgm:t>
    </dgm:pt>
    <dgm:pt modelId="{ABB11453-7B10-4AF5-8D8A-BD8EFE73815E}">
      <dgm:prSet phldrT="[Text]" custT="1"/>
      <dgm:spPr/>
      <dgm:t>
        <a:bodyPr/>
        <a:lstStyle/>
        <a:p>
          <a:r>
            <a:rPr lang="de-DE" sz="1600" dirty="0" smtClean="0"/>
            <a:t>Zeitraum des Vorbereitungsdienstes: </a:t>
          </a:r>
          <a:r>
            <a:rPr lang="de-DE" sz="1600" dirty="0" smtClean="0">
              <a:solidFill>
                <a:srgbClr val="FF0000"/>
              </a:solidFill>
            </a:rPr>
            <a:t>01.02.2016 – 31.01.2017</a:t>
          </a:r>
          <a:endParaRPr lang="de-DE" sz="1600" dirty="0">
            <a:solidFill>
              <a:srgbClr val="FF0000"/>
            </a:solidFill>
          </a:endParaRPr>
        </a:p>
      </dgm:t>
    </dgm:pt>
    <dgm:pt modelId="{C6147BC2-3353-49E5-83CA-B587816B3F4E}" type="parTrans" cxnId="{E7642D0E-6D07-4308-9336-15954A8EAF0E}">
      <dgm:prSet/>
      <dgm:spPr/>
      <dgm:t>
        <a:bodyPr/>
        <a:lstStyle/>
        <a:p>
          <a:endParaRPr lang="en-US"/>
        </a:p>
      </dgm:t>
    </dgm:pt>
    <dgm:pt modelId="{88490081-B224-42D2-A569-6B41EE862273}" type="sibTrans" cxnId="{E7642D0E-6D07-4308-9336-15954A8EAF0E}">
      <dgm:prSet/>
      <dgm:spPr/>
      <dgm:t>
        <a:bodyPr/>
        <a:lstStyle/>
        <a:p>
          <a:endParaRPr lang="en-US"/>
        </a:p>
      </dgm:t>
    </dgm:pt>
    <dgm:pt modelId="{5B744B52-7205-472F-9853-A88607F473E3}" type="pres">
      <dgm:prSet presAssocID="{2B47892D-EB01-45B3-BEA3-A2380B45D2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5A2623-C0F2-4015-937E-2EAA9537B971}" type="pres">
      <dgm:prSet presAssocID="{E0E3BFF7-462D-494E-A4F6-F5FF72A0FB5E}" presName="linNode" presStyleCnt="0"/>
      <dgm:spPr/>
    </dgm:pt>
    <dgm:pt modelId="{F0545DBE-8674-485C-85BC-2F14EEEE1DA7}" type="pres">
      <dgm:prSet presAssocID="{E0E3BFF7-462D-494E-A4F6-F5FF72A0FB5E}" presName="parentText" presStyleLbl="node1" presStyleIdx="0" presStyleCnt="1" custScaleX="90013" custScaleY="89672" custLinFactNeighborX="4370" custLinFactNeighborY="-8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06558E-4E70-49DD-A948-8EFDA6AA5AD4}" type="pres">
      <dgm:prSet presAssocID="{E0E3BFF7-462D-494E-A4F6-F5FF72A0FB5E}" presName="descendantText" presStyleLbl="alignAccFollowNode1" presStyleIdx="0" presStyleCnt="1" custScaleX="202824" custScaleY="102786" custLinFactNeighborX="-1919" custLinFactNeighborY="-157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2DA7B47-7831-499C-B1C4-059A8460BE92}" type="presOf" srcId="{2842F474-C152-44DF-80CC-4CA1F3DAB6B4}" destId="{2506558E-4E70-49DD-A948-8EFDA6AA5AD4}" srcOrd="0" destOrd="2" presId="urn:microsoft.com/office/officeart/2005/8/layout/vList5"/>
    <dgm:cxn modelId="{7939A84A-C88F-4D3C-97B2-775E774C7706}" srcId="{E0E3BFF7-462D-494E-A4F6-F5FF72A0FB5E}" destId="{8BF050C2-4147-48F4-AD60-00463F66BF19}" srcOrd="1" destOrd="0" parTransId="{16E0D340-9E46-47A2-A144-DD160604A0DF}" sibTransId="{EEBBB3BF-B9C4-4675-B910-7D9036B2F084}"/>
    <dgm:cxn modelId="{C131F6B6-726B-48E9-AF62-A09FFFF76DA3}" type="presOf" srcId="{2B47892D-EB01-45B3-BEA3-A2380B45D258}" destId="{5B744B52-7205-472F-9853-A88607F473E3}" srcOrd="0" destOrd="0" presId="urn:microsoft.com/office/officeart/2005/8/layout/vList5"/>
    <dgm:cxn modelId="{E7642D0E-6D07-4308-9336-15954A8EAF0E}" srcId="{E0E3BFF7-462D-494E-A4F6-F5FF72A0FB5E}" destId="{ABB11453-7B10-4AF5-8D8A-BD8EFE73815E}" srcOrd="3" destOrd="0" parTransId="{C6147BC2-3353-49E5-83CA-B587816B3F4E}" sibTransId="{88490081-B224-42D2-A569-6B41EE862273}"/>
    <dgm:cxn modelId="{042F6610-7DA6-4999-8502-092D0434AC97}" type="presOf" srcId="{269A52E8-853C-4493-BCD3-2E56950A9CD9}" destId="{2506558E-4E70-49DD-A948-8EFDA6AA5AD4}" srcOrd="0" destOrd="4" presId="urn:microsoft.com/office/officeart/2005/8/layout/vList5"/>
    <dgm:cxn modelId="{F10CF199-9556-4BF8-A38A-36EB0D4EA335}" type="presOf" srcId="{8BF050C2-4147-48F4-AD60-00463F66BF19}" destId="{2506558E-4E70-49DD-A948-8EFDA6AA5AD4}" srcOrd="0" destOrd="1" presId="urn:microsoft.com/office/officeart/2005/8/layout/vList5"/>
    <dgm:cxn modelId="{47F93D7A-6056-4CCF-9FDD-2CADDCF09024}" type="presOf" srcId="{A5476144-F5FF-4D45-84A4-F075AAD01EE7}" destId="{2506558E-4E70-49DD-A948-8EFDA6AA5AD4}" srcOrd="0" destOrd="5" presId="urn:microsoft.com/office/officeart/2005/8/layout/vList5"/>
    <dgm:cxn modelId="{8C17C2DB-C94F-47D1-B7F7-2DA6874402FC}" type="presOf" srcId="{E0E3BFF7-462D-494E-A4F6-F5FF72A0FB5E}" destId="{F0545DBE-8674-485C-85BC-2F14EEEE1DA7}" srcOrd="0" destOrd="0" presId="urn:microsoft.com/office/officeart/2005/8/layout/vList5"/>
    <dgm:cxn modelId="{5562B0E0-7F59-4D4F-970B-A1D65662CE58}" srcId="{E0E3BFF7-462D-494E-A4F6-F5FF72A0FB5E}" destId="{269A52E8-853C-4493-BCD3-2E56950A9CD9}" srcOrd="4" destOrd="0" parTransId="{AF367B37-F10B-4458-A262-562A830AD9D0}" sibTransId="{EE156AB9-3BEC-4DC4-8673-B397EE60F4A1}"/>
    <dgm:cxn modelId="{DA186538-770E-4681-A4CB-30417F455A85}" srcId="{E0E3BFF7-462D-494E-A4F6-F5FF72A0FB5E}" destId="{A5476144-F5FF-4D45-84A4-F075AAD01EE7}" srcOrd="5" destOrd="0" parTransId="{D42B3FD1-9619-426F-8DE9-D8071165638B}" sibTransId="{24D10AFE-8DA1-4C03-84DB-C9F4A32CF1E7}"/>
    <dgm:cxn modelId="{04D16A74-4A0D-4CB4-B949-2536ED5D5DD9}" srcId="{E0E3BFF7-462D-494E-A4F6-F5FF72A0FB5E}" destId="{A0A36D17-4A42-4636-B020-9E6890CC1655}" srcOrd="0" destOrd="0" parTransId="{232A8051-8D6C-4F79-B85A-A7A90D0A6E1B}" sibTransId="{ED252294-3491-4E97-BE72-F14401F45CFD}"/>
    <dgm:cxn modelId="{8DCA14FE-3D00-4C03-8A37-CC45A15BB2BC}" type="presOf" srcId="{ABB11453-7B10-4AF5-8D8A-BD8EFE73815E}" destId="{2506558E-4E70-49DD-A948-8EFDA6AA5AD4}" srcOrd="0" destOrd="3" presId="urn:microsoft.com/office/officeart/2005/8/layout/vList5"/>
    <dgm:cxn modelId="{F46590EE-C8C8-4EEE-A73B-7B03A465C033}" srcId="{2B47892D-EB01-45B3-BEA3-A2380B45D258}" destId="{E0E3BFF7-462D-494E-A4F6-F5FF72A0FB5E}" srcOrd="0" destOrd="0" parTransId="{49DE36F0-DCDF-4845-89A2-E03C064CDD6C}" sibTransId="{81CF5E08-92D8-4472-B6AF-A06E48BD081C}"/>
    <dgm:cxn modelId="{6A8BA357-50F6-466F-B614-2335DCFC892C}" srcId="{E0E3BFF7-462D-494E-A4F6-F5FF72A0FB5E}" destId="{2842F474-C152-44DF-80CC-4CA1F3DAB6B4}" srcOrd="2" destOrd="0" parTransId="{8BEAAB41-F933-418A-86FB-030803A66103}" sibTransId="{5E33BB2A-5976-49E3-B4E3-C664E1530FBF}"/>
    <dgm:cxn modelId="{A6EB4824-5DEE-484B-8F90-26B62ED5311B}" type="presOf" srcId="{A0A36D17-4A42-4636-B020-9E6890CC1655}" destId="{2506558E-4E70-49DD-A948-8EFDA6AA5AD4}" srcOrd="0" destOrd="0" presId="urn:microsoft.com/office/officeart/2005/8/layout/vList5"/>
    <dgm:cxn modelId="{C3AAC238-4AE1-4438-BAAD-561380EEBBD7}" type="presParOf" srcId="{5B744B52-7205-472F-9853-A88607F473E3}" destId="{C95A2623-C0F2-4015-937E-2EAA9537B971}" srcOrd="0" destOrd="0" presId="urn:microsoft.com/office/officeart/2005/8/layout/vList5"/>
    <dgm:cxn modelId="{723BCA30-5346-4118-8790-218D2E7DB987}" type="presParOf" srcId="{C95A2623-C0F2-4015-937E-2EAA9537B971}" destId="{F0545DBE-8674-485C-85BC-2F14EEEE1DA7}" srcOrd="0" destOrd="0" presId="urn:microsoft.com/office/officeart/2005/8/layout/vList5"/>
    <dgm:cxn modelId="{B5460C60-820B-4803-B806-808AE4E3FD1E}" type="presParOf" srcId="{C95A2623-C0F2-4015-937E-2EAA9537B971}" destId="{2506558E-4E70-49DD-A948-8EFDA6AA5A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BDD2FC-75BF-44E3-A6BC-D5D76A4D4CA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1B524E5-2131-4885-9943-8B80DBE6EF52}">
      <dgm:prSet phldrT="[Text]" custT="1"/>
      <dgm:spPr/>
      <dgm:t>
        <a:bodyPr/>
        <a:lstStyle/>
        <a:p>
          <a:pPr algn="l"/>
          <a:r>
            <a:rPr lang="de-DE" sz="1200" b="1" dirty="0" smtClean="0"/>
            <a:t>Grundschulen/ Berufsbildende Schulen und Gymnasien:</a:t>
          </a:r>
        </a:p>
        <a:p>
          <a:pPr algn="l"/>
          <a:r>
            <a:rPr lang="de-DE" sz="1200" dirty="0" smtClean="0"/>
            <a:t>Sächsische Bildungsagentur, Regionalstelle Dresden</a:t>
          </a:r>
        </a:p>
        <a:p>
          <a:pPr algn="l"/>
          <a:r>
            <a:rPr lang="de-DE" sz="1200" dirty="0" smtClean="0"/>
            <a:t>Referat  41</a:t>
          </a:r>
        </a:p>
        <a:p>
          <a:pPr algn="l"/>
          <a:r>
            <a:rPr lang="de-DE" sz="1200" dirty="0" err="1" smtClean="0"/>
            <a:t>Großenhainer</a:t>
          </a:r>
          <a:r>
            <a:rPr lang="de-DE" sz="1200" dirty="0" smtClean="0"/>
            <a:t> Str. 92, 01127 Dresden</a:t>
          </a:r>
          <a:endParaRPr lang="de-DE" sz="1200" dirty="0"/>
        </a:p>
      </dgm:t>
    </dgm:pt>
    <dgm:pt modelId="{EB68AC7B-F901-463E-A5E4-34F763CFE90E}" type="parTrans" cxnId="{245C5032-EE40-4063-BD52-17A62BFEC09A}">
      <dgm:prSet/>
      <dgm:spPr/>
      <dgm:t>
        <a:bodyPr/>
        <a:lstStyle/>
        <a:p>
          <a:endParaRPr lang="de-DE"/>
        </a:p>
      </dgm:t>
    </dgm:pt>
    <dgm:pt modelId="{DD8B0EA8-BEE0-47DA-AF64-FB479FE1CDA7}" type="sibTrans" cxnId="{245C5032-EE40-4063-BD52-17A62BFEC09A}">
      <dgm:prSet/>
      <dgm:spPr/>
      <dgm:t>
        <a:bodyPr/>
        <a:lstStyle/>
        <a:p>
          <a:endParaRPr lang="de-DE"/>
        </a:p>
      </dgm:t>
    </dgm:pt>
    <dgm:pt modelId="{30B752EE-FFFE-4C24-8956-7583CF50A6BF}">
      <dgm:prSet phldrT="[Text]" custT="1"/>
      <dgm:spPr/>
      <dgm:t>
        <a:bodyPr/>
        <a:lstStyle/>
        <a:p>
          <a:r>
            <a:rPr lang="de-DE" sz="1400" dirty="0" smtClean="0"/>
            <a:t>Einwahl: 0351/  8439  -0</a:t>
          </a:r>
          <a:endParaRPr lang="de-DE" sz="1400" dirty="0"/>
        </a:p>
      </dgm:t>
    </dgm:pt>
    <dgm:pt modelId="{598A4575-29E9-4267-AA31-254ECD1358A5}" type="parTrans" cxnId="{E8419AA6-BA39-4318-A476-D83143C0FA0A}">
      <dgm:prSet/>
      <dgm:spPr/>
      <dgm:t>
        <a:bodyPr/>
        <a:lstStyle/>
        <a:p>
          <a:endParaRPr lang="de-DE"/>
        </a:p>
      </dgm:t>
    </dgm:pt>
    <dgm:pt modelId="{133E0DF3-47DD-4AD4-ACC7-F3E69FCF9B0D}" type="sibTrans" cxnId="{E8419AA6-BA39-4318-A476-D83143C0FA0A}">
      <dgm:prSet/>
      <dgm:spPr/>
      <dgm:t>
        <a:bodyPr/>
        <a:lstStyle/>
        <a:p>
          <a:endParaRPr lang="de-DE"/>
        </a:p>
      </dgm:t>
    </dgm:pt>
    <dgm:pt modelId="{EBA6D1C3-5E70-4A68-9CB6-793EC190D6BA}">
      <dgm:prSet phldrT="[Text]" custT="1"/>
      <dgm:spPr/>
      <dgm:t>
        <a:bodyPr/>
        <a:lstStyle/>
        <a:p>
          <a:pPr algn="l"/>
          <a:r>
            <a:rPr lang="de-DE" sz="1400" b="1" dirty="0" smtClean="0"/>
            <a:t>Mittelschule/ Förderschule:</a:t>
          </a:r>
        </a:p>
        <a:p>
          <a:pPr algn="l"/>
          <a:r>
            <a:rPr lang="de-DE" sz="1400" dirty="0" smtClean="0"/>
            <a:t>Sächsische Bildungsagentur</a:t>
          </a:r>
        </a:p>
        <a:p>
          <a:pPr algn="l"/>
          <a:r>
            <a:rPr lang="de-DE" sz="1400" dirty="0" smtClean="0"/>
            <a:t>Regionalstelle Leipzig</a:t>
          </a:r>
        </a:p>
        <a:p>
          <a:pPr algn="l"/>
          <a:r>
            <a:rPr lang="de-DE" sz="1400" dirty="0" smtClean="0"/>
            <a:t>Referat  41</a:t>
          </a:r>
        </a:p>
        <a:p>
          <a:pPr algn="l"/>
          <a:r>
            <a:rPr lang="de-DE" sz="1400" dirty="0" smtClean="0"/>
            <a:t>Nonnenstr.  44 d</a:t>
          </a:r>
        </a:p>
        <a:p>
          <a:pPr algn="l"/>
          <a:r>
            <a:rPr lang="de-DE" sz="1400" dirty="0" smtClean="0"/>
            <a:t>04229 Leipzig</a:t>
          </a:r>
        </a:p>
      </dgm:t>
    </dgm:pt>
    <dgm:pt modelId="{7143AE13-489F-4D47-8AA1-02F65E061BD7}" type="parTrans" cxnId="{53AD869E-3C4A-4A20-B671-AAB49089C966}">
      <dgm:prSet/>
      <dgm:spPr/>
      <dgm:t>
        <a:bodyPr/>
        <a:lstStyle/>
        <a:p>
          <a:endParaRPr lang="de-DE"/>
        </a:p>
      </dgm:t>
    </dgm:pt>
    <dgm:pt modelId="{C077796B-CF31-48FF-A51D-9A82DC5A63D3}" type="sibTrans" cxnId="{53AD869E-3C4A-4A20-B671-AAB49089C966}">
      <dgm:prSet/>
      <dgm:spPr/>
      <dgm:t>
        <a:bodyPr/>
        <a:lstStyle/>
        <a:p>
          <a:endParaRPr lang="de-DE"/>
        </a:p>
      </dgm:t>
    </dgm:pt>
    <dgm:pt modelId="{1293C7B8-A3BA-4E5D-B262-80F566C252B3}">
      <dgm:prSet phldrT="[Text]" custT="1"/>
      <dgm:spPr/>
      <dgm:t>
        <a:bodyPr/>
        <a:lstStyle/>
        <a:p>
          <a:r>
            <a:rPr lang="de-DE" sz="1400" dirty="0" smtClean="0"/>
            <a:t>Einwahl: 0341/ 4945  -50</a:t>
          </a:r>
          <a:endParaRPr lang="de-DE" sz="1400" dirty="0"/>
        </a:p>
      </dgm:t>
    </dgm:pt>
    <dgm:pt modelId="{9AC4592F-C7C1-4761-B7E2-33288BC2FB94}" type="parTrans" cxnId="{79C9E766-17D1-478E-99A3-182ACF39818A}">
      <dgm:prSet/>
      <dgm:spPr/>
      <dgm:t>
        <a:bodyPr/>
        <a:lstStyle/>
        <a:p>
          <a:endParaRPr lang="de-DE"/>
        </a:p>
      </dgm:t>
    </dgm:pt>
    <dgm:pt modelId="{1E898F7E-4AD0-44E8-964B-A281131A87D7}" type="sibTrans" cxnId="{79C9E766-17D1-478E-99A3-182ACF39818A}">
      <dgm:prSet/>
      <dgm:spPr/>
      <dgm:t>
        <a:bodyPr/>
        <a:lstStyle/>
        <a:p>
          <a:endParaRPr lang="de-DE"/>
        </a:p>
      </dgm:t>
    </dgm:pt>
    <dgm:pt modelId="{0E0B2FED-668D-4A81-872B-3DF330249721}">
      <dgm:prSet phldrT="[Text]" custT="1"/>
      <dgm:spPr/>
      <dgm:t>
        <a:bodyPr/>
        <a:lstStyle/>
        <a:p>
          <a:pPr algn="l"/>
          <a:r>
            <a:rPr lang="de-DE" sz="1100" dirty="0" smtClean="0"/>
            <a:t>Frau Dr. Lehmann (Referatsleiterin 41)</a:t>
          </a:r>
          <a:br>
            <a:rPr lang="de-DE" sz="1100" dirty="0" smtClean="0"/>
          </a:br>
          <a:r>
            <a:rPr lang="de-DE" sz="1100" dirty="0" smtClean="0"/>
            <a:t>Tel.: -960</a:t>
          </a:r>
          <a:br>
            <a:rPr lang="de-DE" sz="1100" dirty="0" smtClean="0"/>
          </a:br>
          <a:r>
            <a:rPr lang="de-DE" sz="1100" dirty="0" smtClean="0"/>
            <a:t>Raum: 122</a:t>
          </a:r>
          <a:br>
            <a:rPr lang="de-DE" sz="1100" dirty="0" smtClean="0"/>
          </a:br>
          <a:r>
            <a:rPr lang="de-DE" sz="1100" dirty="0" smtClean="0"/>
            <a:t>E-Mail: </a:t>
          </a:r>
          <a:r>
            <a:rPr lang="de-DE" sz="1100" u="sng" dirty="0" smtClean="0"/>
            <a:t>Erika.Lehmann@sbal.smk.sachsen.de</a:t>
          </a:r>
          <a:endParaRPr lang="de-DE" sz="1100" u="sng" dirty="0"/>
        </a:p>
      </dgm:t>
    </dgm:pt>
    <dgm:pt modelId="{4A0040E7-9C1E-4D50-B5EA-723846D1569D}" type="parTrans" cxnId="{8B292743-8560-41D4-AECE-F1C3CD26169F}">
      <dgm:prSet/>
      <dgm:spPr/>
      <dgm:t>
        <a:bodyPr/>
        <a:lstStyle/>
        <a:p>
          <a:endParaRPr lang="de-DE"/>
        </a:p>
      </dgm:t>
    </dgm:pt>
    <dgm:pt modelId="{FCFBCA05-68D0-4E23-A9D7-ECE1D6A77FBD}" type="sibTrans" cxnId="{8B292743-8560-41D4-AECE-F1C3CD26169F}">
      <dgm:prSet/>
      <dgm:spPr/>
      <dgm:t>
        <a:bodyPr/>
        <a:lstStyle/>
        <a:p>
          <a:endParaRPr lang="de-DE"/>
        </a:p>
      </dgm:t>
    </dgm:pt>
    <dgm:pt modelId="{225FE0BC-08C8-4EB2-93B4-F23318433562}">
      <dgm:prSet phldrT="[Text]" custT="1"/>
      <dgm:spPr/>
      <dgm:t>
        <a:bodyPr/>
        <a:lstStyle/>
        <a:p>
          <a:pPr algn="l"/>
          <a:r>
            <a:rPr lang="de-DE" sz="1100" u="sng" dirty="0" smtClean="0"/>
            <a:t>Referatsleitung: </a:t>
          </a:r>
          <a:r>
            <a:rPr lang="de-DE" sz="1100" dirty="0" smtClean="0"/>
            <a:t>Herr Dr. Glanz (Referatsleiter 41)</a:t>
          </a:r>
          <a:br>
            <a:rPr lang="de-DE" sz="1100" dirty="0" smtClean="0"/>
          </a:br>
          <a:r>
            <a:rPr lang="de-DE" sz="1100" dirty="0" smtClean="0"/>
            <a:t>Tel.: -</a:t>
          </a:r>
          <a:r>
            <a:rPr lang="de-DE" sz="1100" dirty="0" smtClean="0">
              <a:solidFill>
                <a:schemeClr val="tx1"/>
              </a:solidFill>
            </a:rPr>
            <a:t>304, Raum: 204</a:t>
          </a:r>
          <a:br>
            <a:rPr lang="de-DE" sz="1100" dirty="0" smtClean="0">
              <a:solidFill>
                <a:schemeClr val="tx1"/>
              </a:solidFill>
            </a:rPr>
          </a:br>
          <a:r>
            <a:rPr lang="de-DE" sz="1100" dirty="0" smtClean="0">
              <a:solidFill>
                <a:schemeClr val="tx1"/>
              </a:solidFill>
            </a:rPr>
            <a:t>E-Mail: </a:t>
          </a:r>
          <a:r>
            <a:rPr lang="de-DE" sz="1100" u="sng" dirty="0" smtClean="0">
              <a:solidFill>
                <a:schemeClr val="tx1"/>
              </a:solidFill>
            </a:rPr>
            <a:t>Frieder.Glanz@sbad.smk.sachsen.de</a:t>
          </a:r>
          <a:endParaRPr lang="de-DE" sz="1100" u="sng" dirty="0">
            <a:solidFill>
              <a:schemeClr val="tx1"/>
            </a:solidFill>
          </a:endParaRPr>
        </a:p>
      </dgm:t>
    </dgm:pt>
    <dgm:pt modelId="{B1D70A6D-1F9C-460C-B00F-DA6910C2300A}" type="parTrans" cxnId="{C017DBC6-13EA-40A4-B83A-E296D4000BFF}">
      <dgm:prSet/>
      <dgm:spPr/>
      <dgm:t>
        <a:bodyPr/>
        <a:lstStyle/>
        <a:p>
          <a:endParaRPr lang="de-DE"/>
        </a:p>
      </dgm:t>
    </dgm:pt>
    <dgm:pt modelId="{ED856E92-8968-444D-BB84-E13AD800793C}" type="sibTrans" cxnId="{C017DBC6-13EA-40A4-B83A-E296D4000BFF}">
      <dgm:prSet/>
      <dgm:spPr/>
      <dgm:t>
        <a:bodyPr/>
        <a:lstStyle/>
        <a:p>
          <a:endParaRPr lang="de-DE"/>
        </a:p>
      </dgm:t>
    </dgm:pt>
    <dgm:pt modelId="{1B2DAD9F-6609-4308-BA45-67E066FC4832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de-DE" sz="1100" dirty="0" smtClean="0"/>
            <a:t>Frau Roßdeutscher (Referentin, Referat 41)                        </a:t>
          </a:r>
          <a:r>
            <a:rPr lang="de-DE" sz="1200" b="1" dirty="0" smtClean="0">
              <a:solidFill>
                <a:srgbClr val="FF0000"/>
              </a:solidFill>
            </a:rPr>
            <a:t>GY</a:t>
          </a:r>
          <a:r>
            <a:rPr lang="de-DE" sz="1100" dirty="0" smtClean="0"/>
            <a:t/>
          </a:r>
          <a:br>
            <a:rPr lang="de-DE" sz="1100" dirty="0" smtClean="0"/>
          </a:br>
          <a:r>
            <a:rPr lang="de-DE" sz="1100" dirty="0" smtClean="0"/>
            <a:t>Tel.:  -383, Raum: 016 </a:t>
          </a:r>
        </a:p>
        <a:p>
          <a:pPr algn="l">
            <a:lnSpc>
              <a:spcPct val="100000"/>
            </a:lnSpc>
          </a:pPr>
          <a:r>
            <a:rPr lang="de-DE" sz="1100" b="1" dirty="0" smtClean="0">
              <a:solidFill>
                <a:schemeClr val="tx1"/>
              </a:solidFill>
            </a:rPr>
            <a:t>Mi bis Fr </a:t>
          </a:r>
          <a:r>
            <a:rPr lang="de-DE" sz="1100" b="0" dirty="0" smtClean="0">
              <a:solidFill>
                <a:schemeClr val="tx1"/>
              </a:solidFill>
            </a:rPr>
            <a:t>– Sprechzeit: donnerstags 13-15.00 Uhr</a:t>
          </a:r>
          <a:r>
            <a:rPr lang="de-DE" sz="1100" b="1" dirty="0" smtClean="0">
              <a:solidFill>
                <a:srgbClr val="FF0000"/>
              </a:solidFill>
            </a:rPr>
            <a:t/>
          </a:r>
          <a:br>
            <a:rPr lang="de-DE" sz="1100" b="1" dirty="0" smtClean="0">
              <a:solidFill>
                <a:srgbClr val="FF0000"/>
              </a:solidFill>
            </a:rPr>
          </a:br>
          <a:r>
            <a:rPr lang="de-DE" sz="1100" dirty="0" smtClean="0"/>
            <a:t>E-Mail</a:t>
          </a:r>
          <a:r>
            <a:rPr lang="de-DE" sz="1100" dirty="0" smtClean="0">
              <a:solidFill>
                <a:schemeClr val="tx1"/>
              </a:solidFill>
            </a:rPr>
            <a:t>: </a:t>
          </a:r>
          <a:r>
            <a:rPr lang="de-DE" sz="1100" u="sng" dirty="0" smtClean="0">
              <a:solidFill>
                <a:schemeClr val="tx1"/>
              </a:solidFill>
            </a:rPr>
            <a:t>Katrin.Rossdeutscher@sbad.smk.sachsen.de</a:t>
          </a:r>
          <a:endParaRPr lang="de-DE" sz="1100" u="sng" dirty="0">
            <a:solidFill>
              <a:schemeClr val="tx1"/>
            </a:solidFill>
          </a:endParaRPr>
        </a:p>
      </dgm:t>
    </dgm:pt>
    <dgm:pt modelId="{71A70EA6-9455-4523-B978-F3C77A32ACAB}" type="parTrans" cxnId="{09AE433F-4A07-4A6E-8AF7-505EF40636DF}">
      <dgm:prSet/>
      <dgm:spPr/>
      <dgm:t>
        <a:bodyPr/>
        <a:lstStyle/>
        <a:p>
          <a:endParaRPr lang="de-DE"/>
        </a:p>
      </dgm:t>
    </dgm:pt>
    <dgm:pt modelId="{15561AF0-1D10-462D-A040-E27271CF756F}" type="sibTrans" cxnId="{09AE433F-4A07-4A6E-8AF7-505EF40636DF}">
      <dgm:prSet/>
      <dgm:spPr/>
      <dgm:t>
        <a:bodyPr/>
        <a:lstStyle/>
        <a:p>
          <a:endParaRPr lang="de-DE"/>
        </a:p>
      </dgm:t>
    </dgm:pt>
    <dgm:pt modelId="{1494D88A-B572-4E33-AF1F-572F9389E33A}">
      <dgm:prSet phldrT="[Text]" custT="1"/>
      <dgm:spPr/>
      <dgm:t>
        <a:bodyPr/>
        <a:lstStyle/>
        <a:p>
          <a:pPr algn="l"/>
          <a:r>
            <a:rPr lang="de-DE" sz="1100" dirty="0" smtClean="0">
              <a:solidFill>
                <a:schemeClr val="tx1"/>
              </a:solidFill>
            </a:rPr>
            <a:t>Herr Schlicke (Sachbearbeiter, Referat 41)</a:t>
          </a:r>
          <a:br>
            <a:rPr lang="de-DE" sz="1100" dirty="0" smtClean="0">
              <a:solidFill>
                <a:schemeClr val="tx1"/>
              </a:solidFill>
            </a:rPr>
          </a:br>
          <a:r>
            <a:rPr lang="de-DE" sz="1100" dirty="0" smtClean="0">
              <a:solidFill>
                <a:schemeClr val="tx1"/>
              </a:solidFill>
            </a:rPr>
            <a:t>Tel.: -964</a:t>
          </a:r>
          <a:br>
            <a:rPr lang="de-DE" sz="1100" dirty="0" smtClean="0">
              <a:solidFill>
                <a:schemeClr val="tx1"/>
              </a:solidFill>
            </a:rPr>
          </a:br>
          <a:r>
            <a:rPr lang="de-DE" sz="1100" dirty="0" smtClean="0">
              <a:solidFill>
                <a:schemeClr val="tx1"/>
              </a:solidFill>
            </a:rPr>
            <a:t>Raum: 115</a:t>
          </a:r>
          <a:br>
            <a:rPr lang="de-DE" sz="1100" dirty="0" smtClean="0">
              <a:solidFill>
                <a:schemeClr val="tx1"/>
              </a:solidFill>
            </a:rPr>
          </a:br>
          <a:r>
            <a:rPr lang="de-DE" sz="1100" dirty="0" smtClean="0">
              <a:solidFill>
                <a:schemeClr val="tx1"/>
              </a:solidFill>
            </a:rPr>
            <a:t>E-Mail: </a:t>
          </a:r>
          <a:r>
            <a:rPr lang="de-DE" sz="1100" u="sng" dirty="0" smtClean="0">
              <a:solidFill>
                <a:schemeClr val="tx1"/>
              </a:solidFill>
            </a:rPr>
            <a:t>Ronald.Schlicke@sbal.smk.sachsen.de</a:t>
          </a:r>
          <a:endParaRPr lang="de-DE" sz="1100" u="sng" dirty="0">
            <a:solidFill>
              <a:schemeClr val="tx1"/>
            </a:solidFill>
          </a:endParaRPr>
        </a:p>
      </dgm:t>
    </dgm:pt>
    <dgm:pt modelId="{7EB7CFE8-1F44-44D4-AE89-5DF2888B9F98}" type="parTrans" cxnId="{167BFD99-5096-420A-9899-A705572338B7}">
      <dgm:prSet/>
      <dgm:spPr/>
      <dgm:t>
        <a:bodyPr/>
        <a:lstStyle/>
        <a:p>
          <a:endParaRPr lang="de-DE"/>
        </a:p>
      </dgm:t>
    </dgm:pt>
    <dgm:pt modelId="{C2122576-D759-4170-AC10-9CDF7F2DB1CF}" type="sibTrans" cxnId="{167BFD99-5096-420A-9899-A705572338B7}">
      <dgm:prSet/>
      <dgm:spPr/>
      <dgm:t>
        <a:bodyPr/>
        <a:lstStyle/>
        <a:p>
          <a:endParaRPr lang="de-DE"/>
        </a:p>
      </dgm:t>
    </dgm:pt>
    <dgm:pt modelId="{A6F8196D-05B2-41D3-86AF-57B44DEB127E}">
      <dgm:prSet phldrT="[Text]" custT="1"/>
      <dgm:spPr/>
      <dgm:t>
        <a:bodyPr/>
        <a:lstStyle/>
        <a:p>
          <a:pPr algn="l"/>
          <a:r>
            <a:rPr lang="de-DE" sz="1100" b="1" dirty="0" smtClean="0"/>
            <a:t>Sprechzeit:</a:t>
          </a:r>
          <a:r>
            <a:rPr lang="de-DE" sz="1100" dirty="0" smtClean="0"/>
            <a:t/>
          </a:r>
          <a:br>
            <a:rPr lang="de-DE" sz="1100" dirty="0" smtClean="0"/>
          </a:br>
          <a:r>
            <a:rPr lang="de-DE" sz="1100" dirty="0" smtClean="0"/>
            <a:t>dienstags: 	09:00 bis 12:00 Uhr und </a:t>
          </a:r>
          <a:br>
            <a:rPr lang="de-DE" sz="1100" dirty="0" smtClean="0"/>
          </a:br>
          <a:r>
            <a:rPr lang="de-DE" sz="1100" dirty="0" smtClean="0"/>
            <a:t>		13:30 bis 16:00 Uhr</a:t>
          </a:r>
        </a:p>
        <a:p>
          <a:pPr algn="l"/>
          <a:r>
            <a:rPr lang="de-DE" sz="1100" dirty="0" smtClean="0"/>
            <a:t>donnerstags: 	09:00 bis 12:00 Uhr</a:t>
          </a:r>
          <a:endParaRPr lang="de-DE" sz="1100" dirty="0"/>
        </a:p>
      </dgm:t>
    </dgm:pt>
    <dgm:pt modelId="{63C23208-EA4D-4DAC-87BB-8C933DD924AA}" type="parTrans" cxnId="{C80C7E8B-D103-4470-A630-2D995D0D3C5B}">
      <dgm:prSet/>
      <dgm:spPr/>
      <dgm:t>
        <a:bodyPr/>
        <a:lstStyle/>
        <a:p>
          <a:endParaRPr lang="de-DE"/>
        </a:p>
      </dgm:t>
    </dgm:pt>
    <dgm:pt modelId="{415BF474-05CE-4351-BF44-BBDD3F37C906}" type="sibTrans" cxnId="{C80C7E8B-D103-4470-A630-2D995D0D3C5B}">
      <dgm:prSet/>
      <dgm:spPr/>
      <dgm:t>
        <a:bodyPr/>
        <a:lstStyle/>
        <a:p>
          <a:endParaRPr lang="de-DE"/>
        </a:p>
      </dgm:t>
    </dgm:pt>
    <dgm:pt modelId="{E6F79245-E6B8-4494-A2D5-D7F5682C54D8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de-DE" sz="1100" dirty="0" smtClean="0"/>
            <a:t>Frau Koscholleck (Sachbearbeiterin, Referat 41)</a:t>
          </a:r>
          <a:br>
            <a:rPr lang="de-DE" sz="1100" dirty="0" smtClean="0"/>
          </a:br>
          <a:r>
            <a:rPr lang="de-DE" sz="1100" dirty="0" smtClean="0"/>
            <a:t>Tel.:  -434, Raum: 016 </a:t>
          </a:r>
        </a:p>
        <a:p>
          <a:pPr algn="l">
            <a:lnSpc>
              <a:spcPct val="100000"/>
            </a:lnSpc>
          </a:pPr>
          <a:r>
            <a:rPr lang="de-DE" sz="1100" b="1" dirty="0" smtClean="0"/>
            <a:t>Mo bis Do </a:t>
          </a:r>
          <a:r>
            <a:rPr lang="de-DE" sz="1100" b="0" dirty="0" smtClean="0"/>
            <a:t>- Sprechzeit: dienstags 9-11.00 und 13-15.00 Uhr, donnerstags 13-15.00 Uhr </a:t>
          </a:r>
          <a:r>
            <a:rPr lang="de-DE" sz="1100" dirty="0" smtClean="0"/>
            <a:t/>
          </a:r>
          <a:br>
            <a:rPr lang="de-DE" sz="1100" dirty="0" smtClean="0"/>
          </a:br>
          <a:r>
            <a:rPr lang="de-DE" sz="1100" dirty="0" smtClean="0"/>
            <a:t>E-Mail: </a:t>
          </a:r>
          <a:r>
            <a:rPr lang="de-DE" sz="1100" u="sng" dirty="0" smtClean="0">
              <a:solidFill>
                <a:schemeClr val="tx1"/>
              </a:solidFill>
            </a:rPr>
            <a:t>Susann.Koscholleck@sbad.smk.sachsen.de</a:t>
          </a:r>
          <a:endParaRPr lang="de-DE" sz="1100" u="sng" dirty="0">
            <a:solidFill>
              <a:schemeClr val="tx1"/>
            </a:solidFill>
          </a:endParaRPr>
        </a:p>
      </dgm:t>
    </dgm:pt>
    <dgm:pt modelId="{481F33B1-A597-462B-85C8-10EE8AFA9671}" type="parTrans" cxnId="{C1C563D9-15F4-4113-B9C1-96382E1C50C0}">
      <dgm:prSet/>
      <dgm:spPr/>
      <dgm:t>
        <a:bodyPr/>
        <a:lstStyle/>
        <a:p>
          <a:endParaRPr lang="de-DE"/>
        </a:p>
      </dgm:t>
    </dgm:pt>
    <dgm:pt modelId="{C9D7A106-FB2B-4957-A160-35005949F286}" type="sibTrans" cxnId="{C1C563D9-15F4-4113-B9C1-96382E1C50C0}">
      <dgm:prSet/>
      <dgm:spPr/>
      <dgm:t>
        <a:bodyPr/>
        <a:lstStyle/>
        <a:p>
          <a:endParaRPr lang="de-DE"/>
        </a:p>
      </dgm:t>
    </dgm:pt>
    <dgm:pt modelId="{4B189B1C-457D-452A-8C37-88B581CA3EE0}">
      <dgm:prSet custT="1"/>
      <dgm:spPr/>
      <dgm:t>
        <a:bodyPr/>
        <a:lstStyle/>
        <a:p>
          <a:pPr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0" dirty="0" smtClean="0">
              <a:solidFill>
                <a:schemeClr val="tx1"/>
              </a:solidFill>
            </a:rPr>
            <a:t>Frau Hohl (Sachbearbeiterin, Referat 41) </a:t>
          </a:r>
          <a:r>
            <a:rPr lang="de-DE" sz="1100" b="1" dirty="0" smtClean="0">
              <a:solidFill>
                <a:srgbClr val="FF0000"/>
              </a:solidFill>
            </a:rPr>
            <a:t>ab Oktober 2015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100" b="0" dirty="0" smtClean="0">
              <a:solidFill>
                <a:schemeClr val="tx1"/>
              </a:solidFill>
            </a:rPr>
            <a:t>Tel.:   -425; Raum:  014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100" b="0" dirty="0" smtClean="0"/>
            <a:t>Sprechzeit: dienstags 9-11.00 Uhr und 13-15.00 Uhr, donnerstags 13-15.00 Uhr </a:t>
          </a:r>
          <a:endParaRPr lang="de-DE" sz="1100" b="0" u="sng" dirty="0" smtClean="0">
            <a:solidFill>
              <a:schemeClr val="tx1"/>
            </a:solidFill>
          </a:endParaRPr>
        </a:p>
        <a:p>
          <a:pPr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0" dirty="0" smtClean="0">
              <a:solidFill>
                <a:schemeClr val="tx1"/>
              </a:solidFill>
            </a:rPr>
            <a:t>E-Mail:	Sandra.Hohl</a:t>
          </a:r>
          <a:r>
            <a:rPr lang="de-DE" sz="1100" b="0" u="sng" dirty="0" smtClean="0">
              <a:solidFill>
                <a:schemeClr val="tx1"/>
              </a:solidFill>
            </a:rPr>
            <a:t>@sbad.smk.sachsen.de</a:t>
          </a:r>
          <a:endParaRPr lang="de-DE" sz="1100" b="0" u="sng" dirty="0">
            <a:solidFill>
              <a:schemeClr val="tx1"/>
            </a:solidFill>
          </a:endParaRPr>
        </a:p>
      </dgm:t>
    </dgm:pt>
    <dgm:pt modelId="{7AAA3E67-AB41-4FA9-8950-19E05254DF27}" type="parTrans" cxnId="{3F0721DD-F6CF-4059-A1DE-B34ED987F531}">
      <dgm:prSet/>
      <dgm:spPr/>
      <dgm:t>
        <a:bodyPr/>
        <a:lstStyle/>
        <a:p>
          <a:endParaRPr lang="de-DE"/>
        </a:p>
      </dgm:t>
    </dgm:pt>
    <dgm:pt modelId="{1DBD8450-20FD-47CB-BA37-E2F6ACE4FB9B}" type="sibTrans" cxnId="{3F0721DD-F6CF-4059-A1DE-B34ED987F531}">
      <dgm:prSet/>
      <dgm:spPr/>
      <dgm:t>
        <a:bodyPr/>
        <a:lstStyle/>
        <a:p>
          <a:endParaRPr lang="de-DE"/>
        </a:p>
      </dgm:t>
    </dgm:pt>
    <dgm:pt modelId="{86D62D6E-599D-4D2D-B45B-BCCB6EA1D62E}">
      <dgm:prSet phldrT="[Text]" custT="1"/>
      <dgm:spPr/>
      <dgm:t>
        <a:bodyPr/>
        <a:lstStyle/>
        <a:p>
          <a:pPr algn="l"/>
          <a:r>
            <a:rPr lang="de-DE" sz="1100" u="sng" dirty="0" smtClean="0">
              <a:solidFill>
                <a:schemeClr val="tx1"/>
              </a:solidFill>
            </a:rPr>
            <a:t>Frau Heuschneider (Sachbearbeiterin, Referat 41)</a:t>
          </a:r>
        </a:p>
        <a:p>
          <a:pPr algn="l"/>
          <a:r>
            <a:rPr lang="de-DE" sz="1100" u="sng" dirty="0" smtClean="0">
              <a:solidFill>
                <a:schemeClr val="tx1"/>
              </a:solidFill>
            </a:rPr>
            <a:t>Tel.: -962</a:t>
          </a:r>
        </a:p>
        <a:p>
          <a:pPr algn="l"/>
          <a:r>
            <a:rPr lang="de-DE" sz="1100" u="sng" dirty="0" smtClean="0">
              <a:solidFill>
                <a:schemeClr val="tx1"/>
              </a:solidFill>
            </a:rPr>
            <a:t>Raum: 115</a:t>
          </a:r>
        </a:p>
        <a:p>
          <a:pPr algn="l"/>
          <a:r>
            <a:rPr lang="de-DE" sz="1100" u="sng" dirty="0" err="1" smtClean="0">
              <a:solidFill>
                <a:schemeClr val="tx1"/>
              </a:solidFill>
            </a:rPr>
            <a:t>E.Mail</a:t>
          </a:r>
          <a:r>
            <a:rPr lang="de-DE" sz="1100" u="sng" dirty="0" smtClean="0">
              <a:solidFill>
                <a:schemeClr val="tx1"/>
              </a:solidFill>
            </a:rPr>
            <a:t>: Dana.Heuschneider@sbal.smk.sachsen.de</a:t>
          </a:r>
          <a:endParaRPr lang="de-DE" sz="1100" u="sng" dirty="0">
            <a:solidFill>
              <a:schemeClr val="tx1"/>
            </a:solidFill>
          </a:endParaRPr>
        </a:p>
      </dgm:t>
    </dgm:pt>
    <dgm:pt modelId="{AAFD4A8A-4270-45CF-982E-1201125FEA4F}" type="parTrans" cxnId="{7E9DB51A-2CED-4F27-90F3-5890E7AD31A4}">
      <dgm:prSet/>
      <dgm:spPr/>
      <dgm:t>
        <a:bodyPr/>
        <a:lstStyle/>
        <a:p>
          <a:endParaRPr lang="de-DE"/>
        </a:p>
      </dgm:t>
    </dgm:pt>
    <dgm:pt modelId="{210E2338-A7A9-4E28-A6E8-2C9F59E78E68}" type="sibTrans" cxnId="{7E9DB51A-2CED-4F27-90F3-5890E7AD31A4}">
      <dgm:prSet/>
      <dgm:spPr/>
      <dgm:t>
        <a:bodyPr/>
        <a:lstStyle/>
        <a:p>
          <a:endParaRPr lang="de-DE"/>
        </a:p>
      </dgm:t>
    </dgm:pt>
    <dgm:pt modelId="{AB32E7A2-C844-4FC6-AFB3-9CB88CCA26E8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de-DE" sz="1100" u="none" dirty="0" smtClean="0">
              <a:solidFill>
                <a:schemeClr val="tx1"/>
              </a:solidFill>
            </a:rPr>
            <a:t>Frau Zornemann-Dressel (Sachbearbeiterin, Referat 41) </a:t>
          </a:r>
        </a:p>
        <a:p>
          <a:pPr algn="l">
            <a:lnSpc>
              <a:spcPct val="100000"/>
            </a:lnSpc>
          </a:pPr>
          <a:r>
            <a:rPr lang="de-DE" sz="1100" u="none" dirty="0" smtClean="0">
              <a:solidFill>
                <a:schemeClr val="tx1"/>
              </a:solidFill>
            </a:rPr>
            <a:t>Tel.: -482, Raum: 014</a:t>
          </a:r>
        </a:p>
        <a:p>
          <a:pPr algn="l">
            <a:lnSpc>
              <a:spcPct val="100000"/>
            </a:lnSpc>
          </a:pPr>
          <a:r>
            <a:rPr lang="de-DE" sz="1100" b="1" u="none" dirty="0" smtClean="0">
              <a:solidFill>
                <a:schemeClr val="tx1"/>
              </a:solidFill>
            </a:rPr>
            <a:t>Mo bis Fr</a:t>
          </a:r>
          <a:r>
            <a:rPr lang="de-DE" sz="1100" u="none" dirty="0" smtClean="0">
              <a:solidFill>
                <a:schemeClr val="tx1"/>
              </a:solidFill>
            </a:rPr>
            <a:t> – Sprechzeit: dienstags 9-11.00 und 13-18.00 Uhr, donnerstags 13-15.00 Uhr</a:t>
          </a:r>
        </a:p>
        <a:p>
          <a:pPr algn="l">
            <a:lnSpc>
              <a:spcPct val="100000"/>
            </a:lnSpc>
          </a:pPr>
          <a:r>
            <a:rPr lang="de-DE" sz="1100" u="none" dirty="0" smtClean="0">
              <a:solidFill>
                <a:schemeClr val="tx1"/>
              </a:solidFill>
            </a:rPr>
            <a:t>E-Mail: Anke.Zornemann-Dressel@sbad.smk.sachsen.de</a:t>
          </a:r>
          <a:endParaRPr lang="de-DE" sz="1100" u="none" dirty="0">
            <a:solidFill>
              <a:schemeClr val="tx1"/>
            </a:solidFill>
          </a:endParaRPr>
        </a:p>
      </dgm:t>
    </dgm:pt>
    <dgm:pt modelId="{612175CB-1C18-41A1-8037-A993200E7562}" type="sibTrans" cxnId="{FE14F937-6EAC-44E2-867E-F04D5FB9096A}">
      <dgm:prSet/>
      <dgm:spPr/>
      <dgm:t>
        <a:bodyPr/>
        <a:lstStyle/>
        <a:p>
          <a:endParaRPr lang="de-DE"/>
        </a:p>
      </dgm:t>
    </dgm:pt>
    <dgm:pt modelId="{78D49F9F-1C2F-40BB-9A62-FE9D44A5AFF1}" type="parTrans" cxnId="{FE14F937-6EAC-44E2-867E-F04D5FB9096A}">
      <dgm:prSet/>
      <dgm:spPr/>
      <dgm:t>
        <a:bodyPr/>
        <a:lstStyle/>
        <a:p>
          <a:endParaRPr lang="de-DE"/>
        </a:p>
      </dgm:t>
    </dgm:pt>
    <dgm:pt modelId="{DEB9C4AE-0C2C-4FA1-BA40-0C9CFBCB079D}" type="pres">
      <dgm:prSet presAssocID="{59BDD2FC-75BF-44E3-A6BC-D5D76A4D4C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8A87130-D320-4F35-BD85-8A5FB2F72DF7}" type="pres">
      <dgm:prSet presAssocID="{A1B524E5-2131-4885-9943-8B80DBE6EF52}" presName="root" presStyleCnt="0"/>
      <dgm:spPr/>
      <dgm:t>
        <a:bodyPr/>
        <a:lstStyle/>
        <a:p>
          <a:endParaRPr lang="de-DE"/>
        </a:p>
      </dgm:t>
    </dgm:pt>
    <dgm:pt modelId="{A03561FE-8BD9-4D43-A5B5-8DF5B0B2C4A5}" type="pres">
      <dgm:prSet presAssocID="{A1B524E5-2131-4885-9943-8B80DBE6EF52}" presName="rootComposite" presStyleCnt="0"/>
      <dgm:spPr/>
      <dgm:t>
        <a:bodyPr/>
        <a:lstStyle/>
        <a:p>
          <a:endParaRPr lang="de-DE"/>
        </a:p>
      </dgm:t>
    </dgm:pt>
    <dgm:pt modelId="{DA8C5F5D-B18F-4B2A-85A2-92F0CBF9BC93}" type="pres">
      <dgm:prSet presAssocID="{A1B524E5-2131-4885-9943-8B80DBE6EF52}" presName="rootText" presStyleLbl="node1" presStyleIdx="0" presStyleCnt="2" custScaleX="1332487" custScaleY="595144" custLinFactNeighborX="51441" custLinFactNeighborY="-79068"/>
      <dgm:spPr/>
      <dgm:t>
        <a:bodyPr/>
        <a:lstStyle/>
        <a:p>
          <a:endParaRPr lang="de-DE"/>
        </a:p>
      </dgm:t>
    </dgm:pt>
    <dgm:pt modelId="{A3448396-1F89-4DF6-A7AF-0E686F43A30C}" type="pres">
      <dgm:prSet presAssocID="{A1B524E5-2131-4885-9943-8B80DBE6EF52}" presName="rootConnector" presStyleLbl="node1" presStyleIdx="0" presStyleCnt="2"/>
      <dgm:spPr/>
      <dgm:t>
        <a:bodyPr/>
        <a:lstStyle/>
        <a:p>
          <a:endParaRPr lang="de-DE"/>
        </a:p>
      </dgm:t>
    </dgm:pt>
    <dgm:pt modelId="{FBAEA143-16CA-4E19-85D6-EDCEF551C2A2}" type="pres">
      <dgm:prSet presAssocID="{A1B524E5-2131-4885-9943-8B80DBE6EF52}" presName="childShape" presStyleCnt="0"/>
      <dgm:spPr/>
      <dgm:t>
        <a:bodyPr/>
        <a:lstStyle/>
        <a:p>
          <a:endParaRPr lang="de-DE"/>
        </a:p>
      </dgm:t>
    </dgm:pt>
    <dgm:pt modelId="{E0855D6E-0378-4E7D-8D49-C11D193A3C14}" type="pres">
      <dgm:prSet presAssocID="{598A4575-29E9-4267-AA31-254ECD1358A5}" presName="Name13" presStyleLbl="parChTrans1D2" presStyleIdx="0" presStyleCnt="11"/>
      <dgm:spPr/>
      <dgm:t>
        <a:bodyPr/>
        <a:lstStyle/>
        <a:p>
          <a:endParaRPr lang="de-DE"/>
        </a:p>
      </dgm:t>
    </dgm:pt>
    <dgm:pt modelId="{F1087552-BE59-4264-B961-CB10D2ACD097}" type="pres">
      <dgm:prSet presAssocID="{30B752EE-FFFE-4C24-8956-7583CF50A6BF}" presName="childText" presStyleLbl="bgAcc1" presStyleIdx="0" presStyleCnt="11" custScaleX="1143263" custScaleY="156315" custLinFactNeighborX="-30895" custLinFactNeighborY="-5722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785DE1-4B7F-44D6-81CA-DA498E6336B7}" type="pres">
      <dgm:prSet presAssocID="{B1D70A6D-1F9C-460C-B00F-DA6910C2300A}" presName="Name13" presStyleLbl="parChTrans1D2" presStyleIdx="1" presStyleCnt="11"/>
      <dgm:spPr/>
      <dgm:t>
        <a:bodyPr/>
        <a:lstStyle/>
        <a:p>
          <a:endParaRPr lang="de-DE"/>
        </a:p>
      </dgm:t>
    </dgm:pt>
    <dgm:pt modelId="{BFD64E0A-7E92-4C85-93B9-5993147734D4}" type="pres">
      <dgm:prSet presAssocID="{225FE0BC-08C8-4EB2-93B4-F23318433562}" presName="childText" presStyleLbl="bgAcc1" presStyleIdx="1" presStyleCnt="11" custScaleX="1344226" custScaleY="275038" custLinFactNeighborX="-33288" custLinFactNeighborY="-3249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1F4C88-A8CA-4752-BD91-2AE531968922}" type="pres">
      <dgm:prSet presAssocID="{71A70EA6-9455-4523-B978-F3C77A32ACAB}" presName="Name13" presStyleLbl="parChTrans1D2" presStyleIdx="2" presStyleCnt="11"/>
      <dgm:spPr/>
      <dgm:t>
        <a:bodyPr/>
        <a:lstStyle/>
        <a:p>
          <a:endParaRPr lang="de-DE"/>
        </a:p>
      </dgm:t>
    </dgm:pt>
    <dgm:pt modelId="{3A8CDD9C-2CD5-4F4D-823F-991554A948BA}" type="pres">
      <dgm:prSet presAssocID="{1B2DAD9F-6609-4308-BA45-67E066FC4832}" presName="childText" presStyleLbl="bgAcc1" presStyleIdx="2" presStyleCnt="11" custScaleX="1512455" custScaleY="477902" custLinFactNeighborX="-30531" custLinFactNeighborY="2803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068BAD-C9B4-4D30-BE92-887359D4C6EA}" type="pres">
      <dgm:prSet presAssocID="{78D49F9F-1C2F-40BB-9A62-FE9D44A5AFF1}" presName="Name13" presStyleLbl="parChTrans1D2" presStyleIdx="3" presStyleCnt="11"/>
      <dgm:spPr/>
      <dgm:t>
        <a:bodyPr/>
        <a:lstStyle/>
        <a:p>
          <a:endParaRPr lang="de-DE"/>
        </a:p>
      </dgm:t>
    </dgm:pt>
    <dgm:pt modelId="{62AFD6F3-9A52-4526-951E-DDD0C30E9146}" type="pres">
      <dgm:prSet presAssocID="{AB32E7A2-C844-4FC6-AFB3-9CB88CCA26E8}" presName="childText" presStyleLbl="bgAcc1" presStyleIdx="3" presStyleCnt="11" custScaleX="1518057" custScaleY="583835" custLinFactNeighborX="-30531" custLinFactNeighborY="647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C18FBB-D8A9-46D5-A64F-B81D3C73C060}" type="pres">
      <dgm:prSet presAssocID="{481F33B1-A597-462B-85C8-10EE8AFA9671}" presName="Name13" presStyleLbl="parChTrans1D2" presStyleIdx="4" presStyleCnt="11"/>
      <dgm:spPr/>
      <dgm:t>
        <a:bodyPr/>
        <a:lstStyle/>
        <a:p>
          <a:endParaRPr lang="de-DE"/>
        </a:p>
      </dgm:t>
    </dgm:pt>
    <dgm:pt modelId="{EAA76B7D-2E91-4176-8042-8B35D3BA9A2E}" type="pres">
      <dgm:prSet presAssocID="{E6F79245-E6B8-4494-A2D5-D7F5682C54D8}" presName="childText" presStyleLbl="bgAcc1" presStyleIdx="4" presStyleCnt="11" custScaleX="1517886" custScaleY="547994" custLinFactNeighborX="-30531" custLinFactNeighborY="982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074008-1692-446D-A85A-DACD60129A9A}" type="pres">
      <dgm:prSet presAssocID="{7AAA3E67-AB41-4FA9-8950-19E05254DF27}" presName="Name13" presStyleLbl="parChTrans1D2" presStyleIdx="5" presStyleCnt="11"/>
      <dgm:spPr/>
      <dgm:t>
        <a:bodyPr/>
        <a:lstStyle/>
        <a:p>
          <a:endParaRPr lang="de-DE"/>
        </a:p>
      </dgm:t>
    </dgm:pt>
    <dgm:pt modelId="{5C33493C-D699-43B4-9D8C-DA49B934BAD4}" type="pres">
      <dgm:prSet presAssocID="{4B189B1C-457D-452A-8C37-88B581CA3EE0}" presName="childText" presStyleLbl="bgAcc1" presStyleIdx="5" presStyleCnt="11" custScaleX="1523158" custScaleY="505447" custLinFactY="29066" custLinFactNeighborX="-30531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6FC295-577E-4711-9208-43567E01E5C5}" type="pres">
      <dgm:prSet presAssocID="{EBA6D1C3-5E70-4A68-9CB6-793EC190D6BA}" presName="root" presStyleCnt="0"/>
      <dgm:spPr/>
      <dgm:t>
        <a:bodyPr/>
        <a:lstStyle/>
        <a:p>
          <a:endParaRPr lang="de-DE"/>
        </a:p>
      </dgm:t>
    </dgm:pt>
    <dgm:pt modelId="{7FB19397-953A-4FC1-B8FC-E61D39893C74}" type="pres">
      <dgm:prSet presAssocID="{EBA6D1C3-5E70-4A68-9CB6-793EC190D6BA}" presName="rootComposite" presStyleCnt="0"/>
      <dgm:spPr/>
      <dgm:t>
        <a:bodyPr/>
        <a:lstStyle/>
        <a:p>
          <a:endParaRPr lang="de-DE"/>
        </a:p>
      </dgm:t>
    </dgm:pt>
    <dgm:pt modelId="{4B28B695-F87E-40C2-9617-877CE2946A9B}" type="pres">
      <dgm:prSet presAssocID="{EBA6D1C3-5E70-4A68-9CB6-793EC190D6BA}" presName="rootText" presStyleLbl="node1" presStyleIdx="1" presStyleCnt="2" custScaleX="1151918" custScaleY="986364" custLinFactX="40782" custLinFactY="-18421" custLinFactNeighborX="100000" custLinFactNeighborY="-100000"/>
      <dgm:spPr/>
      <dgm:t>
        <a:bodyPr/>
        <a:lstStyle/>
        <a:p>
          <a:endParaRPr lang="de-DE"/>
        </a:p>
      </dgm:t>
    </dgm:pt>
    <dgm:pt modelId="{5DED14BC-528F-4F29-9EEC-C3A3DA3272C0}" type="pres">
      <dgm:prSet presAssocID="{EBA6D1C3-5E70-4A68-9CB6-793EC190D6BA}" presName="rootConnector" presStyleLbl="node1" presStyleIdx="1" presStyleCnt="2"/>
      <dgm:spPr/>
      <dgm:t>
        <a:bodyPr/>
        <a:lstStyle/>
        <a:p>
          <a:endParaRPr lang="de-DE"/>
        </a:p>
      </dgm:t>
    </dgm:pt>
    <dgm:pt modelId="{616C134D-2FEC-40A7-8E49-7CDA092DBEE3}" type="pres">
      <dgm:prSet presAssocID="{EBA6D1C3-5E70-4A68-9CB6-793EC190D6BA}" presName="childShape" presStyleCnt="0"/>
      <dgm:spPr/>
      <dgm:t>
        <a:bodyPr/>
        <a:lstStyle/>
        <a:p>
          <a:endParaRPr lang="de-DE"/>
        </a:p>
      </dgm:t>
    </dgm:pt>
    <dgm:pt modelId="{330B30F8-F1A7-41E6-9891-247498576A0B}" type="pres">
      <dgm:prSet presAssocID="{9AC4592F-C7C1-4761-B7E2-33288BC2FB94}" presName="Name13" presStyleLbl="parChTrans1D2" presStyleIdx="6" presStyleCnt="11"/>
      <dgm:spPr/>
      <dgm:t>
        <a:bodyPr/>
        <a:lstStyle/>
        <a:p>
          <a:endParaRPr lang="de-DE"/>
        </a:p>
      </dgm:t>
    </dgm:pt>
    <dgm:pt modelId="{FEAD616E-5127-41ED-8C12-7E0FF5D5F8BB}" type="pres">
      <dgm:prSet presAssocID="{1293C7B8-A3BA-4E5D-B262-80F566C252B3}" presName="childText" presStyleLbl="bgAcc1" presStyleIdx="6" presStyleCnt="11" custScaleX="1112794" custScaleY="203674" custLinFactNeighborX="-3377" custLinFactNeighborY="-382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B578D8-030B-404F-9FEF-47264DBCD5E4}" type="pres">
      <dgm:prSet presAssocID="{4A0040E7-9C1E-4D50-B5EA-723846D1569D}" presName="Name13" presStyleLbl="parChTrans1D2" presStyleIdx="7" presStyleCnt="11"/>
      <dgm:spPr/>
      <dgm:t>
        <a:bodyPr/>
        <a:lstStyle/>
        <a:p>
          <a:endParaRPr lang="de-DE"/>
        </a:p>
      </dgm:t>
    </dgm:pt>
    <dgm:pt modelId="{7AFBD7AF-BF67-43AD-BFD7-53626D0EAA5D}" type="pres">
      <dgm:prSet presAssocID="{0E0B2FED-668D-4A81-872B-3DF330249721}" presName="childText" presStyleLbl="bgAcc1" presStyleIdx="7" presStyleCnt="11" custScaleX="1134930" custScaleY="518718" custLinFactNeighborX="2393" custLinFactNeighborY="186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BD3C8A-EC5B-44F7-ADA7-2DEA7BF5D496}" type="pres">
      <dgm:prSet presAssocID="{7EB7CFE8-1F44-44D4-AE89-5DF2888B9F98}" presName="Name13" presStyleLbl="parChTrans1D2" presStyleIdx="8" presStyleCnt="11"/>
      <dgm:spPr/>
      <dgm:t>
        <a:bodyPr/>
        <a:lstStyle/>
        <a:p>
          <a:endParaRPr lang="de-DE"/>
        </a:p>
      </dgm:t>
    </dgm:pt>
    <dgm:pt modelId="{D02E02DC-8D11-4E5D-BFC4-785F2B3BD1DD}" type="pres">
      <dgm:prSet presAssocID="{1494D88A-B572-4E33-AF1F-572F9389E33A}" presName="childText" presStyleLbl="bgAcc1" presStyleIdx="8" presStyleCnt="11" custScaleX="1243106" custScaleY="416378" custLinFactY="8839" custLinFactNeighborX="10787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B39314-E9A0-438E-B282-F6DBA7C1955D}" type="pres">
      <dgm:prSet presAssocID="{AAFD4A8A-4270-45CF-982E-1201125FEA4F}" presName="Name13" presStyleLbl="parChTrans1D2" presStyleIdx="9" presStyleCnt="11"/>
      <dgm:spPr/>
      <dgm:t>
        <a:bodyPr/>
        <a:lstStyle/>
        <a:p>
          <a:endParaRPr lang="de-DE"/>
        </a:p>
      </dgm:t>
    </dgm:pt>
    <dgm:pt modelId="{786E4B6B-8B58-461E-B5D7-4E62E07634DB}" type="pres">
      <dgm:prSet presAssocID="{86D62D6E-599D-4D2D-B45B-BCCB6EA1D62E}" presName="childText" presStyleLbl="bgAcc1" presStyleIdx="9" presStyleCnt="11" custScaleX="1256101" custScaleY="484665" custLinFactY="78734" custLinFactNeighborX="4868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B390A6-102A-42C9-BDE9-A50C9786BFED}" type="pres">
      <dgm:prSet presAssocID="{63C23208-EA4D-4DAC-87BB-8C933DD924AA}" presName="Name13" presStyleLbl="parChTrans1D2" presStyleIdx="10" presStyleCnt="11"/>
      <dgm:spPr/>
      <dgm:t>
        <a:bodyPr/>
        <a:lstStyle/>
        <a:p>
          <a:endParaRPr lang="de-DE"/>
        </a:p>
      </dgm:t>
    </dgm:pt>
    <dgm:pt modelId="{99C10712-E6A5-45EC-B596-9BBC6D219801}" type="pres">
      <dgm:prSet presAssocID="{A6F8196D-05B2-41D3-86AF-57B44DEB127E}" presName="childText" presStyleLbl="bgAcc1" presStyleIdx="10" presStyleCnt="11" custScaleX="1012875" custScaleY="424688" custLinFactX="10417" custLinFactY="100000" custLinFactNeighborX="100000" custLinFactNeighborY="16014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B292743-8560-41D4-AECE-F1C3CD26169F}" srcId="{EBA6D1C3-5E70-4A68-9CB6-793EC190D6BA}" destId="{0E0B2FED-668D-4A81-872B-3DF330249721}" srcOrd="1" destOrd="0" parTransId="{4A0040E7-9C1E-4D50-B5EA-723846D1569D}" sibTransId="{FCFBCA05-68D0-4E23-A9D7-ECE1D6A77FBD}"/>
    <dgm:cxn modelId="{19D2C4BE-051E-4A77-BD1C-1911ACCEBB68}" type="presOf" srcId="{EBA6D1C3-5E70-4A68-9CB6-793EC190D6BA}" destId="{4B28B695-F87E-40C2-9617-877CE2946A9B}" srcOrd="0" destOrd="0" presId="urn:microsoft.com/office/officeart/2005/8/layout/hierarchy3"/>
    <dgm:cxn modelId="{79C9E766-17D1-478E-99A3-182ACF39818A}" srcId="{EBA6D1C3-5E70-4A68-9CB6-793EC190D6BA}" destId="{1293C7B8-A3BA-4E5D-B262-80F566C252B3}" srcOrd="0" destOrd="0" parTransId="{9AC4592F-C7C1-4761-B7E2-33288BC2FB94}" sibTransId="{1E898F7E-4AD0-44E8-964B-A281131A87D7}"/>
    <dgm:cxn modelId="{442053D6-8DF6-4154-8F57-D2DE0A6FE3E5}" type="presOf" srcId="{EBA6D1C3-5E70-4A68-9CB6-793EC190D6BA}" destId="{5DED14BC-528F-4F29-9EEC-C3A3DA3272C0}" srcOrd="1" destOrd="0" presId="urn:microsoft.com/office/officeart/2005/8/layout/hierarchy3"/>
    <dgm:cxn modelId="{551F471B-4E7A-4638-AF2C-3D763D2A169C}" type="presOf" srcId="{AB32E7A2-C844-4FC6-AFB3-9CB88CCA26E8}" destId="{62AFD6F3-9A52-4526-951E-DDD0C30E9146}" srcOrd="0" destOrd="0" presId="urn:microsoft.com/office/officeart/2005/8/layout/hierarchy3"/>
    <dgm:cxn modelId="{09AE433F-4A07-4A6E-8AF7-505EF40636DF}" srcId="{A1B524E5-2131-4885-9943-8B80DBE6EF52}" destId="{1B2DAD9F-6609-4308-BA45-67E066FC4832}" srcOrd="2" destOrd="0" parTransId="{71A70EA6-9455-4523-B978-F3C77A32ACAB}" sibTransId="{15561AF0-1D10-462D-A040-E27271CF756F}"/>
    <dgm:cxn modelId="{F9EF8D90-4B7B-44AF-98E1-A97FC94E81B4}" type="presOf" srcId="{71A70EA6-9455-4523-B978-F3C77A32ACAB}" destId="{BB1F4C88-A8CA-4752-BD91-2AE531968922}" srcOrd="0" destOrd="0" presId="urn:microsoft.com/office/officeart/2005/8/layout/hierarchy3"/>
    <dgm:cxn modelId="{6B7C7A0D-747C-41C6-88F6-23AA9ACF48A8}" type="presOf" srcId="{63C23208-EA4D-4DAC-87BB-8C933DD924AA}" destId="{DDB390A6-102A-42C9-BDE9-A50C9786BFED}" srcOrd="0" destOrd="0" presId="urn:microsoft.com/office/officeart/2005/8/layout/hierarchy3"/>
    <dgm:cxn modelId="{53AD869E-3C4A-4A20-B671-AAB49089C966}" srcId="{59BDD2FC-75BF-44E3-A6BC-D5D76A4D4CA0}" destId="{EBA6D1C3-5E70-4A68-9CB6-793EC190D6BA}" srcOrd="1" destOrd="0" parTransId="{7143AE13-489F-4D47-8AA1-02F65E061BD7}" sibTransId="{C077796B-CF31-48FF-A51D-9A82DC5A63D3}"/>
    <dgm:cxn modelId="{B63A2121-3CBE-443C-B976-72260C9AAC54}" type="presOf" srcId="{78D49F9F-1C2F-40BB-9A62-FE9D44A5AFF1}" destId="{0E068BAD-C9B4-4D30-BE92-887359D4C6EA}" srcOrd="0" destOrd="0" presId="urn:microsoft.com/office/officeart/2005/8/layout/hierarchy3"/>
    <dgm:cxn modelId="{251B1F57-506B-4FE2-8202-C3307D4D37B7}" type="presOf" srcId="{A6F8196D-05B2-41D3-86AF-57B44DEB127E}" destId="{99C10712-E6A5-45EC-B596-9BBC6D219801}" srcOrd="0" destOrd="0" presId="urn:microsoft.com/office/officeart/2005/8/layout/hierarchy3"/>
    <dgm:cxn modelId="{3F0721DD-F6CF-4059-A1DE-B34ED987F531}" srcId="{A1B524E5-2131-4885-9943-8B80DBE6EF52}" destId="{4B189B1C-457D-452A-8C37-88B581CA3EE0}" srcOrd="5" destOrd="0" parTransId="{7AAA3E67-AB41-4FA9-8950-19E05254DF27}" sibTransId="{1DBD8450-20FD-47CB-BA37-E2F6ACE4FB9B}"/>
    <dgm:cxn modelId="{048C9366-5FB9-4FD4-9B0A-66575A64F313}" type="presOf" srcId="{A1B524E5-2131-4885-9943-8B80DBE6EF52}" destId="{DA8C5F5D-B18F-4B2A-85A2-92F0CBF9BC93}" srcOrd="0" destOrd="0" presId="urn:microsoft.com/office/officeart/2005/8/layout/hierarchy3"/>
    <dgm:cxn modelId="{ADE85AE7-AFE4-4B17-BD2C-02866BFE4C94}" type="presOf" srcId="{1293C7B8-A3BA-4E5D-B262-80F566C252B3}" destId="{FEAD616E-5127-41ED-8C12-7E0FF5D5F8BB}" srcOrd="0" destOrd="0" presId="urn:microsoft.com/office/officeart/2005/8/layout/hierarchy3"/>
    <dgm:cxn modelId="{245C5032-EE40-4063-BD52-17A62BFEC09A}" srcId="{59BDD2FC-75BF-44E3-A6BC-D5D76A4D4CA0}" destId="{A1B524E5-2131-4885-9943-8B80DBE6EF52}" srcOrd="0" destOrd="0" parTransId="{EB68AC7B-F901-463E-A5E4-34F763CFE90E}" sibTransId="{DD8B0EA8-BEE0-47DA-AF64-FB479FE1CDA7}"/>
    <dgm:cxn modelId="{0E41F059-5E4C-4B3E-90AB-A8C68E6AB789}" type="presOf" srcId="{A1B524E5-2131-4885-9943-8B80DBE6EF52}" destId="{A3448396-1F89-4DF6-A7AF-0E686F43A30C}" srcOrd="1" destOrd="0" presId="urn:microsoft.com/office/officeart/2005/8/layout/hierarchy3"/>
    <dgm:cxn modelId="{7E9DB51A-2CED-4F27-90F3-5890E7AD31A4}" srcId="{EBA6D1C3-5E70-4A68-9CB6-793EC190D6BA}" destId="{86D62D6E-599D-4D2D-B45B-BCCB6EA1D62E}" srcOrd="3" destOrd="0" parTransId="{AAFD4A8A-4270-45CF-982E-1201125FEA4F}" sibTransId="{210E2338-A7A9-4E28-A6E8-2C9F59E78E68}"/>
    <dgm:cxn modelId="{FE14F937-6EAC-44E2-867E-F04D5FB9096A}" srcId="{A1B524E5-2131-4885-9943-8B80DBE6EF52}" destId="{AB32E7A2-C844-4FC6-AFB3-9CB88CCA26E8}" srcOrd="3" destOrd="0" parTransId="{78D49F9F-1C2F-40BB-9A62-FE9D44A5AFF1}" sibTransId="{612175CB-1C18-41A1-8037-A993200E7562}"/>
    <dgm:cxn modelId="{95F2FF9C-027C-4AB2-AE0C-306BA46CB839}" type="presOf" srcId="{481F33B1-A597-462B-85C8-10EE8AFA9671}" destId="{BEC18FBB-D8A9-46D5-A64F-B81D3C73C060}" srcOrd="0" destOrd="0" presId="urn:microsoft.com/office/officeart/2005/8/layout/hierarchy3"/>
    <dgm:cxn modelId="{F6702A28-3C9D-4526-8B07-EDE3EE79A9AF}" type="presOf" srcId="{86D62D6E-599D-4D2D-B45B-BCCB6EA1D62E}" destId="{786E4B6B-8B58-461E-B5D7-4E62E07634DB}" srcOrd="0" destOrd="0" presId="urn:microsoft.com/office/officeart/2005/8/layout/hierarchy3"/>
    <dgm:cxn modelId="{BC966E0E-5351-4F46-9E0C-0A646ED73189}" type="presOf" srcId="{4B189B1C-457D-452A-8C37-88B581CA3EE0}" destId="{5C33493C-D699-43B4-9D8C-DA49B934BAD4}" srcOrd="0" destOrd="0" presId="urn:microsoft.com/office/officeart/2005/8/layout/hierarchy3"/>
    <dgm:cxn modelId="{2D9DD361-4D1C-487A-954D-059108F41A32}" type="presOf" srcId="{59BDD2FC-75BF-44E3-A6BC-D5D76A4D4CA0}" destId="{DEB9C4AE-0C2C-4FA1-BA40-0C9CFBCB079D}" srcOrd="0" destOrd="0" presId="urn:microsoft.com/office/officeart/2005/8/layout/hierarchy3"/>
    <dgm:cxn modelId="{167BFD99-5096-420A-9899-A705572338B7}" srcId="{EBA6D1C3-5E70-4A68-9CB6-793EC190D6BA}" destId="{1494D88A-B572-4E33-AF1F-572F9389E33A}" srcOrd="2" destOrd="0" parTransId="{7EB7CFE8-1F44-44D4-AE89-5DF2888B9F98}" sibTransId="{C2122576-D759-4170-AC10-9CDF7F2DB1CF}"/>
    <dgm:cxn modelId="{A00A27AD-CE54-4223-913A-323255274F82}" type="presOf" srcId="{1B2DAD9F-6609-4308-BA45-67E066FC4832}" destId="{3A8CDD9C-2CD5-4F4D-823F-991554A948BA}" srcOrd="0" destOrd="0" presId="urn:microsoft.com/office/officeart/2005/8/layout/hierarchy3"/>
    <dgm:cxn modelId="{243A9C92-4C8B-4A74-A55B-CF6EB876E8A8}" type="presOf" srcId="{30B752EE-FFFE-4C24-8956-7583CF50A6BF}" destId="{F1087552-BE59-4264-B961-CB10D2ACD097}" srcOrd="0" destOrd="0" presId="urn:microsoft.com/office/officeart/2005/8/layout/hierarchy3"/>
    <dgm:cxn modelId="{118F70E9-A6B0-48D7-8B89-145BC779E4C3}" type="presOf" srcId="{9AC4592F-C7C1-4761-B7E2-33288BC2FB94}" destId="{330B30F8-F1A7-41E6-9891-247498576A0B}" srcOrd="0" destOrd="0" presId="urn:microsoft.com/office/officeart/2005/8/layout/hierarchy3"/>
    <dgm:cxn modelId="{7FD84954-1727-48C5-874B-799F913A51BF}" type="presOf" srcId="{7AAA3E67-AB41-4FA9-8950-19E05254DF27}" destId="{DD074008-1692-446D-A85A-DACD60129A9A}" srcOrd="0" destOrd="0" presId="urn:microsoft.com/office/officeart/2005/8/layout/hierarchy3"/>
    <dgm:cxn modelId="{94F1C814-E78B-437A-A0FC-A3E16CB6CA0E}" type="presOf" srcId="{225FE0BC-08C8-4EB2-93B4-F23318433562}" destId="{BFD64E0A-7E92-4C85-93B9-5993147734D4}" srcOrd="0" destOrd="0" presId="urn:microsoft.com/office/officeart/2005/8/layout/hierarchy3"/>
    <dgm:cxn modelId="{485C709A-C1C9-4895-BE27-EF86235951E2}" type="presOf" srcId="{AAFD4A8A-4270-45CF-982E-1201125FEA4F}" destId="{33B39314-E9A0-438E-B282-F6DBA7C1955D}" srcOrd="0" destOrd="0" presId="urn:microsoft.com/office/officeart/2005/8/layout/hierarchy3"/>
    <dgm:cxn modelId="{C3EFFC36-F1F9-4FF8-93DB-9EAC571BFA55}" type="presOf" srcId="{E6F79245-E6B8-4494-A2D5-D7F5682C54D8}" destId="{EAA76B7D-2E91-4176-8042-8B35D3BA9A2E}" srcOrd="0" destOrd="0" presId="urn:microsoft.com/office/officeart/2005/8/layout/hierarchy3"/>
    <dgm:cxn modelId="{2A418763-8ADC-45AC-9BDA-140487CA5B42}" type="presOf" srcId="{B1D70A6D-1F9C-460C-B00F-DA6910C2300A}" destId="{2F785DE1-4B7F-44D6-81CA-DA498E6336B7}" srcOrd="0" destOrd="0" presId="urn:microsoft.com/office/officeart/2005/8/layout/hierarchy3"/>
    <dgm:cxn modelId="{7DCB138B-EFDD-422C-8789-26428944365B}" type="presOf" srcId="{598A4575-29E9-4267-AA31-254ECD1358A5}" destId="{E0855D6E-0378-4E7D-8D49-C11D193A3C14}" srcOrd="0" destOrd="0" presId="urn:microsoft.com/office/officeart/2005/8/layout/hierarchy3"/>
    <dgm:cxn modelId="{C80C7E8B-D103-4470-A630-2D995D0D3C5B}" srcId="{EBA6D1C3-5E70-4A68-9CB6-793EC190D6BA}" destId="{A6F8196D-05B2-41D3-86AF-57B44DEB127E}" srcOrd="4" destOrd="0" parTransId="{63C23208-EA4D-4DAC-87BB-8C933DD924AA}" sibTransId="{415BF474-05CE-4351-BF44-BBDD3F37C906}"/>
    <dgm:cxn modelId="{E8E71565-F564-4162-A588-37140AE9DBAF}" type="presOf" srcId="{0E0B2FED-668D-4A81-872B-3DF330249721}" destId="{7AFBD7AF-BF67-43AD-BFD7-53626D0EAA5D}" srcOrd="0" destOrd="0" presId="urn:microsoft.com/office/officeart/2005/8/layout/hierarchy3"/>
    <dgm:cxn modelId="{4CDF3458-D15B-4AE5-83B0-BCB970D498E4}" type="presOf" srcId="{4A0040E7-9C1E-4D50-B5EA-723846D1569D}" destId="{31B578D8-030B-404F-9FEF-47264DBCD5E4}" srcOrd="0" destOrd="0" presId="urn:microsoft.com/office/officeart/2005/8/layout/hierarchy3"/>
    <dgm:cxn modelId="{FF6BD81D-3237-4ED0-A509-DC4F65425197}" type="presOf" srcId="{1494D88A-B572-4E33-AF1F-572F9389E33A}" destId="{D02E02DC-8D11-4E5D-BFC4-785F2B3BD1DD}" srcOrd="0" destOrd="0" presId="urn:microsoft.com/office/officeart/2005/8/layout/hierarchy3"/>
    <dgm:cxn modelId="{C017DBC6-13EA-40A4-B83A-E296D4000BFF}" srcId="{A1B524E5-2131-4885-9943-8B80DBE6EF52}" destId="{225FE0BC-08C8-4EB2-93B4-F23318433562}" srcOrd="1" destOrd="0" parTransId="{B1D70A6D-1F9C-460C-B00F-DA6910C2300A}" sibTransId="{ED856E92-8968-444D-BB84-E13AD800793C}"/>
    <dgm:cxn modelId="{C1C563D9-15F4-4113-B9C1-96382E1C50C0}" srcId="{A1B524E5-2131-4885-9943-8B80DBE6EF52}" destId="{E6F79245-E6B8-4494-A2D5-D7F5682C54D8}" srcOrd="4" destOrd="0" parTransId="{481F33B1-A597-462B-85C8-10EE8AFA9671}" sibTransId="{C9D7A106-FB2B-4957-A160-35005949F286}"/>
    <dgm:cxn modelId="{E8419AA6-BA39-4318-A476-D83143C0FA0A}" srcId="{A1B524E5-2131-4885-9943-8B80DBE6EF52}" destId="{30B752EE-FFFE-4C24-8956-7583CF50A6BF}" srcOrd="0" destOrd="0" parTransId="{598A4575-29E9-4267-AA31-254ECD1358A5}" sibTransId="{133E0DF3-47DD-4AD4-ACC7-F3E69FCF9B0D}"/>
    <dgm:cxn modelId="{FA6E6937-ADD6-43C1-8B86-482A23C5DBAC}" type="presOf" srcId="{7EB7CFE8-1F44-44D4-AE89-5DF2888B9F98}" destId="{A8BD3C8A-EC5B-44F7-ADA7-2DEA7BF5D496}" srcOrd="0" destOrd="0" presId="urn:microsoft.com/office/officeart/2005/8/layout/hierarchy3"/>
    <dgm:cxn modelId="{4EF5FEFE-441E-4EE1-8BE2-E00FDDB0AABE}" type="presParOf" srcId="{DEB9C4AE-0C2C-4FA1-BA40-0C9CFBCB079D}" destId="{B8A87130-D320-4F35-BD85-8A5FB2F72DF7}" srcOrd="0" destOrd="0" presId="urn:microsoft.com/office/officeart/2005/8/layout/hierarchy3"/>
    <dgm:cxn modelId="{FABC3FC3-8999-4D2A-9094-98E76DFE5C6B}" type="presParOf" srcId="{B8A87130-D320-4F35-BD85-8A5FB2F72DF7}" destId="{A03561FE-8BD9-4D43-A5B5-8DF5B0B2C4A5}" srcOrd="0" destOrd="0" presId="urn:microsoft.com/office/officeart/2005/8/layout/hierarchy3"/>
    <dgm:cxn modelId="{D2783921-AC94-48D5-ABCA-59C30BE5D837}" type="presParOf" srcId="{A03561FE-8BD9-4D43-A5B5-8DF5B0B2C4A5}" destId="{DA8C5F5D-B18F-4B2A-85A2-92F0CBF9BC93}" srcOrd="0" destOrd="0" presId="urn:microsoft.com/office/officeart/2005/8/layout/hierarchy3"/>
    <dgm:cxn modelId="{7ADFCEB5-8E12-4F73-B2F7-EDC9E7F9B871}" type="presParOf" srcId="{A03561FE-8BD9-4D43-A5B5-8DF5B0B2C4A5}" destId="{A3448396-1F89-4DF6-A7AF-0E686F43A30C}" srcOrd="1" destOrd="0" presId="urn:microsoft.com/office/officeart/2005/8/layout/hierarchy3"/>
    <dgm:cxn modelId="{9EDC9695-3033-4482-B49B-C90E050BB6A0}" type="presParOf" srcId="{B8A87130-D320-4F35-BD85-8A5FB2F72DF7}" destId="{FBAEA143-16CA-4E19-85D6-EDCEF551C2A2}" srcOrd="1" destOrd="0" presId="urn:microsoft.com/office/officeart/2005/8/layout/hierarchy3"/>
    <dgm:cxn modelId="{4DB10F6C-DA39-4FF6-BFAC-E42D773DDB1F}" type="presParOf" srcId="{FBAEA143-16CA-4E19-85D6-EDCEF551C2A2}" destId="{E0855D6E-0378-4E7D-8D49-C11D193A3C14}" srcOrd="0" destOrd="0" presId="urn:microsoft.com/office/officeart/2005/8/layout/hierarchy3"/>
    <dgm:cxn modelId="{630124D0-30B2-4588-BF15-34E29DA812B1}" type="presParOf" srcId="{FBAEA143-16CA-4E19-85D6-EDCEF551C2A2}" destId="{F1087552-BE59-4264-B961-CB10D2ACD097}" srcOrd="1" destOrd="0" presId="urn:microsoft.com/office/officeart/2005/8/layout/hierarchy3"/>
    <dgm:cxn modelId="{CB8DCEC5-0DC5-420E-9E80-3CA431F6222B}" type="presParOf" srcId="{FBAEA143-16CA-4E19-85D6-EDCEF551C2A2}" destId="{2F785DE1-4B7F-44D6-81CA-DA498E6336B7}" srcOrd="2" destOrd="0" presId="urn:microsoft.com/office/officeart/2005/8/layout/hierarchy3"/>
    <dgm:cxn modelId="{54CD1358-A382-4763-8C28-1FEB11795A92}" type="presParOf" srcId="{FBAEA143-16CA-4E19-85D6-EDCEF551C2A2}" destId="{BFD64E0A-7E92-4C85-93B9-5993147734D4}" srcOrd="3" destOrd="0" presId="urn:microsoft.com/office/officeart/2005/8/layout/hierarchy3"/>
    <dgm:cxn modelId="{894ACA42-0ED7-4812-B4F2-F95140474C70}" type="presParOf" srcId="{FBAEA143-16CA-4E19-85D6-EDCEF551C2A2}" destId="{BB1F4C88-A8CA-4752-BD91-2AE531968922}" srcOrd="4" destOrd="0" presId="urn:microsoft.com/office/officeart/2005/8/layout/hierarchy3"/>
    <dgm:cxn modelId="{6D4445FE-9DBE-4100-93A0-0DAF183C2587}" type="presParOf" srcId="{FBAEA143-16CA-4E19-85D6-EDCEF551C2A2}" destId="{3A8CDD9C-2CD5-4F4D-823F-991554A948BA}" srcOrd="5" destOrd="0" presId="urn:microsoft.com/office/officeart/2005/8/layout/hierarchy3"/>
    <dgm:cxn modelId="{2247E523-F3D3-4B3B-9289-16F79E78ADA7}" type="presParOf" srcId="{FBAEA143-16CA-4E19-85D6-EDCEF551C2A2}" destId="{0E068BAD-C9B4-4D30-BE92-887359D4C6EA}" srcOrd="6" destOrd="0" presId="urn:microsoft.com/office/officeart/2005/8/layout/hierarchy3"/>
    <dgm:cxn modelId="{39A2B83A-37C8-4B46-8023-DE980259B128}" type="presParOf" srcId="{FBAEA143-16CA-4E19-85D6-EDCEF551C2A2}" destId="{62AFD6F3-9A52-4526-951E-DDD0C30E9146}" srcOrd="7" destOrd="0" presId="urn:microsoft.com/office/officeart/2005/8/layout/hierarchy3"/>
    <dgm:cxn modelId="{E3AF36D3-B82E-4D16-8C5F-2FD335989758}" type="presParOf" srcId="{FBAEA143-16CA-4E19-85D6-EDCEF551C2A2}" destId="{BEC18FBB-D8A9-46D5-A64F-B81D3C73C060}" srcOrd="8" destOrd="0" presId="urn:microsoft.com/office/officeart/2005/8/layout/hierarchy3"/>
    <dgm:cxn modelId="{07C354E5-2F94-40C1-B4A7-7687685D3547}" type="presParOf" srcId="{FBAEA143-16CA-4E19-85D6-EDCEF551C2A2}" destId="{EAA76B7D-2E91-4176-8042-8B35D3BA9A2E}" srcOrd="9" destOrd="0" presId="urn:microsoft.com/office/officeart/2005/8/layout/hierarchy3"/>
    <dgm:cxn modelId="{D50209BE-5216-43CE-B478-B5D30C526F9B}" type="presParOf" srcId="{FBAEA143-16CA-4E19-85D6-EDCEF551C2A2}" destId="{DD074008-1692-446D-A85A-DACD60129A9A}" srcOrd="10" destOrd="0" presId="urn:microsoft.com/office/officeart/2005/8/layout/hierarchy3"/>
    <dgm:cxn modelId="{BD29B46A-1CB3-47E5-8524-8DB7AC4EDA3B}" type="presParOf" srcId="{FBAEA143-16CA-4E19-85D6-EDCEF551C2A2}" destId="{5C33493C-D699-43B4-9D8C-DA49B934BAD4}" srcOrd="11" destOrd="0" presId="urn:microsoft.com/office/officeart/2005/8/layout/hierarchy3"/>
    <dgm:cxn modelId="{B4578E64-27A3-4469-84E6-639F779F5795}" type="presParOf" srcId="{DEB9C4AE-0C2C-4FA1-BA40-0C9CFBCB079D}" destId="{E46FC295-577E-4711-9208-43567E01E5C5}" srcOrd="1" destOrd="0" presId="urn:microsoft.com/office/officeart/2005/8/layout/hierarchy3"/>
    <dgm:cxn modelId="{3884C724-275D-491C-8D55-22E31DD94D12}" type="presParOf" srcId="{E46FC295-577E-4711-9208-43567E01E5C5}" destId="{7FB19397-953A-4FC1-B8FC-E61D39893C74}" srcOrd="0" destOrd="0" presId="urn:microsoft.com/office/officeart/2005/8/layout/hierarchy3"/>
    <dgm:cxn modelId="{315ABAF7-14D4-4122-8888-B0B4623C29A1}" type="presParOf" srcId="{7FB19397-953A-4FC1-B8FC-E61D39893C74}" destId="{4B28B695-F87E-40C2-9617-877CE2946A9B}" srcOrd="0" destOrd="0" presId="urn:microsoft.com/office/officeart/2005/8/layout/hierarchy3"/>
    <dgm:cxn modelId="{F89A3014-24C8-41EF-AD9B-DBC1C21F5A03}" type="presParOf" srcId="{7FB19397-953A-4FC1-B8FC-E61D39893C74}" destId="{5DED14BC-528F-4F29-9EEC-C3A3DA3272C0}" srcOrd="1" destOrd="0" presId="urn:microsoft.com/office/officeart/2005/8/layout/hierarchy3"/>
    <dgm:cxn modelId="{F53BE7E4-4E40-4EF4-910E-CBABDC0B2FA7}" type="presParOf" srcId="{E46FC295-577E-4711-9208-43567E01E5C5}" destId="{616C134D-2FEC-40A7-8E49-7CDA092DBEE3}" srcOrd="1" destOrd="0" presId="urn:microsoft.com/office/officeart/2005/8/layout/hierarchy3"/>
    <dgm:cxn modelId="{71941663-8D16-4FE4-BA7A-84F2BE9759A8}" type="presParOf" srcId="{616C134D-2FEC-40A7-8E49-7CDA092DBEE3}" destId="{330B30F8-F1A7-41E6-9891-247498576A0B}" srcOrd="0" destOrd="0" presId="urn:microsoft.com/office/officeart/2005/8/layout/hierarchy3"/>
    <dgm:cxn modelId="{9725F9D1-49ED-4744-9E4D-7D71E73D983D}" type="presParOf" srcId="{616C134D-2FEC-40A7-8E49-7CDA092DBEE3}" destId="{FEAD616E-5127-41ED-8C12-7E0FF5D5F8BB}" srcOrd="1" destOrd="0" presId="urn:microsoft.com/office/officeart/2005/8/layout/hierarchy3"/>
    <dgm:cxn modelId="{92E0F4F3-8E5E-461C-927B-77B83E510040}" type="presParOf" srcId="{616C134D-2FEC-40A7-8E49-7CDA092DBEE3}" destId="{31B578D8-030B-404F-9FEF-47264DBCD5E4}" srcOrd="2" destOrd="0" presId="urn:microsoft.com/office/officeart/2005/8/layout/hierarchy3"/>
    <dgm:cxn modelId="{DAEE5871-4220-4EE9-BCC1-4FCAC2E18606}" type="presParOf" srcId="{616C134D-2FEC-40A7-8E49-7CDA092DBEE3}" destId="{7AFBD7AF-BF67-43AD-BFD7-53626D0EAA5D}" srcOrd="3" destOrd="0" presId="urn:microsoft.com/office/officeart/2005/8/layout/hierarchy3"/>
    <dgm:cxn modelId="{EF944821-6D72-4D38-9418-635B44DD06F5}" type="presParOf" srcId="{616C134D-2FEC-40A7-8E49-7CDA092DBEE3}" destId="{A8BD3C8A-EC5B-44F7-ADA7-2DEA7BF5D496}" srcOrd="4" destOrd="0" presId="urn:microsoft.com/office/officeart/2005/8/layout/hierarchy3"/>
    <dgm:cxn modelId="{FE09D371-9927-478D-925C-53F542F0F8C2}" type="presParOf" srcId="{616C134D-2FEC-40A7-8E49-7CDA092DBEE3}" destId="{D02E02DC-8D11-4E5D-BFC4-785F2B3BD1DD}" srcOrd="5" destOrd="0" presId="urn:microsoft.com/office/officeart/2005/8/layout/hierarchy3"/>
    <dgm:cxn modelId="{4F66A472-EA54-4F2C-8B2A-28D79C4A7A55}" type="presParOf" srcId="{616C134D-2FEC-40A7-8E49-7CDA092DBEE3}" destId="{33B39314-E9A0-438E-B282-F6DBA7C1955D}" srcOrd="6" destOrd="0" presId="urn:microsoft.com/office/officeart/2005/8/layout/hierarchy3"/>
    <dgm:cxn modelId="{0A80BC1D-2DF1-40D4-825C-8EDD26C51C0B}" type="presParOf" srcId="{616C134D-2FEC-40A7-8E49-7CDA092DBEE3}" destId="{786E4B6B-8B58-461E-B5D7-4E62E07634DB}" srcOrd="7" destOrd="0" presId="urn:microsoft.com/office/officeart/2005/8/layout/hierarchy3"/>
    <dgm:cxn modelId="{AEEBDF72-50E5-4FC5-A531-B94DD8473926}" type="presParOf" srcId="{616C134D-2FEC-40A7-8E49-7CDA092DBEE3}" destId="{DDB390A6-102A-42C9-BDE9-A50C9786BFED}" srcOrd="8" destOrd="0" presId="urn:microsoft.com/office/officeart/2005/8/layout/hierarchy3"/>
    <dgm:cxn modelId="{77D8F26E-F81D-465B-966F-231CEAD74708}" type="presParOf" srcId="{616C134D-2FEC-40A7-8E49-7CDA092DBEE3}" destId="{99C10712-E6A5-45EC-B596-9BBC6D21980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6558E-4E70-49DD-A948-8EFDA6AA5AD4}">
      <dsp:nvSpPr>
        <dsp:cNvPr id="0" name=""/>
        <dsp:cNvSpPr/>
      </dsp:nvSpPr>
      <dsp:spPr>
        <a:xfrm rot="5400000">
          <a:off x="2684993" y="-692411"/>
          <a:ext cx="4322425" cy="65086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/>
            <a:t>Studierende der Lehrämter, die sich zum 01.09.2015 für den Vorbereitungsdienst in Sachsen bewerben wollen</a:t>
          </a:r>
          <a:endParaRPr lang="de-DE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i="1" u="sng" kern="1200" dirty="0" smtClean="0"/>
            <a:t>Voraussetzungen:</a:t>
          </a:r>
          <a:r>
            <a:rPr lang="de-DE" sz="1600" kern="1200" dirty="0" smtClean="0"/>
            <a:t/>
          </a:r>
          <a:br>
            <a:rPr lang="de-DE" sz="1600" kern="1200" dirty="0" smtClean="0"/>
          </a:br>
          <a:r>
            <a:rPr lang="de-DE" sz="1600" kern="1200" dirty="0" smtClean="0"/>
            <a:t>- Erste Staatsprüfung nach  LAPO l vom 29.08.2012 für     </a:t>
          </a:r>
          <a:br>
            <a:rPr lang="de-DE" sz="1600" kern="1200" dirty="0" smtClean="0"/>
          </a:br>
          <a:r>
            <a:rPr lang="de-DE" sz="1600" kern="1200" dirty="0" smtClean="0"/>
            <a:t>  das jeweilige Lehramt oder</a:t>
          </a:r>
          <a:br>
            <a:rPr lang="de-DE" sz="1600" kern="1200" dirty="0" smtClean="0"/>
          </a:br>
          <a:r>
            <a:rPr lang="de-DE" sz="1600" kern="1200" dirty="0" smtClean="0"/>
            <a:t/>
          </a:r>
          <a:br>
            <a:rPr lang="de-DE" sz="1600" kern="1200" dirty="0" smtClean="0"/>
          </a:br>
          <a:r>
            <a:rPr lang="de-DE" sz="1600" kern="1200" dirty="0" smtClean="0"/>
            <a:t>- Master </a:t>
          </a:r>
          <a:r>
            <a:rPr lang="de-DE" sz="1600" kern="1200" dirty="0" err="1" smtClean="0"/>
            <a:t>of</a:t>
          </a:r>
          <a:r>
            <a:rPr lang="de-DE" sz="1600" kern="1200" dirty="0" smtClean="0"/>
            <a:t>  Education</a:t>
          </a:r>
          <a:br>
            <a:rPr lang="de-DE" sz="1600" kern="1200" dirty="0" smtClean="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Zeitraum des Vorbereitungsdienstes: </a:t>
          </a:r>
          <a:r>
            <a:rPr lang="de-DE" sz="1600" kern="1200" dirty="0" smtClean="0">
              <a:solidFill>
                <a:srgbClr val="FF0000"/>
              </a:solidFill>
            </a:rPr>
            <a:t>01.02.2016 – 31.01.2017</a:t>
          </a:r>
          <a:endParaRPr lang="de-DE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Standorte: 	             Dresden	GS, GY, BS</a:t>
          </a:r>
          <a:br>
            <a:rPr lang="de-DE" sz="1600" kern="1200" dirty="0" smtClean="0"/>
          </a:br>
          <a:r>
            <a:rPr lang="de-DE" sz="1600" kern="1200" dirty="0" smtClean="0"/>
            <a:t>			Leipzig  	GS, GY, FS, MS</a:t>
          </a:r>
          <a:br>
            <a:rPr lang="de-DE" sz="1600" kern="1200" dirty="0" smtClean="0"/>
          </a:br>
          <a:r>
            <a:rPr lang="de-DE" sz="1600" kern="1200" dirty="0" smtClean="0"/>
            <a:t>			Chemnitz	GS, GY</a:t>
          </a:r>
        </a:p>
      </dsp:txBody>
      <dsp:txXfrm rot="-5400000">
        <a:off x="1591904" y="611681"/>
        <a:ext cx="6297601" cy="3900419"/>
      </dsp:txXfrm>
    </dsp:sp>
    <dsp:sp modelId="{F0545DBE-8674-485C-85BC-2F14EEEE1DA7}">
      <dsp:nvSpPr>
        <dsp:cNvPr id="0" name=""/>
        <dsp:cNvSpPr/>
      </dsp:nvSpPr>
      <dsp:spPr>
        <a:xfrm>
          <a:off x="141989" y="266981"/>
          <a:ext cx="1624786" cy="4713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Zielgruppe</a:t>
          </a:r>
          <a:endParaRPr lang="de-DE" sz="1800" b="1" kern="1200" dirty="0"/>
        </a:p>
      </dsp:txBody>
      <dsp:txXfrm>
        <a:off x="221305" y="346297"/>
        <a:ext cx="1466154" cy="4555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C5F5D-B18F-4B2A-85A2-92F0CBF9BC93}">
      <dsp:nvSpPr>
        <dsp:cNvPr id="0" name=""/>
        <dsp:cNvSpPr/>
      </dsp:nvSpPr>
      <dsp:spPr>
        <a:xfrm>
          <a:off x="179380" y="438090"/>
          <a:ext cx="4530848" cy="1011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Grundschulen/ Berufsbildende Schulen und Gymnasien: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Sächsische Bildungsagentur, Regionalstelle Dresden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Referat  41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Großenhainer</a:t>
          </a:r>
          <a:r>
            <a:rPr lang="de-DE" sz="1200" kern="1200" dirty="0" smtClean="0"/>
            <a:t> Str. 92, 01127 Dresden</a:t>
          </a:r>
          <a:endParaRPr lang="de-DE" sz="1200" kern="1200" dirty="0"/>
        </a:p>
      </dsp:txBody>
      <dsp:txXfrm>
        <a:off x="209016" y="467726"/>
        <a:ext cx="4471576" cy="952560"/>
      </dsp:txXfrm>
    </dsp:sp>
    <dsp:sp modelId="{E0855D6E-0378-4E7D-8D49-C11D193A3C14}">
      <dsp:nvSpPr>
        <dsp:cNvPr id="0" name=""/>
        <dsp:cNvSpPr/>
      </dsp:nvSpPr>
      <dsp:spPr>
        <a:xfrm>
          <a:off x="632465" y="1449922"/>
          <a:ext cx="194128" cy="21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17"/>
              </a:lnTo>
              <a:lnTo>
                <a:pt x="194128" y="212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87552-BE59-4264-B961-CB10D2ACD097}">
      <dsp:nvSpPr>
        <dsp:cNvPr id="0" name=""/>
        <dsp:cNvSpPr/>
      </dsp:nvSpPr>
      <dsp:spPr>
        <a:xfrm>
          <a:off x="826594" y="1529561"/>
          <a:ext cx="3109944" cy="265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Einwahl: 0351/  8439  -0</a:t>
          </a:r>
          <a:endParaRPr lang="de-DE" sz="1400" kern="1200" dirty="0"/>
        </a:p>
      </dsp:txBody>
      <dsp:txXfrm>
        <a:off x="834378" y="1537345"/>
        <a:ext cx="3094376" cy="250190"/>
      </dsp:txXfrm>
    </dsp:sp>
    <dsp:sp modelId="{2F785DE1-4B7F-44D6-81CA-DA498E6336B7}">
      <dsp:nvSpPr>
        <dsp:cNvPr id="0" name=""/>
        <dsp:cNvSpPr/>
      </dsp:nvSpPr>
      <dsp:spPr>
        <a:xfrm>
          <a:off x="632465" y="1449922"/>
          <a:ext cx="187619" cy="66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754"/>
              </a:lnTo>
              <a:lnTo>
                <a:pt x="187619" y="663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64E0A-7E92-4C85-93B9-5993147734D4}">
      <dsp:nvSpPr>
        <dsp:cNvPr id="0" name=""/>
        <dsp:cNvSpPr/>
      </dsp:nvSpPr>
      <dsp:spPr>
        <a:xfrm>
          <a:off x="820084" y="1879874"/>
          <a:ext cx="3656611" cy="467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u="sng" kern="1200" dirty="0" smtClean="0"/>
            <a:t>Referatsleitung: </a:t>
          </a:r>
          <a:r>
            <a:rPr lang="de-DE" sz="1100" kern="1200" dirty="0" smtClean="0"/>
            <a:t>Herr Dr. Glanz (Referatsleiter 41)</a:t>
          </a:r>
          <a:br>
            <a:rPr lang="de-DE" sz="1100" kern="1200" dirty="0" smtClean="0"/>
          </a:br>
          <a:r>
            <a:rPr lang="de-DE" sz="1100" kern="1200" dirty="0" smtClean="0"/>
            <a:t>Tel.: -</a:t>
          </a:r>
          <a:r>
            <a:rPr lang="de-DE" sz="1100" kern="1200" dirty="0" smtClean="0">
              <a:solidFill>
                <a:schemeClr val="tx1"/>
              </a:solidFill>
            </a:rPr>
            <a:t>304, Raum: 204</a:t>
          </a:r>
          <a:br>
            <a:rPr lang="de-DE" sz="1100" kern="1200" dirty="0" smtClean="0">
              <a:solidFill>
                <a:schemeClr val="tx1"/>
              </a:solidFill>
            </a:rPr>
          </a:br>
          <a:r>
            <a:rPr lang="de-DE" sz="1100" kern="1200" dirty="0" smtClean="0">
              <a:solidFill>
                <a:schemeClr val="tx1"/>
              </a:solidFill>
            </a:rPr>
            <a:t>E-Mail: </a:t>
          </a:r>
          <a:r>
            <a:rPr lang="de-DE" sz="1100" u="sng" kern="1200" dirty="0" smtClean="0">
              <a:solidFill>
                <a:schemeClr val="tx1"/>
              </a:solidFill>
            </a:rPr>
            <a:t>Frieder.Glanz@sbad.smk.sachsen.de</a:t>
          </a:r>
          <a:endParaRPr lang="de-DE" sz="1100" u="sng" kern="1200" dirty="0">
            <a:solidFill>
              <a:schemeClr val="tx1"/>
            </a:solidFill>
          </a:endParaRPr>
        </a:p>
      </dsp:txBody>
      <dsp:txXfrm>
        <a:off x="833780" y="1893570"/>
        <a:ext cx="3629219" cy="440213"/>
      </dsp:txXfrm>
    </dsp:sp>
    <dsp:sp modelId="{BB1F4C88-A8CA-4752-BD91-2AE531968922}">
      <dsp:nvSpPr>
        <dsp:cNvPr id="0" name=""/>
        <dsp:cNvSpPr/>
      </dsp:nvSpPr>
      <dsp:spPr>
        <a:xfrm>
          <a:off x="632465" y="1449922"/>
          <a:ext cx="195118" cy="1449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224"/>
              </a:lnTo>
              <a:lnTo>
                <a:pt x="195118" y="1449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CDD9C-2CD5-4F4D-823F-991554A948BA}">
      <dsp:nvSpPr>
        <dsp:cNvPr id="0" name=""/>
        <dsp:cNvSpPr/>
      </dsp:nvSpPr>
      <dsp:spPr>
        <a:xfrm>
          <a:off x="827584" y="2492895"/>
          <a:ext cx="4114234" cy="812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Frau Roßdeutscher (Referentin, Referat 41)                        </a:t>
          </a:r>
          <a:r>
            <a:rPr lang="de-DE" sz="1200" b="1" kern="1200" dirty="0" smtClean="0">
              <a:solidFill>
                <a:srgbClr val="FF0000"/>
              </a:solidFill>
            </a:rPr>
            <a:t>GY</a:t>
          </a:r>
          <a:r>
            <a:rPr lang="de-DE" sz="1100" kern="1200" dirty="0" smtClean="0"/>
            <a:t/>
          </a:r>
          <a:br>
            <a:rPr lang="de-DE" sz="1100" kern="1200" dirty="0" smtClean="0"/>
          </a:br>
          <a:r>
            <a:rPr lang="de-DE" sz="1100" kern="1200" dirty="0" smtClean="0"/>
            <a:t>Tel.:  -383, Raum: 016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Mi bis Fr </a:t>
          </a:r>
          <a:r>
            <a:rPr lang="de-DE" sz="1100" b="0" kern="1200" dirty="0" smtClean="0">
              <a:solidFill>
                <a:schemeClr val="tx1"/>
              </a:solidFill>
            </a:rPr>
            <a:t>– Sprechzeit: donnerstags 13-15.00 Uhr</a:t>
          </a:r>
          <a:r>
            <a:rPr lang="de-DE" sz="1100" b="1" kern="1200" dirty="0" smtClean="0">
              <a:solidFill>
                <a:srgbClr val="FF0000"/>
              </a:solidFill>
            </a:rPr>
            <a:t/>
          </a:r>
          <a:br>
            <a:rPr lang="de-DE" sz="1100" b="1" kern="1200" dirty="0" smtClean="0">
              <a:solidFill>
                <a:srgbClr val="FF0000"/>
              </a:solidFill>
            </a:rPr>
          </a:br>
          <a:r>
            <a:rPr lang="de-DE" sz="1100" kern="1200" dirty="0" smtClean="0"/>
            <a:t>E-Mail</a:t>
          </a:r>
          <a:r>
            <a:rPr lang="de-DE" sz="1100" kern="1200" dirty="0" smtClean="0">
              <a:solidFill>
                <a:schemeClr val="tx1"/>
              </a:solidFill>
            </a:rPr>
            <a:t>: </a:t>
          </a:r>
          <a:r>
            <a:rPr lang="de-DE" sz="1100" u="sng" kern="1200" dirty="0" smtClean="0">
              <a:solidFill>
                <a:schemeClr val="tx1"/>
              </a:solidFill>
            </a:rPr>
            <a:t>Katrin.Rossdeutscher@sbad.smk.sachsen.de</a:t>
          </a:r>
          <a:endParaRPr lang="de-DE" sz="1100" u="sng" kern="1200" dirty="0">
            <a:solidFill>
              <a:schemeClr val="tx1"/>
            </a:solidFill>
          </a:endParaRPr>
        </a:p>
      </dsp:txBody>
      <dsp:txXfrm>
        <a:off x="851381" y="2516692"/>
        <a:ext cx="4066640" cy="764909"/>
      </dsp:txXfrm>
    </dsp:sp>
    <dsp:sp modelId="{0E068BAD-C9B4-4D30-BE92-887359D4C6EA}">
      <dsp:nvSpPr>
        <dsp:cNvPr id="0" name=""/>
        <dsp:cNvSpPr/>
      </dsp:nvSpPr>
      <dsp:spPr>
        <a:xfrm>
          <a:off x="632465" y="1449922"/>
          <a:ext cx="195118" cy="2456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764"/>
              </a:lnTo>
              <a:lnTo>
                <a:pt x="195118" y="2456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FD6F3-9A52-4526-951E-DDD0C30E9146}">
      <dsp:nvSpPr>
        <dsp:cNvPr id="0" name=""/>
        <dsp:cNvSpPr/>
      </dsp:nvSpPr>
      <dsp:spPr>
        <a:xfrm>
          <a:off x="827584" y="3410384"/>
          <a:ext cx="4129473" cy="992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u="none" kern="1200" dirty="0" smtClean="0">
              <a:solidFill>
                <a:schemeClr val="tx1"/>
              </a:solidFill>
            </a:rPr>
            <a:t>Frau Zornemann-Dressel (Sachbearbeiterin, Referat 41)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u="none" kern="1200" dirty="0" smtClean="0">
              <a:solidFill>
                <a:schemeClr val="tx1"/>
              </a:solidFill>
            </a:rPr>
            <a:t>Tel.: -482, Raum: 014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u="none" kern="1200" dirty="0" smtClean="0">
              <a:solidFill>
                <a:schemeClr val="tx1"/>
              </a:solidFill>
            </a:rPr>
            <a:t>Mo bis Fr</a:t>
          </a:r>
          <a:r>
            <a:rPr lang="de-DE" sz="1100" u="none" kern="1200" dirty="0" smtClean="0">
              <a:solidFill>
                <a:schemeClr val="tx1"/>
              </a:solidFill>
            </a:rPr>
            <a:t> – Sprechzeit: dienstags 9-11.00 und 13-18.00 Uhr, donnerstags 13-15.00 Uhr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u="none" kern="1200" dirty="0" smtClean="0">
              <a:solidFill>
                <a:schemeClr val="tx1"/>
              </a:solidFill>
            </a:rPr>
            <a:t>E-Mail: Anke.Zornemann-Dressel@sbad.smk.sachsen.de</a:t>
          </a:r>
          <a:endParaRPr lang="de-DE" sz="1100" u="none" kern="1200" dirty="0">
            <a:solidFill>
              <a:schemeClr val="tx1"/>
            </a:solidFill>
          </a:endParaRPr>
        </a:p>
      </dsp:txBody>
      <dsp:txXfrm>
        <a:off x="856656" y="3439456"/>
        <a:ext cx="4071329" cy="934461"/>
      </dsp:txXfrm>
    </dsp:sp>
    <dsp:sp modelId="{BEC18FBB-D8A9-46D5-A64F-B81D3C73C060}">
      <dsp:nvSpPr>
        <dsp:cNvPr id="0" name=""/>
        <dsp:cNvSpPr/>
      </dsp:nvSpPr>
      <dsp:spPr>
        <a:xfrm>
          <a:off x="632465" y="1449922"/>
          <a:ext cx="195118" cy="3518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8262"/>
              </a:lnTo>
              <a:lnTo>
                <a:pt x="195118" y="3518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76B7D-2E91-4176-8042-8B35D3BA9A2E}">
      <dsp:nvSpPr>
        <dsp:cNvPr id="0" name=""/>
        <dsp:cNvSpPr/>
      </dsp:nvSpPr>
      <dsp:spPr>
        <a:xfrm>
          <a:off x="827584" y="4502350"/>
          <a:ext cx="4129007" cy="931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Frau Koscholleck (Sachbearbeiterin, Referat 41)</a:t>
          </a:r>
          <a:br>
            <a:rPr lang="de-DE" sz="1100" kern="1200" dirty="0" smtClean="0"/>
          </a:br>
          <a:r>
            <a:rPr lang="de-DE" sz="1100" kern="1200" dirty="0" smtClean="0"/>
            <a:t>Tel.:  -434, Raum: 016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Mo bis Do </a:t>
          </a:r>
          <a:r>
            <a:rPr lang="de-DE" sz="1100" b="0" kern="1200" dirty="0" smtClean="0"/>
            <a:t>- Sprechzeit: dienstags 9-11.00 und 13-15.00 Uhr, donnerstags 13-15.00 Uhr </a:t>
          </a:r>
          <a:r>
            <a:rPr lang="de-DE" sz="1100" kern="1200" dirty="0" smtClean="0"/>
            <a:t/>
          </a:r>
          <a:br>
            <a:rPr lang="de-DE" sz="1100" kern="1200" dirty="0" smtClean="0"/>
          </a:br>
          <a:r>
            <a:rPr lang="de-DE" sz="1100" kern="1200" dirty="0" smtClean="0"/>
            <a:t>E-Mail: </a:t>
          </a:r>
          <a:r>
            <a:rPr lang="de-DE" sz="1100" u="sng" kern="1200" dirty="0" smtClean="0">
              <a:solidFill>
                <a:schemeClr val="tx1"/>
              </a:solidFill>
            </a:rPr>
            <a:t>Susann.Koscholleck@sbad.smk.sachsen.de</a:t>
          </a:r>
          <a:endParaRPr lang="de-DE" sz="1100" u="sng" kern="1200" dirty="0">
            <a:solidFill>
              <a:schemeClr val="tx1"/>
            </a:solidFill>
          </a:endParaRPr>
        </a:p>
      </dsp:txBody>
      <dsp:txXfrm>
        <a:off x="854872" y="4529638"/>
        <a:ext cx="4074431" cy="877094"/>
      </dsp:txXfrm>
    </dsp:sp>
    <dsp:sp modelId="{DD074008-1692-446D-A85A-DACD60129A9A}">
      <dsp:nvSpPr>
        <dsp:cNvPr id="0" name=""/>
        <dsp:cNvSpPr/>
      </dsp:nvSpPr>
      <dsp:spPr>
        <a:xfrm>
          <a:off x="632465" y="1449922"/>
          <a:ext cx="195118" cy="4508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8691"/>
              </a:lnTo>
              <a:lnTo>
                <a:pt x="195118" y="4508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3493C-D699-43B4-9D8C-DA49B934BAD4}">
      <dsp:nvSpPr>
        <dsp:cNvPr id="0" name=""/>
        <dsp:cNvSpPr/>
      </dsp:nvSpPr>
      <dsp:spPr>
        <a:xfrm>
          <a:off x="827584" y="5528947"/>
          <a:ext cx="4143348" cy="859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0" kern="1200" dirty="0" smtClean="0">
              <a:solidFill>
                <a:schemeClr val="tx1"/>
              </a:solidFill>
            </a:rPr>
            <a:t>Frau Hohl (Sachbearbeiterin, Referat 41) </a:t>
          </a:r>
          <a:r>
            <a:rPr lang="de-DE" sz="1100" b="1" kern="1200" dirty="0" smtClean="0">
              <a:solidFill>
                <a:srgbClr val="FF0000"/>
              </a:solidFill>
            </a:rPr>
            <a:t>ab Oktober 2015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100" b="0" kern="1200" dirty="0" smtClean="0">
              <a:solidFill>
                <a:schemeClr val="tx1"/>
              </a:solidFill>
            </a:rPr>
            <a:t>Tel.:   -425; Raum:  014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100" b="0" kern="1200" dirty="0" smtClean="0"/>
            <a:t>Sprechzeit: dienstags 9-11.00 Uhr und 13-15.00 Uhr, donnerstags 13-15.00 Uhr </a:t>
          </a:r>
          <a:endParaRPr lang="de-DE" sz="1100" b="0" u="sng" kern="1200" dirty="0" smtClean="0">
            <a:solidFill>
              <a:schemeClr val="tx1"/>
            </a:solidFill>
          </a:endParaRP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100" b="0" kern="1200" dirty="0" smtClean="0">
              <a:solidFill>
                <a:schemeClr val="tx1"/>
              </a:solidFill>
            </a:rPr>
            <a:t>E-Mail:	Sandra.Hohl</a:t>
          </a:r>
          <a:r>
            <a:rPr lang="de-DE" sz="1100" b="0" u="sng" kern="1200" dirty="0" smtClean="0">
              <a:solidFill>
                <a:schemeClr val="tx1"/>
              </a:solidFill>
            </a:rPr>
            <a:t>@sbad.smk.sachsen.de</a:t>
          </a:r>
          <a:endParaRPr lang="de-DE" sz="1100" b="0" u="sng" kern="1200" dirty="0">
            <a:solidFill>
              <a:schemeClr val="tx1"/>
            </a:solidFill>
          </a:endParaRPr>
        </a:p>
      </dsp:txBody>
      <dsp:txXfrm>
        <a:off x="852753" y="5554116"/>
        <a:ext cx="4093010" cy="808996"/>
      </dsp:txXfrm>
    </dsp:sp>
    <dsp:sp modelId="{4B28B695-F87E-40C2-9617-877CE2946A9B}">
      <dsp:nvSpPr>
        <dsp:cNvPr id="0" name=""/>
        <dsp:cNvSpPr/>
      </dsp:nvSpPr>
      <dsp:spPr>
        <a:xfrm>
          <a:off x="4940123" y="371184"/>
          <a:ext cx="3916860" cy="1676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Mittelschule/ Förderschule: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Sächsische Bildungsagentur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Regionalstelle Leipzig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Referat  41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Nonnenstr.  44 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04229 Leipzig</a:t>
          </a:r>
        </a:p>
      </dsp:txBody>
      <dsp:txXfrm>
        <a:off x="4989240" y="420301"/>
        <a:ext cx="3818626" cy="1578730"/>
      </dsp:txXfrm>
    </dsp:sp>
    <dsp:sp modelId="{330B30F8-F1A7-41E6-9891-247498576A0B}">
      <dsp:nvSpPr>
        <dsp:cNvPr id="0" name=""/>
        <dsp:cNvSpPr/>
      </dsp:nvSpPr>
      <dsp:spPr>
        <a:xfrm>
          <a:off x="5331809" y="2048148"/>
          <a:ext cx="94631" cy="351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964"/>
              </a:lnTo>
              <a:lnTo>
                <a:pt x="94631" y="3519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D616E-5127-41ED-8C12-7E0FF5D5F8BB}">
      <dsp:nvSpPr>
        <dsp:cNvPr id="0" name=""/>
        <dsp:cNvSpPr/>
      </dsp:nvSpPr>
      <dsp:spPr>
        <a:xfrm>
          <a:off x="5426440" y="2226975"/>
          <a:ext cx="3027062" cy="346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Einwahl: 0341/ 4945  -50</a:t>
          </a:r>
          <a:endParaRPr lang="de-DE" sz="1400" kern="1200" dirty="0"/>
        </a:p>
      </dsp:txBody>
      <dsp:txXfrm>
        <a:off x="5436582" y="2237117"/>
        <a:ext cx="3006778" cy="325991"/>
      </dsp:txXfrm>
    </dsp:sp>
    <dsp:sp modelId="{31B578D8-030B-404F-9FEF-47264DBCD5E4}">
      <dsp:nvSpPr>
        <dsp:cNvPr id="0" name=""/>
        <dsp:cNvSpPr/>
      </dsp:nvSpPr>
      <dsp:spPr>
        <a:xfrm>
          <a:off x="5331809" y="2048148"/>
          <a:ext cx="110327" cy="1105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337"/>
              </a:lnTo>
              <a:lnTo>
                <a:pt x="110327" y="11053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BD7AF-BF67-43AD-BFD7-53626D0EAA5D}">
      <dsp:nvSpPr>
        <dsp:cNvPr id="0" name=""/>
        <dsp:cNvSpPr/>
      </dsp:nvSpPr>
      <dsp:spPr>
        <a:xfrm>
          <a:off x="5442136" y="2712537"/>
          <a:ext cx="3087277" cy="881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Frau Dr. Lehmann (Referatsleiterin 41)</a:t>
          </a:r>
          <a:br>
            <a:rPr lang="de-DE" sz="1100" kern="1200" dirty="0" smtClean="0"/>
          </a:br>
          <a:r>
            <a:rPr lang="de-DE" sz="1100" kern="1200" dirty="0" smtClean="0"/>
            <a:t>Tel.: -960</a:t>
          </a:r>
          <a:br>
            <a:rPr lang="de-DE" sz="1100" kern="1200" dirty="0" smtClean="0"/>
          </a:br>
          <a:r>
            <a:rPr lang="de-DE" sz="1100" kern="1200" dirty="0" smtClean="0"/>
            <a:t>Raum: 122</a:t>
          </a:r>
          <a:br>
            <a:rPr lang="de-DE" sz="1100" kern="1200" dirty="0" smtClean="0"/>
          </a:br>
          <a:r>
            <a:rPr lang="de-DE" sz="1100" kern="1200" dirty="0" smtClean="0"/>
            <a:t>E-Mail: </a:t>
          </a:r>
          <a:r>
            <a:rPr lang="de-DE" sz="1100" u="sng" kern="1200" dirty="0" smtClean="0"/>
            <a:t>Erika.Lehmann@sbal.smk.sachsen.de</a:t>
          </a:r>
          <a:endParaRPr lang="de-DE" sz="1100" u="sng" kern="1200" dirty="0"/>
        </a:p>
      </dsp:txBody>
      <dsp:txXfrm>
        <a:off x="5467966" y="2738367"/>
        <a:ext cx="3035617" cy="830237"/>
      </dsp:txXfrm>
    </dsp:sp>
    <dsp:sp modelId="{A8BD3C8A-EC5B-44F7-ADA7-2DEA7BF5D496}">
      <dsp:nvSpPr>
        <dsp:cNvPr id="0" name=""/>
        <dsp:cNvSpPr/>
      </dsp:nvSpPr>
      <dsp:spPr>
        <a:xfrm>
          <a:off x="5331809" y="2048148"/>
          <a:ext cx="133160" cy="209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011"/>
              </a:lnTo>
              <a:lnTo>
                <a:pt x="133160" y="20960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E02DC-8D11-4E5D-BFC4-785F2B3BD1DD}">
      <dsp:nvSpPr>
        <dsp:cNvPr id="0" name=""/>
        <dsp:cNvSpPr/>
      </dsp:nvSpPr>
      <dsp:spPr>
        <a:xfrm>
          <a:off x="5464970" y="3790208"/>
          <a:ext cx="3381541" cy="707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>
              <a:solidFill>
                <a:schemeClr val="tx1"/>
              </a:solidFill>
            </a:rPr>
            <a:t>Herr Schlicke (Sachbearbeiter, Referat 41)</a:t>
          </a:r>
          <a:br>
            <a:rPr lang="de-DE" sz="1100" kern="1200" dirty="0" smtClean="0">
              <a:solidFill>
                <a:schemeClr val="tx1"/>
              </a:solidFill>
            </a:rPr>
          </a:br>
          <a:r>
            <a:rPr lang="de-DE" sz="1100" kern="1200" dirty="0" smtClean="0">
              <a:solidFill>
                <a:schemeClr val="tx1"/>
              </a:solidFill>
            </a:rPr>
            <a:t>Tel.: -964</a:t>
          </a:r>
          <a:br>
            <a:rPr lang="de-DE" sz="1100" kern="1200" dirty="0" smtClean="0">
              <a:solidFill>
                <a:schemeClr val="tx1"/>
              </a:solidFill>
            </a:rPr>
          </a:br>
          <a:r>
            <a:rPr lang="de-DE" sz="1100" kern="1200" dirty="0" smtClean="0">
              <a:solidFill>
                <a:schemeClr val="tx1"/>
              </a:solidFill>
            </a:rPr>
            <a:t>Raum: 115</a:t>
          </a:r>
          <a:br>
            <a:rPr lang="de-DE" sz="1100" kern="1200" dirty="0" smtClean="0">
              <a:solidFill>
                <a:schemeClr val="tx1"/>
              </a:solidFill>
            </a:rPr>
          </a:br>
          <a:r>
            <a:rPr lang="de-DE" sz="1100" kern="1200" dirty="0" smtClean="0">
              <a:solidFill>
                <a:schemeClr val="tx1"/>
              </a:solidFill>
            </a:rPr>
            <a:t>E-Mail: </a:t>
          </a:r>
          <a:r>
            <a:rPr lang="de-DE" sz="1100" u="sng" kern="1200" dirty="0" smtClean="0">
              <a:solidFill>
                <a:schemeClr val="tx1"/>
              </a:solidFill>
            </a:rPr>
            <a:t>Ronald.Schlicke@sbal.smk.sachsen.de</a:t>
          </a:r>
          <a:endParaRPr lang="de-DE" sz="1100" u="sng" kern="1200" dirty="0">
            <a:solidFill>
              <a:schemeClr val="tx1"/>
            </a:solidFill>
          </a:endParaRPr>
        </a:p>
      </dsp:txBody>
      <dsp:txXfrm>
        <a:off x="5485704" y="3810942"/>
        <a:ext cx="3340073" cy="666435"/>
      </dsp:txXfrm>
    </dsp:sp>
    <dsp:sp modelId="{33B39314-E9A0-438E-B282-F6DBA7C1955D}">
      <dsp:nvSpPr>
        <dsp:cNvPr id="0" name=""/>
        <dsp:cNvSpPr/>
      </dsp:nvSpPr>
      <dsp:spPr>
        <a:xfrm>
          <a:off x="5331809" y="2048148"/>
          <a:ext cx="108283" cy="302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3299"/>
              </a:lnTo>
              <a:lnTo>
                <a:pt x="108283" y="3023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E4B6B-8B58-461E-B5D7-4E62E07634DB}">
      <dsp:nvSpPr>
        <dsp:cNvPr id="0" name=""/>
        <dsp:cNvSpPr/>
      </dsp:nvSpPr>
      <dsp:spPr>
        <a:xfrm>
          <a:off x="5440093" y="4659447"/>
          <a:ext cx="3416890" cy="824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u="sng" kern="1200" dirty="0" smtClean="0">
              <a:solidFill>
                <a:schemeClr val="tx1"/>
              </a:solidFill>
            </a:rPr>
            <a:t>Frau Heuschneider (Sachbearbeiterin, Referat 41)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u="sng" kern="1200" dirty="0" smtClean="0">
              <a:solidFill>
                <a:schemeClr val="tx1"/>
              </a:solidFill>
            </a:rPr>
            <a:t>Tel.: -962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u="sng" kern="1200" dirty="0" smtClean="0">
              <a:solidFill>
                <a:schemeClr val="tx1"/>
              </a:solidFill>
            </a:rPr>
            <a:t>Raum: 115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u="sng" kern="1200" dirty="0" err="1" smtClean="0">
              <a:solidFill>
                <a:schemeClr val="tx1"/>
              </a:solidFill>
            </a:rPr>
            <a:t>E.Mail</a:t>
          </a:r>
          <a:r>
            <a:rPr lang="de-DE" sz="1100" u="sng" kern="1200" dirty="0" smtClean="0">
              <a:solidFill>
                <a:schemeClr val="tx1"/>
              </a:solidFill>
            </a:rPr>
            <a:t>: Dana.Heuschneider@sbal.smk.sachsen.de</a:t>
          </a:r>
          <a:endParaRPr lang="de-DE" sz="1100" u="sng" kern="1200" dirty="0">
            <a:solidFill>
              <a:schemeClr val="tx1"/>
            </a:solidFill>
          </a:endParaRPr>
        </a:p>
      </dsp:txBody>
      <dsp:txXfrm>
        <a:off x="5464227" y="4683581"/>
        <a:ext cx="3368622" cy="775733"/>
      </dsp:txXfrm>
    </dsp:sp>
    <dsp:sp modelId="{DDB390A6-102A-42C9-BDE9-A50C9786BFED}">
      <dsp:nvSpPr>
        <dsp:cNvPr id="0" name=""/>
        <dsp:cNvSpPr/>
      </dsp:nvSpPr>
      <dsp:spPr>
        <a:xfrm>
          <a:off x="5331809" y="2048148"/>
          <a:ext cx="404177" cy="397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7229"/>
              </a:lnTo>
              <a:lnTo>
                <a:pt x="404177" y="3977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10712-E6A5-45EC-B596-9BBC6D219801}">
      <dsp:nvSpPr>
        <dsp:cNvPr id="0" name=""/>
        <dsp:cNvSpPr/>
      </dsp:nvSpPr>
      <dsp:spPr>
        <a:xfrm>
          <a:off x="5735987" y="5664362"/>
          <a:ext cx="2755258" cy="72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Sprechzeit:</a:t>
          </a:r>
          <a:r>
            <a:rPr lang="de-DE" sz="1100" kern="1200" dirty="0" smtClean="0"/>
            <a:t/>
          </a:r>
          <a:br>
            <a:rPr lang="de-DE" sz="1100" kern="1200" dirty="0" smtClean="0"/>
          </a:br>
          <a:r>
            <a:rPr lang="de-DE" sz="1100" kern="1200" dirty="0" smtClean="0"/>
            <a:t>dienstags: 	09:00 bis 12:00 Uhr und </a:t>
          </a:r>
          <a:br>
            <a:rPr lang="de-DE" sz="1100" kern="1200" dirty="0" smtClean="0"/>
          </a:br>
          <a:r>
            <a:rPr lang="de-DE" sz="1100" kern="1200" dirty="0" smtClean="0"/>
            <a:t>		13:30 bis 16:00 Uhr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donnerstags: 	09:00 bis 12:00 Uhr</a:t>
          </a:r>
          <a:endParaRPr lang="de-DE" sz="1100" kern="1200" dirty="0"/>
        </a:p>
      </dsp:txBody>
      <dsp:txXfrm>
        <a:off x="5757135" y="5685510"/>
        <a:ext cx="2712962" cy="67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D97D0-CD16-4005-908B-733CA85D12F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8751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F9B70117-D4FF-4766-96D7-FF40B7B0EE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38977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de-DE" smtClean="0">
                <a:latin typeface="Arial" pitchFamily="34" charset="0"/>
                <a:ea typeface="ＭＳ Ｐゴシック" pitchFamily="34" charset="-128"/>
              </a:rPr>
              <a:t> Logische Abfolge von SG/ FG (vgl. Ausbidlungsplan)</a:t>
            </a:r>
          </a:p>
          <a:p>
            <a:pPr>
              <a:buFontTx/>
              <a:buChar char="•"/>
            </a:pPr>
            <a:r>
              <a:rPr lang="de-DE" smtClean="0">
                <a:latin typeface="Arial" pitchFamily="34" charset="0"/>
                <a:ea typeface="ＭＳ Ｐゴシック" pitchFamily="34" charset="-128"/>
              </a:rPr>
              <a:t> Kompakttage 13./ 14.02.2013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4876A0-D2F2-4D74-BC12-9F797B2E064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pitchFamily="34" charset="0"/>
                <a:ea typeface="ＭＳ Ｐゴシック" pitchFamily="34" charset="-128"/>
              </a:rPr>
              <a:t>Ab April </a:t>
            </a:r>
          </a:p>
          <a:p>
            <a:pPr>
              <a:buFontTx/>
              <a:buChar char="•"/>
            </a:pPr>
            <a:r>
              <a:rPr lang="de-DE" smtClean="0">
                <a:latin typeface="Arial" pitchFamily="34" charset="0"/>
                <a:ea typeface="ＭＳ Ｐゴシック" pitchFamily="34" charset="-128"/>
              </a:rPr>
              <a:t> unterrichten Sie selbstständig 10 – 12 Stunden pro Woche</a:t>
            </a:r>
          </a:p>
          <a:p>
            <a:pPr>
              <a:buFontTx/>
              <a:buChar char="•"/>
            </a:pPr>
            <a:r>
              <a:rPr lang="de-DE" smtClean="0">
                <a:latin typeface="Arial" pitchFamily="34" charset="0"/>
                <a:ea typeface="ＭＳ Ｐゴシック" pitchFamily="34" charset="-128"/>
              </a:rPr>
              <a:t> hospitieren mindestens 3 Stunden pro Woche</a:t>
            </a:r>
          </a:p>
          <a:p>
            <a:pPr>
              <a:buFontTx/>
              <a:buChar char="•"/>
            </a:pPr>
            <a:r>
              <a:rPr lang="de-DE" smtClean="0">
                <a:latin typeface="Arial" pitchFamily="34" charset="0"/>
                <a:ea typeface="ＭＳ Ｐゴシック" pitchFamily="34" charset="-128"/>
              </a:rPr>
              <a:t> der Mentor ist zu Ihren Stunden parallel geplant</a:t>
            </a:r>
          </a:p>
          <a:p>
            <a:pPr>
              <a:buFontTx/>
              <a:buChar char="•"/>
            </a:pPr>
            <a:r>
              <a:rPr lang="de-DE" smtClean="0">
                <a:latin typeface="Arial" pitchFamily="34" charset="0"/>
                <a:ea typeface="ＭＳ Ｐゴシック" pitchFamily="34" charset="-128"/>
              </a:rPr>
              <a:t> der Fachausbildungsleiter kommt insgesamt 2x (Summe: mind. 4 Unterrichtsbesuche von Seiten der Ausbildungsstätte)</a:t>
            </a:r>
          </a:p>
          <a:p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36DF4-F36A-475F-9C72-4145E994D0FF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571DF-393A-4B12-A8FB-9D75371464CB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282700"/>
            <a:ext cx="91440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WelleOben"/>
          <p:cNvPicPr>
            <a:picLocks noChangeAspect="1" noChangeArrowheads="1"/>
          </p:cNvPicPr>
          <p:nvPr/>
        </p:nvPicPr>
        <p:blipFill>
          <a:blip r:embed="rId3" cstate="print"/>
          <a:srcRect t="33066"/>
          <a:stretch>
            <a:fillRect/>
          </a:stretch>
        </p:blipFill>
        <p:spPr bwMode="auto">
          <a:xfrm>
            <a:off x="1588" y="22225"/>
            <a:ext cx="9144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MK_001_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4175" y="431800"/>
            <a:ext cx="3246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 advTm="40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96FCC-628C-47FB-83CE-CBDE4F1490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40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438150"/>
            <a:ext cx="2066925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8150" y="438150"/>
            <a:ext cx="6048375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F2814-0675-4993-8338-20FB651AEB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40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1C23-E5ED-483E-89C9-5DFD78FA0F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40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614E-0917-441D-9022-0BBA1DBBBE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40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94C4B-F4CF-4BFC-BFD1-2CA9409E1A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40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328AF-51E1-4108-9527-F8B4F744CF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40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6A93-FD93-4926-8A09-122B1F467C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40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31470-D1B2-4C26-9755-0D475E86BA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40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B7BE-75E9-4C2B-9B02-E712D0D190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40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3995-4C1B-4784-B1F8-F0280343F5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advTm="40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38150"/>
            <a:ext cx="665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29350"/>
            <a:ext cx="4537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82848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2848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A0BF8C3-FFA4-4631-B6B9-DEF25B560C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2381250"/>
            <a:ext cx="82677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2054" name="Picture 8" descr="SMK_001_O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64175" y="431800"/>
            <a:ext cx="32464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 advTm="40000">
    <p:split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ＭＳ Ｐゴシック"/>
        </a:defRPr>
      </a:lvl1pPr>
      <a:lvl2pPr marL="901700" indent="-3667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1435100" indent="-3540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970088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517775" indent="-3683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9749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34321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38893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43465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764704"/>
            <a:ext cx="7920880" cy="1152128"/>
          </a:xfrm>
        </p:spPr>
        <p:txBody>
          <a:bodyPr/>
          <a:lstStyle/>
          <a:p>
            <a:pPr eaLnBrk="1" hangingPunct="1"/>
            <a:r>
              <a:rPr lang="de-DE" sz="2400" b="1" dirty="0" smtClean="0"/>
              <a:t>Informationsveranstaltung zum 12-monatigen Vorbereitungsdienst für Studierende aller Lehrämter der TUD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3488" y="1844824"/>
            <a:ext cx="6654800" cy="360040"/>
          </a:xfrm>
        </p:spPr>
        <p:txBody>
          <a:bodyPr/>
          <a:lstStyle/>
          <a:p>
            <a:pPr eaLnBrk="1" hangingPunct="1"/>
            <a:r>
              <a:rPr lang="de-DE" sz="1800" b="1" dirty="0" smtClean="0">
                <a:solidFill>
                  <a:srgbClr val="00B050"/>
                </a:solidFill>
              </a:rPr>
              <a:t> 01.06.15</a:t>
            </a:r>
            <a:r>
              <a:rPr lang="de-DE" sz="1400" dirty="0" smtClean="0"/>
              <a:t>		</a:t>
            </a:r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/>
        </p:nvGraphicFramePr>
        <p:xfrm>
          <a:off x="0" y="0"/>
          <a:ext cx="885698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427984" y="350100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</a:rPr>
              <a:t>GY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427984" y="45811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</a:rPr>
              <a:t>GS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99992" y="58052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</a:rPr>
              <a:t>BS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31470-D1B2-4C26-9755-0D475E86BA4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accent1"/>
                </a:solidFill>
              </a:rPr>
              <a:t>01.06.2015 | Abteilung 4 | SBAD</a:t>
            </a:r>
            <a:endParaRPr lang="de-DE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6654800" cy="1190625"/>
          </a:xfrm>
        </p:spPr>
        <p:txBody>
          <a:bodyPr/>
          <a:lstStyle/>
          <a:p>
            <a:r>
              <a:rPr lang="de-DE" sz="2400" b="1" dirty="0" smtClean="0">
                <a:solidFill>
                  <a:srgbClr val="00B050"/>
                </a:solidFill>
              </a:rPr>
              <a:t/>
            </a:r>
            <a:br>
              <a:rPr lang="de-DE" sz="2400" b="1" dirty="0" smtClean="0">
                <a:solidFill>
                  <a:srgbClr val="00B050"/>
                </a:solidFill>
              </a:rPr>
            </a:br>
            <a:r>
              <a:rPr lang="de-DE" sz="2400" b="1" dirty="0" smtClean="0">
                <a:solidFill>
                  <a:srgbClr val="00B050"/>
                </a:solidFill>
              </a:rPr>
              <a:t/>
            </a:r>
            <a:br>
              <a:rPr lang="de-DE" sz="2400" b="1" dirty="0" smtClean="0">
                <a:solidFill>
                  <a:srgbClr val="00B050"/>
                </a:solidFill>
              </a:rPr>
            </a:br>
            <a:r>
              <a:rPr lang="de-DE" sz="2400" b="1" dirty="0" smtClean="0">
                <a:solidFill>
                  <a:srgbClr val="00B050"/>
                </a:solidFill>
              </a:rPr>
              <a:t/>
            </a:r>
            <a:br>
              <a:rPr lang="de-DE" sz="2400" b="1" dirty="0" smtClean="0">
                <a:solidFill>
                  <a:srgbClr val="00B050"/>
                </a:solidFill>
              </a:rPr>
            </a:br>
            <a:r>
              <a:rPr lang="de-DE" sz="2400" b="1" dirty="0" smtClean="0">
                <a:solidFill>
                  <a:srgbClr val="00B050"/>
                </a:solidFill>
              </a:rPr>
              <a:t>Interessierende Themen zur Bewerbung</a:t>
            </a:r>
            <a:br>
              <a:rPr lang="de-DE" sz="2400" b="1" dirty="0" smtClean="0">
                <a:solidFill>
                  <a:srgbClr val="00B050"/>
                </a:solidFill>
              </a:rPr>
            </a:br>
            <a:r>
              <a:rPr lang="de-DE" sz="1200" dirty="0" smtClean="0"/>
              <a:t>Bewerbungsunterlagen sind auf dem Sächsischen Bildungsserver erhältlich: 	</a:t>
            </a:r>
            <a:r>
              <a:rPr lang="de-DE" sz="1200" u="sng" dirty="0" smtClean="0"/>
              <a:t> http://www.lehrerbildung.sachsen.de/14766.htm </a:t>
            </a:r>
            <a:r>
              <a:rPr lang="de-DE" sz="2400" u="sng" dirty="0" smtClean="0"/>
              <a:t/>
            </a:r>
            <a:br>
              <a:rPr lang="de-DE" sz="2400" u="sng" dirty="0" smtClean="0"/>
            </a:br>
            <a:endParaRPr lang="de-DE" sz="2400" b="1" dirty="0" smtClean="0">
              <a:solidFill>
                <a:srgbClr val="00B050"/>
              </a:solidFill>
            </a:endParaRP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38150" y="1857375"/>
            <a:ext cx="8267700" cy="4143375"/>
          </a:xfrm>
        </p:spPr>
        <p:txBody>
          <a:bodyPr/>
          <a:lstStyle/>
          <a:p>
            <a:endParaRPr lang="de-DE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öffentlich-rechtliches Ausbildungsverhältnis (keine Verbeamtung)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Führungszeugnis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Nachreichfrist für Zeugnisse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Personalausweis / Personenstandurkunden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Berücksichtigung des Schulwunsches/ Wunsch Ausbildungsstätte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Härtefallregelung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Zulassung/Ablehnung - Zeitpunkt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Gesundheitszeugnis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Verdienst</a:t>
            </a:r>
          </a:p>
          <a:p>
            <a:endParaRPr lang="de-DE" sz="1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01.06.2015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6654800" cy="560905"/>
          </a:xfrm>
        </p:spPr>
        <p:txBody>
          <a:bodyPr/>
          <a:lstStyle/>
          <a:p>
            <a:r>
              <a:rPr lang="de-DE" sz="1200" b="1" u="sng" dirty="0" smtClean="0"/>
              <a:t>Abzüge:  </a:t>
            </a:r>
            <a:br>
              <a:rPr lang="de-DE" sz="1200" b="1" u="sng" dirty="0" smtClean="0"/>
            </a:br>
            <a:r>
              <a:rPr lang="de-DE" sz="1200" dirty="0" smtClean="0"/>
              <a:t>Lohnsteuer; Kranken-, Arbeitslosen-, Renten- und Pflegeversicherung</a:t>
            </a:r>
            <a:br>
              <a:rPr lang="de-DE" sz="1200" dirty="0" smtClean="0"/>
            </a:br>
            <a:r>
              <a:rPr lang="de-DE" sz="1200" dirty="0" smtClean="0"/>
              <a:t>(gültig ab 01.01.2015)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622294"/>
              </p:ext>
            </p:extLst>
          </p:nvPr>
        </p:nvGraphicFramePr>
        <p:xfrm>
          <a:off x="438150" y="1643063"/>
          <a:ext cx="8382322" cy="346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029"/>
                <a:gridCol w="2930186"/>
                <a:gridCol w="2794107"/>
              </a:tblGrid>
              <a:tr h="88481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Vergütung für Studien-</a:t>
                      </a:r>
                    </a:p>
                    <a:p>
                      <a:r>
                        <a:rPr lang="de-DE" sz="1400" dirty="0" smtClean="0"/>
                        <a:t>Referendare</a:t>
                      </a:r>
                      <a:r>
                        <a:rPr lang="de-DE" sz="1400" baseline="0" dirty="0" smtClean="0"/>
                        <a:t> für das Höhere Lehramt (</a:t>
                      </a:r>
                      <a:r>
                        <a:rPr lang="de-DE" sz="1400" baseline="0" dirty="0" err="1" smtClean="0"/>
                        <a:t>Anwärterbezüge</a:t>
                      </a:r>
                      <a:r>
                        <a:rPr lang="de-DE" sz="1400" baseline="0" dirty="0" smtClean="0"/>
                        <a:t> A 13)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Vergütung für Lehramtsanwärter an Grund- und Mittelschulen (</a:t>
                      </a:r>
                      <a:r>
                        <a:rPr lang="de-DE" sz="1400" dirty="0" err="1" smtClean="0"/>
                        <a:t>Anwärterbezüge</a:t>
                      </a:r>
                      <a:r>
                        <a:rPr lang="de-DE" sz="1400" dirty="0" smtClean="0"/>
                        <a:t> A 12)</a:t>
                      </a:r>
                    </a:p>
                  </a:txBody>
                  <a:tcPr/>
                </a:tc>
              </a:tr>
              <a:tr h="485219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Anwärtergrundbetrag</a:t>
                      </a:r>
                      <a:r>
                        <a:rPr lang="de-DE" sz="1400" dirty="0" smtClean="0"/>
                        <a:t> 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(altersunabhängig)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1.328,85 €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1.262,28 €</a:t>
                      </a:r>
                      <a:endParaRPr lang="de-DE" dirty="0"/>
                    </a:p>
                  </a:txBody>
                  <a:tcPr anchor="ctr"/>
                </a:tc>
              </a:tr>
              <a:tr h="48521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Familienzuschlag Stufe 1 (verheiratet oder ledig mit Kind)</a:t>
                      </a:r>
                      <a:endParaRPr lang="de-DE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123,46 €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8521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Familienzuschlag pro Kind 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(für 1. und 2. Kind)</a:t>
                      </a:r>
                      <a:endParaRPr lang="de-DE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136,46 €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4629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Familienzuschlag ab 3. Kind</a:t>
                      </a:r>
                      <a:endParaRPr lang="de-DE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359,82</a:t>
                      </a:r>
                      <a:r>
                        <a:rPr lang="de-DE" baseline="0" dirty="0" smtClean="0"/>
                        <a:t> €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9938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Vermögenswirksame Leistungen</a:t>
                      </a:r>
                      <a:endParaRPr lang="de-DE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  6,65 €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01.06.2015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  01.06 2015| Abteilung 4| SBAD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7006B9-AFDD-486E-B11B-BF7E96A0404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4" name="Picture 2" descr="115707001-Tafel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3" y="1989138"/>
            <a:ext cx="9144000" cy="540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052736"/>
            <a:ext cx="6798146" cy="1152525"/>
          </a:xfrm>
          <a:prstGeom prst="rect">
            <a:avLst/>
          </a:prstGeom>
          <a:noFill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 12-monatige Vorbereitungsdienst</a:t>
            </a:r>
            <a:b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Lehramt Gymnasium/Mittelschule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-3175" y="1989138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003971"/>
      </p:ext>
    </p:extLst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0000" lnSpcReduction="20000"/>
          </a:bodyPr>
          <a:lstStyle/>
          <a:p>
            <a:pPr marL="552450" indent="-552450" eaLnBrk="1" fontAlgn="auto" hangingPunct="1">
              <a:lnSpc>
                <a:spcPct val="120000"/>
              </a:lnSpc>
              <a:spcAft>
                <a:spcPts val="0"/>
              </a:spcAft>
              <a:buFont typeface="Arial Unicode MS" pitchFamily="34" charset="-128"/>
              <a:buNone/>
              <a:defRPr/>
            </a:pPr>
            <a:r>
              <a:rPr lang="de-DE" sz="4500" dirty="0" smtClean="0">
                <a:cs typeface="Arial" pitchFamily="34" charset="0"/>
              </a:rPr>
              <a:t>	Lehramtsanwärter werden für die Lehrämter an GS, MS, SP, Studienreferendare für die Höheren Lehrämter an GY und BS ausgebildet. Sie sollen die </a:t>
            </a:r>
            <a:r>
              <a:rPr lang="de-DE" sz="4500" b="1" dirty="0" smtClean="0">
                <a:cs typeface="Arial" pitchFamily="34" charset="0"/>
              </a:rPr>
              <a:t>pädagogischen und fachdidaktischen Kenntnisse, Erfahrungen und Fähigkeiten, </a:t>
            </a:r>
            <a:r>
              <a:rPr lang="de-DE" sz="4500" dirty="0" smtClean="0">
                <a:cs typeface="Arial" pitchFamily="34" charset="0"/>
              </a:rPr>
              <a:t>die sie während des Studiums an der Hochschule erworben</a:t>
            </a:r>
            <a:r>
              <a:rPr lang="de-DE" sz="4500" b="1" dirty="0" smtClean="0">
                <a:cs typeface="Arial" pitchFamily="34" charset="0"/>
              </a:rPr>
              <a:t> </a:t>
            </a:r>
            <a:r>
              <a:rPr lang="de-DE" sz="4500" dirty="0" smtClean="0">
                <a:cs typeface="Arial" pitchFamily="34" charset="0"/>
              </a:rPr>
              <a:t>haben</a:t>
            </a:r>
            <a:r>
              <a:rPr lang="de-DE" sz="4500" b="1" dirty="0" smtClean="0">
                <a:cs typeface="Arial" pitchFamily="34" charset="0"/>
              </a:rPr>
              <a:t>, in engem Bezug zur Schulpraxis so erweitern und vertiefen, dass sie verantwortlich und erfolgreich den Erziehungs- und Bildungsauftrag als Lehrkraft wahrnehmen</a:t>
            </a:r>
            <a:r>
              <a:rPr lang="de-DE" sz="4500" dirty="0" smtClean="0">
                <a:cs typeface="Arial" pitchFamily="34" charset="0"/>
              </a:rPr>
              <a:t> </a:t>
            </a:r>
            <a:r>
              <a:rPr lang="de-DE" sz="4500" b="1" dirty="0" smtClean="0">
                <a:cs typeface="Arial" pitchFamily="34" charset="0"/>
              </a:rPr>
              <a:t>können</a:t>
            </a:r>
            <a:r>
              <a:rPr lang="de-DE" sz="4500" dirty="0" smtClean="0">
                <a:cs typeface="Arial" pitchFamily="34" charset="0"/>
              </a:rPr>
              <a:t>. </a:t>
            </a:r>
          </a:p>
          <a:p>
            <a:pPr marL="552450" indent="-552450" eaLnBrk="1" fontAlgn="auto" hangingPunct="1">
              <a:lnSpc>
                <a:spcPct val="120000"/>
              </a:lnSpc>
              <a:spcAft>
                <a:spcPts val="0"/>
              </a:spcAft>
              <a:buFont typeface="Arial Unicode MS" pitchFamily="34" charset="-128"/>
              <a:buNone/>
              <a:defRPr/>
            </a:pPr>
            <a:r>
              <a:rPr lang="de-DE" sz="4500" dirty="0" smtClean="0">
                <a:cs typeface="Arial" pitchFamily="34" charset="0"/>
              </a:rPr>
              <a:t>	Die Ausbildung orientiert sich dabei auch an dem Beschluss der Kultusministerkonferenz „Standards für die Lehrerbildung: Bildungswissenschaften“ vom 16. Dezember 2004,[…].</a:t>
            </a:r>
          </a:p>
          <a:p>
            <a:pPr marL="552450" indent="-552450" eaLnBrk="1" fontAlgn="auto" hangingPunct="1">
              <a:lnSpc>
                <a:spcPct val="120000"/>
              </a:lnSpc>
              <a:spcAft>
                <a:spcPts val="0"/>
              </a:spcAft>
              <a:buFont typeface="Arial Unicode MS" pitchFamily="34" charset="-128"/>
              <a:buNone/>
              <a:defRPr/>
            </a:pPr>
            <a:r>
              <a:rPr lang="de-DE" sz="4500" dirty="0" smtClean="0">
                <a:cs typeface="Arial" pitchFamily="34" charset="0"/>
              </a:rPr>
              <a:t>	</a:t>
            </a:r>
            <a:r>
              <a:rPr lang="de-DE" sz="4500" dirty="0" smtClean="0">
                <a:solidFill>
                  <a:srgbClr val="00B050"/>
                </a:solidFill>
                <a:cs typeface="Arial" pitchFamily="34" charset="0"/>
              </a:rPr>
              <a:t>Quelle: Lehramtsprüfungsordnung (LAPO II) vom 16.12.2013</a:t>
            </a:r>
          </a:p>
          <a:p>
            <a:pPr marL="552450" indent="-55245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dirty="0" smtClean="0">
                <a:cs typeface="+mn-cs"/>
              </a:rPr>
              <a:t>						(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476673"/>
            <a:ext cx="6696992" cy="155056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accent1"/>
                </a:solidFill>
                <a:cs typeface="Arial" pitchFamily="34" charset="0"/>
              </a:rPr>
              <a:t/>
            </a:r>
            <a:br>
              <a:rPr lang="de-DE" dirty="0" smtClean="0">
                <a:solidFill>
                  <a:schemeClr val="accent1"/>
                </a:solidFill>
                <a:cs typeface="Arial" pitchFamily="34" charset="0"/>
              </a:rPr>
            </a:br>
            <a:r>
              <a:rPr lang="de-DE" b="1" dirty="0" smtClean="0">
                <a:solidFill>
                  <a:srgbClr val="00B050"/>
                </a:solidFill>
                <a:cs typeface="Arial" pitchFamily="34" charset="0"/>
              </a:rPr>
              <a:t>4</a:t>
            </a:r>
            <a:r>
              <a:rPr lang="de-DE" sz="2400" b="1" dirty="0" smtClean="0">
                <a:solidFill>
                  <a:srgbClr val="00B050"/>
                </a:solidFill>
                <a:latin typeface="+mn-lt"/>
                <a:ea typeface="+mn-ea"/>
                <a:cs typeface="Arial" pitchFamily="34" charset="0"/>
              </a:rPr>
              <a:t>. Ziel und Ablauf </a:t>
            </a:r>
            <a:r>
              <a:rPr lang="de-DE" sz="2400" b="1" dirty="0" smtClean="0">
                <a:solidFill>
                  <a:srgbClr val="00B050"/>
                </a:solidFill>
                <a:latin typeface="+mn-lt"/>
                <a:ea typeface="+mn-ea"/>
              </a:rPr>
              <a:t>der Ausbildung</a:t>
            </a:r>
            <a:br>
              <a:rPr lang="de-DE" sz="2400" b="1" dirty="0" smtClean="0">
                <a:solidFill>
                  <a:srgbClr val="00B050"/>
                </a:solidFill>
                <a:latin typeface="+mn-lt"/>
                <a:ea typeface="+mn-ea"/>
              </a:rPr>
            </a:br>
            <a:endParaRPr lang="de-DE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16390" name="Textfeld 5"/>
          <p:cNvSpPr txBox="1">
            <a:spLocks noChangeArrowheads="1"/>
          </p:cNvSpPr>
          <p:nvPr/>
        </p:nvSpPr>
        <p:spPr bwMode="auto">
          <a:xfrm>
            <a:off x="395288" y="184467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§3 Abs.1  Ziel </a:t>
            </a:r>
            <a:r>
              <a:rPr lang="de-DE" dirty="0">
                <a:solidFill>
                  <a:srgbClr val="00B050"/>
                </a:solidFill>
              </a:rPr>
              <a:t>der Ausbildung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 </a:t>
            </a:r>
          </a:p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01.06 2015| Abteilung 4| SBAD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6654800" cy="1190625"/>
          </a:xfrm>
        </p:spPr>
        <p:txBody>
          <a:bodyPr/>
          <a:lstStyle/>
          <a:p>
            <a:r>
              <a:rPr lang="de-DE" sz="2400" b="1" dirty="0" smtClean="0">
                <a:solidFill>
                  <a:srgbClr val="00B050"/>
                </a:solidFill>
              </a:rPr>
              <a:t>Ausbildungsorganisation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446495" y="1745971"/>
            <a:ext cx="8267700" cy="4240212"/>
          </a:xfrm>
        </p:spPr>
        <p:txBody>
          <a:bodyPr/>
          <a:lstStyle/>
          <a:p>
            <a:r>
              <a:rPr lang="de-DE" sz="2000" dirty="0" smtClean="0"/>
              <a:t>Die Ausbildung orientiert sich inhaltlich am Curriculum und ist für ein Jahr termingenau vorgeplant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Die Ausbildung erfolgt in: </a:t>
            </a:r>
            <a:br>
              <a:rPr lang="de-DE" sz="2000" dirty="0" smtClean="0"/>
            </a:br>
            <a:r>
              <a:rPr lang="de-DE" sz="2000" dirty="0" smtClean="0"/>
              <a:t>	- Schulrecht,</a:t>
            </a:r>
            <a:br>
              <a:rPr lang="de-DE" sz="2000" dirty="0" smtClean="0"/>
            </a:br>
            <a:r>
              <a:rPr lang="de-DE" sz="2000" dirty="0" smtClean="0"/>
              <a:t>	- Bildungswissenschaften und </a:t>
            </a:r>
            <a:br>
              <a:rPr lang="de-DE" sz="2000" dirty="0" smtClean="0"/>
            </a:br>
            <a:r>
              <a:rPr lang="de-DE" sz="2000" dirty="0" smtClean="0"/>
              <a:t>	- zwei </a:t>
            </a:r>
            <a:r>
              <a:rPr lang="de-DE" sz="2000" dirty="0" err="1" smtClean="0"/>
              <a:t>Fachdidaktiken</a:t>
            </a:r>
            <a:r>
              <a:rPr lang="de-DE" sz="2000" dirty="0" smtClean="0"/>
              <a:t>	</a:t>
            </a:r>
          </a:p>
          <a:p>
            <a:r>
              <a:rPr lang="de-DE" sz="2000" dirty="0" smtClean="0"/>
              <a:t>2 x 2 Kompakttage sind in die Ausbildung (Ferien) integriert</a:t>
            </a:r>
            <a:br>
              <a:rPr lang="de-DE" sz="2000" dirty="0" smtClean="0"/>
            </a:br>
            <a:r>
              <a:rPr lang="de-DE" sz="2000" dirty="0" smtClean="0"/>
              <a:t>(2 Tage lehramtsspezifisch, 2 Tage lehramtsübergreifend)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4213" y="6381328"/>
            <a:ext cx="4537075" cy="47667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 01.06 2015| Abteilung 4| SBAD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eissnerDa\AppData\Local\Microsoft\Windows\Temporary Internet Files\Content.Outlook\RPXK0Q1P\Organigramm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85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el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561975"/>
          </a:xfrm>
        </p:spPr>
        <p:txBody>
          <a:bodyPr/>
          <a:lstStyle/>
          <a:p>
            <a:pPr eaLnBrk="1" hangingPunct="1"/>
            <a:r>
              <a:rPr lang="de-DE" b="1" smtClean="0">
                <a:solidFill>
                  <a:srgbClr val="00B050"/>
                </a:solidFill>
                <a:cs typeface="Arial" pitchFamily="34" charset="0"/>
              </a:rPr>
              <a:t>Organisationsmodell</a:t>
            </a:r>
            <a:r>
              <a:rPr lang="de-DE" smtClean="0">
                <a:solidFill>
                  <a:schemeClr val="accent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 </a:t>
            </a:r>
          </a:p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01.06 2015| Abteilung 4| SBAD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el 6"/>
          <p:cNvSpPr>
            <a:spLocks noGrp="1"/>
          </p:cNvSpPr>
          <p:nvPr>
            <p:ph type="title"/>
          </p:nvPr>
        </p:nvSpPr>
        <p:spPr>
          <a:xfrm>
            <a:off x="438150" y="188913"/>
            <a:ext cx="4854575" cy="1079500"/>
          </a:xfrm>
        </p:spPr>
        <p:txBody>
          <a:bodyPr/>
          <a:lstStyle/>
          <a:p>
            <a:r>
              <a:rPr lang="de-DE" b="1" smtClean="0">
                <a:solidFill>
                  <a:srgbClr val="00B050"/>
                </a:solidFill>
              </a:rPr>
              <a:t>Ausschnitte aus dem Organisationsplan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accent1"/>
                </a:solidFill>
              </a:rPr>
              <a:t>01.06.2015 | Abteilung 4 | SBAD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8" name="Grafik 7" descr="Organigramm_Ausschnitt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91320"/>
            <a:ext cx="3554922" cy="540348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4283968" y="4025452"/>
            <a:ext cx="1008112" cy="1487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4860032" y="5733256"/>
            <a:ext cx="2232248" cy="1008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4427984" y="1916832"/>
            <a:ext cx="0" cy="4032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2" descr="C:\Users\MeissnerDa\AppData\Local\Microsoft\Windows\Temporary Internet Files\Content.Outlook\RPXK0Q1P\Organigramm_20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 r="74935" b="61618"/>
          <a:stretch/>
        </p:blipFill>
        <p:spPr bwMode="auto">
          <a:xfrm>
            <a:off x="467544" y="1386434"/>
            <a:ext cx="3528392" cy="24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6799262" cy="1190625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srgbClr val="00B050"/>
                </a:solidFill>
                <a:cs typeface="+mj-cs"/>
              </a:rPr>
              <a:t>Die Ausbildungsstätte</a:t>
            </a:r>
            <a:br>
              <a:rPr lang="de-DE" b="1" dirty="0" smtClean="0">
                <a:solidFill>
                  <a:srgbClr val="00B050"/>
                </a:solidFill>
                <a:cs typeface="+mj-cs"/>
              </a:rPr>
            </a:br>
            <a:r>
              <a:rPr lang="de-DE" sz="2000" b="1" dirty="0" smtClean="0">
                <a:solidFill>
                  <a:srgbClr val="00B050"/>
                </a:solidFill>
                <a:cs typeface="+mj-cs"/>
              </a:rPr>
              <a:t>für das Höhere Lehramt an Gymnasien </a:t>
            </a:r>
            <a:endParaRPr lang="de-DE" sz="2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>
          <a:xfrm>
            <a:off x="539750" y="1989138"/>
            <a:ext cx="8267700" cy="4464198"/>
          </a:xfrm>
        </p:spPr>
        <p:txBody>
          <a:bodyPr/>
          <a:lstStyle/>
          <a:p>
            <a:pPr marL="0" indent="0">
              <a:buFont typeface="Arial Unicode MS" pitchFamily="34" charset="-128"/>
              <a:buNone/>
            </a:pPr>
            <a:r>
              <a:rPr lang="de-DE" b="1" dirty="0" smtClean="0"/>
              <a:t>Adresse: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Atrium „Am Rosengarten“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err="1" smtClean="0"/>
              <a:t>Glacisstraße</a:t>
            </a:r>
            <a:r>
              <a:rPr lang="de-DE" dirty="0" smtClean="0"/>
              <a:t> 2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01099 Dresden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b="1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b="1" dirty="0" smtClean="0"/>
              <a:t>Telefonnummern: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u="sng" dirty="0" smtClean="0"/>
              <a:t>Ramona Schmidt</a:t>
            </a:r>
            <a:r>
              <a:rPr lang="de-DE" dirty="0" smtClean="0"/>
              <a:t> </a:t>
            </a:r>
            <a:r>
              <a:rPr lang="de-DE" i="1" dirty="0" smtClean="0"/>
              <a:t>(Verwaltung) 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Tel.:</a:t>
            </a:r>
            <a:r>
              <a:rPr lang="de-DE" b="1" dirty="0" smtClean="0"/>
              <a:t> 0351/56347-700  / </a:t>
            </a:r>
            <a:r>
              <a:rPr lang="de-DE" dirty="0" smtClean="0"/>
              <a:t>Fax: </a:t>
            </a:r>
            <a:r>
              <a:rPr lang="de-DE" b="1" dirty="0" smtClean="0"/>
              <a:t>-739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E-Mail: </a:t>
            </a:r>
            <a:r>
              <a:rPr lang="de-DE" u="sng" dirty="0" smtClean="0">
                <a:solidFill>
                  <a:srgbClr val="0070C0"/>
                </a:solidFill>
              </a:rPr>
              <a:t>Ramona.Schmidt@sbad.smk.sachsen.de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sz="400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u="sng" dirty="0" smtClean="0"/>
              <a:t>Dagmar Meißner</a:t>
            </a:r>
            <a:r>
              <a:rPr lang="de-DE" dirty="0" smtClean="0"/>
              <a:t> </a:t>
            </a:r>
            <a:r>
              <a:rPr lang="de-DE" i="1" dirty="0" smtClean="0"/>
              <a:t>(Leitung)</a:t>
            </a:r>
            <a:r>
              <a:rPr lang="de-DE" dirty="0" smtClean="0"/>
              <a:t>	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Tel.: </a:t>
            </a:r>
            <a:r>
              <a:rPr lang="de-DE" b="1" dirty="0" smtClean="0"/>
              <a:t>0351/56347-701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E-Mail:</a:t>
            </a:r>
            <a:r>
              <a:rPr lang="de-DE" b="1" dirty="0" smtClean="0"/>
              <a:t> </a:t>
            </a:r>
            <a:r>
              <a:rPr lang="de-DE" u="sng" dirty="0" smtClean="0">
                <a:solidFill>
                  <a:srgbClr val="0070C0"/>
                </a:solidFill>
              </a:rPr>
              <a:t>Dagmar.Meissner@sbad.smk.sachsen.de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b="1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		</a:t>
            </a:r>
          </a:p>
        </p:txBody>
      </p:sp>
      <p:pic>
        <p:nvPicPr>
          <p:cNvPr id="24581" name="Picture 4" descr="http://www.fugen-technik.info/resources/Atrium+am+Rosengarten+Dresden+1997.d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844675"/>
            <a:ext cx="3333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 </a:t>
            </a:r>
          </a:p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01.06 2015| Abteilung 4| SBAD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3" name="Rechteck 2"/>
          <p:cNvSpPr/>
          <p:nvPr/>
        </p:nvSpPr>
        <p:spPr bwMode="auto">
          <a:xfrm>
            <a:off x="5724129" y="4509120"/>
            <a:ext cx="2686446" cy="17281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b="1" dirty="0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Tag der offenen </a:t>
            </a:r>
            <a:r>
              <a:rPr lang="de-DE" b="1" dirty="0" smtClean="0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Tür</a:t>
            </a:r>
          </a:p>
          <a:p>
            <a:pPr algn="ctr" eaLnBrk="0" hangingPunct="0"/>
            <a:endParaRPr lang="de-DE" b="1" dirty="0" smtClean="0">
              <a:solidFill>
                <a:schemeClr val="accent1"/>
              </a:solidFill>
              <a:latin typeface="Arial" charset="0"/>
              <a:ea typeface="ＭＳ Ｐゴシック" pitchFamily="1" charset="-128"/>
            </a:endParaRPr>
          </a:p>
          <a:p>
            <a:pPr algn="ctr" eaLnBrk="0" hangingPunct="0"/>
            <a:r>
              <a:rPr lang="de-DE" b="1" dirty="0" smtClean="0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07.09.2015</a:t>
            </a:r>
          </a:p>
          <a:p>
            <a:pPr algn="ctr" eaLnBrk="0" hangingPunct="0"/>
            <a:r>
              <a:rPr lang="de-DE" b="1" dirty="0" smtClean="0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11.00-14.00 Uhr</a:t>
            </a:r>
          </a:p>
          <a:p>
            <a:pPr algn="ctr" eaLnBrk="0" hangingPunct="0"/>
            <a:endParaRPr lang="de-DE" b="1" dirty="0" smtClean="0">
              <a:solidFill>
                <a:schemeClr val="accent1"/>
              </a:solidFill>
              <a:latin typeface="Arial" charset="0"/>
              <a:ea typeface="ＭＳ Ｐゴシック" pitchFamily="1" charset="-128"/>
            </a:endParaRPr>
          </a:p>
          <a:p>
            <a:pPr algn="ctr" eaLnBrk="0" hangingPunct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ＭＳ Ｐゴシック" pitchFamily="1" charset="-128"/>
              </a:rPr>
              <a:t>Anmeldung bis 31.08.15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 </a:t>
            </a:r>
          </a:p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01.06 2015| Abteilung 4| SBAD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srgbClr val="00B050"/>
                </a:solidFill>
                <a:cs typeface="+mj-cs"/>
              </a:rPr>
              <a:t>Die Ausbildungsstätte</a:t>
            </a:r>
            <a:br>
              <a:rPr lang="de-DE" b="1" dirty="0" smtClean="0">
                <a:solidFill>
                  <a:srgbClr val="00B050"/>
                </a:solidFill>
                <a:cs typeface="+mj-cs"/>
              </a:rPr>
            </a:br>
            <a:r>
              <a:rPr lang="de-DE" sz="2000" b="1" dirty="0" smtClean="0">
                <a:solidFill>
                  <a:srgbClr val="00B050"/>
                </a:solidFill>
                <a:cs typeface="+mj-cs"/>
              </a:rPr>
              <a:t>für das Lehramt an Mittelschulen </a:t>
            </a:r>
            <a:endParaRPr lang="de-DE" sz="2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39552" y="1988840"/>
            <a:ext cx="82677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 Unicode MS" pitchFamily="34" charset="-128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Adresse:</a:t>
            </a:r>
          </a:p>
          <a:p>
            <a:pPr eaLnBrk="0" hangingPunct="0">
              <a:buClr>
                <a:schemeClr val="accent1"/>
              </a:buClr>
            </a:pPr>
            <a:r>
              <a:rPr lang="it-IT" dirty="0" err="1" smtClean="0"/>
              <a:t>Nonnenstraße</a:t>
            </a:r>
            <a:r>
              <a:rPr lang="it-IT" dirty="0" smtClean="0"/>
              <a:t> 44 d</a:t>
            </a:r>
            <a:br>
              <a:rPr lang="it-IT" dirty="0" smtClean="0"/>
            </a:br>
            <a:r>
              <a:rPr lang="it-IT" dirty="0" smtClean="0"/>
              <a:t>04229 </a:t>
            </a:r>
            <a:r>
              <a:rPr lang="it-IT" dirty="0" err="1" smtClean="0"/>
              <a:t>Leipzig</a:t>
            </a:r>
            <a:endParaRPr lang="it-IT" dirty="0" smtClean="0"/>
          </a:p>
          <a:p>
            <a:pPr eaLnBrk="0" hangingPunct="0">
              <a:buClr>
                <a:schemeClr val="accent1"/>
              </a:buClr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 Unicode MS" pitchFamily="34" charset="-128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 Unicode MS" pitchFamily="34" charset="-128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 Unicode MS" pitchFamily="34" charset="-128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Telefonnummern: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 Unicode MS" pitchFamily="34" charset="-128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r>
              <a:rPr lang="nb-NO" u="sng" dirty="0" smtClean="0"/>
              <a:t>Frau Richter</a:t>
            </a:r>
            <a:r>
              <a:rPr lang="nb-NO" i="1" u="sng" dirty="0" smtClean="0"/>
              <a:t> (</a:t>
            </a:r>
            <a:r>
              <a:rPr lang="nb-NO" i="1" dirty="0" smtClean="0"/>
              <a:t>Verwaltung</a:t>
            </a:r>
            <a:r>
              <a:rPr lang="nb-NO" dirty="0" smtClean="0"/>
              <a:t>)</a:t>
            </a:r>
            <a:br>
              <a:rPr lang="nb-NO" dirty="0" smtClean="0"/>
            </a:br>
            <a:r>
              <a:rPr lang="nb-NO" dirty="0" smtClean="0"/>
              <a:t>Tel.: </a:t>
            </a:r>
            <a:r>
              <a:rPr lang="nb-NO" b="1" dirty="0" smtClean="0"/>
              <a:t>0341/ 49 45 961</a:t>
            </a:r>
          </a:p>
          <a:p>
            <a:r>
              <a:rPr lang="nb-NO" dirty="0" smtClean="0"/>
              <a:t>E-Mail:</a:t>
            </a:r>
            <a:r>
              <a:rPr lang="nb-NO" b="1" dirty="0" smtClean="0"/>
              <a:t> </a:t>
            </a:r>
            <a:r>
              <a:rPr lang="nb-NO" u="sng" dirty="0" smtClean="0">
                <a:solidFill>
                  <a:srgbClr val="0070C0"/>
                </a:solidFill>
                <a:latin typeface="+mn-lt"/>
                <a:ea typeface="+mn-ea"/>
                <a:cs typeface="ＭＳ Ｐゴシック"/>
              </a:rPr>
              <a:t>Angelika.Richter@sbal.smk.sachsen.de</a:t>
            </a:r>
          </a:p>
          <a:p>
            <a:endParaRPr lang="nb-NO" u="sng" dirty="0" smtClean="0">
              <a:solidFill>
                <a:srgbClr val="0070C0"/>
              </a:solidFill>
              <a:latin typeface="+mn-lt"/>
              <a:ea typeface="+mn-ea"/>
              <a:cs typeface="ＭＳ Ｐゴシック"/>
            </a:endParaRPr>
          </a:p>
          <a:p>
            <a:r>
              <a:rPr lang="nb-NO" u="sng" dirty="0" smtClean="0">
                <a:latin typeface="+mn-lt"/>
                <a:ea typeface="+mn-ea"/>
                <a:cs typeface="ＭＳ Ｐゴシック"/>
              </a:rPr>
              <a:t>Frau Kern </a:t>
            </a:r>
            <a:r>
              <a:rPr lang="nb-NO" dirty="0" smtClean="0">
                <a:latin typeface="+mn-lt"/>
                <a:ea typeface="+mn-ea"/>
                <a:cs typeface="ＭＳ Ｐゴシック"/>
              </a:rPr>
              <a:t>(</a:t>
            </a:r>
            <a:r>
              <a:rPr lang="nb-NO" i="1" dirty="0" smtClean="0">
                <a:latin typeface="+mn-lt"/>
                <a:ea typeface="+mn-ea"/>
                <a:cs typeface="ＭＳ Ｐゴシック"/>
              </a:rPr>
              <a:t>Leiterin)</a:t>
            </a:r>
          </a:p>
          <a:p>
            <a:r>
              <a:rPr lang="nb-NO" dirty="0" smtClean="0">
                <a:latin typeface="+mn-lt"/>
                <a:ea typeface="+mn-ea"/>
                <a:cs typeface="ＭＳ Ｐゴシック"/>
              </a:rPr>
              <a:t>Tel.: 0341/ 49 45 974</a:t>
            </a:r>
          </a:p>
          <a:p>
            <a:r>
              <a:rPr lang="nb-NO" dirty="0" smtClean="0">
                <a:latin typeface="+mn-lt"/>
                <a:ea typeface="+mn-ea"/>
                <a:cs typeface="ＭＳ Ｐゴシック"/>
              </a:rPr>
              <a:t>E-Mail: </a:t>
            </a:r>
            <a:r>
              <a:rPr lang="nb-NO" u="sng" dirty="0" smtClean="0">
                <a:solidFill>
                  <a:srgbClr val="0070C0"/>
                </a:solidFill>
                <a:latin typeface="+mn-lt"/>
                <a:ea typeface="+mn-ea"/>
                <a:cs typeface="ＭＳ Ｐゴシック"/>
              </a:rPr>
              <a:t>Kordula.Kern@sbal.smk.sachsen.de</a:t>
            </a:r>
          </a:p>
          <a:p>
            <a:endParaRPr lang="nb-NO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 Unicode MS" pitchFamily="34" charset="-128"/>
              <a:buNone/>
              <a:tabLst/>
              <a:defRPr/>
            </a:pPr>
            <a:endParaRPr kumimoji="0" lang="de-DE" sz="1800" b="0" i="0" u="sng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 Unicode MS" pitchFamily="34" charset="-128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 Unicode MS" pitchFamily="34" charset="-128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374" y="1916833"/>
            <a:ext cx="3137201" cy="226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 bwMode="auto">
          <a:xfrm>
            <a:off x="5724129" y="4509120"/>
            <a:ext cx="2686446" cy="17281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b="1" dirty="0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Tag der offenen </a:t>
            </a:r>
            <a:r>
              <a:rPr lang="de-DE" b="1" dirty="0" smtClean="0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Tür</a:t>
            </a:r>
          </a:p>
          <a:p>
            <a:pPr algn="ctr" eaLnBrk="0" hangingPunct="0"/>
            <a:endParaRPr lang="de-DE" b="1" dirty="0" smtClean="0">
              <a:solidFill>
                <a:schemeClr val="accent1"/>
              </a:solidFill>
              <a:latin typeface="Arial" charset="0"/>
              <a:ea typeface="ＭＳ Ｐゴシック" pitchFamily="1" charset="-128"/>
            </a:endParaRPr>
          </a:p>
          <a:p>
            <a:pPr algn="ctr" eaLnBrk="0" hangingPunct="0"/>
            <a:r>
              <a:rPr lang="de-DE" b="1" dirty="0" smtClean="0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Oktober 2015</a:t>
            </a:r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b="1" dirty="0" smtClean="0"/>
              <a:t>Ablauf</a:t>
            </a:r>
            <a:r>
              <a:rPr lang="de-DE" u="sng" dirty="0" smtClean="0"/>
              <a:t/>
            </a:r>
            <a:br>
              <a:rPr lang="de-DE" u="sng" dirty="0" smtClean="0"/>
            </a:br>
            <a:endParaRPr lang="de-DE" u="sng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288" y="1916113"/>
            <a:ext cx="8267700" cy="3961159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Arial Unicode MS" pitchFamily="34" charset="-128"/>
              <a:buAutoNum type="arabicPeriod"/>
            </a:pPr>
            <a:r>
              <a:rPr lang="de-DE" sz="2400" dirty="0" smtClean="0">
                <a:solidFill>
                  <a:srgbClr val="00B050"/>
                </a:solidFill>
              </a:rPr>
              <a:t>Einführung</a:t>
            </a:r>
          </a:p>
          <a:p>
            <a:pPr eaLnBrk="1" hangingPunct="1">
              <a:buClr>
                <a:srgbClr val="00B050"/>
              </a:buClr>
              <a:buFont typeface="Arial Unicode MS" pitchFamily="34" charset="-128"/>
              <a:buAutoNum type="arabicPeriod"/>
            </a:pPr>
            <a:r>
              <a:rPr lang="de-DE" sz="2400" dirty="0" smtClean="0">
                <a:solidFill>
                  <a:srgbClr val="00B050"/>
                </a:solidFill>
              </a:rPr>
              <a:t>Erläuterung des Zulassungsverfahrens</a:t>
            </a:r>
          </a:p>
          <a:p>
            <a:pPr eaLnBrk="1" hangingPunct="1">
              <a:buClr>
                <a:srgbClr val="00B050"/>
              </a:buClr>
              <a:buFont typeface="Arial Unicode MS" pitchFamily="34" charset="-128"/>
              <a:buAutoNum type="arabicPeriod"/>
            </a:pPr>
            <a:r>
              <a:rPr lang="de-DE" sz="2400" dirty="0" smtClean="0">
                <a:solidFill>
                  <a:srgbClr val="00B050"/>
                </a:solidFill>
              </a:rPr>
              <a:t>Möglichkeit zu Anfragen</a:t>
            </a:r>
          </a:p>
          <a:p>
            <a:pPr eaLnBrk="1" hangingPunct="1">
              <a:buClr>
                <a:srgbClr val="00B050"/>
              </a:buClr>
              <a:buNone/>
            </a:pPr>
            <a:r>
              <a:rPr lang="de-DE" sz="2400" i="1" dirty="0" smtClean="0"/>
              <a:t>Fortsetzung lehramtsspezifisch (GY+MS/GS/BS)</a:t>
            </a:r>
          </a:p>
          <a:p>
            <a:pPr marL="0" indent="0" eaLnBrk="1" hangingPunct="1">
              <a:buClr>
                <a:srgbClr val="00B050"/>
              </a:buClr>
              <a:buNone/>
            </a:pPr>
            <a:r>
              <a:rPr lang="de-DE" sz="2400" dirty="0" smtClean="0">
                <a:solidFill>
                  <a:srgbClr val="00B050"/>
                </a:solidFill>
              </a:rPr>
              <a:t>4. Ziele und Ablauf der Ausbildung</a:t>
            </a:r>
          </a:p>
          <a:p>
            <a:pPr marL="0" indent="0" eaLnBrk="1" hangingPunct="1">
              <a:buClr>
                <a:srgbClr val="00B050"/>
              </a:buClr>
              <a:buNone/>
            </a:pPr>
            <a:r>
              <a:rPr lang="de-DE" sz="2400" dirty="0" smtClean="0">
                <a:solidFill>
                  <a:srgbClr val="00B050"/>
                </a:solidFill>
              </a:rPr>
              <a:t>5. Anfragen </a:t>
            </a:r>
            <a:r>
              <a:rPr lang="de-DE" dirty="0" smtClean="0">
                <a:solidFill>
                  <a:srgbClr val="00B050"/>
                </a:solidFill>
              </a:rPr>
              <a:t>		</a:t>
            </a:r>
            <a:br>
              <a:rPr lang="de-DE" dirty="0" smtClean="0">
                <a:solidFill>
                  <a:srgbClr val="00B050"/>
                </a:solidFill>
              </a:rPr>
            </a:br>
            <a:r>
              <a:rPr lang="de-DE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84213" y="6381328"/>
            <a:ext cx="4537075" cy="47667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 01.06 2015| Abteilung 4| SBAD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6799262" cy="1190625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srgbClr val="00B050"/>
                </a:solidFill>
                <a:cs typeface="+mj-cs"/>
              </a:rPr>
              <a:t>Ausbildungsstätte</a:t>
            </a:r>
            <a:br>
              <a:rPr lang="de-DE" b="1" dirty="0" smtClean="0">
                <a:solidFill>
                  <a:srgbClr val="00B050"/>
                </a:solidFill>
                <a:cs typeface="+mj-cs"/>
              </a:rPr>
            </a:br>
            <a:r>
              <a:rPr lang="de-DE" sz="2000" b="1" dirty="0" smtClean="0">
                <a:solidFill>
                  <a:srgbClr val="00B050"/>
                </a:solidFill>
                <a:cs typeface="+mj-cs"/>
              </a:rPr>
              <a:t>für das Lehramt an Grundschulen </a:t>
            </a:r>
            <a:endParaRPr lang="de-DE" sz="2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>
          <a:xfrm>
            <a:off x="539750" y="1989138"/>
            <a:ext cx="8267700" cy="4378325"/>
          </a:xfrm>
        </p:spPr>
        <p:txBody>
          <a:bodyPr/>
          <a:lstStyle/>
          <a:p>
            <a:pPr marL="0" indent="0">
              <a:buFont typeface="Arial Unicode MS" pitchFamily="34" charset="-128"/>
              <a:buNone/>
            </a:pPr>
            <a:r>
              <a:rPr lang="de-DE" b="1" dirty="0" smtClean="0"/>
              <a:t>Adresse: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Atrium „Am Rosengarten“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err="1" smtClean="0"/>
              <a:t>Glacisstraße</a:t>
            </a:r>
            <a:r>
              <a:rPr lang="de-DE" dirty="0" smtClean="0"/>
              <a:t> 4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01099 Dresden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b="1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b="1" dirty="0" smtClean="0"/>
              <a:t>Telefonnummern: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u="sng" dirty="0" smtClean="0"/>
              <a:t>Susann Tischendorf</a:t>
            </a:r>
            <a:r>
              <a:rPr lang="de-DE" dirty="0" smtClean="0"/>
              <a:t> </a:t>
            </a:r>
            <a:r>
              <a:rPr lang="de-DE" i="1" dirty="0" smtClean="0"/>
              <a:t>(Verwaltung)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Tel.:</a:t>
            </a:r>
            <a:r>
              <a:rPr lang="de-DE" b="1" dirty="0" smtClean="0"/>
              <a:t> 0351/ 56347 -51 </a:t>
            </a:r>
            <a:r>
              <a:rPr lang="de-DE" sz="1600" dirty="0" smtClean="0"/>
              <a:t>oder</a:t>
            </a:r>
            <a:r>
              <a:rPr lang="de-DE" b="1" dirty="0" smtClean="0"/>
              <a:t> 0351/ 48217 -51 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E-Mail: </a:t>
            </a:r>
            <a:r>
              <a:rPr lang="de-DE" u="sng" dirty="0" smtClean="0">
                <a:solidFill>
                  <a:srgbClr val="0070C0"/>
                </a:solidFill>
              </a:rPr>
              <a:t>Susann.Tischendorf@sbad.smk.sachsen.de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sz="400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	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u="sng" dirty="0" smtClean="0"/>
              <a:t>Simone Ullmann</a:t>
            </a:r>
            <a:r>
              <a:rPr lang="de-DE" dirty="0" smtClean="0"/>
              <a:t> </a:t>
            </a:r>
            <a:r>
              <a:rPr lang="de-DE" i="1" dirty="0" smtClean="0"/>
              <a:t>(Leitung)	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Tel.: </a:t>
            </a:r>
            <a:r>
              <a:rPr lang="de-DE" b="1" dirty="0" smtClean="0"/>
              <a:t>0351/ 48217 -11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E-Mail:</a:t>
            </a:r>
            <a:r>
              <a:rPr lang="de-DE" b="1" dirty="0" smtClean="0"/>
              <a:t> </a:t>
            </a:r>
            <a:r>
              <a:rPr lang="de-DE" u="sng" dirty="0" smtClean="0">
                <a:solidFill>
                  <a:srgbClr val="0070C0"/>
                </a:solidFill>
              </a:rPr>
              <a:t>Simone.Ullmann@sbad.smk.sachsen.de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b="1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		</a:t>
            </a:r>
          </a:p>
        </p:txBody>
      </p:sp>
      <p:pic>
        <p:nvPicPr>
          <p:cNvPr id="24581" name="Picture 4" descr="http://www.fugen-technik.info/resources/Atrium+am+Rosengarten+Dresden+1997.d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844675"/>
            <a:ext cx="3333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01.06.2015 | Abteilung 4 | SBAD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220072" y="134076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Tag der offenen Tür</a:t>
            </a:r>
          </a:p>
          <a:p>
            <a:pPr algn="ctr"/>
            <a:r>
              <a:rPr lang="de-DE" sz="1200" b="1" i="1" dirty="0" smtClean="0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14.09.2015 </a:t>
            </a:r>
            <a:r>
              <a:rPr lang="de-DE" sz="1200" b="1" i="1" dirty="0" smtClean="0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von 9.00 bis 11.00 Uhr </a:t>
            </a:r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6799262" cy="1190625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srgbClr val="00B050"/>
                </a:solidFill>
                <a:cs typeface="+mj-cs"/>
              </a:rPr>
              <a:t>Die Ausbildungsstätte</a:t>
            </a:r>
            <a:br>
              <a:rPr lang="de-DE" b="1" dirty="0" smtClean="0">
                <a:solidFill>
                  <a:srgbClr val="00B050"/>
                </a:solidFill>
                <a:cs typeface="+mj-cs"/>
              </a:rPr>
            </a:br>
            <a:r>
              <a:rPr lang="de-DE" sz="2000" b="1" dirty="0" smtClean="0">
                <a:solidFill>
                  <a:srgbClr val="00B050"/>
                </a:solidFill>
                <a:cs typeface="+mj-cs"/>
              </a:rPr>
              <a:t>f. d. H. L. an Berufsbildenden Schulen </a:t>
            </a:r>
            <a:endParaRPr lang="de-DE" sz="2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>
          <a:xfrm>
            <a:off x="539750" y="1989138"/>
            <a:ext cx="8267700" cy="4378325"/>
          </a:xfrm>
        </p:spPr>
        <p:txBody>
          <a:bodyPr/>
          <a:lstStyle/>
          <a:p>
            <a:pPr marL="0" indent="0">
              <a:buFont typeface="Arial Unicode MS" pitchFamily="34" charset="-128"/>
              <a:buNone/>
            </a:pPr>
            <a:r>
              <a:rPr lang="de-DE" b="1" dirty="0" smtClean="0"/>
              <a:t>Adresse: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Atrium „Am Rosengarten“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err="1" smtClean="0"/>
              <a:t>Hoyerswerdaer</a:t>
            </a:r>
            <a:r>
              <a:rPr lang="de-DE" dirty="0" smtClean="0"/>
              <a:t> Straße 1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01099 Dresden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b="1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b="1" dirty="0" smtClean="0"/>
              <a:t>Telefonnummern: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u="sng" dirty="0" smtClean="0"/>
              <a:t>Susann Tischendorf</a:t>
            </a:r>
            <a:r>
              <a:rPr lang="de-DE" dirty="0" smtClean="0"/>
              <a:t> </a:t>
            </a:r>
            <a:r>
              <a:rPr lang="de-DE" i="1" dirty="0" smtClean="0"/>
              <a:t>(Verwaltung)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Tel.:</a:t>
            </a:r>
            <a:r>
              <a:rPr lang="de-DE" b="1" dirty="0" smtClean="0"/>
              <a:t> 0351/ 56347 -51 </a:t>
            </a:r>
            <a:r>
              <a:rPr lang="de-DE" sz="1600" dirty="0" smtClean="0"/>
              <a:t>oder</a:t>
            </a:r>
            <a:r>
              <a:rPr lang="de-DE" b="1" dirty="0" smtClean="0"/>
              <a:t> 0351/ 48217 -51 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E-Mail: </a:t>
            </a:r>
            <a:r>
              <a:rPr lang="de-DE" u="sng" dirty="0" smtClean="0">
                <a:solidFill>
                  <a:srgbClr val="0070C0"/>
                </a:solidFill>
              </a:rPr>
              <a:t>Susann.Tischendorf@sbad.smk.sachsen.de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sz="400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u="sng" dirty="0" smtClean="0"/>
              <a:t>Dirk Bachmann</a:t>
            </a:r>
            <a:r>
              <a:rPr lang="de-DE" dirty="0" smtClean="0"/>
              <a:t> </a:t>
            </a:r>
            <a:r>
              <a:rPr lang="de-DE" i="1" dirty="0" smtClean="0"/>
              <a:t>(Leitung)</a:t>
            </a:r>
            <a:r>
              <a:rPr lang="de-DE" dirty="0" smtClean="0"/>
              <a:t>	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Tel.: </a:t>
            </a:r>
            <a:r>
              <a:rPr lang="de-DE" b="1" dirty="0" smtClean="0"/>
              <a:t>0351/ 56347-50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E-Mail:</a:t>
            </a:r>
            <a:r>
              <a:rPr lang="de-DE" b="1" dirty="0" smtClean="0"/>
              <a:t> </a:t>
            </a:r>
            <a:r>
              <a:rPr lang="de-DE" u="sng" dirty="0" smtClean="0">
                <a:solidFill>
                  <a:srgbClr val="0070C0"/>
                </a:solidFill>
              </a:rPr>
              <a:t>Dirk.Bachmann@sbad.smk.sachsen.de</a:t>
            </a:r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endParaRPr lang="de-DE" b="1" dirty="0" smtClean="0"/>
          </a:p>
          <a:p>
            <a:pPr marL="0" indent="0">
              <a:spcBef>
                <a:spcPct val="0"/>
              </a:spcBef>
              <a:buFont typeface="Arial Unicode MS" pitchFamily="34" charset="-128"/>
              <a:buNone/>
            </a:pPr>
            <a:r>
              <a:rPr lang="de-DE" dirty="0" smtClean="0"/>
              <a:t>		</a:t>
            </a:r>
          </a:p>
        </p:txBody>
      </p:sp>
      <p:pic>
        <p:nvPicPr>
          <p:cNvPr id="24581" name="Picture 4" descr="http://www.fugen-technik.info/resources/Atrium+am+Rosengarten+Dresden+1997.d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844675"/>
            <a:ext cx="3333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19.05.2014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292080" y="98072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200" b="1" dirty="0" smtClean="0">
              <a:solidFill>
                <a:schemeClr val="accent1"/>
              </a:solidFill>
              <a:latin typeface="Arial" charset="0"/>
              <a:ea typeface="ＭＳ Ｐゴシック" pitchFamily="1" charset="-128"/>
            </a:endParaRPr>
          </a:p>
          <a:p>
            <a:pPr algn="ctr"/>
            <a:r>
              <a:rPr lang="de-DE" sz="1200" b="1" dirty="0" smtClean="0">
                <a:solidFill>
                  <a:schemeClr val="accent1"/>
                </a:solidFill>
                <a:latin typeface="Arial" charset="0"/>
                <a:ea typeface="ＭＳ Ｐゴシック" pitchFamily="1" charset="-128"/>
              </a:rPr>
              <a:t>Bewerbertag  08.10.2015      </a:t>
            </a:r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 01.06 2015| Abteilung 4| SBAD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7006B9-AFDD-486E-B11B-BF7E96A0404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6" name="Grafik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2741" y="1564770"/>
            <a:ext cx="7128792" cy="4536504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2411760" y="1556519"/>
            <a:ext cx="4968551" cy="3375629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 smtClean="0">
              <a:latin typeface="Bradley Hand ITC" pitchFamily="66" charset="0"/>
            </a:endParaRPr>
          </a:p>
          <a:p>
            <a:pPr algn="ctr"/>
            <a:r>
              <a:rPr lang="de-DE" sz="2800" b="1" dirty="0" smtClean="0">
                <a:latin typeface="Bradley Hand ITC" pitchFamily="66" charset="0"/>
              </a:rPr>
              <a:t> </a:t>
            </a:r>
          </a:p>
          <a:p>
            <a:pPr algn="ctr"/>
            <a:r>
              <a:rPr lang="de-DE" sz="4400" b="1" dirty="0" smtClean="0">
                <a:latin typeface="Bradley Hand ITC" pitchFamily="66" charset="0"/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922743324"/>
      </p:ext>
    </p:extLst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061154627"/>
              </p:ext>
            </p:extLst>
          </p:nvPr>
        </p:nvGraphicFramePr>
        <p:xfrm>
          <a:off x="755576" y="1124744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Textfeld 4"/>
          <p:cNvSpPr txBox="1">
            <a:spLocks noChangeArrowheads="1"/>
          </p:cNvSpPr>
          <p:nvPr/>
        </p:nvSpPr>
        <p:spPr bwMode="auto">
          <a:xfrm>
            <a:off x="468313" y="549275"/>
            <a:ext cx="4175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600" b="1" dirty="0">
                <a:solidFill>
                  <a:srgbClr val="00B050"/>
                </a:solidFill>
              </a:rPr>
              <a:t>1. </a:t>
            </a:r>
            <a:r>
              <a:rPr lang="de-DE" sz="2600" b="1" dirty="0" smtClean="0">
                <a:solidFill>
                  <a:srgbClr val="00B050"/>
                </a:solidFill>
              </a:rPr>
              <a:t>Einführung</a:t>
            </a:r>
            <a:endParaRPr lang="de-DE" sz="2600" b="1" dirty="0">
              <a:solidFill>
                <a:srgbClr val="00B050"/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84213" y="6381328"/>
            <a:ext cx="4537075" cy="476672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 01.06 2015| Abteilung 4| SBAD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31470-D1B2-4C26-9755-0D475E86BA4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 </a:t>
            </a:r>
          </a:p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01.06 2015| Abteilung 4| SBAD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31470-D1B2-4C26-9755-0D475E86BA4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1619671" y="1700809"/>
            <a:ext cx="7056785" cy="3461574"/>
            <a:chOff x="1973342" y="2762090"/>
            <a:chExt cx="4783933" cy="2319312"/>
          </a:xfrm>
        </p:grpSpPr>
        <p:sp>
          <p:nvSpPr>
            <p:cNvPr id="8" name="Auf der gleichen Seite des Rechtecks liegende Ecken abrunden 7"/>
            <p:cNvSpPr/>
            <p:nvPr/>
          </p:nvSpPr>
          <p:spPr>
            <a:xfrm rot="5400000">
              <a:off x="3199676" y="1535756"/>
              <a:ext cx="2319312" cy="4771979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uf der gleichen Seite des Rechtecks liegende Ecken abrunden 4"/>
            <p:cNvSpPr/>
            <p:nvPr/>
          </p:nvSpPr>
          <p:spPr>
            <a:xfrm>
              <a:off x="3291365" y="2858583"/>
              <a:ext cx="3465910" cy="1736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de-DE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de-DE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600" kern="1200" dirty="0" smtClean="0"/>
                <a:t>ERLÄUTERN des Zulassungsverfahrens zum VBD</a:t>
              </a:r>
              <a:endParaRPr lang="de-DE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de-DE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600" dirty="0" smtClean="0"/>
                <a:t>KLÄREN </a:t>
              </a:r>
              <a:r>
                <a:rPr lang="de-DE" sz="1600" kern="1200" dirty="0" smtClean="0"/>
                <a:t>von Anfragen  aus dem Plenum zum Thema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de-DE" sz="16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600" dirty="0" smtClean="0"/>
                <a:t>INFORMIEREN zu Ziel, Organisation, Abläufen im Vorbereitungsdienst – bezogen auf das Lehramt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de-DE" sz="1600" kern="1200" dirty="0" smtClean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600" dirty="0" smtClean="0"/>
                <a:t>KENNENLERNEN der Verantwortlichen </a:t>
              </a:r>
              <a:endParaRPr lang="de-DE" sz="1600" kern="1200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683569" y="1545518"/>
            <a:ext cx="2837212" cy="3827698"/>
            <a:chOff x="144004" y="2664301"/>
            <a:chExt cx="1923402" cy="2564621"/>
          </a:xfrm>
        </p:grpSpPr>
        <p:sp>
          <p:nvSpPr>
            <p:cNvPr id="6" name="Abgerundetes Rechteck 5"/>
            <p:cNvSpPr/>
            <p:nvPr/>
          </p:nvSpPr>
          <p:spPr>
            <a:xfrm>
              <a:off x="144004" y="2664301"/>
              <a:ext cx="1923402" cy="25646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bgerundetes Rechteck 6"/>
            <p:cNvSpPr/>
            <p:nvPr/>
          </p:nvSpPr>
          <p:spPr>
            <a:xfrm>
              <a:off x="237897" y="2758194"/>
              <a:ext cx="1735616" cy="2376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 smtClean="0"/>
                <a:t>Ziele der Veranstaltung</a:t>
              </a:r>
              <a:endParaRPr lang="de-DE" sz="1800" b="1" kern="1200" dirty="0"/>
            </a:p>
          </p:txBody>
        </p:sp>
      </p:grp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>
                <a:solidFill>
                  <a:srgbClr val="00B050"/>
                </a:solidFill>
              </a:rPr>
              <a:t>12-monatiger Vorbereitungsdienst</a:t>
            </a:r>
            <a:br>
              <a:rPr lang="de-DE" sz="2400" b="1" dirty="0" smtClean="0">
                <a:solidFill>
                  <a:srgbClr val="00B050"/>
                </a:solidFill>
              </a:rPr>
            </a:br>
            <a:r>
              <a:rPr lang="de-DE" sz="2400" b="1" dirty="0" smtClean="0">
                <a:solidFill>
                  <a:srgbClr val="00B050"/>
                </a:solidFill>
              </a:rPr>
              <a:t>Worin besteht die Spezifik?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67700" cy="3848100"/>
          </a:xfrm>
        </p:spPr>
        <p:txBody>
          <a:bodyPr/>
          <a:lstStyle/>
          <a:p>
            <a:pPr>
              <a:buClr>
                <a:srgbClr val="00B050"/>
              </a:buClr>
            </a:pPr>
            <a:r>
              <a:rPr lang="de-DE" dirty="0" smtClean="0"/>
              <a:t>Reformierte Studiengänge (Art und Anzahl universitärer schulpraktischer Studien, Modularisierung der Studieninhalte) lassen eine 12-monatige Ausbildung zu</a:t>
            </a:r>
          </a:p>
          <a:p>
            <a:pPr>
              <a:buClr>
                <a:srgbClr val="00B050"/>
              </a:buClr>
            </a:pPr>
            <a:r>
              <a:rPr lang="de-DE" dirty="0" smtClean="0"/>
              <a:t>Der Vorbereitungsdienst erfolgt nach einer VO für alle Lehrämter ( LAPO II)</a:t>
            </a:r>
          </a:p>
          <a:p>
            <a:pPr>
              <a:buClr>
                <a:srgbClr val="00B050"/>
              </a:buClr>
            </a:pPr>
            <a:r>
              <a:rPr lang="de-DE" dirty="0" smtClean="0"/>
              <a:t>Differenzierte Ausbildungsinstrumente unterstützen den Prozess, wie z. B. </a:t>
            </a:r>
          </a:p>
          <a:p>
            <a:pPr lvl="1">
              <a:buClr>
                <a:srgbClr val="00B050"/>
              </a:buClr>
              <a:buNone/>
            </a:pPr>
            <a:r>
              <a:rPr lang="de-DE" dirty="0" smtClean="0"/>
              <a:t>	- ein verzahntes Curriculum (Bildungswissenschaften und die </a:t>
            </a:r>
            <a:r>
              <a:rPr lang="de-DE" dirty="0" err="1" smtClean="0"/>
              <a:t>Didaktiken</a:t>
            </a:r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>  der Fächer)</a:t>
            </a:r>
            <a:br>
              <a:rPr lang="de-DE" dirty="0" smtClean="0"/>
            </a:br>
            <a:r>
              <a:rPr lang="de-DE" dirty="0" smtClean="0"/>
              <a:t>- die Akzentuierung und Wichtung curricularer Inhalte,</a:t>
            </a:r>
            <a:br>
              <a:rPr lang="de-DE" dirty="0" smtClean="0"/>
            </a:br>
            <a:r>
              <a:rPr lang="de-DE" dirty="0" smtClean="0"/>
              <a:t>- ein Rahmenplan und eine IT-Plattform für den Bereich Schulrecht, </a:t>
            </a:r>
            <a:br>
              <a:rPr lang="de-DE" dirty="0" smtClean="0"/>
            </a:br>
            <a:r>
              <a:rPr lang="de-DE" dirty="0" smtClean="0"/>
              <a:t>- Kompakttage, </a:t>
            </a:r>
            <a:br>
              <a:rPr lang="de-DE" dirty="0" smtClean="0"/>
            </a:br>
            <a:r>
              <a:rPr lang="de-DE" dirty="0" smtClean="0"/>
              <a:t>- Praxisaufgaben, </a:t>
            </a:r>
            <a:br>
              <a:rPr lang="de-DE" dirty="0" smtClean="0"/>
            </a:br>
            <a:r>
              <a:rPr lang="de-DE" dirty="0" smtClean="0"/>
              <a:t>- Portfolio 	</a:t>
            </a:r>
          </a:p>
          <a:p>
            <a:pPr>
              <a:buClr>
                <a:srgbClr val="0070C0"/>
              </a:buClr>
              <a:buFont typeface="Arial Unicode MS" pitchFamily="34" charset="-128"/>
              <a:buNone/>
            </a:pPr>
            <a:endParaRPr lang="de-DE" dirty="0" smtClean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 </a:t>
            </a:r>
          </a:p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01.06 2015| Abteilung 4| SBAD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</a:pPr>
            <a:r>
              <a:rPr lang="de-DE" dirty="0"/>
              <a:t>An die Beteiligten werden im Sinne einer „Ausbildungsphilosophie“ hohe Anforderungen gestellt:</a:t>
            </a:r>
          </a:p>
          <a:p>
            <a:pPr>
              <a:buClr>
                <a:srgbClr val="00B050"/>
              </a:buClr>
              <a:buNone/>
            </a:pPr>
            <a:r>
              <a:rPr lang="de-DE" dirty="0"/>
              <a:t>	Wesentliche Grundprinzipien der Ausbildung sind:</a:t>
            </a:r>
          </a:p>
          <a:p>
            <a:pPr>
              <a:buClr>
                <a:srgbClr val="00B050"/>
              </a:buClr>
              <a:buNone/>
            </a:pPr>
            <a:r>
              <a:rPr lang="de-DE" dirty="0"/>
              <a:t>      - Individualisierung</a:t>
            </a:r>
            <a:br>
              <a:rPr lang="de-DE" dirty="0"/>
            </a:br>
            <a:r>
              <a:rPr lang="de-DE" dirty="0"/>
              <a:t>- Entwicklungssteuerung</a:t>
            </a:r>
            <a:br>
              <a:rPr lang="de-DE" dirty="0"/>
            </a:br>
            <a:r>
              <a:rPr lang="de-DE" dirty="0"/>
              <a:t>- Kompetenzorientierung</a:t>
            </a:r>
            <a:br>
              <a:rPr lang="de-DE" dirty="0"/>
            </a:br>
            <a:r>
              <a:rPr lang="de-DE" dirty="0"/>
              <a:t>- Aktivierung</a:t>
            </a:r>
            <a:br>
              <a:rPr lang="de-DE" dirty="0"/>
            </a:br>
            <a:r>
              <a:rPr lang="de-DE" dirty="0"/>
              <a:t>- Reflexion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 </a:t>
            </a:r>
          </a:p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01.06 2015| Abteilung 4| SBAD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635658"/>
      </p:ext>
    </p:extLst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el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6654800" cy="936203"/>
          </a:xfrm>
        </p:spPr>
        <p:txBody>
          <a:bodyPr/>
          <a:lstStyle/>
          <a:p>
            <a:pPr>
              <a:defRPr/>
            </a:pPr>
            <a:r>
              <a:rPr lang="de-DE" sz="2400" b="1" dirty="0" smtClean="0">
                <a:solidFill>
                  <a:srgbClr val="00B050"/>
                </a:solidFill>
                <a:latin typeface="+mn-lt"/>
                <a:ea typeface="+mn-ea"/>
              </a:rPr>
              <a:t>2. Erläuterung des Zulassungsverfahrens</a:t>
            </a:r>
          </a:p>
        </p:txBody>
      </p:sp>
      <p:sp>
        <p:nvSpPr>
          <p:cNvPr id="10245" name="Untertitel 2"/>
          <p:cNvSpPr>
            <a:spLocks noGrp="1"/>
          </p:cNvSpPr>
          <p:nvPr>
            <p:ph idx="1"/>
          </p:nvPr>
        </p:nvSpPr>
        <p:spPr>
          <a:xfrm>
            <a:off x="467544" y="1988840"/>
            <a:ext cx="8267700" cy="3848100"/>
          </a:xfrm>
        </p:spPr>
        <p:txBody>
          <a:bodyPr/>
          <a:lstStyle/>
          <a:p>
            <a:r>
              <a:rPr lang="de-DE" dirty="0" smtClean="0"/>
              <a:t> Bewerbung (Ausschlussfrist) bis 01.09.2015</a:t>
            </a:r>
          </a:p>
          <a:p>
            <a:r>
              <a:rPr lang="de-DE" dirty="0" smtClean="0"/>
              <a:t> Bewerberübersicht an SMK/ Kapazitätsmeldung der Schulen</a:t>
            </a:r>
          </a:p>
          <a:p>
            <a:r>
              <a:rPr lang="de-DE" dirty="0" smtClean="0"/>
              <a:t>Meldung der Kapazitäten an das SMK/ Beschränkungen im Ministerialblatt und im Internet</a:t>
            </a:r>
          </a:p>
          <a:p>
            <a:r>
              <a:rPr lang="de-DE" dirty="0" smtClean="0"/>
              <a:t> Nachreichen Zeugnis und Führungszeugnis bis 01.12.2015 (Ausschlussfrist)</a:t>
            </a:r>
          </a:p>
          <a:p>
            <a:r>
              <a:rPr lang="de-DE" dirty="0" smtClean="0"/>
              <a:t> Verschicken der Bescheide ab Mitte Dezember</a:t>
            </a:r>
          </a:p>
          <a:p>
            <a:r>
              <a:rPr lang="de-DE" dirty="0" smtClean="0"/>
              <a:t> Nachrückverfahren bis 01.02.2016 falls erforderlich</a:t>
            </a:r>
          </a:p>
          <a:p>
            <a:r>
              <a:rPr lang="de-DE" dirty="0" smtClean="0"/>
              <a:t>Vorlage des Gesundheitszeugnisses bis zum in der Zulassung benannten Termin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01.06.2015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764" y="1947174"/>
            <a:ext cx="8267700" cy="3848100"/>
          </a:xfrm>
        </p:spPr>
        <p:txBody>
          <a:bodyPr/>
          <a:lstStyle/>
          <a:p>
            <a:r>
              <a:rPr lang="de-DE" dirty="0" smtClean="0"/>
              <a:t>Veranstaltung zur Einstellung in den VBD: voraussichtlich ab 25.01.2016</a:t>
            </a:r>
          </a:p>
          <a:p>
            <a:r>
              <a:rPr lang="de-DE" dirty="0" smtClean="0"/>
              <a:t>Beginn Vorbereitungsdienst: 01.02.2016</a:t>
            </a:r>
          </a:p>
          <a:p>
            <a:r>
              <a:rPr lang="de-DE" dirty="0" smtClean="0"/>
              <a:t>Erster Ausbildungstag an Ausbildungsstätte Dresden: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GYM:	Montag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GS: 	Mittwoch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BS:	Donnerstag</a:t>
            </a:r>
          </a:p>
          <a:p>
            <a:pPr>
              <a:buNone/>
            </a:pPr>
            <a:r>
              <a:rPr lang="de-DE" dirty="0" smtClean="0"/>
              <a:t>		MS:	Dienstag (Leipzig)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accent1"/>
                </a:solidFill>
              </a:rPr>
              <a:t>01.06.2015 | Abteilung 4 | SBAD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084284"/>
              </p:ext>
            </p:extLst>
          </p:nvPr>
        </p:nvGraphicFramePr>
        <p:xfrm>
          <a:off x="395536" y="1700808"/>
          <a:ext cx="8352929" cy="420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682"/>
                <a:gridCol w="1358632"/>
                <a:gridCol w="1440160"/>
                <a:gridCol w="1320145"/>
                <a:gridCol w="1344151"/>
                <a:gridCol w="1440159"/>
              </a:tblGrid>
              <a:tr h="57606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Grundschule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Förderschule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Mittelschule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Gymnasium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Berufsbild.</a:t>
                      </a:r>
                      <a:r>
                        <a:rPr lang="de-DE" sz="1500" baseline="0" dirty="0" smtClean="0"/>
                        <a:t> </a:t>
                      </a:r>
                      <a:r>
                        <a:rPr lang="de-DE" sz="1500" dirty="0" smtClean="0"/>
                        <a:t>Schule</a:t>
                      </a:r>
                      <a:endParaRPr lang="de-DE" sz="15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Bewerber</a:t>
                      </a:r>
                    </a:p>
                    <a:p>
                      <a:r>
                        <a:rPr lang="de-DE" sz="1100" b="1" dirty="0" smtClean="0"/>
                        <a:t>(zum 01.09.2013)</a:t>
                      </a:r>
                      <a:endParaRPr lang="de-D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80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393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41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Zulassung</a:t>
                      </a:r>
                    </a:p>
                    <a:p>
                      <a:r>
                        <a:rPr lang="de-DE" sz="1100" b="1" dirty="0" smtClean="0"/>
                        <a:t>(</a:t>
                      </a:r>
                      <a:r>
                        <a:rPr lang="de-DE" sz="1100" b="1" dirty="0" smtClean="0">
                          <a:solidFill>
                            <a:schemeClr val="tx1"/>
                          </a:solidFill>
                        </a:rPr>
                        <a:t>ab 01.02.2014)</a:t>
                      </a:r>
                    </a:p>
                    <a:p>
                      <a:endParaRPr lang="de-DE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26</a:t>
                      </a:r>
                      <a:endParaRPr lang="de-DE" dirty="0"/>
                    </a:p>
                  </a:txBody>
                  <a:tcPr anchor="ctr"/>
                </a:tc>
              </a:tr>
              <a:tr h="603488"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in</a:t>
                      </a:r>
                      <a:r>
                        <a:rPr lang="de-DE" sz="1100" b="1" baseline="0" dirty="0" smtClean="0"/>
                        <a:t> </a:t>
                      </a:r>
                      <a:r>
                        <a:rPr lang="de-DE" sz="1100" b="1" dirty="0" smtClean="0"/>
                        <a:t>Ausbildung</a:t>
                      </a:r>
                      <a:br>
                        <a:rPr lang="de-DE" sz="1100" b="1" dirty="0" smtClean="0"/>
                      </a:br>
                      <a:r>
                        <a:rPr lang="de-DE" sz="1100" b="1" dirty="0" smtClean="0">
                          <a:solidFill>
                            <a:srgbClr val="FF0000"/>
                          </a:solidFill>
                        </a:rPr>
                        <a:t>(zum</a:t>
                      </a:r>
                      <a:r>
                        <a:rPr lang="de-DE" sz="1100" b="1" baseline="0" dirty="0" smtClean="0">
                          <a:solidFill>
                            <a:srgbClr val="FF0000"/>
                          </a:solidFill>
                        </a:rPr>
                        <a:t> 01.02.2014)</a:t>
                      </a:r>
                      <a:endParaRPr lang="de-DE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107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59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212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Bewerber</a:t>
                      </a:r>
                    </a:p>
                    <a:p>
                      <a:r>
                        <a:rPr lang="de-DE" sz="1100" b="1" dirty="0" smtClean="0"/>
                        <a:t>(zum 01.09.</a:t>
                      </a:r>
                      <a:r>
                        <a:rPr lang="de-DE" sz="1100" b="1" baseline="0" dirty="0" smtClean="0"/>
                        <a:t>2014)</a:t>
                      </a:r>
                    </a:p>
                    <a:p>
                      <a:endParaRPr lang="de-D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103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Zulassung</a:t>
                      </a:r>
                    </a:p>
                    <a:p>
                      <a:r>
                        <a:rPr lang="de-DE" sz="1100" b="1" dirty="0" smtClean="0"/>
                        <a:t>(ab 01.02.2015)</a:t>
                      </a:r>
                    </a:p>
                    <a:p>
                      <a:endParaRPr lang="de-D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172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68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In Ausbildung</a:t>
                      </a:r>
                    </a:p>
                    <a:p>
                      <a:r>
                        <a:rPr lang="de-DE" sz="1100" b="1" dirty="0" smtClean="0">
                          <a:solidFill>
                            <a:srgbClr val="FF0000"/>
                          </a:solidFill>
                        </a:rPr>
                        <a:t>(zum 01.02.2015)</a:t>
                      </a:r>
                    </a:p>
                    <a:p>
                      <a:endParaRPr lang="de-D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146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265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68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 </a:t>
            </a:r>
          </a:p>
          <a:p>
            <a:pPr>
              <a:defRPr/>
            </a:pPr>
            <a:r>
              <a:rPr lang="de-DE" dirty="0" smtClean="0">
                <a:solidFill>
                  <a:srgbClr val="00B050"/>
                </a:solidFill>
              </a:rPr>
              <a:t>01.06 2015| Abteilung 4| SBAD</a:t>
            </a:r>
            <a:endParaRPr lang="de-DE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67544" y="476673"/>
            <a:ext cx="66247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Zulassung 12-monatiger</a:t>
            </a:r>
            <a:r>
              <a:rPr kumimoji="0" lang="de-DE" sz="24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 VBD zum 01.02.2014 und 01.02.2015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E1C23-E5ED-483E-89C9-5DFD78FA0F5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p:transition advTm="4000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A-Vorlage-Referendare">
  <a:themeElements>
    <a:clrScheme name="SMK-Referendare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SMK-Referendar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accent1"/>
            </a:solidFill>
            <a:latin typeface="Arial" charset="0"/>
            <a:ea typeface="ＭＳ Ｐゴシック" pitchFamily="1" charset="-128"/>
          </a:defRPr>
        </a:defPPr>
      </a:lstStyle>
    </a:txDef>
  </a:objectDefaults>
  <a:extraClrSchemeLst>
    <a:extraClrScheme>
      <a:clrScheme name="SMK-Referendare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K-Referendare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SBA-Vorlage-Referendare</Template>
  <TotalTime>0</TotalTime>
  <Words>1013</Words>
  <Application>Microsoft Office PowerPoint</Application>
  <PresentationFormat>Bildschirmpräsentation (4:3)</PresentationFormat>
  <Paragraphs>318</Paragraphs>
  <Slides>22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SBA-Vorlage-Referendare</vt:lpstr>
      <vt:lpstr>Informationsveranstaltung zum 12-monatigen Vorbereitungsdienst für Studierende aller Lehrämter der TUD</vt:lpstr>
      <vt:lpstr>Ablauf </vt:lpstr>
      <vt:lpstr>PowerPoint-Präsentation</vt:lpstr>
      <vt:lpstr>PowerPoint-Präsentation</vt:lpstr>
      <vt:lpstr>12-monatiger Vorbereitungsdienst Worin besteht die Spezifik?</vt:lpstr>
      <vt:lpstr>PowerPoint-Präsentation</vt:lpstr>
      <vt:lpstr>2. Erläuterung des Zulassungsverfahrens</vt:lpstr>
      <vt:lpstr>PowerPoint-Präsentation</vt:lpstr>
      <vt:lpstr>PowerPoint-Präsentation</vt:lpstr>
      <vt:lpstr>PowerPoint-Präsentation</vt:lpstr>
      <vt:lpstr>   Interessierende Themen zur Bewerbung Bewerbungsunterlagen sind auf dem Sächsischen Bildungsserver erhältlich:   http://www.lehrerbildung.sachsen.de/14766.htm  </vt:lpstr>
      <vt:lpstr>Abzüge:   Lohnsteuer; Kranken-, Arbeitslosen-, Renten- und Pflegeversicherung (gültig ab 01.01.2015)</vt:lpstr>
      <vt:lpstr>PowerPoint-Präsentation</vt:lpstr>
      <vt:lpstr> 4. Ziel und Ablauf der Ausbildung </vt:lpstr>
      <vt:lpstr>Ausbildungsorganisation</vt:lpstr>
      <vt:lpstr>Organisationsmodell </vt:lpstr>
      <vt:lpstr>Ausschnitte aus dem Organisationsplan</vt:lpstr>
      <vt:lpstr>Die Ausbildungsstätte für das Höhere Lehramt an Gymnasien </vt:lpstr>
      <vt:lpstr>Die Ausbildungsstätte für das Lehramt an Mittelschulen </vt:lpstr>
      <vt:lpstr>Ausbildungsstätte für das Lehramt an Grundschulen </vt:lpstr>
      <vt:lpstr>Die Ausbildungsstätte f. d. H. L. an Berufsbildenden Schulen </vt:lpstr>
      <vt:lpstr>PowerPoint-Präsentation</vt:lpstr>
    </vt:vector>
  </TitlesOfParts>
  <Company>SBAD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Schwerpunktsetzungen im Kompetenzbereich „Unterrichten“ im Rahmen der Schulpraktischen Studien in den BA- und MA-Studiengängen ABS und BBS</dc:title>
  <dc:creator>buchhornAn</dc:creator>
  <cp:lastModifiedBy>Esther Leyh ZLSB</cp:lastModifiedBy>
  <cp:revision>278</cp:revision>
  <dcterms:created xsi:type="dcterms:W3CDTF">2010-07-21T12:01:04Z</dcterms:created>
  <dcterms:modified xsi:type="dcterms:W3CDTF">2015-06-04T11:58:12Z</dcterms:modified>
</cp:coreProperties>
</file>