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865" r:id="rId1"/>
  </p:sldMasterIdLst>
  <p:notesMasterIdLst>
    <p:notesMasterId r:id="rId11"/>
  </p:notesMasterIdLst>
  <p:handoutMasterIdLst>
    <p:handoutMasterId r:id="rId12"/>
  </p:handoutMasterIdLst>
  <p:sldIdLst>
    <p:sldId id="412" r:id="rId2"/>
    <p:sldId id="377" r:id="rId3"/>
    <p:sldId id="378" r:id="rId4"/>
    <p:sldId id="320" r:id="rId5"/>
    <p:sldId id="322" r:id="rId6"/>
    <p:sldId id="382" r:id="rId7"/>
    <p:sldId id="350" r:id="rId8"/>
    <p:sldId id="411" r:id="rId9"/>
    <p:sldId id="366" r:id="rId10"/>
  </p:sldIdLst>
  <p:sldSz cx="9144000" cy="6858000" type="screen4x3"/>
  <p:notesSz cx="6858000" cy="9144000"/>
  <p:embeddedFontLst>
    <p:embeddedFont>
      <p:font typeface="Open Sans" panose="020B0606030504020204" pitchFamily="34" charset="0"/>
      <p:regular r:id="rId13"/>
      <p:bold r:id="rId14"/>
      <p:italic r:id="rId15"/>
      <p:boldItalic r:id="rId16"/>
    </p:embeddedFont>
    <p:embeddedFont>
      <p:font typeface="Webdings" panose="05030102010509060703" pitchFamily="18" charset="2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ＭＳ Ｐゴシック" panose="020B0600070205080204" pitchFamily="34" charset="-128"/>
      <p:regular r:id="rId22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0B43D2CB-6D07-4AF6-8385-F02019C31457}">
          <p14:sldIdLst>
            <p14:sldId id="412"/>
            <p14:sldId id="377"/>
            <p14:sldId id="378"/>
            <p14:sldId id="320"/>
            <p14:sldId id="322"/>
            <p14:sldId id="382"/>
            <p14:sldId id="350"/>
            <p14:sldId id="411"/>
            <p14:sldId id="3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nöfel,Anja" initials="K" lastIdx="10" clrIdx="0"/>
  <p:cmAuthor id="2" name="Juliane Sichler" initials="JS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E7F00"/>
    <a:srgbClr val="F6BF7F"/>
    <a:srgbClr val="FFCF9B"/>
    <a:srgbClr val="D14D17"/>
    <a:srgbClr val="28618C"/>
    <a:srgbClr val="F07D00"/>
    <a:srgbClr val="93C356"/>
    <a:srgbClr val="090D55"/>
    <a:srgbClr val="13A9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70" autoAdjust="0"/>
    <p:restoredTop sz="79906" autoAdjust="0"/>
  </p:normalViewPr>
  <p:slideViewPr>
    <p:cSldViewPr snapToGrid="0" snapToObjects="1">
      <p:cViewPr varScale="1">
        <p:scale>
          <a:sx n="93" d="100"/>
          <a:sy n="93" d="100"/>
        </p:scale>
        <p:origin x="192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C6211-610F-44E5-BF19-D3CDF6EDD281}" type="datetimeFigureOut">
              <a:rPr lang="de-DE" smtClean="0"/>
              <a:t>16.11.2020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61AA8-FB04-42D1-9939-D1A1356F808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31560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435D3-23A6-45D3-8DFA-7317DC1E7A64}" type="datetimeFigureOut">
              <a:rPr lang="de-DE" smtClean="0"/>
              <a:t>16.11.2020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9AC09-DF60-43F4-96BF-67D4D9A7409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331825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62329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624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>
              <a:ea typeface="ＭＳ Ｐゴシック" pitchFamily="34" charset="-128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9313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0901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9743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9481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1723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T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5047"/>
            <a:ext cx="9144000" cy="6531771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0" y="980790"/>
            <a:ext cx="9144000" cy="5877210"/>
          </a:xfrm>
          <a:prstGeom prst="rect">
            <a:avLst/>
          </a:prstGeom>
          <a:gradFill>
            <a:gsLst>
              <a:gs pos="0">
                <a:srgbClr val="EE7F00"/>
              </a:gs>
              <a:gs pos="100000">
                <a:srgbClr val="D14D17">
                  <a:alpha val="0"/>
                </a:srgbClr>
              </a:gs>
            </a:gsLst>
            <a:lin ang="15000000" scaled="0"/>
          </a:gradFill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66763" y="4494770"/>
            <a:ext cx="7981949" cy="123928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alpha val="8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  <a:br>
              <a:rPr lang="de-DE" dirty="0"/>
            </a:br>
            <a:r>
              <a:rPr lang="de-DE" dirty="0"/>
              <a:t>Ort oder Anlass des Vortrags // Samstag, 13. Januar 2018</a:t>
            </a:r>
          </a:p>
        </p:txBody>
      </p:sp>
      <p:sp>
        <p:nvSpPr>
          <p:cNvPr id="26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66763" y="2420838"/>
            <a:ext cx="7981949" cy="828675"/>
          </a:xfrm>
          <a:ln>
            <a:noFill/>
          </a:ln>
        </p:spPr>
        <p:txBody>
          <a:bodyPr/>
          <a:lstStyle>
            <a:lvl1pPr>
              <a:spcBef>
                <a:spcPts val="0"/>
              </a:spcBef>
              <a:defRPr sz="1600"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pPr lvl="0"/>
            <a:r>
              <a:rPr lang="de-DE" dirty="0"/>
              <a:t>Vorname Name</a:t>
            </a:r>
            <a:br>
              <a:rPr lang="de-DE" dirty="0"/>
            </a:br>
            <a:r>
              <a:rPr lang="de-DE" dirty="0"/>
              <a:t>Struktureinheit  der TU Dresden</a:t>
            </a:r>
          </a:p>
        </p:txBody>
      </p:sp>
      <p:sp>
        <p:nvSpPr>
          <p:cNvPr id="4" name="Rechteck 3"/>
          <p:cNvSpPr/>
          <p:nvPr/>
        </p:nvSpPr>
        <p:spPr>
          <a:xfrm>
            <a:off x="0" y="982794"/>
            <a:ext cx="9144000" cy="17145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766763" y="3392202"/>
            <a:ext cx="7981949" cy="972108"/>
          </a:xfrm>
          <a:ln>
            <a:noFill/>
          </a:ln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3420" y="328250"/>
            <a:ext cx="1028282" cy="468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257" y="349731"/>
            <a:ext cx="1489206" cy="43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59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6092824"/>
          </a:xfr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180629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_T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66763" y="4494770"/>
            <a:ext cx="7981949" cy="1239280"/>
          </a:xfrm>
        </p:spPr>
        <p:txBody>
          <a:bodyPr/>
          <a:lstStyle>
            <a:lvl1pPr marL="0" indent="0" algn="l">
              <a:buNone/>
              <a:defRPr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  <a:br>
              <a:rPr lang="de-DE" dirty="0"/>
            </a:br>
            <a:r>
              <a:rPr lang="de-DE" dirty="0"/>
              <a:t>Ort oder Anlass des Vortrags // Samstag, 13. Januar 2018</a:t>
            </a:r>
          </a:p>
        </p:txBody>
      </p:sp>
      <p:sp>
        <p:nvSpPr>
          <p:cNvPr id="26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66763" y="2420838"/>
            <a:ext cx="7981949" cy="828675"/>
          </a:xfrm>
          <a:ln>
            <a:noFill/>
          </a:ln>
        </p:spPr>
        <p:txBody>
          <a:bodyPr/>
          <a:lstStyle>
            <a:lvl1pPr>
              <a:spcBef>
                <a:spcPts val="0"/>
              </a:spcBef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/>
              <a:t>Vorname Name</a:t>
            </a:r>
            <a:br>
              <a:rPr lang="de-DE" dirty="0"/>
            </a:br>
            <a:r>
              <a:rPr lang="de-DE" dirty="0"/>
              <a:t>Struktureinheit  der TU Dresden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66763" y="3392202"/>
            <a:ext cx="7981949" cy="972108"/>
          </a:xfrm>
          <a:ln>
            <a:noFill/>
          </a:ln>
        </p:spPr>
        <p:txBody>
          <a:bodyPr/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cxnSp>
        <p:nvCxnSpPr>
          <p:cNvPr id="8" name="Gerade Verbindung 14"/>
          <p:cNvCxnSpPr/>
          <p:nvPr/>
        </p:nvCxnSpPr>
        <p:spPr>
          <a:xfrm>
            <a:off x="0" y="983270"/>
            <a:ext cx="9144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4"/>
          <p:cNvCxnSpPr/>
          <p:nvPr/>
        </p:nvCxnSpPr>
        <p:spPr>
          <a:xfrm>
            <a:off x="0" y="1154724"/>
            <a:ext cx="9144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3420" y="328250"/>
            <a:ext cx="1028282" cy="468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257" y="349731"/>
            <a:ext cx="1489206" cy="43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67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385763" y="1484313"/>
            <a:ext cx="8373201" cy="4249738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3pPr>
              <a:spcBef>
                <a:spcPts val="1200"/>
              </a:spcBef>
              <a:defRPr/>
            </a:lvl3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065854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41800" y="1484313"/>
            <a:ext cx="4506913" cy="424973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395286" y="1484313"/>
            <a:ext cx="3739175" cy="1332000"/>
          </a:xfr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10" name="Bildplatzhalter 7"/>
          <p:cNvSpPr>
            <a:spLocks noGrp="1"/>
          </p:cNvSpPr>
          <p:nvPr>
            <p:ph type="pic" sz="quarter" idx="14"/>
          </p:nvPr>
        </p:nvSpPr>
        <p:spPr>
          <a:xfrm>
            <a:off x="400526" y="2943181"/>
            <a:ext cx="3733324" cy="1332000"/>
          </a:xfr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11" name="Bildplatzhalter 7"/>
          <p:cNvSpPr>
            <a:spLocks noGrp="1"/>
          </p:cNvSpPr>
          <p:nvPr>
            <p:ph type="pic" sz="quarter" idx="15"/>
          </p:nvPr>
        </p:nvSpPr>
        <p:spPr>
          <a:xfrm>
            <a:off x="400526" y="4402050"/>
            <a:ext cx="3733325" cy="1332000"/>
          </a:xfr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26433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4624388" y="1484313"/>
            <a:ext cx="4134577" cy="4249738"/>
          </a:xfrm>
          <a:ln w="6350">
            <a:solidFill>
              <a:schemeClr val="bg2"/>
            </a:solidFill>
          </a:ln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85764" y="1484314"/>
            <a:ext cx="4133850" cy="4249736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5770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385763" y="1484314"/>
            <a:ext cx="4133850" cy="4249736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4624388" y="1484314"/>
            <a:ext cx="4133850" cy="4249736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4893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385763" y="1484314"/>
            <a:ext cx="2590800" cy="4249736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5793945" y="1484314"/>
            <a:ext cx="2587625" cy="4249736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3084513" y="1484314"/>
            <a:ext cx="2590800" cy="4249736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1975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0481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0"/>
          </p:nvPr>
        </p:nvSpPr>
        <p:spPr>
          <a:xfrm>
            <a:off x="0" y="1016000"/>
            <a:ext cx="9144000" cy="5076825"/>
          </a:xfr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33292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95287" y="341833"/>
            <a:ext cx="8363677" cy="81228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Das ist eine Überschrift</a:t>
            </a:r>
            <a:br>
              <a:rPr lang="de-DE" dirty="0"/>
            </a:br>
            <a:r>
              <a:rPr lang="de-DE" dirty="0"/>
              <a:t>in zwei Zeilen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85763" y="1484313"/>
            <a:ext cx="8373201" cy="4249738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Erste Textebene (16pt)</a:t>
            </a:r>
          </a:p>
          <a:p>
            <a:pPr lvl="1"/>
            <a:r>
              <a:rPr lang="de-DE" dirty="0"/>
              <a:t>Zweite Textebene für Aufzählungen</a:t>
            </a:r>
          </a:p>
          <a:p>
            <a:pPr lvl="2"/>
            <a:r>
              <a:rPr lang="de-DE" dirty="0"/>
              <a:t>Dritte Textebene bei viel Text (14pt)</a:t>
            </a:r>
          </a:p>
          <a:p>
            <a:pPr lvl="3"/>
            <a:r>
              <a:rPr lang="de-DE" dirty="0"/>
              <a:t>Vierte Textebene für Aufzählungen bei viel Text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Zwischenseite</a:t>
            </a:r>
          </a:p>
          <a:p>
            <a:pPr lvl="6"/>
            <a:r>
              <a:rPr lang="de-DE" dirty="0"/>
              <a:t>Für den nächsten Präsentationsabschnitt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3194730" y="6267766"/>
            <a:ext cx="413385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aseline="0" dirty="0" smtClean="0">
                <a:solidFill>
                  <a:schemeClr val="bg2"/>
                </a:solidFill>
              </a:rPr>
              <a:t>Organisatorische Aspekte Studienbüro </a:t>
            </a:r>
            <a:r>
              <a:rPr lang="de-DE" sz="800" baseline="0" dirty="0" smtClean="0">
                <a:solidFill>
                  <a:schemeClr val="bg2"/>
                </a:solidFill>
              </a:rPr>
              <a:t>Lehramt</a:t>
            </a:r>
            <a:endParaRPr lang="de-DE" sz="800" dirty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Gerade Verbindung 14"/>
          <p:cNvCxnSpPr/>
          <p:nvPr/>
        </p:nvCxnSpPr>
        <p:spPr>
          <a:xfrm>
            <a:off x="0" y="6093296"/>
            <a:ext cx="9144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286" y="6273051"/>
            <a:ext cx="870085" cy="396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144" y="6288296"/>
            <a:ext cx="1135856" cy="33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04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70" r:id="rId4"/>
    <p:sldLayoutId id="2147483871" r:id="rId5"/>
    <p:sldLayoutId id="2147483872" r:id="rId6"/>
    <p:sldLayoutId id="2147483873" r:id="rId7"/>
    <p:sldLayoutId id="2147483875" r:id="rId8"/>
    <p:sldLayoutId id="2147483876" r:id="rId9"/>
    <p:sldLayoutId id="2147483877" r:id="rId10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 baseline="0">
          <a:solidFill>
            <a:schemeClr val="tx2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1pPr>
      <a:lvl2pPr marL="396000" indent="-324000" algn="l" defTabSz="914400" rtl="0" eaLnBrk="1" latinLnBrk="0" hangingPunct="1">
        <a:spcBef>
          <a:spcPts val="300"/>
        </a:spcBef>
        <a:buFont typeface="Open Sans" panose="020B0606030504020204" pitchFamily="34" charset="0"/>
        <a:buChar char="—"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2pPr>
      <a:lvl3pPr marL="0" indent="0" algn="l" defTabSz="914400" rtl="0" eaLnBrk="1" latinLnBrk="0" hangingPunct="1">
        <a:spcBef>
          <a:spcPts val="600"/>
        </a:spcBef>
        <a:buFont typeface="Arial" panose="020B0604020202020204" pitchFamily="34" charset="0"/>
        <a:buNone/>
        <a:defRPr sz="14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3pPr>
      <a:lvl4pPr marL="396000" indent="-216000" algn="l" defTabSz="914400" rtl="0" eaLnBrk="1" latinLnBrk="0" hangingPunct="1">
        <a:spcBef>
          <a:spcPts val="300"/>
        </a:spcBef>
        <a:buFont typeface="Symbol" panose="05050102010706020507" pitchFamily="18" charset="2"/>
        <a:buChar char="-"/>
        <a:defRPr sz="14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4pPr>
      <a:lvl5pPr marL="576000" indent="-179388" algn="l" defTabSz="914400" rtl="0" eaLnBrk="1" latinLnBrk="0" hangingPunct="1">
        <a:spcBef>
          <a:spcPts val="300"/>
        </a:spcBef>
        <a:buFont typeface="Symbol" panose="05050102010706020507" pitchFamily="18" charset="2"/>
        <a:buChar char="-"/>
        <a:defRPr sz="1400" kern="1200" baseline="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5pPr>
      <a:lvl6pPr marL="358775" indent="0" algn="l" defTabSz="914400" rtl="0" eaLnBrk="1" latinLnBrk="0" hangingPunct="1">
        <a:spcBef>
          <a:spcPts val="0"/>
        </a:spcBef>
        <a:buFont typeface="Arial" panose="020B0604020202020204" pitchFamily="34" charset="0"/>
        <a:buNone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6pPr>
      <a:lvl7pPr marL="358775" indent="0" algn="l" defTabSz="914400" rtl="0" eaLnBrk="1" latinLnBrk="0" hangingPunct="1">
        <a:spcBef>
          <a:spcPts val="0"/>
        </a:spcBef>
        <a:buFont typeface="Arial" panose="020B0604020202020204" pitchFamily="34" charset="0"/>
        <a:buNone/>
        <a:defRPr sz="3200" kern="1200">
          <a:solidFill>
            <a:schemeClr val="bg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173">
          <p15:clr>
            <a:srgbClr val="F26B43"/>
          </p15:clr>
        </p15:guide>
        <p15:guide id="3" pos="243">
          <p15:clr>
            <a:srgbClr val="F26B43"/>
          </p15:clr>
        </p15:guide>
        <p15:guide id="4" pos="660">
          <p15:clr>
            <a:srgbClr val="F26B43"/>
          </p15:clr>
        </p15:guide>
        <p15:guide id="5" pos="726">
          <p15:clr>
            <a:srgbClr val="F26B43"/>
          </p15:clr>
        </p15:guide>
        <p15:guide id="6" pos="1146">
          <p15:clr>
            <a:srgbClr val="F26B43"/>
          </p15:clr>
        </p15:guide>
        <p15:guide id="7" pos="1212">
          <p15:clr>
            <a:srgbClr val="F26B43"/>
          </p15:clr>
        </p15:guide>
        <p15:guide id="8" pos="1701">
          <p15:clr>
            <a:srgbClr val="F26B43"/>
          </p15:clr>
        </p15:guide>
        <p15:guide id="9" pos="1633" userDrawn="1">
          <p15:clr>
            <a:srgbClr val="F26B43"/>
          </p15:clr>
        </p15:guide>
        <p15:guide id="10" pos="2184">
          <p15:clr>
            <a:srgbClr val="F26B43"/>
          </p15:clr>
        </p15:guide>
        <p15:guide id="11" pos="2117">
          <p15:clr>
            <a:srgbClr val="F26B43"/>
          </p15:clr>
        </p15:guide>
        <p15:guide id="12" pos="2604">
          <p15:clr>
            <a:srgbClr val="F26B43"/>
          </p15:clr>
        </p15:guide>
        <p15:guide id="13" pos="2672">
          <p15:clr>
            <a:srgbClr val="F26B43"/>
          </p15:clr>
        </p15:guide>
        <p15:guide id="14" pos="3089">
          <p15:clr>
            <a:srgbClr val="F26B43"/>
          </p15:clr>
        </p15:guide>
        <p15:guide id="15" pos="3158">
          <p15:clr>
            <a:srgbClr val="F26B43"/>
          </p15:clr>
        </p15:guide>
        <p15:guide id="16" pos="3575">
          <p15:clr>
            <a:srgbClr val="F26B43"/>
          </p15:clr>
        </p15:guide>
        <p15:guide id="17" pos="3642">
          <p15:clr>
            <a:srgbClr val="F26B43"/>
          </p15:clr>
        </p15:guide>
        <p15:guide id="18" pos="3887">
          <p15:clr>
            <a:srgbClr val="F26B43"/>
          </p15:clr>
        </p15:guide>
        <p15:guide id="19" pos="3818">
          <p15:clr>
            <a:srgbClr val="F26B43"/>
          </p15:clr>
        </p15:guide>
        <p15:guide id="20" pos="4061">
          <p15:clr>
            <a:srgbClr val="F26B43"/>
          </p15:clr>
        </p15:guide>
        <p15:guide id="21" pos="4130">
          <p15:clr>
            <a:srgbClr val="F26B43"/>
          </p15:clr>
        </p15:guide>
        <p15:guide id="22" pos="4545">
          <p15:clr>
            <a:srgbClr val="F26B43"/>
          </p15:clr>
        </p15:guide>
        <p15:guide id="23" pos="4614">
          <p15:clr>
            <a:srgbClr val="F26B43"/>
          </p15:clr>
        </p15:guide>
        <p15:guide id="24" pos="5031">
          <p15:clr>
            <a:srgbClr val="F26B43"/>
          </p15:clr>
        </p15:guide>
        <p15:guide id="25" pos="5100">
          <p15:clr>
            <a:srgbClr val="F26B43"/>
          </p15:clr>
        </p15:guide>
        <p15:guide id="26" pos="5586">
          <p15:clr>
            <a:srgbClr val="F26B43"/>
          </p15:clr>
        </p15:guide>
        <p15:guide id="27" pos="5517">
          <p15:clr>
            <a:srgbClr val="F26B43"/>
          </p15:clr>
        </p15:guide>
        <p15:guide id="30" orient="horz" pos="727" userDrawn="1">
          <p15:clr>
            <a:srgbClr val="F26B43"/>
          </p15:clr>
        </p15:guide>
        <p15:guide id="31" pos="416">
          <p15:clr>
            <a:srgbClr val="F26B43"/>
          </p15:clr>
        </p15:guide>
        <p15:guide id="32" pos="483">
          <p15:clr>
            <a:srgbClr val="F26B43"/>
          </p15:clr>
        </p15:guide>
        <p15:guide id="33" pos="903">
          <p15:clr>
            <a:srgbClr val="F26B43"/>
          </p15:clr>
        </p15:guide>
        <p15:guide id="34" pos="971">
          <p15:clr>
            <a:srgbClr val="F26B43"/>
          </p15:clr>
        </p15:guide>
        <p15:guide id="35" pos="1389">
          <p15:clr>
            <a:srgbClr val="F26B43"/>
          </p15:clr>
        </p15:guide>
        <p15:guide id="36" pos="1457">
          <p15:clr>
            <a:srgbClr val="F26B43"/>
          </p15:clr>
        </p15:guide>
        <p15:guide id="37" pos="1875">
          <p15:clr>
            <a:srgbClr val="F26B43"/>
          </p15:clr>
        </p15:guide>
        <p15:guide id="38" pos="1941">
          <p15:clr>
            <a:srgbClr val="F26B43"/>
          </p15:clr>
        </p15:guide>
        <p15:guide id="39" pos="2358">
          <p15:clr>
            <a:srgbClr val="F26B43"/>
          </p15:clr>
        </p15:guide>
        <p15:guide id="40" pos="2429">
          <p15:clr>
            <a:srgbClr val="F26B43"/>
          </p15:clr>
        </p15:guide>
        <p15:guide id="41" pos="2847">
          <p15:clr>
            <a:srgbClr val="F26B43"/>
          </p15:clr>
        </p15:guide>
        <p15:guide id="42" pos="2913">
          <p15:clr>
            <a:srgbClr val="F26B43"/>
          </p15:clr>
        </p15:guide>
        <p15:guide id="43" pos="3330">
          <p15:clr>
            <a:srgbClr val="F26B43"/>
          </p15:clr>
        </p15:guide>
        <p15:guide id="44" pos="3398">
          <p15:clr>
            <a:srgbClr val="F26B43"/>
          </p15:clr>
        </p15:guide>
        <p15:guide id="45" pos="4302">
          <p15:clr>
            <a:srgbClr val="F26B43"/>
          </p15:clr>
        </p15:guide>
        <p15:guide id="46" pos="4373">
          <p15:clr>
            <a:srgbClr val="F26B43"/>
          </p15:clr>
        </p15:guide>
        <p15:guide id="47" pos="4787">
          <p15:clr>
            <a:srgbClr val="F26B43"/>
          </p15:clr>
        </p15:guide>
        <p15:guide id="48" pos="4859">
          <p15:clr>
            <a:srgbClr val="F26B43"/>
          </p15:clr>
        </p15:guide>
        <p15:guide id="49" pos="5274">
          <p15:clr>
            <a:srgbClr val="F26B43"/>
          </p15:clr>
        </p15:guide>
        <p15:guide id="50" pos="5345">
          <p15:clr>
            <a:srgbClr val="F26B43"/>
          </p15:clr>
        </p15:guide>
        <p15:guide id="51" orient="horz" pos="3612">
          <p15:clr>
            <a:srgbClr val="F26B43"/>
          </p15:clr>
        </p15:guide>
        <p15:guide id="52" orient="horz" pos="3838">
          <p15:clr>
            <a:srgbClr val="F26B43"/>
          </p15:clr>
        </p15:guide>
        <p15:guide id="53" orient="horz" pos="935">
          <p15:clr>
            <a:srgbClr val="F26B43"/>
          </p15:clr>
        </p15:guide>
        <p15:guide id="58" orient="horz" pos="221" userDrawn="1">
          <p15:clr>
            <a:srgbClr val="F26B43"/>
          </p15:clr>
        </p15:guide>
        <p15:guide id="59" orient="horz" pos="3962" userDrawn="1">
          <p15:clr>
            <a:srgbClr val="F26B43"/>
          </p15:clr>
        </p15:guide>
        <p15:guide id="60" orient="horz" pos="4167" userDrawn="1">
          <p15:clr>
            <a:srgbClr val="F26B43"/>
          </p15:clr>
        </p15:guide>
        <p15:guide id="61" orient="horz" pos="619" userDrawn="1">
          <p15:clr>
            <a:srgbClr val="F26B43"/>
          </p15:clr>
        </p15:guide>
        <p15:guide id="62" orient="horz" pos="490" userDrawn="1">
          <p15:clr>
            <a:srgbClr val="F26B43"/>
          </p15:clr>
        </p15:guide>
        <p15:guide id="63" orient="horz" pos="40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hyperlink" Target="mailto:praktikumsbuero.ew@mailbox.tu-dresden.de" TargetMode="External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6529205" y="4989727"/>
            <a:ext cx="2041280" cy="362043"/>
          </a:xfrm>
        </p:spPr>
        <p:txBody>
          <a:bodyPr/>
          <a:lstStyle/>
          <a:p>
            <a:r>
              <a:rPr lang="de-DE" dirty="0" err="1" smtClean="0"/>
              <a:t>WiSe</a:t>
            </a:r>
            <a:r>
              <a:rPr lang="de-DE" dirty="0" smtClean="0"/>
              <a:t> 2020/2021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24551" y="986912"/>
            <a:ext cx="8939368" cy="254907"/>
          </a:xfrm>
        </p:spPr>
        <p:txBody>
          <a:bodyPr/>
          <a:lstStyle/>
          <a:p>
            <a:r>
              <a:rPr lang="de-DE" sz="1100" b="1" dirty="0">
                <a:solidFill>
                  <a:schemeClr val="tx1">
                    <a:alpha val="80000"/>
                  </a:schemeClr>
                </a:solidFill>
              </a:rPr>
              <a:t>Zentrum für Lehrerbildung, Schul- und Berufsbildungsforschung </a:t>
            </a:r>
            <a:r>
              <a:rPr lang="de-DE" sz="1100" dirty="0">
                <a:solidFill>
                  <a:schemeClr val="tx1">
                    <a:alpha val="80000"/>
                  </a:schemeClr>
                </a:solidFill>
              </a:rPr>
              <a:t>Studienbüro Lehramt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10796" y="2092400"/>
            <a:ext cx="8566878" cy="35378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DE" sz="1600" b="0" dirty="0" smtClean="0">
                <a:solidFill>
                  <a:schemeClr val="bg1">
                    <a:alpha val="80000"/>
                  </a:schemeClr>
                </a:solidFill>
                <a:ea typeface="+mn-ea"/>
                <a:cs typeface="+mn-cs"/>
              </a:rPr>
              <a:t>Zentrum für Lehrerbildung, Schul- und Berufsbildungsforschung </a:t>
            </a:r>
            <a:br>
              <a:rPr lang="de-DE" sz="1600" b="0" dirty="0" smtClean="0">
                <a:solidFill>
                  <a:schemeClr val="bg1">
                    <a:alpha val="80000"/>
                  </a:schemeClr>
                </a:solidFill>
                <a:ea typeface="+mn-ea"/>
                <a:cs typeface="+mn-cs"/>
              </a:rPr>
            </a:br>
            <a:r>
              <a:rPr lang="de-DE" sz="1600" b="0" dirty="0" smtClean="0">
                <a:solidFill>
                  <a:schemeClr val="bg1">
                    <a:alpha val="80000"/>
                  </a:schemeClr>
                </a:solidFill>
                <a:ea typeface="+mn-ea"/>
                <a:cs typeface="+mn-cs"/>
              </a:rPr>
              <a:t>Studienbüro Lehramt</a:t>
            </a:r>
            <a:br>
              <a:rPr lang="de-DE" sz="1600" b="0" dirty="0" smtClean="0">
                <a:solidFill>
                  <a:schemeClr val="bg1">
                    <a:alpha val="80000"/>
                  </a:schemeClr>
                </a:solidFill>
                <a:ea typeface="+mn-ea"/>
                <a:cs typeface="+mn-cs"/>
              </a:rPr>
            </a:br>
            <a:r>
              <a:rPr lang="de-DE" sz="3600" dirty="0" smtClean="0">
                <a:solidFill>
                  <a:schemeClr val="bg1">
                    <a:alpha val="80000"/>
                  </a:schemeClr>
                </a:solidFill>
                <a:ea typeface="+mn-ea"/>
                <a:cs typeface="+mn-cs"/>
              </a:rPr>
              <a:t>Praktikumskoordination Lehramt</a:t>
            </a:r>
            <a:endParaRPr lang="de-DE" sz="3600" dirty="0">
              <a:solidFill>
                <a:schemeClr val="bg1">
                  <a:alpha val="80000"/>
                </a:schemeClr>
              </a:solidFill>
              <a:ea typeface="+mn-ea"/>
              <a:cs typeface="+mn-cs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424699" y="4261581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e-DE" sz="1600" dirty="0">
              <a:solidFill>
                <a:schemeClr val="bg1">
                  <a:alpha val="80000"/>
                </a:schemeClr>
              </a:solidFill>
              <a:latin typeface="Open Sans" panose="020B0606030504020204" pitchFamily="34" charset="0"/>
            </a:endParaRPr>
          </a:p>
          <a:p>
            <a:r>
              <a:rPr lang="de-DE" sz="1600" dirty="0">
                <a:solidFill>
                  <a:schemeClr val="bg1">
                    <a:alpha val="80000"/>
                  </a:schemeClr>
                </a:solidFill>
                <a:latin typeface="Open Sans" panose="020B0606030504020204" pitchFamily="34" charset="0"/>
              </a:rPr>
              <a:t/>
            </a:r>
            <a:br>
              <a:rPr lang="de-DE" sz="1600" dirty="0">
                <a:solidFill>
                  <a:schemeClr val="bg1">
                    <a:alpha val="80000"/>
                  </a:schemeClr>
                </a:solidFill>
                <a:latin typeface="Open Sans" panose="020B0606030504020204" pitchFamily="34" charset="0"/>
              </a:rPr>
            </a:br>
            <a:r>
              <a:rPr lang="de-DE" sz="1600" dirty="0">
                <a:solidFill>
                  <a:schemeClr val="bg1">
                    <a:alpha val="80000"/>
                  </a:schemeClr>
                </a:solidFill>
                <a:latin typeface="Open Sans" panose="020B0606030504020204" pitchFamily="34" charset="0"/>
              </a:rPr>
              <a:t/>
            </a:r>
            <a:br>
              <a:rPr lang="de-DE" sz="1600" dirty="0">
                <a:solidFill>
                  <a:schemeClr val="bg1">
                    <a:alpha val="80000"/>
                  </a:schemeClr>
                </a:solidFill>
                <a:latin typeface="Open Sans" panose="020B0606030504020204" pitchFamily="34" charset="0"/>
              </a:rPr>
            </a:br>
            <a:r>
              <a:rPr lang="de-DE" sz="1600" dirty="0">
                <a:solidFill>
                  <a:schemeClr val="bg1">
                    <a:alpha val="80000"/>
                  </a:schemeClr>
                </a:solidFill>
                <a:latin typeface="Open Sans" panose="020B0606030504020204" pitchFamily="34" charset="0"/>
              </a:rPr>
              <a:t>Studienbüro Lehramt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6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4"/>
    </mc:Choice>
    <mc:Fallback xmlns="">
      <p:transition spd="slow" advTm="8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2">
            <a:extLst>
              <a:ext uri="{FF2B5EF4-FFF2-40B4-BE49-F238E27FC236}">
                <a16:creationId xmlns="" xmlns:a16="http://schemas.microsoft.com/office/drawing/2014/main" id="{80C2B200-2419-4D20-BFB7-5065E3C91D48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570410" y="341313"/>
            <a:ext cx="8187827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hangingPunct="0">
              <a:defRPr/>
            </a:pPr>
            <a:r>
              <a:rPr lang="de-DE" sz="2000" u="sng" dirty="0">
                <a:solidFill>
                  <a:srgbClr val="0B2A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Übersicht Schulpraktika</a:t>
            </a:r>
            <a:r>
              <a:rPr lang="de-DE" sz="2000" dirty="0">
                <a:solidFill>
                  <a:srgbClr val="0B2A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</a:t>
            </a:r>
            <a:r>
              <a:rPr lang="de-DE" sz="1800" dirty="0">
                <a:solidFill>
                  <a:srgbClr val="E5761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ebdings"/>
              </a:rPr>
              <a:t></a:t>
            </a:r>
            <a:r>
              <a:rPr lang="de-DE" sz="1800" cap="all" dirty="0">
                <a:solidFill>
                  <a:srgbClr val="E5761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800" dirty="0">
                <a:solidFill>
                  <a:srgbClr val="E5761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insgesamt </a:t>
            </a:r>
            <a:r>
              <a:rPr lang="de-DE" sz="1800" cap="all" dirty="0">
                <a:solidFill>
                  <a:srgbClr val="E5761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 </a:t>
            </a:r>
            <a:r>
              <a:rPr lang="de-DE" sz="1800" dirty="0">
                <a:solidFill>
                  <a:srgbClr val="E5761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Leistungspunkte</a:t>
            </a:r>
            <a:r>
              <a:rPr kumimoji="0" lang="de-DE" sz="1800" b="0" i="0" u="none" strike="noStrike" kern="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kumimoji="0" lang="de-DE" sz="1800" b="0" i="0" u="none" strike="noStrike" kern="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kumimoji="0" lang="de-DE" sz="1800" b="0" i="0" u="none" strike="noStrike" kern="0" cap="all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8" name="Tabelle 7">
            <a:extLst>
              <a:ext uri="{FF2B5EF4-FFF2-40B4-BE49-F238E27FC236}">
                <a16:creationId xmlns="" xmlns:a16="http://schemas.microsoft.com/office/drawing/2014/main" id="{F4A5A310-FDE6-4509-97EC-24ACD88A56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609639"/>
              </p:ext>
            </p:extLst>
          </p:nvPr>
        </p:nvGraphicFramePr>
        <p:xfrm>
          <a:off x="570411" y="1084119"/>
          <a:ext cx="8035707" cy="450881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5400000" algn="ctr" rotWithShape="0">
                    <a:srgbClr val="000000">
                      <a:alpha val="84000"/>
                    </a:srgbClr>
                  </a:outerShdw>
                </a:effectLst>
              </a:tblPr>
              <a:tblGrid>
                <a:gridCol w="163311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6280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5772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5296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2910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683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pPr marL="0" algn="ctr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endParaRPr lang="de-DE" sz="1600" cap="all" dirty="0">
                        <a:latin typeface="+mn-lt"/>
                      </a:endParaRP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761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DE" sz="1600" b="1" kern="1200" cap="none" baseline="0" dirty="0" err="1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Bildungswiss</a:t>
                      </a:r>
                      <a:r>
                        <a:rPr lang="de-DE" sz="1600" b="1" kern="1200" cap="none" baseline="0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761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DE" sz="1600" b="1" kern="1200" cap="none" baseline="0" dirty="0" err="1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Bildungswiss</a:t>
                      </a:r>
                      <a:r>
                        <a:rPr lang="de-DE" sz="1600" b="1" kern="1200" cap="none" baseline="0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761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DE" sz="1600" b="1" kern="1200" cap="none" baseline="0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Fachdidaktik</a:t>
                      </a: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761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kern="1200" cap="none" baseline="0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Fachdidaktik</a:t>
                      </a:r>
                      <a:endParaRPr lang="de-DE" sz="1600" b="1" cap="all" dirty="0">
                        <a:solidFill>
                          <a:schemeClr val="bg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761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001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algn="ctr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de-DE" sz="1600" b="1" kern="1200" cap="all" dirty="0">
                          <a:solidFill>
                            <a:schemeClr val="lt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Schulart</a:t>
                      </a: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761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DE" sz="1600" b="0" kern="1200" cap="all" dirty="0">
                          <a:solidFill>
                            <a:schemeClr val="lt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Grund-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DE" sz="1600" b="0" kern="1200" cap="all" dirty="0">
                          <a:solidFill>
                            <a:schemeClr val="lt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Praktikum</a:t>
                      </a: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761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DE" sz="1600" b="0" kern="1200" cap="all" dirty="0">
                          <a:solidFill>
                            <a:schemeClr val="lt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Block</a:t>
                      </a:r>
                      <a:r>
                        <a:rPr lang="de-DE" sz="1600" b="0" kern="1200" cap="all" baseline="0" dirty="0">
                          <a:solidFill>
                            <a:schemeClr val="lt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a</a:t>
                      </a:r>
                      <a:endParaRPr lang="de-DE" sz="1600" b="0" kern="1200" cap="all" dirty="0">
                        <a:solidFill>
                          <a:schemeClr val="lt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761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DE" sz="1600" b="0" kern="1200" cap="all" dirty="0">
                          <a:solidFill>
                            <a:schemeClr val="lt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SPÜ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DE" sz="1600" b="0" kern="1200" cap="all" dirty="0" smtClean="0">
                          <a:solidFill>
                            <a:schemeClr val="lt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</a:t>
                      </a:r>
                      <a:r>
                        <a:rPr lang="de-DE" sz="1600" b="0" kern="1200" cap="none" baseline="0" dirty="0">
                          <a:solidFill>
                            <a:schemeClr val="lt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 </a:t>
                      </a:r>
                      <a:r>
                        <a:rPr lang="de-DE" sz="1600" b="0" kern="1200" cap="none" baseline="0" dirty="0" smtClean="0">
                          <a:solidFill>
                            <a:schemeClr val="lt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Fach</a:t>
                      </a:r>
                      <a:endParaRPr lang="de-DE" sz="1600" b="0" kern="1200" cap="none" baseline="0" dirty="0">
                        <a:solidFill>
                          <a:schemeClr val="lt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761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DE" sz="1600" b="0" kern="1200" cap="all" dirty="0">
                          <a:solidFill>
                            <a:schemeClr val="lt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Block B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kern="1200" cap="none" baseline="0" dirty="0" smtClean="0">
                          <a:solidFill>
                            <a:schemeClr val="lt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</a:t>
                      </a:r>
                      <a:r>
                        <a:rPr lang="de-DE" sz="1600" b="0" kern="1200" cap="none" baseline="0" dirty="0">
                          <a:solidFill>
                            <a:schemeClr val="lt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 </a:t>
                      </a:r>
                      <a:r>
                        <a:rPr lang="de-DE" sz="1600" b="0" kern="1200" cap="none" baseline="0" dirty="0" smtClean="0">
                          <a:solidFill>
                            <a:schemeClr val="lt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Fach</a:t>
                      </a:r>
                      <a:endParaRPr lang="de-DE" sz="1600" b="0" kern="1200" cap="none" baseline="0" dirty="0">
                        <a:solidFill>
                          <a:schemeClr val="lt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761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34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b="1" baseline="0" dirty="0">
                          <a:solidFill>
                            <a:srgbClr val="001D4B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Grundschule</a:t>
                      </a: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FB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b="0" kern="1200" baseline="0" dirty="0">
                          <a:solidFill>
                            <a:srgbClr val="001D4B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1. Sem.</a:t>
                      </a: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FB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kern="1200" baseline="0" dirty="0">
                          <a:solidFill>
                            <a:srgbClr val="001D4B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3. Sem.</a:t>
                      </a: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FB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b="0" kern="1200" baseline="0" dirty="0">
                          <a:solidFill>
                            <a:srgbClr val="001D4B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4./5. Sem.</a:t>
                      </a: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FB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kern="1200" baseline="0" dirty="0">
                          <a:solidFill>
                            <a:srgbClr val="001D4B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6./7. Sem.</a:t>
                      </a:r>
                      <a:endParaRPr lang="de-DE" sz="1600" b="0" baseline="0" dirty="0">
                        <a:solidFill>
                          <a:schemeClr val="bg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FB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486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b="1" dirty="0" smtClean="0">
                          <a:solidFill>
                            <a:srgbClr val="002060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Oberschule</a:t>
                      </a:r>
                      <a:endParaRPr lang="de-DE" sz="1600" b="1" dirty="0">
                        <a:solidFill>
                          <a:srgbClr val="002060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kern="1200" baseline="0" dirty="0">
                          <a:solidFill>
                            <a:srgbClr val="001D4B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1. Sem.</a:t>
                      </a: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kern="1200" baseline="0" dirty="0">
                          <a:solidFill>
                            <a:srgbClr val="001D4B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3. Sem.</a:t>
                      </a: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b="0" dirty="0">
                          <a:solidFill>
                            <a:srgbClr val="002060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4./5. </a:t>
                      </a:r>
                      <a:r>
                        <a:rPr lang="de-DE" sz="1600" b="0" kern="1200" baseline="0" dirty="0">
                          <a:solidFill>
                            <a:srgbClr val="001D4B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Sem.</a:t>
                      </a:r>
                      <a:endParaRPr lang="de-DE" sz="1600" b="0" dirty="0">
                        <a:solidFill>
                          <a:srgbClr val="002060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dirty="0">
                          <a:solidFill>
                            <a:srgbClr val="002060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7./8. </a:t>
                      </a:r>
                      <a:r>
                        <a:rPr lang="de-DE" sz="1600" b="0" kern="1200" baseline="0" dirty="0">
                          <a:solidFill>
                            <a:srgbClr val="001D4B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Sem.</a:t>
                      </a:r>
                      <a:endParaRPr lang="de-DE" sz="1600" b="0" dirty="0">
                        <a:solidFill>
                          <a:srgbClr val="002060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86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b="1" kern="1200" baseline="0" dirty="0">
                          <a:solidFill>
                            <a:srgbClr val="002060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Gymnasium</a:t>
                      </a: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FB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kern="1200" baseline="0" dirty="0">
                          <a:solidFill>
                            <a:srgbClr val="001D4B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1. Sem.</a:t>
                      </a: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FB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kern="1200" baseline="0" dirty="0">
                          <a:solidFill>
                            <a:srgbClr val="001D4B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3. Sem.</a:t>
                      </a: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FB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b="0" kern="1200" baseline="0" dirty="0">
                          <a:solidFill>
                            <a:srgbClr val="002060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4./5. </a:t>
                      </a:r>
                      <a:r>
                        <a:rPr lang="de-DE" sz="1600" b="0" kern="1200" baseline="0" dirty="0">
                          <a:solidFill>
                            <a:srgbClr val="001D4B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Sem.</a:t>
                      </a:r>
                      <a:endParaRPr lang="de-DE" sz="1600" b="0" kern="1200" baseline="0" dirty="0">
                        <a:solidFill>
                          <a:srgbClr val="002060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FB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kern="1200" baseline="0" dirty="0">
                          <a:solidFill>
                            <a:srgbClr val="002060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6./7. </a:t>
                      </a:r>
                      <a:r>
                        <a:rPr lang="de-DE" sz="1600" b="0" kern="1200" baseline="0" dirty="0">
                          <a:solidFill>
                            <a:srgbClr val="001D4B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Sem.</a:t>
                      </a:r>
                      <a:endParaRPr lang="de-DE" sz="1600" b="0" dirty="0">
                        <a:solidFill>
                          <a:srgbClr val="002060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FB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486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kern="1200" dirty="0">
                          <a:solidFill>
                            <a:srgbClr val="002060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BBS</a:t>
                      </a: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kern="1200" dirty="0">
                          <a:solidFill>
                            <a:srgbClr val="002060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kern="1200" dirty="0">
                          <a:solidFill>
                            <a:srgbClr val="002060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3. Sem.</a:t>
                      </a: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kern="1200" dirty="0">
                          <a:solidFill>
                            <a:srgbClr val="002060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4./5./6. Sem.</a:t>
                      </a: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kern="1200" dirty="0">
                          <a:solidFill>
                            <a:srgbClr val="002060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7./8./9. Sem.</a:t>
                      </a: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808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de-DE" sz="1600" b="1" kern="1200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Aufwand *</a:t>
                      </a: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de-DE" sz="1600" b="1" kern="1200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LP</a:t>
                      </a: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761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60 h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 LP</a:t>
                      </a: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761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kern="1200" baseline="0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150 (210) h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kern="1200" baseline="0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 (7) LP</a:t>
                      </a: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761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120 h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 LP</a:t>
                      </a: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761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de-DE" sz="1600" b="1" kern="1200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150 h</a:t>
                      </a:r>
                    </a:p>
                    <a:p>
                      <a:pPr algn="ctr"/>
                      <a:r>
                        <a:rPr lang="de-DE" sz="1600" b="1" kern="1200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 LP</a:t>
                      </a: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761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Rechteck 8">
            <a:extLst>
              <a:ext uri="{FF2B5EF4-FFF2-40B4-BE49-F238E27FC236}">
                <a16:creationId xmlns="" xmlns:a16="http://schemas.microsoft.com/office/drawing/2014/main" id="{E03925D9-0D79-4248-8095-4C034EAC6549}"/>
              </a:ext>
            </a:extLst>
          </p:cNvPr>
          <p:cNvSpPr/>
          <p:nvPr/>
        </p:nvSpPr>
        <p:spPr>
          <a:xfrm>
            <a:off x="496642" y="5768597"/>
            <a:ext cx="758412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* Umfang inkl. Vor- und Nachbereitungszeit, Zeitraum entspricht dem Regelfall ; die Werte in der Klammer betreffen die BBS</a:t>
            </a:r>
            <a:endParaRPr lang="de-DE" sz="1000" b="1" dirty="0">
              <a:solidFill>
                <a:srgbClr val="001D4B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4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12"/>
    </mc:Choice>
    <mc:Fallback xmlns="">
      <p:transition spd="slow" advTm="88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="" xmlns:a16="http://schemas.microsoft.com/office/drawing/2014/main" id="{47F40107-D4F8-4901-AD12-BD2DB9F27C11}"/>
              </a:ext>
            </a:extLst>
          </p:cNvPr>
          <p:cNvSpPr/>
          <p:nvPr/>
        </p:nvSpPr>
        <p:spPr>
          <a:xfrm>
            <a:off x="903349" y="478730"/>
            <a:ext cx="766607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000" b="1" u="sng" kern="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Dokumentation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b="1" dirty="0" smtClean="0">
              <a:solidFill>
                <a:srgbClr val="001D4B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b="1" dirty="0">
              <a:solidFill>
                <a:srgbClr val="001D4B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ts val="2400"/>
              </a:lnSpc>
            </a:pPr>
            <a:r>
              <a:rPr lang="de-DE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1. Einmalig Account anlegen für </a:t>
            </a:r>
            <a:r>
              <a:rPr lang="de-DE" u="sng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alle</a:t>
            </a:r>
            <a:r>
              <a:rPr lang="de-DE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Praktika</a:t>
            </a:r>
            <a:br>
              <a:rPr lang="de-DE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   https://praktikumsportal.lehrerbildung.sachsen.de/</a:t>
            </a:r>
            <a:r>
              <a:rPr lang="de-DE" dirty="0">
                <a:solidFill>
                  <a:srgbClr val="00B05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000" dirty="0"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de-DE" sz="2000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dirty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2. immer </a:t>
            </a:r>
            <a:r>
              <a:rPr lang="de-DE" u="sng" dirty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aktuelle Termine </a:t>
            </a:r>
            <a:r>
              <a:rPr lang="de-DE" dirty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beachten:</a:t>
            </a:r>
            <a:br>
              <a:rPr lang="de-DE" dirty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dirty="0" smtClean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   Webseite </a:t>
            </a:r>
            <a:r>
              <a:rPr lang="de-DE" dirty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ZLSB &gt; Lehramtsstudium &gt; </a:t>
            </a:r>
            <a:r>
              <a:rPr lang="de-DE" u="sng" dirty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Schulpraktika</a:t>
            </a:r>
          </a:p>
          <a:p>
            <a:pPr>
              <a:lnSpc>
                <a:spcPts val="2400"/>
              </a:lnSpc>
            </a:pPr>
            <a:r>
              <a:rPr lang="de-DE" dirty="0" smtClean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   bzw</a:t>
            </a:r>
            <a:r>
              <a:rPr lang="de-DE" dirty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 Webseiten + Aushänge </a:t>
            </a:r>
            <a:r>
              <a:rPr lang="de-DE" dirty="0" err="1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Fachdidaktiken</a:t>
            </a:r>
            <a:endParaRPr lang="de-DE" b="1" dirty="0" smtClean="0">
              <a:solidFill>
                <a:srgbClr val="001D4B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b="1" dirty="0">
              <a:solidFill>
                <a:srgbClr val="001D4B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b="1" dirty="0">
              <a:solidFill>
                <a:srgbClr val="001D4B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/>
            </a:pPr>
            <a:r>
              <a:rPr lang="de-DE" sz="1600" b="1" u="sng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Nachweisheft: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600" dirty="0">
              <a:solidFill>
                <a:srgbClr val="001D4B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dirty="0" smtClean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○  kein </a:t>
            </a:r>
            <a:r>
              <a:rPr lang="de-DE" sz="16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Nachweis der </a:t>
            </a:r>
            <a:r>
              <a:rPr lang="de-DE" sz="1600" b="1" u="sng" dirty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40 Stunden</a:t>
            </a:r>
            <a:r>
              <a:rPr lang="de-DE" sz="1600" b="1" dirty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begleiteten Unterrichts mehr nötig;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b="1" dirty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de-DE" sz="1600" b="1" dirty="0" smtClean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 kein </a:t>
            </a:r>
            <a:r>
              <a:rPr lang="de-DE" sz="1600" b="1" dirty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Nachweisheft einreichen bei </a:t>
            </a:r>
            <a:r>
              <a:rPr lang="de-DE" sz="1600" b="1" dirty="0" smtClean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Anmeldung zur Ersten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b="1" smtClean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   Staatsprüfung</a:t>
            </a:r>
            <a:endParaRPr lang="de-DE" sz="1600" b="1" dirty="0" smtClean="0">
              <a:solidFill>
                <a:srgbClr val="E5761B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dirty="0" smtClean="0">
                <a:solidFill>
                  <a:srgbClr val="001D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Das </a:t>
            </a:r>
            <a:r>
              <a:rPr lang="de-DE" sz="1600" dirty="0">
                <a:solidFill>
                  <a:srgbClr val="001D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Nachweisheft soll dennoch geführt </a:t>
            </a:r>
            <a:r>
              <a:rPr lang="de-DE" sz="1600" dirty="0" smtClean="0">
                <a:solidFill>
                  <a:srgbClr val="001D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werden!</a:t>
            </a:r>
            <a:endParaRPr lang="de-DE" sz="1600" dirty="0">
              <a:solidFill>
                <a:srgbClr val="001D4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600" b="1" dirty="0" smtClean="0">
              <a:solidFill>
                <a:srgbClr val="E5761B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600" b="1" dirty="0">
              <a:solidFill>
                <a:srgbClr val="E5761B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600" b="1" dirty="0">
              <a:solidFill>
                <a:srgbClr val="001D4B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2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99"/>
    </mc:Choice>
    <mc:Fallback xmlns="">
      <p:transition spd="slow" advTm="46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2">
            <a:extLst>
              <a:ext uri="{FF2B5EF4-FFF2-40B4-BE49-F238E27FC236}">
                <a16:creationId xmlns="" xmlns:a16="http://schemas.microsoft.com/office/drawing/2014/main" id="{D4B91316-980C-4512-9C7E-638BE749EA05}"/>
              </a:ext>
            </a:extLst>
          </p:cNvPr>
          <p:cNvSpPr txBox="1">
            <a:spLocks/>
          </p:cNvSpPr>
          <p:nvPr/>
        </p:nvSpPr>
        <p:spPr bwMode="auto">
          <a:xfrm>
            <a:off x="733043" y="818148"/>
            <a:ext cx="7953375" cy="484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de-DE" sz="5400" dirty="0">
                <a:solidFill>
                  <a:srgbClr val="E87B1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ebdings"/>
              </a:rPr>
              <a:t>			</a:t>
            </a:r>
            <a:r>
              <a:rPr lang="de-DE" sz="1800" dirty="0">
                <a:solidFill>
                  <a:srgbClr val="001D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ebdings"/>
              </a:rPr>
              <a:t> </a:t>
            </a:r>
            <a:r>
              <a:rPr lang="de-DE" sz="2000" b="1" u="sng" dirty="0">
                <a:solidFill>
                  <a:srgbClr val="001D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SPÜ: </a:t>
            </a:r>
          </a:p>
          <a:p>
            <a:pPr eaLnBrk="0" hangingPunct="0"/>
            <a:endParaRPr lang="de-DE" sz="2000" b="1" u="sng" kern="0" dirty="0">
              <a:solidFill>
                <a:srgbClr val="001D4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0" indent="-457200" eaLnBrk="0" hangingPunct="0">
              <a:buFontTx/>
              <a:buChar char="-"/>
            </a:pPr>
            <a:r>
              <a:rPr lang="de-DE" sz="1600" b="0" dirty="0">
                <a:solidFill>
                  <a:srgbClr val="001D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jedem Fach / in jeder Fachrichtung</a:t>
            </a:r>
          </a:p>
          <a:p>
            <a:pPr marL="457200" lvl="0" indent="-457200" eaLnBrk="0" hangingPunct="0">
              <a:buFontTx/>
              <a:buChar char="-"/>
            </a:pPr>
            <a:r>
              <a:rPr lang="de-DE" sz="1600" b="0" dirty="0">
                <a:solidFill>
                  <a:srgbClr val="E5761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Kleingruppen (max. 5 Studierende)</a:t>
            </a:r>
          </a:p>
          <a:p>
            <a:pPr marL="457200" lvl="0" indent="-457200" eaLnBrk="0" hangingPunct="0">
              <a:buFontTx/>
              <a:buChar char="-"/>
            </a:pPr>
            <a:r>
              <a:rPr lang="de-DE" sz="1600" b="0" dirty="0">
                <a:solidFill>
                  <a:srgbClr val="001D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Dresden und Umgebung</a:t>
            </a:r>
          </a:p>
          <a:p>
            <a:pPr marL="457200" lvl="0" indent="-457200" eaLnBrk="0" hangingPunct="0">
              <a:buFontTx/>
              <a:buChar char="-"/>
            </a:pPr>
            <a:r>
              <a:rPr lang="de-DE" sz="1600" b="0" dirty="0">
                <a:solidFill>
                  <a:srgbClr val="E5761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x pro Woche semesterbegleitend ab Oktober bzw. April </a:t>
            </a:r>
          </a:p>
          <a:p>
            <a:pPr marL="457200" lvl="0" indent="-457200" eaLnBrk="0" hangingPunct="0">
              <a:buFontTx/>
              <a:buChar char="-"/>
            </a:pPr>
            <a:r>
              <a:rPr lang="de-DE" sz="1600" b="0" dirty="0">
                <a:solidFill>
                  <a:srgbClr val="0B2A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Schulartintern; manchmal schulart-übergreifend</a:t>
            </a:r>
            <a:br>
              <a:rPr lang="de-DE" sz="1600" b="0" dirty="0">
                <a:solidFill>
                  <a:srgbClr val="0B2A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1600" b="0" dirty="0">
                <a:solidFill>
                  <a:srgbClr val="0B2A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(Fachdidaktik entscheidet)</a:t>
            </a:r>
          </a:p>
          <a:p>
            <a:pPr marL="457200" lvl="0" indent="-457200" eaLnBrk="0" hangingPunct="0">
              <a:buFontTx/>
              <a:buChar char="-"/>
            </a:pPr>
            <a:endParaRPr lang="de-DE" sz="1600" b="0" dirty="0">
              <a:solidFill>
                <a:srgbClr val="0B2A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0" indent="-457200" eaLnBrk="0" hangingPunct="0">
              <a:buFontTx/>
              <a:buChar char="-"/>
            </a:pPr>
            <a:endParaRPr lang="de-DE" sz="1800" dirty="0">
              <a:solidFill>
                <a:srgbClr val="0B2A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ctr" eaLnBrk="0" hangingPunct="0"/>
            <a:r>
              <a:rPr lang="de-DE" sz="2000" b="1" u="sng" dirty="0">
                <a:solidFill>
                  <a:srgbClr val="0B2A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Vor der Buchung SPÜ: </a:t>
            </a:r>
            <a:endParaRPr lang="de-DE" sz="2000" b="1" u="sng" kern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 eaLnBrk="0" hangingPunct="0">
              <a:buFontTx/>
              <a:buChar char="-"/>
            </a:pPr>
            <a:endParaRPr lang="de-DE" sz="1800" dirty="0">
              <a:solidFill>
                <a:srgbClr val="00B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 eaLnBrk="0" hangingPunct="0">
              <a:buFontTx/>
              <a:buChar char="-"/>
            </a:pPr>
            <a:r>
              <a:rPr lang="de-DE" sz="1600" dirty="0">
                <a:solidFill>
                  <a:srgbClr val="E87B1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Härtefälle</a:t>
            </a:r>
            <a:r>
              <a:rPr lang="de-DE" sz="1600" b="0" dirty="0">
                <a:solidFill>
                  <a:srgbClr val="E87B1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b="0" dirty="0">
                <a:solidFill>
                  <a:srgbClr val="0B2A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(zu betreuende Kinder bzw. Pflegefälle in der Familie) melden sich vorab bei den Fachdidaktiken mit Angabe der Wunschschulen</a:t>
            </a:r>
            <a:endParaRPr lang="de-DE" sz="1800" dirty="0">
              <a:solidFill>
                <a:srgbClr val="0B2A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0" indent="-457200" eaLnBrk="0" hangingPunct="0"/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kumimoji="0" lang="de-DE" sz="24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68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23"/>
    </mc:Choice>
    <mc:Fallback xmlns="">
      <p:transition spd="slow" advTm="17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2">
            <a:extLst>
              <a:ext uri="{FF2B5EF4-FFF2-40B4-BE49-F238E27FC236}">
                <a16:creationId xmlns="" xmlns:a16="http://schemas.microsoft.com/office/drawing/2014/main" id="{86BE7E1C-5872-4FFF-99A7-3CAFB5A0837B}"/>
              </a:ext>
            </a:extLst>
          </p:cNvPr>
          <p:cNvSpPr txBox="1">
            <a:spLocks/>
          </p:cNvSpPr>
          <p:nvPr/>
        </p:nvSpPr>
        <p:spPr bwMode="auto">
          <a:xfrm>
            <a:off x="1161466" y="1395665"/>
            <a:ext cx="6821067" cy="4475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b="1" u="sng" dirty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SPÜ – </a:t>
            </a:r>
            <a:r>
              <a:rPr lang="de-DE" sz="2000" b="1" u="sng" cap="all" dirty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4 Phasen: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000" u="sng" kern="0" cap="all" dirty="0">
              <a:solidFill>
                <a:srgbClr val="80808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14350" indent="-51435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de-DE" sz="1600" b="1" dirty="0">
              <a:solidFill>
                <a:srgbClr val="00B05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14350" indent="-51435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de-DE" sz="1600" b="1" dirty="0">
                <a:solidFill>
                  <a:srgbClr val="E87B14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Registrierung</a:t>
            </a:r>
            <a:r>
              <a:rPr lang="de-DE" sz="1600" dirty="0">
                <a:solidFill>
                  <a:srgbClr val="FFC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(auch für Härtefälle </a:t>
            </a:r>
            <a:r>
              <a:rPr lang="de-DE" sz="1600" dirty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zwingend erforderlich!!!)</a:t>
            </a:r>
          </a:p>
          <a:p>
            <a:pPr marL="971550" lvl="1" indent="-5143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FFC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u="sng" dirty="0">
                <a:solidFill>
                  <a:srgbClr val="E87B14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Drei Monate vor </a:t>
            </a:r>
            <a:r>
              <a:rPr lang="de-DE" sz="1600" dirty="0">
                <a:solidFill>
                  <a:srgbClr val="E87B14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der Buchung des Platzes </a:t>
            </a:r>
          </a:p>
          <a:p>
            <a:pPr marL="914400" lvl="1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E87B14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Juni (</a:t>
            </a:r>
            <a:r>
              <a:rPr lang="de-DE" sz="1600" dirty="0" err="1">
                <a:solidFill>
                  <a:srgbClr val="E87B14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WiSe</a:t>
            </a:r>
            <a:r>
              <a:rPr lang="de-DE" sz="1600" dirty="0">
                <a:solidFill>
                  <a:srgbClr val="E87B14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) bzw. Dezember (</a:t>
            </a:r>
            <a:r>
              <a:rPr lang="de-DE" sz="1600" dirty="0" err="1">
                <a:solidFill>
                  <a:srgbClr val="E87B14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SoSe</a:t>
            </a:r>
            <a:r>
              <a:rPr lang="de-DE" sz="1600" dirty="0">
                <a:solidFill>
                  <a:srgbClr val="E87B14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marL="914400" lvl="1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E87B14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Voraussetzungen müssen erfüllt sein!!!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600" dirty="0">
              <a:solidFill>
                <a:srgbClr val="001D4B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2. 	</a:t>
            </a:r>
            <a:r>
              <a:rPr lang="de-DE" sz="1600" b="1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Vorabveröffentlichung</a:t>
            </a:r>
            <a:r>
              <a:rPr lang="de-DE" sz="16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der Kapazitäten ca. 1 Woche vor Buchung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600" dirty="0">
              <a:solidFill>
                <a:srgbClr val="E87B14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E87B14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3. 	</a:t>
            </a:r>
            <a:r>
              <a:rPr lang="de-DE" sz="1600" b="1" dirty="0">
                <a:solidFill>
                  <a:srgbClr val="E87B14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Buchung</a:t>
            </a:r>
            <a:r>
              <a:rPr lang="de-DE" sz="1600" dirty="0">
                <a:solidFill>
                  <a:srgbClr val="E87B14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nach dem „Windhund-Prinzip“ </a:t>
            </a:r>
          </a:p>
          <a:p>
            <a:pPr marL="914400" lvl="1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E87B14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Im September (für das </a:t>
            </a:r>
            <a:r>
              <a:rPr lang="de-DE" sz="1600" dirty="0" err="1">
                <a:solidFill>
                  <a:srgbClr val="E87B14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WiSe</a:t>
            </a:r>
            <a:r>
              <a:rPr lang="de-DE" sz="1600" dirty="0">
                <a:solidFill>
                  <a:srgbClr val="E87B14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) bzw. im März (für das </a:t>
            </a:r>
            <a:r>
              <a:rPr lang="de-DE" sz="1600" dirty="0" err="1">
                <a:solidFill>
                  <a:srgbClr val="E87B14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SoSe</a:t>
            </a:r>
            <a:r>
              <a:rPr lang="de-DE" sz="1600" dirty="0">
                <a:solidFill>
                  <a:srgbClr val="E87B14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600" dirty="0">
              <a:solidFill>
                <a:srgbClr val="00B05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4. 	</a:t>
            </a:r>
            <a:r>
              <a:rPr lang="de-DE" sz="1600" b="1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Restplatzbörse</a:t>
            </a:r>
            <a:r>
              <a:rPr lang="de-DE" sz="16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- Möglichkeit zur Buchung noch freier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	Praktikumsplätze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b="1" dirty="0">
              <a:solidFill>
                <a:srgbClr val="001D4B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kern="0" dirty="0">
                <a:solidFill>
                  <a:srgbClr val="80808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de-DE" kern="0" dirty="0">
                <a:solidFill>
                  <a:srgbClr val="808080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2400" kern="0" dirty="0">
                <a:solidFill>
                  <a:srgbClr val="80808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de-DE" sz="2400" kern="0" dirty="0">
                <a:solidFill>
                  <a:srgbClr val="808080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2400" kern="0" dirty="0">
                <a:solidFill>
                  <a:srgbClr val="80808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de-DE" sz="2400" kern="0" dirty="0">
                <a:solidFill>
                  <a:srgbClr val="808080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de-DE" sz="2400" kern="0" dirty="0">
              <a:solidFill>
                <a:srgbClr val="80808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1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03"/>
    </mc:Choice>
    <mc:Fallback xmlns="">
      <p:transition spd="slow" advTm="46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>
            <a:extLst>
              <a:ext uri="{FF2B5EF4-FFF2-40B4-BE49-F238E27FC236}">
                <a16:creationId xmlns="" xmlns:a16="http://schemas.microsoft.com/office/drawing/2014/main" id="{8BA8BBD9-23FB-4804-B30C-8BFE03CABA28}"/>
              </a:ext>
            </a:extLst>
          </p:cNvPr>
          <p:cNvSpPr txBox="1">
            <a:spLocks/>
          </p:cNvSpPr>
          <p:nvPr/>
        </p:nvSpPr>
        <p:spPr bwMode="auto">
          <a:xfrm>
            <a:off x="911669" y="2260277"/>
            <a:ext cx="7953375" cy="220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5400" b="1" dirty="0">
              <a:solidFill>
                <a:srgbClr val="E87B14"/>
              </a:solidFill>
              <a:ea typeface="Open Sans" panose="020B0606030504020204" pitchFamily="34" charset="0"/>
              <a:cs typeface="Open Sans" panose="020B0606030504020204" pitchFamily="34" charset="0"/>
              <a:sym typeface="Webding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5400" b="1" dirty="0">
                <a:solidFill>
                  <a:srgbClr val="E87B14"/>
                </a:solidFill>
                <a:ea typeface="Open Sans" panose="020B0606030504020204" pitchFamily="34" charset="0"/>
                <a:cs typeface="Open Sans" panose="020B0606030504020204" pitchFamily="34" charset="0"/>
                <a:sym typeface="Webdings"/>
              </a:rPr>
              <a:t>		</a:t>
            </a:r>
            <a:r>
              <a:rPr lang="de-DE" sz="2000" b="1" u="sng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Block B: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000" b="1" u="sng" dirty="0">
              <a:solidFill>
                <a:srgbClr val="0B2A5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de-DE" sz="1600" dirty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Praktikumszeitraum: i</a:t>
            </a:r>
            <a:r>
              <a:rPr lang="de-DE" sz="1600" dirty="0" smtClean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 d. R</a:t>
            </a:r>
            <a:r>
              <a:rPr lang="de-DE" sz="1600" dirty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.: </a:t>
            </a:r>
            <a:r>
              <a:rPr lang="de-DE" sz="1600" dirty="0">
                <a:solidFill>
                  <a:srgbClr val="E87B14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März/September </a:t>
            </a:r>
            <a:r>
              <a:rPr lang="de-DE" sz="16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eines Jahres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de-DE" sz="1600" dirty="0">
                <a:solidFill>
                  <a:srgbClr val="E87B14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Außerhalb </a:t>
            </a:r>
            <a:r>
              <a:rPr lang="de-DE" sz="16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der Hochschulzentren Dresden, Leipzig und Chemnitz 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de-DE" sz="16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  <a:sym typeface="Wingdings" pitchFamily="2" charset="2"/>
              </a:rPr>
              <a:t>PLZ und Orte im ländlichen Raum wählen   Chancen auf 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de-DE" sz="16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  <a:sym typeface="Wingdings" pitchFamily="2" charset="2"/>
              </a:rPr>
              <a:t>Praktikumsplatz werden erhöht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de-DE" sz="1600" dirty="0">
                <a:solidFill>
                  <a:srgbClr val="E87B14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Schulartintern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de-DE" sz="1600" dirty="0">
              <a:solidFill>
                <a:srgbClr val="E87B14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b="1" cap="all" dirty="0">
              <a:solidFill>
                <a:srgbClr val="001D4B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b="1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		        </a:t>
            </a:r>
            <a:r>
              <a:rPr lang="de-DE" sz="2000" b="1" u="sng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Block B Buchung:</a:t>
            </a:r>
          </a:p>
          <a:p>
            <a:pPr marL="514350" indent="-51435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de-DE" sz="1600" b="1" dirty="0">
              <a:solidFill>
                <a:srgbClr val="00B05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14350" indent="-51435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de-DE" sz="16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Vorab-Info zu Plätzen im Portal</a:t>
            </a:r>
          </a:p>
          <a:p>
            <a:pPr marL="514350" indent="-51435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de-DE" sz="1600" dirty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Eintragung der Härtefälle </a:t>
            </a:r>
            <a:r>
              <a:rPr lang="de-DE" sz="16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(Meldung in der Praktikumskoordination im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dirty="0" smtClean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        Studienbüro </a:t>
            </a:r>
            <a:r>
              <a:rPr lang="de-DE" sz="16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Lehramt) vor Öffnung des Portals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3.      </a:t>
            </a:r>
            <a:r>
              <a:rPr lang="de-DE" sz="1600" dirty="0" smtClean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Öffnung </a:t>
            </a:r>
            <a:r>
              <a:rPr lang="de-DE" sz="1600" dirty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des Portals (2 Wochen) </a:t>
            </a:r>
            <a:r>
              <a:rPr lang="de-DE" sz="16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mit Abgabe der Wünsche</a:t>
            </a:r>
            <a:br>
              <a:rPr lang="de-DE" sz="16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1600" dirty="0" smtClean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         (</a:t>
            </a:r>
            <a:r>
              <a:rPr lang="de-DE" sz="16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voll ausschöpfen!) </a:t>
            </a:r>
            <a:r>
              <a:rPr lang="de-DE" sz="1600" b="1" u="sng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auch FAQ im Portal beachten</a:t>
            </a:r>
            <a:r>
              <a:rPr lang="de-DE" sz="1600" u="sng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!                                       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       </a:t>
            </a:r>
            <a:r>
              <a:rPr lang="de-DE" sz="1600" dirty="0" smtClean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de-DE" sz="1600" dirty="0" smtClean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Zeitpunkt </a:t>
            </a:r>
            <a:r>
              <a:rPr lang="de-DE" sz="1600" dirty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der Wunschabgabe spielt keine Rolle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000" b="1" dirty="0">
              <a:solidFill>
                <a:srgbClr val="0B2A5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400" kern="0" dirty="0">
                <a:solidFill>
                  <a:srgbClr val="80808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de-DE" sz="2400" kern="0" dirty="0">
                <a:solidFill>
                  <a:srgbClr val="808080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2400" kern="0" dirty="0">
                <a:solidFill>
                  <a:srgbClr val="80808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de-DE" sz="2400" kern="0" dirty="0">
                <a:solidFill>
                  <a:srgbClr val="808080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2400" kern="0" dirty="0">
                <a:solidFill>
                  <a:srgbClr val="80808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de-DE" sz="2400" kern="0" dirty="0">
                <a:solidFill>
                  <a:srgbClr val="808080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de-DE" sz="2400" kern="0" dirty="0">
              <a:solidFill>
                <a:srgbClr val="80808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2ADDBD12-A9B3-4308-9435-D589778830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3262" y="2042068"/>
            <a:ext cx="1471782" cy="185425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2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798"/>
    </mc:Choice>
    <mc:Fallback xmlns="">
      <p:transition spd="slow" advTm="92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>
            <a:extLst>
              <a:ext uri="{FF2B5EF4-FFF2-40B4-BE49-F238E27FC236}">
                <a16:creationId xmlns="" xmlns:a16="http://schemas.microsoft.com/office/drawing/2014/main" id="{4E713AC7-1840-49A6-A328-79AE8826479C}"/>
              </a:ext>
            </a:extLst>
          </p:cNvPr>
          <p:cNvSpPr txBox="1">
            <a:spLocks/>
          </p:cNvSpPr>
          <p:nvPr/>
        </p:nvSpPr>
        <p:spPr bwMode="auto">
          <a:xfrm>
            <a:off x="1011332" y="2105485"/>
            <a:ext cx="7953375" cy="288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b="1" dirty="0">
              <a:solidFill>
                <a:srgbClr val="001D4B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b="1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….... </a:t>
            </a:r>
            <a:r>
              <a:rPr lang="de-DE" sz="2000" b="1" u="sng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Block B Buchung:</a:t>
            </a:r>
          </a:p>
          <a:p>
            <a:pPr lvl="4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000" b="1" u="sng" dirty="0">
              <a:solidFill>
                <a:srgbClr val="001D4B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14350" indent="-51435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5"/>
            </a:pPr>
            <a:endParaRPr lang="de-DE" b="1" dirty="0">
              <a:solidFill>
                <a:srgbClr val="00B05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 smtClean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4.      Platzzuweisung </a:t>
            </a:r>
            <a:r>
              <a:rPr lang="de-DE" sz="1600" dirty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per Mail </a:t>
            </a:r>
            <a:r>
              <a:rPr lang="de-DE" sz="16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+ Bestätigung bzw. Rückgabe des Platzes nötig!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        Download der Dokumente über Account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        Bestätigter Platz ist verbindlich;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        bzw. Mail, dass kein Platz zugewiesen werden konnte</a:t>
            </a:r>
          </a:p>
          <a:p>
            <a:pPr marL="514350" indent="-51435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5"/>
            </a:pPr>
            <a:r>
              <a:rPr lang="de-DE" sz="1600" dirty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Restplatzbörse</a:t>
            </a:r>
            <a:r>
              <a:rPr lang="de-DE" sz="16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(Rückgabe und Umtausch des Platzes möglich; </a:t>
            </a:r>
            <a:r>
              <a:rPr lang="de-DE" sz="1600" dirty="0" err="1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Neusuche</a:t>
            </a:r>
            <a:r>
              <a:rPr lang="de-DE" sz="16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falls kein Platz zugewiesen werden konnte; Meldung bei der Praktikumskoordination im Studienbüro Lehramt </a:t>
            </a:r>
            <a:r>
              <a:rPr lang="de-DE" sz="1600" dirty="0" smtClean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ZLSB</a:t>
            </a:r>
            <a:endParaRPr lang="de-DE" sz="1600" dirty="0">
              <a:solidFill>
                <a:srgbClr val="001D4B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14350" indent="-51435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5"/>
            </a:pPr>
            <a:r>
              <a:rPr lang="de-DE" sz="1600" dirty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Meldung der Praktikanten an die Schulen</a:t>
            </a:r>
          </a:p>
          <a:p>
            <a:pPr marL="514350" indent="-51435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5"/>
            </a:pPr>
            <a:r>
              <a:rPr lang="de-DE" sz="1600" dirty="0" smtClean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Kontaktaufnahme </a:t>
            </a:r>
            <a:r>
              <a:rPr lang="de-DE" sz="16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der Studierenden mit der Schule/Mentor</a:t>
            </a:r>
          </a:p>
          <a:p>
            <a:pPr marL="514350" indent="-51435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5"/>
            </a:pPr>
            <a:r>
              <a:rPr lang="de-DE" sz="16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Von der Schule unterschriebene Genehmigung uploaden/abgeben</a:t>
            </a:r>
          </a:p>
          <a:p>
            <a:pPr marL="514350" indent="-5143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de-DE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2400" kern="0" dirty="0">
                <a:solidFill>
                  <a:srgbClr val="80808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de-DE" sz="2400" kern="0" dirty="0">
                <a:solidFill>
                  <a:srgbClr val="808080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2400" kern="0" dirty="0">
                <a:solidFill>
                  <a:srgbClr val="80808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de-DE" sz="2400" kern="0" dirty="0">
                <a:solidFill>
                  <a:srgbClr val="808080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2400" kern="0" dirty="0">
                <a:solidFill>
                  <a:srgbClr val="80808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de-DE" sz="2400" kern="0" dirty="0">
                <a:solidFill>
                  <a:srgbClr val="808080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de-DE" sz="2400" kern="0" dirty="0">
              <a:solidFill>
                <a:srgbClr val="80808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2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19"/>
    </mc:Choice>
    <mc:Fallback xmlns="">
      <p:transition spd="slow" advTm="71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u="sng" dirty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Masernschutzgesetz</a:t>
            </a:r>
          </a:p>
        </p:txBody>
      </p:sp>
      <p:sp>
        <p:nvSpPr>
          <p:cNvPr id="4" name="Inhaltsplatzhalter 2"/>
          <p:cNvSpPr>
            <a:spLocks noGrp="1"/>
          </p:cNvSpPr>
          <p:nvPr>
            <p:ph idx="4294967295"/>
          </p:nvPr>
        </p:nvSpPr>
        <p:spPr>
          <a:xfrm>
            <a:off x="510158" y="923129"/>
            <a:ext cx="8633842" cy="5259462"/>
          </a:xfrm>
          <a:prstGeom prst="rect">
            <a:avLst/>
          </a:prstGeom>
        </p:spPr>
        <p:txBody>
          <a:bodyPr/>
          <a:lstStyle/>
          <a:p>
            <a:pPr marL="171450" indent="-171450">
              <a:buFont typeface="Courier New" panose="02070309020205020404" pitchFamily="49" charset="0"/>
              <a:buChar char="o"/>
            </a:pPr>
            <a:r>
              <a:rPr lang="de-DE" sz="1400" dirty="0"/>
              <a:t>Z</a:t>
            </a:r>
            <a:r>
              <a:rPr lang="de-DE" sz="1400" dirty="0" smtClean="0"/>
              <a:t>um </a:t>
            </a:r>
            <a:r>
              <a:rPr lang="de-DE" sz="1400" dirty="0"/>
              <a:t>1. März 2020 </a:t>
            </a:r>
            <a:r>
              <a:rPr lang="de-DE" sz="1400" dirty="0" smtClean="0"/>
              <a:t>tritt das </a:t>
            </a:r>
            <a:r>
              <a:rPr lang="de-DE" sz="1400" dirty="0"/>
              <a:t>„Gesetz für den Schutz vor Masern und </a:t>
            </a:r>
            <a:endParaRPr lang="de-DE" sz="1400" dirty="0" smtClean="0"/>
          </a:p>
          <a:p>
            <a:pPr marL="0" indent="0">
              <a:buNone/>
            </a:pPr>
            <a:r>
              <a:rPr lang="de-DE" sz="1400" dirty="0"/>
              <a:t> </a:t>
            </a:r>
            <a:r>
              <a:rPr lang="de-DE" sz="1400" dirty="0" smtClean="0"/>
              <a:t>     zur </a:t>
            </a:r>
            <a:r>
              <a:rPr lang="de-DE" sz="1400" dirty="0"/>
              <a:t>Stärkung der Impfprävention“ (Masernschutzgesetz) in Kraft</a:t>
            </a:r>
            <a:r>
              <a:rPr lang="de-DE" sz="1400" dirty="0" smtClean="0"/>
              <a:t>.</a:t>
            </a:r>
          </a:p>
          <a:p>
            <a:pPr marL="0" indent="0">
              <a:buNone/>
            </a:pPr>
            <a:r>
              <a:rPr lang="de-DE" sz="1400" dirty="0"/>
              <a:t> </a:t>
            </a:r>
            <a:r>
              <a:rPr lang="de-DE" sz="1400" dirty="0" smtClean="0"/>
              <a:t>     </a:t>
            </a:r>
            <a:r>
              <a:rPr lang="de-DE" sz="1400" dirty="0" smtClean="0">
                <a:sym typeface="Wingdings" panose="05000000000000000000" pitchFamily="2" charset="2"/>
              </a:rPr>
              <a:t> Auswirkungen auf </a:t>
            </a:r>
            <a:r>
              <a:rPr lang="de-DE" sz="1400" u="sng" dirty="0" smtClean="0">
                <a:sym typeface="Wingdings" panose="05000000000000000000" pitchFamily="2" charset="2"/>
              </a:rPr>
              <a:t>alle</a:t>
            </a:r>
            <a:r>
              <a:rPr lang="de-DE" sz="1400" dirty="0" smtClean="0">
                <a:sym typeface="Wingdings" panose="05000000000000000000" pitchFamily="2" charset="2"/>
              </a:rPr>
              <a:t> Schulpraktika</a:t>
            </a:r>
            <a:endParaRPr lang="de-DE" sz="1400" dirty="0" smtClean="0"/>
          </a:p>
          <a:p>
            <a:endParaRPr lang="de-DE" sz="1400" dirty="0"/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de-DE" sz="1400" dirty="0" smtClean="0"/>
              <a:t>Wer muss den Impfschutz nachweisen?</a:t>
            </a:r>
          </a:p>
          <a:p>
            <a:pPr marL="0" indent="0">
              <a:buNone/>
            </a:pPr>
            <a:r>
              <a:rPr lang="de-DE" sz="1400" dirty="0" smtClean="0"/>
              <a:t>      - alle Personen, die nach 1970 geboren wurden und</a:t>
            </a:r>
          </a:p>
          <a:p>
            <a:pPr marL="0" indent="0">
              <a:buNone/>
            </a:pPr>
            <a:r>
              <a:rPr lang="de-DE" sz="1400" dirty="0"/>
              <a:t> </a:t>
            </a:r>
            <a:r>
              <a:rPr lang="de-DE" sz="1400" dirty="0" smtClean="0"/>
              <a:t>     - die in der Einrichtung beschäftigt/tätig sind oder betreut/beschult werden</a:t>
            </a:r>
          </a:p>
          <a:p>
            <a:pPr marL="0" indent="0">
              <a:buNone/>
            </a:pPr>
            <a:r>
              <a:rPr lang="de-DE" sz="1400" dirty="0"/>
              <a:t> </a:t>
            </a:r>
            <a:r>
              <a:rPr lang="de-DE" sz="1400" dirty="0" smtClean="0"/>
              <a:t>     - die regelmäßig (nicht nur für wenige Tage) und nicht nur zeitlich</a:t>
            </a:r>
          </a:p>
          <a:p>
            <a:pPr marL="0" indent="0">
              <a:buNone/>
            </a:pPr>
            <a:r>
              <a:rPr lang="de-DE" sz="1400" dirty="0"/>
              <a:t> </a:t>
            </a:r>
            <a:r>
              <a:rPr lang="de-DE" sz="1400" dirty="0" smtClean="0"/>
              <a:t>       vorübergehend (nicht nur wenige Minuten sondern über längeren Zeitraum)</a:t>
            </a:r>
          </a:p>
          <a:p>
            <a:pPr marL="0" indent="0">
              <a:buNone/>
            </a:pPr>
            <a:r>
              <a:rPr lang="de-DE" sz="1400" dirty="0"/>
              <a:t> </a:t>
            </a:r>
            <a:r>
              <a:rPr lang="de-DE" sz="1400" dirty="0" smtClean="0"/>
              <a:t>       in der Einrichtung sind</a:t>
            </a:r>
          </a:p>
          <a:p>
            <a:pPr marL="0" indent="0">
              <a:buNone/>
            </a:pPr>
            <a:endParaRPr lang="de-DE" sz="1400" dirty="0" smtClean="0"/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de-DE" sz="1400" dirty="0" smtClean="0"/>
              <a:t>Vorlage des Nachweises (z.B. Impfausweis) vor Aufnahme der Tätigkeit unaufgefordert bei der Schulleitung</a:t>
            </a:r>
          </a:p>
          <a:p>
            <a:endParaRPr lang="de-DE" sz="1400" dirty="0"/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de-DE" sz="1400" dirty="0" smtClean="0"/>
              <a:t>Kein Zutritt zur Schule wenn Nachweis fehlt!</a:t>
            </a:r>
          </a:p>
          <a:p>
            <a:pPr marL="0" indent="0">
              <a:buNone/>
            </a:pPr>
            <a:endParaRPr lang="de-DE" sz="1400" dirty="0" smtClean="0"/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de-DE" sz="1400" dirty="0" smtClean="0"/>
              <a:t>Weitere Informationen: https://www.bundesgesundheitsministerium.de/impfpflicht/faq-masernschutzgesetz.html</a:t>
            </a:r>
            <a:endParaRPr lang="de-DE" sz="1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9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63"/>
    </mc:Choice>
    <mc:Fallback xmlns="">
      <p:transition spd="slow" advTm="31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4638" y="5193288"/>
            <a:ext cx="8363677" cy="540762"/>
          </a:xfrm>
        </p:spPr>
        <p:txBody>
          <a:bodyPr/>
          <a:lstStyle/>
          <a:p>
            <a:r>
              <a:rPr lang="de-DE" sz="3200" dirty="0">
                <a:solidFill>
                  <a:schemeClr val="bg1"/>
                </a:solidFill>
                <a:latin typeface="+mj-lt"/>
              </a:rPr>
              <a:t>Lehramt an berufsbildenden Schulen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="" xmlns:a16="http://schemas.microsoft.com/office/drawing/2014/main" id="{F137DC67-A655-4916-B156-E90390F890B9}"/>
              </a:ext>
            </a:extLst>
          </p:cNvPr>
          <p:cNvSpPr txBox="1">
            <a:spLocks/>
          </p:cNvSpPr>
          <p:nvPr/>
        </p:nvSpPr>
        <p:spPr>
          <a:xfrm>
            <a:off x="719108" y="257260"/>
            <a:ext cx="7699429" cy="57752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6000" indent="-324000" algn="l" defTabSz="914400" rtl="0" eaLnBrk="1" latinLnBrk="0" hangingPunct="1">
              <a:spcBef>
                <a:spcPts val="300"/>
              </a:spcBef>
              <a:buFont typeface="Open Sans" panose="020B0606030504020204" pitchFamily="34" charset="0"/>
              <a:buChar char="—"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396000" indent="-216000" algn="l" defTabSz="914400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576000" indent="-179388" algn="l" defTabSz="914400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75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75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000" b="1" u="sng" cap="all" dirty="0" smtClean="0">
                <a:ea typeface="Open Sans" panose="020B0606030504020204" pitchFamily="34" charset="0"/>
                <a:cs typeface="Open Sans" panose="020B0606030504020204" pitchFamily="34" charset="0"/>
              </a:rPr>
              <a:t>Ansprechpartner/innen:</a:t>
            </a:r>
            <a:endParaRPr lang="de-DE" sz="2000" b="1" u="sng" cap="all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de-DE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de-DE" b="1" u="sng" dirty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Grundpraktikum + Block A:</a:t>
            </a:r>
          </a:p>
          <a:p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Leiter Praktikumsbüro in der Fakultät Erziehungswissenschaften</a:t>
            </a:r>
          </a:p>
          <a:p>
            <a:r>
              <a:rPr lang="de-DE" b="1" dirty="0">
                <a:ea typeface="Open Sans" panose="020B0606030504020204" pitchFamily="34" charset="0"/>
                <a:cs typeface="Open Sans" panose="020B0606030504020204" pitchFamily="34" charset="0"/>
              </a:rPr>
              <a:t>Joachim Gerhardt </a:t>
            </a:r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de-DE" dirty="0" err="1">
                <a:ea typeface="Open Sans" panose="020B0606030504020204" pitchFamily="34" charset="0"/>
                <a:cs typeface="Open Sans" panose="020B0606030504020204" pitchFamily="34" charset="0"/>
              </a:rPr>
              <a:t>Weberbau</a:t>
            </a:r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 am Weberplatz 5, </a:t>
            </a:r>
            <a:r>
              <a:rPr lang="de-DE" dirty="0" err="1">
                <a:ea typeface="Open Sans" panose="020B0606030504020204" pitchFamily="34" charset="0"/>
                <a:cs typeface="Open Sans" panose="020B0606030504020204" pitchFamily="34" charset="0"/>
              </a:rPr>
              <a:t>Zi</a:t>
            </a:r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. 65)</a:t>
            </a:r>
          </a:p>
          <a:p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Tel. 0351/ 463 33537, Mail: </a:t>
            </a:r>
            <a:r>
              <a:rPr lang="de-DE" dirty="0" smtClean="0"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praktikumsbuero.ew@mailbox.tu-dresden.de</a:t>
            </a:r>
            <a:endParaRPr lang="de-DE" dirty="0" smtClean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de-DE" dirty="0" smtClean="0">
                <a:ea typeface="Open Sans" panose="020B0606030504020204" pitchFamily="34" charset="0"/>
                <a:cs typeface="Open Sans" panose="020B0606030504020204" pitchFamily="34" charset="0"/>
              </a:rPr>
              <a:t>Sprechzeiten: Montag 13:00-15:00 Uhr; Dienstag 09:00-11:00 Uhr und 13:00-15:00 Uhr; Donnerstag </a:t>
            </a:r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09:00-11:00 Uhr und </a:t>
            </a:r>
            <a:r>
              <a:rPr lang="de-DE">
                <a:ea typeface="Open Sans" panose="020B0606030504020204" pitchFamily="34" charset="0"/>
                <a:cs typeface="Open Sans" panose="020B0606030504020204" pitchFamily="34" charset="0"/>
              </a:rPr>
              <a:t>13:00-15:00 </a:t>
            </a:r>
            <a:r>
              <a:rPr lang="de-DE" smtClean="0">
                <a:ea typeface="Open Sans" panose="020B0606030504020204" pitchFamily="34" charset="0"/>
                <a:cs typeface="Open Sans" panose="020B0606030504020204" pitchFamily="34" charset="0"/>
              </a:rPr>
              <a:t>Uhr</a:t>
            </a:r>
            <a:endParaRPr lang="de-DE" b="1" u="sng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de-DE" b="1" u="sng" dirty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Fachdidaktische Fragen, Organisation und Durchführung der SPÜ:</a:t>
            </a:r>
          </a:p>
          <a:p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SPÜ- Verantwortliche in den Fachdidaktiken, den Beruflichen Didaktiken und der Grundschuldidaktik </a:t>
            </a:r>
          </a:p>
          <a:p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Eine Liste der </a:t>
            </a:r>
            <a:r>
              <a:rPr lang="de-DE" dirty="0" smtClean="0">
                <a:ea typeface="Open Sans" panose="020B0606030504020204" pitchFamily="34" charset="0"/>
                <a:cs typeface="Open Sans" panose="020B0606030504020204" pitchFamily="34" charset="0"/>
              </a:rPr>
              <a:t>Ansprechpartner/innen </a:t>
            </a:r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ist auf der Webseite des ZLSB und im FAQ-Katalog zu den SPÜ zu finden (unter der Rubrik </a:t>
            </a:r>
            <a:r>
              <a:rPr lang="de-DE" dirty="0" smtClean="0">
                <a:ea typeface="Open Sans" panose="020B0606030504020204" pitchFamily="34" charset="0"/>
                <a:cs typeface="Open Sans" panose="020B0606030504020204" pitchFamily="34" charset="0"/>
              </a:rPr>
              <a:t>„Schulpraktika“).</a:t>
            </a:r>
            <a:endParaRPr lang="de-DE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de-DE" b="1" u="sng" dirty="0" smtClean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Allg</a:t>
            </a:r>
            <a:r>
              <a:rPr lang="de-DE" b="1" u="sng" dirty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 organisatorische Fragen zum Portal / Buchung SPÜ und Block B:</a:t>
            </a:r>
          </a:p>
          <a:p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Praktikumskoordinatorin am ZLSB, Studienbüro Lehramt</a:t>
            </a:r>
          </a:p>
          <a:p>
            <a:r>
              <a:rPr lang="de-DE" b="1" dirty="0">
                <a:ea typeface="Open Sans" panose="020B0606030504020204" pitchFamily="34" charset="0"/>
                <a:cs typeface="Open Sans" panose="020B0606030504020204" pitchFamily="34" charset="0"/>
              </a:rPr>
              <a:t>Sabrina Gottschalk </a:t>
            </a:r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(Seminargebäude II, </a:t>
            </a:r>
            <a:r>
              <a:rPr lang="de-DE" dirty="0" err="1">
                <a:ea typeface="Open Sans" panose="020B0606030504020204" pitchFamily="34" charset="0"/>
                <a:cs typeface="Open Sans" panose="020B0606030504020204" pitchFamily="34" charset="0"/>
              </a:rPr>
              <a:t>Zi</a:t>
            </a:r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de-DE" dirty="0" smtClean="0">
                <a:ea typeface="Open Sans" panose="020B0606030504020204" pitchFamily="34" charset="0"/>
                <a:cs typeface="Open Sans" panose="020B0606030504020204" pitchFamily="34" charset="0"/>
              </a:rPr>
              <a:t>217 a, </a:t>
            </a:r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Zellescher Weg 20)</a:t>
            </a:r>
          </a:p>
          <a:p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Tel.: 0351/ 463 42323, Mail: Bitte nutzen Sie den </a:t>
            </a:r>
            <a:r>
              <a:rPr lang="de-DE" dirty="0" err="1">
                <a:ea typeface="Open Sans" panose="020B0606030504020204" pitchFamily="34" charset="0"/>
                <a:cs typeface="Open Sans" panose="020B0606030504020204" pitchFamily="34" charset="0"/>
              </a:rPr>
              <a:t>Formmailer</a:t>
            </a:r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 auf der Website</a:t>
            </a:r>
            <a:r>
              <a:rPr lang="de-DE" dirty="0" smtClean="0"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r>
              <a:rPr lang="de-DE" dirty="0" smtClean="0">
                <a:ea typeface="Open Sans" panose="020B0606030504020204" pitchFamily="34" charset="0"/>
                <a:cs typeface="Open Sans" panose="020B0606030504020204" pitchFamily="34" charset="0"/>
              </a:rPr>
              <a:t>Sprechzeiten: Dienstag: 09:00-12:00 Uhr und 13:00-15:00 Uhr; Donnerstag: 09:00-12:00 Uhr</a:t>
            </a:r>
            <a:endParaRPr lang="de-DE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de-DE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de-DE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de-DE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8537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1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96"/>
    </mc:Choice>
    <mc:Fallback xmlns="">
      <p:transition spd="slow" advTm="86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UD_2018">
  <a:themeElements>
    <a:clrScheme name="TUD_Farben">
      <a:dk1>
        <a:srgbClr val="00305E"/>
      </a:dk1>
      <a:lt1>
        <a:srgbClr val="FFFFFF"/>
      </a:lt1>
      <a:dk2>
        <a:srgbClr val="00305E"/>
      </a:dk2>
      <a:lt2>
        <a:srgbClr val="727879"/>
      </a:lt2>
      <a:accent1>
        <a:srgbClr val="009EE0"/>
      </a:accent1>
      <a:accent2>
        <a:srgbClr val="006AB3"/>
      </a:accent2>
      <a:accent3>
        <a:srgbClr val="6AB023"/>
      </a:accent3>
      <a:accent4>
        <a:srgbClr val="007D40"/>
      </a:accent4>
      <a:accent5>
        <a:srgbClr val="93107E"/>
      </a:accent5>
      <a:accent6>
        <a:srgbClr val="54378A"/>
      </a:accent6>
      <a:hlink>
        <a:srgbClr val="009EE0"/>
      </a:hlink>
      <a:folHlink>
        <a:srgbClr val="006AB3"/>
      </a:folHlink>
    </a:clrScheme>
    <a:fontScheme name="TUD_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D6961F1C-F98C-4003-B5F0-DA17942A0026}" vid="{8ADE10CE-E4DF-463D-883E-1CFC45717D70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73" row="5">
    <wetp:webextensionref xmlns:r="http://schemas.openxmlformats.org/officeDocument/2006/relationships" r:id="rId1"/>
  </wetp:taskpane>
  <wetp:taskpane dockstate="right" visibility="0" width="473" row="6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38B76A83-C168-439E-9F96-649A08C7C03B}">
  <we:reference id="wa104379791" version="1.0.0.0" store="de-DE" storeType="OMEX"/>
  <we:alternateReferences>
    <we:reference id="WA104379791" version="1.0.0.0" store="WA104379791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6419BA31-65BB-4AFD-9F0C-089FE3DF84C1}">
  <we:reference id="wa104051163" version="1.2.0.3" store="de-DE" storeType="OMEX"/>
  <we:alternateReferences>
    <we:reference id="WA104051163" version="1.2.0.3" store="WA1040511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Praesentationsvorlagen4zu3</Template>
  <TotalTime>0</TotalTime>
  <Words>611</Words>
  <Application>Microsoft Office PowerPoint</Application>
  <PresentationFormat>Bildschirmpräsentation (4:3)</PresentationFormat>
  <Paragraphs>166</Paragraphs>
  <Slides>9</Slides>
  <Notes>7</Notes>
  <HiddenSlides>0</HiddenSlides>
  <MMClips>9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8" baseType="lpstr">
      <vt:lpstr>Open Sans</vt:lpstr>
      <vt:lpstr>Courier New</vt:lpstr>
      <vt:lpstr>Webdings</vt:lpstr>
      <vt:lpstr>Calibri</vt:lpstr>
      <vt:lpstr>Symbol</vt:lpstr>
      <vt:lpstr>ＭＳ Ｐゴシック</vt:lpstr>
      <vt:lpstr>Arial</vt:lpstr>
      <vt:lpstr>Wingdings</vt:lpstr>
      <vt:lpstr>TUD_2018</vt:lpstr>
      <vt:lpstr>Zentrum für Lehrerbildung, Schul- und Berufsbildungsforschung  Studienbüro Lehramt Praktikumskoordination Lehramt</vt:lpstr>
      <vt:lpstr>Übersicht Schulpraktika        insgesamt 25 Leistungspunkte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Masernschutzgesetz</vt:lpstr>
      <vt:lpstr>Lehramt an berufsbildenden Schulen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Einführung der Systemsoftware CampusNet für die Lehramtsstudiengänge</dc:title>
  <dc:creator>Juliane Sichler</dc:creator>
  <cp:lastModifiedBy>Sabrina Gottschalk</cp:lastModifiedBy>
  <cp:revision>326</cp:revision>
  <dcterms:created xsi:type="dcterms:W3CDTF">2018-07-09T07:11:00Z</dcterms:created>
  <dcterms:modified xsi:type="dcterms:W3CDTF">2020-11-16T11:52:59Z</dcterms:modified>
</cp:coreProperties>
</file>